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6"/>
  </p:notesMasterIdLst>
  <p:handoutMasterIdLst>
    <p:handoutMasterId r:id="rId17"/>
  </p:handoutMasterIdLst>
  <p:sldIdLst>
    <p:sldId id="525" r:id="rId3"/>
    <p:sldId id="522" r:id="rId4"/>
    <p:sldId id="265" r:id="rId5"/>
    <p:sldId id="490" r:id="rId6"/>
    <p:sldId id="492" r:id="rId7"/>
    <p:sldId id="535" r:id="rId8"/>
    <p:sldId id="536" r:id="rId9"/>
    <p:sldId id="537" r:id="rId10"/>
    <p:sldId id="538" r:id="rId11"/>
    <p:sldId id="539" r:id="rId12"/>
    <p:sldId id="540" r:id="rId13"/>
    <p:sldId id="489" r:id="rId14"/>
    <p:sldId id="5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Pramod Vishwakarma (E9758)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By: Pramod Vishwakarma (E9758)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55187" y="6027219"/>
            <a:ext cx="6432043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1.1.3&amp;1.1.4</a:t>
            </a: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 – Transaction Control Language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7492" y="1461582"/>
            <a:ext cx="11103427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800" b="1" dirty="0">
                <a:latin typeface="Cambria" panose="02040503050406030204" pitchFamily="18" charset="0"/>
              </a:rPr>
              <a:t>APEX INSTITUTE OF TECHNOLOGY</a:t>
            </a:r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IN" sz="3200" b="1" dirty="0">
                <a:latin typeface="Cambria" panose="02040503050406030204" pitchFamily="18" charset="0"/>
              </a:rPr>
              <a:t>DEPARTMENT OF COMPUTER SCIENCE &amp; ENGINEERING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200" b="1" dirty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Advanced Database Management System (20CSt-434)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Mr. Ankur Sharma(E13693)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1164910" cy="94015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SAVEPOINT 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72" y="1361391"/>
            <a:ext cx="5647006" cy="622153"/>
          </a:xfrm>
        </p:spPr>
        <p:txBody>
          <a:bodyPr>
            <a:normAutofit fontScale="92500"/>
          </a:bodyPr>
          <a:lstStyle/>
          <a:p>
            <a:pPr algn="just"/>
            <a:r>
              <a:rPr lang="en-IN" b="1" dirty="0"/>
              <a:t>Syntax</a:t>
            </a:r>
            <a:r>
              <a:rPr lang="en-IN" dirty="0"/>
              <a:t>: SAVEPOINT &lt;pointer name&gt;;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8BA0A-2F41-014D-8E11-B720870F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72" y="1972903"/>
            <a:ext cx="10001250" cy="461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5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7" y="141670"/>
            <a:ext cx="11164910" cy="94015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SAVEPOINT 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A047CF-BB0B-7BAA-0FFC-D3796EE17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825625"/>
            <a:ext cx="10016196" cy="43513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8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41250" y="306946"/>
            <a:ext cx="105664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5460" y="1120462"/>
            <a:ext cx="11088710" cy="5486400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 err="1"/>
              <a:t>RamezElmasri</a:t>
            </a:r>
            <a:r>
              <a:rPr lang="en-US" sz="2400" dirty="0"/>
              <a:t> and </a:t>
            </a:r>
            <a:r>
              <a:rPr lang="en-US" sz="2400" dirty="0" err="1"/>
              <a:t>Shamkant</a:t>
            </a:r>
            <a:r>
              <a:rPr lang="en-US" sz="2400" dirty="0"/>
              <a:t> B. </a:t>
            </a:r>
            <a:r>
              <a:rPr lang="en-US" sz="2400" dirty="0" err="1"/>
              <a:t>Navathe</a:t>
            </a:r>
            <a:r>
              <a:rPr lang="en-US" sz="2400" dirty="0"/>
              <a:t>, “Fundamentals of Database System”, The Benjamin / Cummings Publishing Co.</a:t>
            </a:r>
          </a:p>
          <a:p>
            <a:pPr lvl="0" algn="just"/>
            <a:r>
              <a:rPr lang="en-US" sz="2400" dirty="0" err="1"/>
              <a:t>Korth</a:t>
            </a:r>
            <a:r>
              <a:rPr lang="en-US" sz="2400" dirty="0"/>
              <a:t> and </a:t>
            </a:r>
            <a:r>
              <a:rPr lang="en-US" sz="2400" dirty="0" err="1"/>
              <a:t>Silberschatz</a:t>
            </a:r>
            <a:r>
              <a:rPr lang="en-US" sz="2400" dirty="0"/>
              <a:t> Abraham, “Database System Concepts”, McGraw Hall.</a:t>
            </a:r>
          </a:p>
          <a:p>
            <a:pPr lvl="0" algn="just"/>
            <a:r>
              <a:rPr lang="en-US" sz="2400" dirty="0" err="1"/>
              <a:t>C.J.Date</a:t>
            </a:r>
            <a:r>
              <a:rPr lang="en-US" sz="2400" dirty="0"/>
              <a:t>, “An Introduction to Database Systems”, Addison Wesley.</a:t>
            </a:r>
          </a:p>
          <a:p>
            <a:pPr lvl="0" algn="just"/>
            <a:r>
              <a:rPr lang="en-US" sz="2400" dirty="0"/>
              <a:t>Thomas M. Connolly, Carolyn &amp; E. </a:t>
            </a:r>
            <a:r>
              <a:rPr lang="en-US" sz="2400" dirty="0" err="1"/>
              <a:t>Begg</a:t>
            </a:r>
            <a:r>
              <a:rPr lang="en-US" sz="2400" dirty="0"/>
              <a:t>, “Database Systems: A Practical Approach to Design, Implementation and Management”, 5/E, University of Paisley, Addison-Wesley.</a:t>
            </a:r>
          </a:p>
          <a:p>
            <a:pPr algn="just"/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4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5394447"/>
            <a:ext cx="3143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For queries</a:t>
            </a:r>
          </a:p>
          <a:p>
            <a:r>
              <a:rPr lang="en-US" dirty="0">
                <a:latin typeface="Casper" panose="02000506000000020004" pitchFamily="2" charset="0"/>
                <a:cs typeface="Segoe UI" panose="020B0502040204020203" pitchFamily="34" charset="0"/>
              </a:rPr>
              <a:t>Email: ankur.e13693@cumail.in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52282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DBMS: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095" y="1146220"/>
            <a:ext cx="11075831" cy="3051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>
              <a:spcBef>
                <a:spcPts val="515"/>
              </a:spcBef>
              <a:spcAft>
                <a:spcPts val="0"/>
              </a:spcAft>
            </a:pPr>
            <a:r>
              <a:rPr lang="en-IN" sz="2400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90204" pitchFamily="34" charset="0"/>
              </a:rPr>
              <a:t>The Course aims to: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90204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90204" pitchFamily="34" charset="0"/>
              </a:rPr>
              <a:t>Develop understanding the advancement in SQL</a:t>
            </a: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90204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90204" pitchFamily="34" charset="0"/>
              </a:rPr>
              <a:t>Demonstrate methods to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90204" pitchFamily="34" charset="0"/>
              </a:rPr>
              <a:t>apply SQL using programming construct PL/SQL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90204" pitchFamily="34" charset="0"/>
            </a:endParaRPr>
          </a:p>
          <a:p>
            <a:pPr marL="342900" lvl="0" indent="-342900" algn="just" fontAlgn="base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90204" pitchFamily="34" charset="0"/>
              </a:rPr>
              <a:t>Teach use and application of normalization techniques and implementing the concept of triggers. </a:t>
            </a: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7A403-A8AA-975E-348B-DB3FB60D3CF5}"/>
              </a:ext>
            </a:extLst>
          </p:cNvPr>
          <p:cNvSpPr txBox="1"/>
          <p:nvPr/>
        </p:nvSpPr>
        <p:spPr>
          <a:xfrm>
            <a:off x="720497" y="2714166"/>
            <a:ext cx="10941279" cy="1444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CO1. 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Describe and execute advanced level SQL queries</a:t>
            </a:r>
            <a:endParaRPr lang="en-IN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CO2.   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Create views of data and Implement transaction control using locks. </a:t>
            </a:r>
            <a:endParaRPr lang="en-IN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1" y="94670"/>
            <a:ext cx="10515600" cy="85836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Unit-1 Syllabus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B0863-BF28-0A67-DE3D-1CBEC60A0A99}"/>
              </a:ext>
            </a:extLst>
          </p:cNvPr>
          <p:cNvSpPr txBox="1"/>
          <p:nvPr/>
        </p:nvSpPr>
        <p:spPr>
          <a:xfrm>
            <a:off x="1032803" y="1375961"/>
            <a:ext cx="10297551" cy="4557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algn="just">
              <a:lnSpc>
                <a:spcPct val="250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90204" pitchFamily="34" charset="0"/>
              </a:rPr>
              <a:t>Advanced SQL-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90204" pitchFamily="34" charset="0"/>
              </a:rPr>
              <a:t>Transaction Control: Commit, Rollback, Save point. DCL Commands: Grant and Revoke. Locks, Deadlocks ,Types of Locks: Row level locks, Table level locks, Shared lock, Exclusive  lock, Synonym: Create Synonym. Sequences: Create and alter Sequences. Index: Unique and Composite .Views: Create /replace, update and alter views.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7" y="141670"/>
            <a:ext cx="11164910" cy="940158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TCL – Transaction Control Language    </a:t>
            </a:r>
          </a:p>
          <a:p>
            <a:r>
              <a:rPr lang="en-US" b="1" dirty="0"/>
              <a:t> Commit </a:t>
            </a:r>
          </a:p>
          <a:p>
            <a:r>
              <a:rPr lang="en-US" b="1" dirty="0"/>
              <a:t>Rollback </a:t>
            </a:r>
          </a:p>
          <a:p>
            <a:r>
              <a:rPr lang="en-US" b="1" dirty="0"/>
              <a:t>Save point 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7" y="141670"/>
            <a:ext cx="11164910" cy="9401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TRANSACTION: It indicates that the transaction is started and is optional.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90204" pitchFamily="34" charset="0"/>
              </a:rPr>
              <a:t>A new transaction begins implicitly with the first DML statement that you execute after you make a database connection or with the first DML statement that you execute following a COMMIT or a ROLLBACK. You need to use SET TRANSACTION only when you want transaction attributes such as READ ONLY that are not the </a:t>
            </a:r>
            <a:r>
              <a:rPr lang="en-US" dirty="0">
                <a:solidFill>
                  <a:srgbClr val="000000"/>
                </a:solidFill>
                <a:latin typeface="arial" panose="020B0604020202090204" pitchFamily="34" charset="0"/>
              </a:rPr>
              <a:t>default 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90204" pitchFamily="34" charset="0"/>
              </a:rPr>
              <a:t>The SET TRANSACTION marks the beginning of a transaction. Any changes you make to your data following the beginning of a transaction are not made permanent until you issue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90204" pitchFamily="34" charset="0"/>
              </a:rPr>
              <a:t>COMMITe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90204" pitchFamily="34" charset="0"/>
              </a:rPr>
              <a:t> default.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7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7" y="141670"/>
            <a:ext cx="11164910" cy="9401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TRANSACTION: It indicates that the transaction is started and is optional.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53673"/>
          </a:xfrm>
        </p:spPr>
        <p:txBody>
          <a:bodyPr/>
          <a:lstStyle/>
          <a:p>
            <a:pPr algn="just"/>
            <a:r>
              <a:rPr lang="en-US" dirty="0"/>
              <a:t>Syntax: SET TRANSACTION [ READ ONLY | READ WRITE] [ NAME ‘</a:t>
            </a:r>
            <a:r>
              <a:rPr lang="en-US" dirty="0" err="1"/>
              <a:t>transaction_name</a:t>
            </a:r>
            <a:r>
              <a:rPr lang="en-US" dirty="0"/>
              <a:t>’ ];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17CE5D-FD4D-5E4C-5B09-F439FDE0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63" y="2902515"/>
            <a:ext cx="9079523" cy="27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7" y="141670"/>
            <a:ext cx="11164910" cy="9401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SET TRANSACTION: It indicates that the transaction is started and is optional.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7079B5-DB43-A69A-A668-042C89DA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90204" pitchFamily="34" charset="0"/>
              </a:rPr>
              <a:t>Transaction Types in Oracle: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90204" pitchFamily="34" charset="0"/>
              </a:rPr>
              <a:t>SET TRANSACTION READ WRITE: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90204" pitchFamily="34" charset="0"/>
              </a:rPr>
              <a:t> It is the default transaction type specified as a read/write transaction. It allows us to issue statements such as UPDATE and DELETE.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90204" pitchFamily="34" charset="0"/>
              </a:rPr>
              <a:t>SET TRANSACTION READ ONLY: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90204" pitchFamily="34" charset="0"/>
              </a:rPr>
              <a:t> It is a read-only transaction that does not allow the UPDATE and the DELETE DML statements.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78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7" y="141670"/>
            <a:ext cx="11164910" cy="940158"/>
          </a:xfrm>
        </p:spPr>
        <p:txBody>
          <a:bodyPr>
            <a:normAutofit/>
          </a:bodyPr>
          <a:lstStyle/>
          <a:p>
            <a:pPr algn="just" fontAlgn="base"/>
            <a:r>
              <a:rPr lang="en-IN" b="1" i="0" dirty="0">
                <a:solidFill>
                  <a:srgbClr val="000000"/>
                </a:solidFill>
                <a:effectLst/>
                <a:latin typeface="arial" panose="020B0604020202090204" pitchFamily="34" charset="0"/>
              </a:rPr>
              <a:t>SAVEPOINT </a:t>
            </a:r>
            <a:endParaRPr lang="en-IN" b="0" i="0" dirty="0">
              <a:solidFill>
                <a:srgbClr val="3A3A3A"/>
              </a:solidFill>
              <a:effectLst/>
              <a:latin typeface="-apple-syste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It is used is used for dividing (or) breaking a transaction into multiple units so that the user has a chance of roll backing the transaction up to a specific point .</a:t>
            </a:r>
          </a:p>
          <a:p>
            <a:pPr algn="just"/>
            <a:r>
              <a:rPr lang="en-US" dirty="0"/>
              <a:t>Using Save Point we can roll back a part of a transaction instead of the entire transaction. Whenever a user creates SAVEPOINT within the transaction then internally system is allocating a special memory for a SAVEPOINT and storing the transaction information which we want to roll back (cancel).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8DA69-A162-B687-90BA-698ADAD2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13" y="5171415"/>
            <a:ext cx="6401898" cy="8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75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1403</TotalTime>
  <Words>618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-apple-system</vt:lpstr>
      <vt:lpstr>Arial</vt:lpstr>
      <vt:lpstr>Arial</vt:lpstr>
      <vt:lpstr>Calibri</vt:lpstr>
      <vt:lpstr>Calibri Light</vt:lpstr>
      <vt:lpstr>Cambria</vt:lpstr>
      <vt:lpstr>Casper</vt:lpstr>
      <vt:lpstr>Times New Roman</vt:lpstr>
      <vt:lpstr>1_Office Theme</vt:lpstr>
      <vt:lpstr>Contents Slide Master</vt:lpstr>
      <vt:lpstr>CorelDRAW</vt:lpstr>
      <vt:lpstr>PowerPoint Presentation</vt:lpstr>
      <vt:lpstr>DBMS: Course Objectives</vt:lpstr>
      <vt:lpstr>COURSE OUTCOMES</vt:lpstr>
      <vt:lpstr>Unit-1 Syllabus</vt:lpstr>
      <vt:lpstr>Outline </vt:lpstr>
      <vt:lpstr>SET TRANSACTION: It indicates that the transaction is started and is optional.</vt:lpstr>
      <vt:lpstr>SET TRANSACTION: It indicates that the transaction is started and is optional.</vt:lpstr>
      <vt:lpstr>SET TRANSACTION: It indicates that the transaction is started and is optional.</vt:lpstr>
      <vt:lpstr>SAVEPOINT </vt:lpstr>
      <vt:lpstr>SAVEPOINT </vt:lpstr>
      <vt:lpstr>SAVEPOINT 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ankur sharma</cp:lastModifiedBy>
  <cp:revision>123</cp:revision>
  <dcterms:created xsi:type="dcterms:W3CDTF">2019-01-09T10:33:58Z</dcterms:created>
  <dcterms:modified xsi:type="dcterms:W3CDTF">2023-06-20T15:47:00Z</dcterms:modified>
</cp:coreProperties>
</file>