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8"/>
  </p:notesMasterIdLst>
  <p:handoutMasterIdLst>
    <p:handoutMasterId r:id="rId19"/>
  </p:handoutMasterIdLst>
  <p:sldIdLst>
    <p:sldId id="525" r:id="rId3"/>
    <p:sldId id="522" r:id="rId4"/>
    <p:sldId id="265" r:id="rId5"/>
    <p:sldId id="490" r:id="rId6"/>
    <p:sldId id="492" r:id="rId7"/>
    <p:sldId id="535" r:id="rId8"/>
    <p:sldId id="536" r:id="rId9"/>
    <p:sldId id="537" r:id="rId10"/>
    <p:sldId id="538" r:id="rId11"/>
    <p:sldId id="539" r:id="rId12"/>
    <p:sldId id="540" r:id="rId13"/>
    <p:sldId id="541" r:id="rId14"/>
    <p:sldId id="542" r:id="rId15"/>
    <p:sldId id="489" r:id="rId16"/>
    <p:sldId id="52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68" d="100"/>
          <a:sy n="68" d="100"/>
        </p:scale>
        <p:origin x="5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5187" y="6027219"/>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1.1.5</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DCL – Data Control Language </a:t>
            </a: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Advanced Database Management System (20CSt-434)</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Mr. Ankur Sharma(E13693)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normAutofit/>
          </a:bodyPr>
          <a:lstStyle/>
          <a:p>
            <a:r>
              <a:rPr lang="en-US" b="1" dirty="0">
                <a:latin typeface="Times New Roman" pitchFamily="18" charset="0"/>
                <a:cs typeface="Times New Roman" pitchFamily="18" charset="0"/>
              </a:rPr>
              <a:t>Grant Command</a:t>
            </a:r>
          </a:p>
        </p:txBody>
      </p:sp>
      <p:sp>
        <p:nvSpPr>
          <p:cNvPr id="3" name="Content Placeholder 2"/>
          <p:cNvSpPr>
            <a:spLocks noGrp="1"/>
          </p:cNvSpPr>
          <p:nvPr>
            <p:ph idx="1"/>
          </p:nvPr>
        </p:nvSpPr>
        <p:spPr>
          <a:xfrm>
            <a:off x="838199" y="1253331"/>
            <a:ext cx="4676335" cy="3211589"/>
          </a:xfrm>
        </p:spPr>
        <p:txBody>
          <a:bodyPr/>
          <a:lstStyle/>
          <a:p>
            <a:pPr algn="just"/>
            <a:r>
              <a:rPr lang="en-US" dirty="0"/>
              <a:t>Grant Command is used for offering access or privileges to the users on the objects of the database. Through this command, the users get access to the privileges in the database.</a:t>
            </a:r>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10</a:t>
            </a:fld>
            <a:endParaRPr lang="en-US"/>
          </a:p>
        </p:txBody>
      </p:sp>
      <p:sp>
        <p:nvSpPr>
          <p:cNvPr id="5" name="TextBox 4">
            <a:extLst>
              <a:ext uri="{FF2B5EF4-FFF2-40B4-BE49-F238E27FC236}">
                <a16:creationId xmlns:a16="http://schemas.microsoft.com/office/drawing/2014/main" id="{2B2C43A4-C1A0-9F37-1383-A7C0F5D2D1E3}"/>
              </a:ext>
            </a:extLst>
          </p:cNvPr>
          <p:cNvSpPr txBox="1"/>
          <p:nvPr/>
        </p:nvSpPr>
        <p:spPr>
          <a:xfrm>
            <a:off x="7066671" y="1825625"/>
            <a:ext cx="4077286" cy="3785652"/>
          </a:xfrm>
          <a:prstGeom prst="rect">
            <a:avLst/>
          </a:prstGeom>
          <a:noFill/>
        </p:spPr>
        <p:txBody>
          <a:bodyPr wrap="square">
            <a:spAutoFit/>
          </a:bodyPr>
          <a:lstStyle/>
          <a:p>
            <a:pPr algn="l" fontAlgn="base"/>
            <a:r>
              <a:rPr lang="en-US" sz="2400" b="1" i="0" dirty="0">
                <a:solidFill>
                  <a:srgbClr val="000000"/>
                </a:solidFill>
                <a:effectLst/>
                <a:latin typeface="inherit"/>
              </a:rPr>
              <a:t>GRANT </a:t>
            </a:r>
            <a:r>
              <a:rPr lang="en-US" sz="2400" b="1" i="0" dirty="0" err="1">
                <a:solidFill>
                  <a:srgbClr val="000000"/>
                </a:solidFill>
                <a:effectLst/>
                <a:latin typeface="inherit"/>
              </a:rPr>
              <a:t>privilege_name</a:t>
            </a:r>
            <a:endParaRPr lang="en-US" sz="2400" b="0" i="0" dirty="0">
              <a:solidFill>
                <a:srgbClr val="000000"/>
              </a:solidFill>
              <a:effectLst/>
              <a:latin typeface="Open Sans" panose="020B0606030504020204" pitchFamily="34" charset="0"/>
            </a:endParaRPr>
          </a:p>
          <a:p>
            <a:pPr algn="l" fontAlgn="base"/>
            <a:r>
              <a:rPr lang="en-US" sz="2400" b="1" i="0" dirty="0">
                <a:solidFill>
                  <a:srgbClr val="000000"/>
                </a:solidFill>
                <a:effectLst/>
                <a:latin typeface="inherit"/>
              </a:rPr>
              <a:t>ON </a:t>
            </a:r>
            <a:r>
              <a:rPr lang="en-US" sz="2400" b="1" i="0" dirty="0" err="1">
                <a:solidFill>
                  <a:srgbClr val="000000"/>
                </a:solidFill>
                <a:effectLst/>
                <a:latin typeface="inherit"/>
              </a:rPr>
              <a:t>object_name</a:t>
            </a:r>
            <a:endParaRPr lang="en-US" sz="2400" b="0" i="0" dirty="0">
              <a:solidFill>
                <a:srgbClr val="000000"/>
              </a:solidFill>
              <a:effectLst/>
              <a:latin typeface="Open Sans" panose="020B0606030504020204" pitchFamily="34" charset="0"/>
            </a:endParaRPr>
          </a:p>
          <a:p>
            <a:pPr algn="l" fontAlgn="base"/>
            <a:r>
              <a:rPr lang="en-US" sz="2400" b="1" i="0" dirty="0">
                <a:solidFill>
                  <a:srgbClr val="000000"/>
                </a:solidFill>
                <a:effectLst/>
                <a:latin typeface="inherit"/>
              </a:rPr>
              <a:t>TO {</a:t>
            </a:r>
            <a:r>
              <a:rPr lang="en-US" sz="2400" b="1" i="0" dirty="0" err="1">
                <a:solidFill>
                  <a:srgbClr val="000000"/>
                </a:solidFill>
                <a:effectLst/>
                <a:latin typeface="inherit"/>
              </a:rPr>
              <a:t>user_name</a:t>
            </a:r>
            <a:r>
              <a:rPr lang="en-US" sz="2400" b="1" i="0" dirty="0">
                <a:solidFill>
                  <a:srgbClr val="000000"/>
                </a:solidFill>
                <a:effectLst/>
                <a:latin typeface="inherit"/>
              </a:rPr>
              <a:t> I PUBLIC I </a:t>
            </a:r>
            <a:r>
              <a:rPr lang="en-US" sz="2400" b="1" i="0" dirty="0" err="1">
                <a:solidFill>
                  <a:srgbClr val="000000"/>
                </a:solidFill>
                <a:effectLst/>
                <a:latin typeface="inherit"/>
              </a:rPr>
              <a:t>role_name</a:t>
            </a:r>
            <a:r>
              <a:rPr lang="en-US" sz="2400" b="1" i="0" dirty="0">
                <a:solidFill>
                  <a:srgbClr val="000000"/>
                </a:solidFill>
                <a:effectLst/>
                <a:latin typeface="inherit"/>
              </a:rPr>
              <a:t>}</a:t>
            </a:r>
            <a:endParaRPr lang="en-US" sz="2400" b="0" i="0" dirty="0">
              <a:solidFill>
                <a:srgbClr val="000000"/>
              </a:solidFill>
              <a:effectLst/>
              <a:latin typeface="Open Sans" panose="020B0606030504020204" pitchFamily="34" charset="0"/>
            </a:endParaRPr>
          </a:p>
          <a:p>
            <a:pPr algn="l" fontAlgn="base"/>
            <a:r>
              <a:rPr lang="en-US" sz="2400" b="1" i="0" dirty="0">
                <a:solidFill>
                  <a:srgbClr val="000000"/>
                </a:solidFill>
                <a:effectLst/>
                <a:latin typeface="inherit"/>
              </a:rPr>
              <a:t>[WITH GRANT OPTION];</a:t>
            </a:r>
          </a:p>
          <a:p>
            <a:pPr algn="l" fontAlgn="base"/>
            <a:endParaRPr lang="en-US" sz="2400" b="0" i="0" dirty="0">
              <a:solidFill>
                <a:srgbClr val="000000"/>
              </a:solidFill>
              <a:effectLst/>
              <a:latin typeface="Open Sans" panose="020B0606030504020204" pitchFamily="34" charset="0"/>
            </a:endParaRPr>
          </a:p>
          <a:p>
            <a:pPr algn="l" fontAlgn="base"/>
            <a:r>
              <a:rPr lang="en-US" sz="2400" b="1" i="0" dirty="0">
                <a:solidFill>
                  <a:srgbClr val="000000"/>
                </a:solidFill>
                <a:effectLst/>
                <a:latin typeface="inherit"/>
              </a:rPr>
              <a:t>For Example</a:t>
            </a:r>
            <a:endParaRPr lang="en-US" sz="2400" b="0" i="0" dirty="0">
              <a:solidFill>
                <a:srgbClr val="000000"/>
              </a:solidFill>
              <a:effectLst/>
              <a:latin typeface="Open Sans" panose="020B0606030504020204" pitchFamily="34" charset="0"/>
            </a:endParaRPr>
          </a:p>
          <a:p>
            <a:pPr algn="l" fontAlgn="base"/>
            <a:r>
              <a:rPr lang="en-US" sz="2400" b="0" i="0" dirty="0">
                <a:solidFill>
                  <a:srgbClr val="000000"/>
                </a:solidFill>
                <a:effectLst/>
                <a:latin typeface="inherit"/>
              </a:rPr>
              <a:t>GRANT ALL ON workers</a:t>
            </a:r>
            <a:endParaRPr lang="en-US" sz="2400" b="0" i="0" dirty="0">
              <a:solidFill>
                <a:srgbClr val="000000"/>
              </a:solidFill>
              <a:effectLst/>
              <a:latin typeface="Open Sans" panose="020B0606030504020204" pitchFamily="34" charset="0"/>
            </a:endParaRPr>
          </a:p>
          <a:p>
            <a:pPr algn="l" fontAlgn="base"/>
            <a:r>
              <a:rPr lang="en-US" sz="2400" b="0" i="0" dirty="0">
                <a:solidFill>
                  <a:srgbClr val="000000"/>
                </a:solidFill>
                <a:effectLst/>
                <a:latin typeface="inherit"/>
              </a:rPr>
              <a:t>TO MNO;</a:t>
            </a:r>
            <a:endParaRPr lang="en-US" sz="2400" b="0" i="0" dirty="0">
              <a:solidFill>
                <a:srgbClr val="000000"/>
              </a:solidFill>
              <a:effectLst/>
              <a:latin typeface="Open Sans" panose="020B0606030504020204" pitchFamily="34" charset="0"/>
            </a:endParaRPr>
          </a:p>
          <a:p>
            <a:pPr algn="l" fontAlgn="base"/>
            <a:r>
              <a:rPr lang="en-US" sz="2400" b="0" i="0" dirty="0">
                <a:solidFill>
                  <a:srgbClr val="000000"/>
                </a:solidFill>
                <a:effectLst/>
                <a:latin typeface="inherit"/>
              </a:rPr>
              <a:t>[WITH GRANT OPTION]</a:t>
            </a:r>
            <a:endParaRPr lang="en-US" sz="2400" b="0" i="0" dirty="0">
              <a:solidFill>
                <a:srgbClr val="000000"/>
              </a:solidFill>
              <a:effectLst/>
              <a:latin typeface="Open Sans" panose="020B0606030504020204" pitchFamily="34" charset="0"/>
            </a:endParaRPr>
          </a:p>
        </p:txBody>
      </p:sp>
      <p:pic>
        <p:nvPicPr>
          <p:cNvPr id="8" name="Picture 7">
            <a:extLst>
              <a:ext uri="{FF2B5EF4-FFF2-40B4-BE49-F238E27FC236}">
                <a16:creationId xmlns:a16="http://schemas.microsoft.com/office/drawing/2014/main" id="{B597CF25-E03B-B6F2-C225-B3AE44AB0005}"/>
              </a:ext>
            </a:extLst>
          </p:cNvPr>
          <p:cNvPicPr>
            <a:picLocks noChangeAspect="1"/>
          </p:cNvPicPr>
          <p:nvPr/>
        </p:nvPicPr>
        <p:blipFill>
          <a:blip r:embed="rId2"/>
          <a:stretch>
            <a:fillRect/>
          </a:stretch>
        </p:blipFill>
        <p:spPr>
          <a:xfrm>
            <a:off x="838199" y="4464920"/>
            <a:ext cx="4676335" cy="2073992"/>
          </a:xfrm>
          <a:prstGeom prst="rect">
            <a:avLst/>
          </a:prstGeom>
        </p:spPr>
      </p:pic>
    </p:spTree>
    <p:extLst>
      <p:ext uri="{BB962C8B-B14F-4D97-AF65-F5344CB8AC3E}">
        <p14:creationId xmlns:p14="http://schemas.microsoft.com/office/powerpoint/2010/main" val="357448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normAutofit/>
          </a:bodyPr>
          <a:lstStyle/>
          <a:p>
            <a:r>
              <a:rPr lang="en-US" b="1" dirty="0">
                <a:latin typeface="Times New Roman" pitchFamily="18" charset="0"/>
                <a:cs typeface="Times New Roman" pitchFamily="18" charset="0"/>
              </a:rPr>
              <a:t>Grant Command</a:t>
            </a:r>
          </a:p>
        </p:txBody>
      </p:sp>
      <p:sp>
        <p:nvSpPr>
          <p:cNvPr id="3" name="Content Placeholder 2"/>
          <p:cNvSpPr>
            <a:spLocks noGrp="1"/>
          </p:cNvSpPr>
          <p:nvPr>
            <p:ph idx="1"/>
          </p:nvPr>
        </p:nvSpPr>
        <p:spPr/>
        <p:txBody>
          <a:bodyPr>
            <a:normAutofit lnSpcReduction="10000"/>
          </a:bodyPr>
          <a:lstStyle/>
          <a:p>
            <a:pPr algn="l">
              <a:buFont typeface="Arial" panose="020B0604020202090204" pitchFamily="34" charset="0"/>
              <a:buChar char="•"/>
            </a:pPr>
            <a:r>
              <a:rPr lang="en-US" b="1" i="0" dirty="0">
                <a:solidFill>
                  <a:srgbClr val="000000"/>
                </a:solidFill>
                <a:effectLst/>
                <a:latin typeface="Jost"/>
              </a:rPr>
              <a:t>Privilege</a:t>
            </a:r>
            <a:r>
              <a:rPr lang="en-US" b="0" i="0" dirty="0">
                <a:solidFill>
                  <a:srgbClr val="000000"/>
                </a:solidFill>
                <a:effectLst/>
                <a:latin typeface="Jost"/>
              </a:rPr>
              <a:t> — can be either the keyword ALL (to grant a wide variety of permissions) or a specific database permission or set of permissions. Examples include CREATE DATABASE, SELECT, INSERT, UPDATE, DELETE, EXECUTE and CREATE VIEW.</a:t>
            </a:r>
          </a:p>
          <a:p>
            <a:pPr algn="l">
              <a:buFont typeface="Arial" panose="020B0604020202090204" pitchFamily="34" charset="0"/>
              <a:buChar char="•"/>
            </a:pPr>
            <a:r>
              <a:rPr lang="en-US" b="1" i="0" dirty="0">
                <a:solidFill>
                  <a:srgbClr val="000000"/>
                </a:solidFill>
                <a:effectLst/>
                <a:latin typeface="Jost"/>
              </a:rPr>
              <a:t>Object</a:t>
            </a:r>
            <a:r>
              <a:rPr lang="en-US" b="0" i="0" dirty="0">
                <a:solidFill>
                  <a:srgbClr val="000000"/>
                </a:solidFill>
                <a:effectLst/>
                <a:latin typeface="Jost"/>
              </a:rPr>
              <a:t> — can be any database object. The valid privilege options vary based on the type of database object you include in this clause. Typically, the object will be either a database, function, </a:t>
            </a:r>
            <a:r>
              <a:rPr lang="en-US" b="0" i="0" dirty="0">
                <a:effectLst/>
                <a:latin typeface="Jost"/>
              </a:rPr>
              <a:t>stored procedure</a:t>
            </a:r>
            <a:r>
              <a:rPr lang="en-US" b="0" i="0" dirty="0">
                <a:solidFill>
                  <a:srgbClr val="000000"/>
                </a:solidFill>
                <a:effectLst/>
                <a:latin typeface="Jost"/>
              </a:rPr>
              <a:t>, table or view.</a:t>
            </a:r>
          </a:p>
          <a:p>
            <a:pPr algn="l">
              <a:buFont typeface="Arial" panose="020B0604020202090204" pitchFamily="34" charset="0"/>
              <a:buChar char="•"/>
            </a:pPr>
            <a:r>
              <a:rPr lang="en-US" b="1" i="0" dirty="0">
                <a:solidFill>
                  <a:srgbClr val="000000"/>
                </a:solidFill>
                <a:effectLst/>
                <a:latin typeface="Jost"/>
              </a:rPr>
              <a:t>User</a:t>
            </a:r>
            <a:r>
              <a:rPr lang="en-US" b="0" i="0" dirty="0">
                <a:solidFill>
                  <a:srgbClr val="000000"/>
                </a:solidFill>
                <a:effectLst/>
                <a:latin typeface="Jost"/>
              </a:rPr>
              <a:t> — can be any database user. You can also substitute a role for the user in this clause if you wish to make use of role-based database security</a:t>
            </a:r>
          </a:p>
          <a:p>
            <a:pPr algn="just"/>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30238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normAutofit/>
          </a:bodyPr>
          <a:lstStyle/>
          <a:p>
            <a:r>
              <a:rPr lang="en-US" b="1" dirty="0">
                <a:latin typeface="Times New Roman" pitchFamily="18" charset="0"/>
                <a:cs typeface="Times New Roman" pitchFamily="18" charset="0"/>
              </a:rPr>
              <a:t>Revoke Command</a:t>
            </a:r>
          </a:p>
        </p:txBody>
      </p:sp>
      <p:sp>
        <p:nvSpPr>
          <p:cNvPr id="3" name="Content Placeholder 2"/>
          <p:cNvSpPr>
            <a:spLocks noGrp="1"/>
          </p:cNvSpPr>
          <p:nvPr>
            <p:ph idx="1"/>
          </p:nvPr>
        </p:nvSpPr>
        <p:spPr>
          <a:xfrm>
            <a:off x="838199" y="1825625"/>
            <a:ext cx="5699759" cy="4351338"/>
          </a:xfrm>
        </p:spPr>
        <p:txBody>
          <a:bodyPr>
            <a:normAutofit/>
          </a:bodyPr>
          <a:lstStyle/>
          <a:p>
            <a:pPr algn="just"/>
            <a:r>
              <a:rPr lang="en-US" b="0" i="0" dirty="0">
                <a:solidFill>
                  <a:srgbClr val="000000"/>
                </a:solidFill>
                <a:effectLst/>
                <a:latin typeface="Open Sans" panose="020B0606030504020204" pitchFamily="34" charset="0"/>
              </a:rPr>
              <a:t>The main purpose of the revoke command is canceling the previously denied or granted permissions. Through the revoke command, the access to the given privileges can be withdrawn. </a:t>
            </a:r>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12</a:t>
            </a:fld>
            <a:endParaRPr lang="en-US"/>
          </a:p>
        </p:txBody>
      </p:sp>
      <p:sp>
        <p:nvSpPr>
          <p:cNvPr id="5" name="TextBox 4">
            <a:extLst>
              <a:ext uri="{FF2B5EF4-FFF2-40B4-BE49-F238E27FC236}">
                <a16:creationId xmlns:a16="http://schemas.microsoft.com/office/drawing/2014/main" id="{77911836-50F6-0D04-7871-23306ED3BEAD}"/>
              </a:ext>
            </a:extLst>
          </p:cNvPr>
          <p:cNvSpPr txBox="1"/>
          <p:nvPr/>
        </p:nvSpPr>
        <p:spPr>
          <a:xfrm>
            <a:off x="8802858" y="351332"/>
            <a:ext cx="3281290" cy="3785652"/>
          </a:xfrm>
          <a:prstGeom prst="rect">
            <a:avLst/>
          </a:prstGeom>
          <a:noFill/>
        </p:spPr>
        <p:txBody>
          <a:bodyPr wrap="square">
            <a:spAutoFit/>
          </a:bodyPr>
          <a:lstStyle/>
          <a:p>
            <a:pPr algn="l" fontAlgn="base"/>
            <a:r>
              <a:rPr lang="en-US" sz="2400" b="1" i="0" dirty="0">
                <a:solidFill>
                  <a:srgbClr val="000000"/>
                </a:solidFill>
                <a:effectLst/>
                <a:latin typeface="inherit"/>
              </a:rPr>
              <a:t>REVOKE&lt;privilege list&gt;</a:t>
            </a:r>
            <a:endParaRPr lang="en-US" sz="2400" b="0" i="0" dirty="0">
              <a:solidFill>
                <a:srgbClr val="000000"/>
              </a:solidFill>
              <a:effectLst/>
              <a:latin typeface="Open Sans" panose="020B0606030504020204" pitchFamily="34" charset="0"/>
            </a:endParaRPr>
          </a:p>
          <a:p>
            <a:pPr algn="l" fontAlgn="base"/>
            <a:r>
              <a:rPr lang="en-US" sz="2400" b="1" i="0" dirty="0">
                <a:solidFill>
                  <a:srgbClr val="000000"/>
                </a:solidFill>
                <a:effectLst/>
                <a:latin typeface="inherit"/>
              </a:rPr>
              <a:t>ON &lt;relation name or view name&gt;</a:t>
            </a:r>
            <a:endParaRPr lang="en-US" sz="2400" b="0" i="0" dirty="0">
              <a:solidFill>
                <a:srgbClr val="000000"/>
              </a:solidFill>
              <a:effectLst/>
              <a:latin typeface="Open Sans" panose="020B0606030504020204" pitchFamily="34" charset="0"/>
            </a:endParaRPr>
          </a:p>
          <a:p>
            <a:pPr algn="l" fontAlgn="base"/>
            <a:r>
              <a:rPr lang="en-US" sz="2400" b="1" i="0" dirty="0">
                <a:solidFill>
                  <a:srgbClr val="000000"/>
                </a:solidFill>
                <a:effectLst/>
                <a:latin typeface="inherit"/>
              </a:rPr>
              <a:t>From &lt;user name&gt;</a:t>
            </a:r>
          </a:p>
          <a:p>
            <a:pPr algn="l" fontAlgn="base"/>
            <a:endParaRPr lang="en-US" sz="2400" b="1" dirty="0">
              <a:solidFill>
                <a:srgbClr val="000000"/>
              </a:solidFill>
              <a:latin typeface="inherit"/>
            </a:endParaRPr>
          </a:p>
          <a:p>
            <a:pPr algn="l" fontAlgn="base"/>
            <a:endParaRPr lang="en-US" sz="2400" b="0" i="0" dirty="0">
              <a:solidFill>
                <a:srgbClr val="000000"/>
              </a:solidFill>
              <a:effectLst/>
              <a:latin typeface="Open Sans" panose="020B0606030504020204" pitchFamily="34" charset="0"/>
            </a:endParaRPr>
          </a:p>
          <a:p>
            <a:pPr algn="l" fontAlgn="base"/>
            <a:r>
              <a:rPr lang="en-US" sz="2400" b="1" i="0" dirty="0">
                <a:solidFill>
                  <a:srgbClr val="000000"/>
                </a:solidFill>
                <a:effectLst/>
                <a:latin typeface="inherit"/>
              </a:rPr>
              <a:t>For Example</a:t>
            </a:r>
            <a:endParaRPr lang="en-US" sz="2400" b="0" i="0" dirty="0">
              <a:solidFill>
                <a:srgbClr val="000000"/>
              </a:solidFill>
              <a:effectLst/>
              <a:latin typeface="Open Sans" panose="020B0606030504020204" pitchFamily="34" charset="0"/>
            </a:endParaRPr>
          </a:p>
          <a:p>
            <a:pPr algn="l" fontAlgn="base"/>
            <a:r>
              <a:rPr lang="en-US" sz="2400" b="0" i="0" dirty="0">
                <a:solidFill>
                  <a:srgbClr val="000000"/>
                </a:solidFill>
                <a:effectLst/>
                <a:latin typeface="inherit"/>
              </a:rPr>
              <a:t>REVOKE UPDATE</a:t>
            </a:r>
            <a:endParaRPr lang="en-US" sz="2400" b="0" i="0" dirty="0">
              <a:solidFill>
                <a:srgbClr val="000000"/>
              </a:solidFill>
              <a:effectLst/>
              <a:latin typeface="Open Sans" panose="020B0606030504020204" pitchFamily="34" charset="0"/>
            </a:endParaRPr>
          </a:p>
          <a:p>
            <a:pPr algn="l" fontAlgn="base"/>
            <a:r>
              <a:rPr lang="en-US" sz="2400" b="0" i="0" dirty="0">
                <a:solidFill>
                  <a:srgbClr val="000000"/>
                </a:solidFill>
                <a:effectLst/>
                <a:latin typeface="inherit"/>
              </a:rPr>
              <a:t>ON worker</a:t>
            </a:r>
            <a:endParaRPr lang="en-US" sz="2400" b="0" i="0" dirty="0">
              <a:solidFill>
                <a:srgbClr val="000000"/>
              </a:solidFill>
              <a:effectLst/>
              <a:latin typeface="Open Sans" panose="020B0606030504020204" pitchFamily="34" charset="0"/>
            </a:endParaRPr>
          </a:p>
          <a:p>
            <a:pPr algn="l" fontAlgn="base"/>
            <a:r>
              <a:rPr lang="en-US" sz="2400" b="0" i="0" dirty="0">
                <a:solidFill>
                  <a:srgbClr val="000000"/>
                </a:solidFill>
                <a:effectLst/>
                <a:latin typeface="inherit"/>
              </a:rPr>
              <a:t>FROM MNO</a:t>
            </a:r>
            <a:r>
              <a:rPr lang="en-US" b="0" i="0" dirty="0">
                <a:solidFill>
                  <a:srgbClr val="000000"/>
                </a:solidFill>
                <a:effectLst/>
                <a:latin typeface="inherit"/>
              </a:rPr>
              <a:t>;</a:t>
            </a:r>
            <a:endParaRPr lang="en-US" b="0" i="0" dirty="0">
              <a:solidFill>
                <a:srgbClr val="000000"/>
              </a:solidFill>
              <a:effectLst/>
              <a:latin typeface="Open Sans" panose="020B0606030504020204" pitchFamily="34" charset="0"/>
            </a:endParaRPr>
          </a:p>
        </p:txBody>
      </p:sp>
      <p:pic>
        <p:nvPicPr>
          <p:cNvPr id="14" name="Picture 13">
            <a:extLst>
              <a:ext uri="{FF2B5EF4-FFF2-40B4-BE49-F238E27FC236}">
                <a16:creationId xmlns:a16="http://schemas.microsoft.com/office/drawing/2014/main" id="{2F8ABB78-78BF-5FF9-D161-CB1F3BA58A55}"/>
              </a:ext>
            </a:extLst>
          </p:cNvPr>
          <p:cNvPicPr>
            <a:picLocks noChangeAspect="1"/>
          </p:cNvPicPr>
          <p:nvPr/>
        </p:nvPicPr>
        <p:blipFill>
          <a:blip r:embed="rId2"/>
          <a:stretch>
            <a:fillRect/>
          </a:stretch>
        </p:blipFill>
        <p:spPr>
          <a:xfrm>
            <a:off x="1069146" y="4821994"/>
            <a:ext cx="8975186" cy="1684673"/>
          </a:xfrm>
          <a:prstGeom prst="rect">
            <a:avLst/>
          </a:prstGeom>
        </p:spPr>
      </p:pic>
    </p:spTree>
    <p:extLst>
      <p:ext uri="{BB962C8B-B14F-4D97-AF65-F5344CB8AC3E}">
        <p14:creationId xmlns:p14="http://schemas.microsoft.com/office/powerpoint/2010/main" val="2583050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normAutofit/>
          </a:bodyPr>
          <a:lstStyle/>
          <a:p>
            <a:r>
              <a:rPr lang="en-US" b="1" dirty="0">
                <a:latin typeface="Times New Roman" pitchFamily="18" charset="0"/>
                <a:cs typeface="Times New Roman" pitchFamily="18" charset="0"/>
              </a:rPr>
              <a:t>DCL – Data Control Language </a:t>
            </a:r>
          </a:p>
        </p:txBody>
      </p:sp>
      <p:sp>
        <p:nvSpPr>
          <p:cNvPr id="3" name="Content Placeholder 2"/>
          <p:cNvSpPr>
            <a:spLocks noGrp="1"/>
          </p:cNvSpPr>
          <p:nvPr>
            <p:ph idx="1"/>
          </p:nvPr>
        </p:nvSpPr>
        <p:spPr/>
        <p:txBody>
          <a:bodyPr/>
          <a:lstStyle/>
          <a:p>
            <a:pPr algn="just">
              <a:buFont typeface="Arial" panose="020B0604020202090204" pitchFamily="34" charset="0"/>
              <a:buChar char="•"/>
            </a:pPr>
            <a:r>
              <a:rPr lang="en-US" b="1" i="0" dirty="0">
                <a:solidFill>
                  <a:srgbClr val="000000"/>
                </a:solidFill>
                <a:effectLst/>
                <a:latin typeface="Jost"/>
              </a:rPr>
              <a:t>Permission</a:t>
            </a:r>
            <a:r>
              <a:rPr lang="en-US" b="0" i="0" dirty="0">
                <a:solidFill>
                  <a:srgbClr val="000000"/>
                </a:solidFill>
                <a:effectLst/>
                <a:latin typeface="Jost"/>
              </a:rPr>
              <a:t> — specifies the database permissions to remove from the identified user. The command revokes both GRANT and DENY assertions previously made for the identified permission.</a:t>
            </a:r>
          </a:p>
          <a:p>
            <a:pPr algn="just">
              <a:buFont typeface="Arial" panose="020B0604020202090204" pitchFamily="34" charset="0"/>
              <a:buChar char="•"/>
            </a:pPr>
            <a:r>
              <a:rPr lang="en-US" b="1" i="0" dirty="0">
                <a:solidFill>
                  <a:srgbClr val="000000"/>
                </a:solidFill>
                <a:effectLst/>
                <a:latin typeface="Jost"/>
              </a:rPr>
              <a:t>Object</a:t>
            </a:r>
            <a:r>
              <a:rPr lang="en-US" b="0" i="0" dirty="0">
                <a:solidFill>
                  <a:srgbClr val="000000"/>
                </a:solidFill>
                <a:effectLst/>
                <a:latin typeface="Jost"/>
              </a:rPr>
              <a:t> — can be any database object. The valid privilege options vary based on the type of database object you include in this clause. Typically, the object will be either a database, function, stored procedure, table, or view.</a:t>
            </a:r>
          </a:p>
          <a:p>
            <a:pPr algn="just">
              <a:buFont typeface="Arial" panose="020B0604020202090204" pitchFamily="34" charset="0"/>
              <a:buChar char="•"/>
            </a:pPr>
            <a:r>
              <a:rPr lang="en-US" b="1" i="0" dirty="0">
                <a:solidFill>
                  <a:srgbClr val="000000"/>
                </a:solidFill>
                <a:effectLst/>
                <a:latin typeface="Jost"/>
              </a:rPr>
              <a:t>User</a:t>
            </a:r>
            <a:r>
              <a:rPr lang="en-US" b="0" i="0" dirty="0">
                <a:solidFill>
                  <a:srgbClr val="000000"/>
                </a:solidFill>
                <a:effectLst/>
                <a:latin typeface="Jost"/>
              </a:rPr>
              <a:t> — can be any database user. You can also substitute a role for the user in this clause if you wish to make use of role-based database security.</a:t>
            </a:r>
          </a:p>
          <a:p>
            <a:pPr algn="just"/>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42766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1250" y="306946"/>
            <a:ext cx="10566400" cy="609600"/>
          </a:xfrm>
        </p:spPr>
        <p:txBody>
          <a:bodyPr>
            <a:noAutofit/>
          </a:bodyPr>
          <a:lstStyle/>
          <a:p>
            <a:r>
              <a:rPr lang="en-US" sz="3200" b="1" dirty="0">
                <a:effectLst>
                  <a:outerShdw blurRad="38100" dist="38100" dir="2700000" algn="tl">
                    <a:srgbClr val="000000">
                      <a:alpha val="43137"/>
                    </a:srgbClr>
                  </a:outerShdw>
                </a:effectLst>
                <a:latin typeface="Times New Roman" pitchFamily="18" charset="0"/>
                <a:cs typeface="Times New Roman" pitchFamily="18" charset="0"/>
              </a:rPr>
              <a:t>References</a:t>
            </a:r>
          </a:p>
        </p:txBody>
      </p:sp>
      <p:sp>
        <p:nvSpPr>
          <p:cNvPr id="5" name="Content Placeholder 2"/>
          <p:cNvSpPr>
            <a:spLocks noGrp="1"/>
          </p:cNvSpPr>
          <p:nvPr>
            <p:ph idx="1"/>
          </p:nvPr>
        </p:nvSpPr>
        <p:spPr>
          <a:xfrm>
            <a:off x="695460" y="1120462"/>
            <a:ext cx="11088710" cy="5486400"/>
          </a:xfrm>
        </p:spPr>
        <p:txBody>
          <a:bodyPr>
            <a:normAutofit/>
          </a:bodyPr>
          <a:lstStyle/>
          <a:p>
            <a:pPr lvl="0" algn="just"/>
            <a:r>
              <a:rPr lang="en-US" sz="2400" dirty="0" err="1"/>
              <a:t>RamezElmasri</a:t>
            </a:r>
            <a:r>
              <a:rPr lang="en-US" sz="2400" dirty="0"/>
              <a:t> and </a:t>
            </a:r>
            <a:r>
              <a:rPr lang="en-US" sz="2400" dirty="0" err="1"/>
              <a:t>Shamkant</a:t>
            </a:r>
            <a:r>
              <a:rPr lang="en-US" sz="2400" dirty="0"/>
              <a:t> B. </a:t>
            </a:r>
            <a:r>
              <a:rPr lang="en-US" sz="2400" dirty="0" err="1"/>
              <a:t>Navathe</a:t>
            </a:r>
            <a:r>
              <a:rPr lang="en-US" sz="2400" dirty="0"/>
              <a:t>, “Fundamentals of Database System”, The Benjamin / Cummings Publishing Co.</a:t>
            </a:r>
          </a:p>
          <a:p>
            <a:pPr lvl="0" algn="just"/>
            <a:r>
              <a:rPr lang="en-US" sz="2400" dirty="0" err="1"/>
              <a:t>Korth</a:t>
            </a:r>
            <a:r>
              <a:rPr lang="en-US" sz="2400" dirty="0"/>
              <a:t> and </a:t>
            </a:r>
            <a:r>
              <a:rPr lang="en-US" sz="2400" dirty="0" err="1"/>
              <a:t>Silberschatz</a:t>
            </a:r>
            <a:r>
              <a:rPr lang="en-US" sz="2400" dirty="0"/>
              <a:t> Abraham, “Database System Concepts”, McGraw Hall.</a:t>
            </a:r>
          </a:p>
          <a:p>
            <a:pPr lvl="0" algn="just"/>
            <a:r>
              <a:rPr lang="en-US" sz="2400" dirty="0" err="1"/>
              <a:t>C.J.Date</a:t>
            </a:r>
            <a:r>
              <a:rPr lang="en-US" sz="2400" dirty="0"/>
              <a:t>, “An Introduction to Database Systems”, Addison Wesley.</a:t>
            </a:r>
          </a:p>
          <a:p>
            <a:pPr lvl="0" algn="just"/>
            <a:r>
              <a:rPr lang="en-US" sz="2400" dirty="0"/>
              <a:t>Thomas M. Connolly, Carolyn &amp; E. </a:t>
            </a:r>
            <a:r>
              <a:rPr lang="en-US" sz="2400" dirty="0" err="1"/>
              <a:t>Begg</a:t>
            </a:r>
            <a:r>
              <a:rPr lang="en-US" sz="2400" dirty="0"/>
              <a:t>, “Database Systems: A Practical Approach to Design, Implementation and Management”, 5/E, University of Paisley, Addison-Wesley.</a:t>
            </a:r>
          </a:p>
          <a:p>
            <a:pPr algn="just"/>
            <a:endParaRPr lang="en-US" sz="2400" dirty="0"/>
          </a:p>
        </p:txBody>
      </p:sp>
      <p:sp>
        <p:nvSpPr>
          <p:cNvPr id="8" name="Slide Number Placeholder 7"/>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354246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4329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ankur.e13693@cumail.in</a:t>
            </a:r>
            <a:endParaRPr lang="en-US"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DBMS: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3051926"/>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marL="85725">
              <a:spcBef>
                <a:spcPts val="515"/>
              </a:spcBef>
              <a:spcAft>
                <a:spcPts val="0"/>
              </a:spcAf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The Course aims to:</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Develop understanding the advancement in SQL</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Demonstrate methods to </a:t>
            </a:r>
            <a:r>
              <a:rPr lang="en-IN" sz="2400" dirty="0">
                <a:effectLst/>
                <a:latin typeface="Times New Roman" panose="02020603050405020304" pitchFamily="18" charset="0"/>
                <a:ea typeface="Times New Roman" panose="02020603050405020304" pitchFamily="18" charset="0"/>
                <a:cs typeface="Arial" panose="020B0604020202090204" pitchFamily="34" charset="0"/>
              </a:rPr>
              <a:t>apply SQL using programming construct PL/SQL</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Teach use and application of normalization techniques and implementing the concept of triggers. </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97A403-A8AA-975E-348B-DB3FB60D3CF5}"/>
              </a:ext>
            </a:extLst>
          </p:cNvPr>
          <p:cNvSpPr txBox="1"/>
          <p:nvPr/>
        </p:nvSpPr>
        <p:spPr>
          <a:xfrm>
            <a:off x="720497" y="2714166"/>
            <a:ext cx="10941279" cy="1444113"/>
          </a:xfrm>
          <a:prstGeom prst="rect">
            <a:avLst/>
          </a:prstGeom>
          <a:noFill/>
        </p:spPr>
        <p:txBody>
          <a:bodyPr wrap="square">
            <a:spAutoFit/>
          </a:bodyPr>
          <a:lstStyle/>
          <a:p>
            <a:pPr lvl="0" algn="just">
              <a:lnSpc>
                <a:spcPct val="150000"/>
              </a:lnSpc>
              <a:spcAft>
                <a:spcPts val="1000"/>
              </a:spcAft>
            </a:pPr>
            <a:r>
              <a:rPr lang="en-US" sz="2800" dirty="0">
                <a:solidFill>
                  <a:srgbClr val="000000"/>
                </a:solidFill>
                <a:latin typeface="Times New Roman" panose="02020603050405020304" pitchFamily="18" charset="0"/>
                <a:ea typeface="Calibri" panose="020F0502020204030204" pitchFamily="34" charset="0"/>
              </a:rPr>
              <a:t>CO1.  </a:t>
            </a:r>
            <a:r>
              <a:rPr lang="en-US" sz="2800" dirty="0">
                <a:solidFill>
                  <a:srgbClr val="000000"/>
                </a:solidFill>
                <a:effectLst/>
                <a:latin typeface="Times New Roman" panose="02020603050405020304" pitchFamily="18" charset="0"/>
                <a:ea typeface="Calibri" panose="020F0502020204030204" pitchFamily="34" charset="0"/>
              </a:rPr>
              <a:t>Describe and execute advanced level SQL queries</a:t>
            </a:r>
            <a:endParaRPr lang="en-IN" sz="2800" dirty="0">
              <a:solidFill>
                <a:srgbClr val="000000"/>
              </a:solidFill>
              <a:latin typeface="Calibri" panose="020F0502020204030204" pitchFamily="34" charset="0"/>
              <a:ea typeface="Calibri" panose="020F0502020204030204" pitchFamily="34" charset="0"/>
            </a:endParaRPr>
          </a:p>
          <a:p>
            <a:pPr lvl="0" algn="just">
              <a:lnSpc>
                <a:spcPct val="150000"/>
              </a:lnSpc>
              <a:spcAft>
                <a:spcPts val="1000"/>
              </a:spcAft>
            </a:pPr>
            <a:r>
              <a:rPr lang="en-IN" sz="2800" dirty="0">
                <a:solidFill>
                  <a:srgbClr val="000000"/>
                </a:solidFill>
                <a:effectLst/>
                <a:latin typeface="Calibri" panose="020F0502020204030204" pitchFamily="34" charset="0"/>
                <a:ea typeface="Calibri" panose="020F0502020204030204" pitchFamily="34" charset="0"/>
              </a:rPr>
              <a:t>CO2.   </a:t>
            </a:r>
            <a:r>
              <a:rPr lang="en-US" sz="2800" dirty="0">
                <a:solidFill>
                  <a:srgbClr val="000000"/>
                </a:solidFill>
                <a:effectLst/>
                <a:latin typeface="Times New Roman" panose="02020603050405020304" pitchFamily="18" charset="0"/>
                <a:ea typeface="Calibri" panose="020F0502020204030204" pitchFamily="34" charset="0"/>
              </a:rPr>
              <a:t>Create views of data and Implement transaction control using locks. </a:t>
            </a:r>
            <a:endParaRPr lang="en-IN" sz="2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6EDB0863-BF28-0A67-DE3D-1CBEC60A0A99}"/>
              </a:ext>
            </a:extLst>
          </p:cNvPr>
          <p:cNvSpPr txBox="1"/>
          <p:nvPr/>
        </p:nvSpPr>
        <p:spPr>
          <a:xfrm>
            <a:off x="1032803" y="1375961"/>
            <a:ext cx="10297551" cy="4557466"/>
          </a:xfrm>
          <a:prstGeom prst="rect">
            <a:avLst/>
          </a:prstGeom>
          <a:noFill/>
        </p:spPr>
        <p:txBody>
          <a:bodyPr wrap="square">
            <a:spAutoFit/>
          </a:bodyPr>
          <a:lstStyle/>
          <a:p>
            <a:pPr marL="57150" algn="just">
              <a:lnSpc>
                <a:spcPct val="250000"/>
              </a:lnSpc>
            </a:pPr>
            <a:r>
              <a:rPr lang="en-IN" sz="2400" b="1" dirty="0">
                <a:effectLst/>
                <a:latin typeface="Times New Roman" panose="02020603050405020304" pitchFamily="18" charset="0"/>
                <a:ea typeface="Calibri" panose="020F0502020204030204" pitchFamily="34" charset="0"/>
                <a:cs typeface="Arial" panose="020B0604020202090204" pitchFamily="34" charset="0"/>
              </a:rPr>
              <a:t>Advanced SQL-</a:t>
            </a:r>
            <a:r>
              <a:rPr lang="en-IN" sz="2400" dirty="0">
                <a:effectLst/>
                <a:latin typeface="Times New Roman" panose="02020603050405020304" pitchFamily="18" charset="0"/>
                <a:ea typeface="Calibri" panose="020F0502020204030204" pitchFamily="34" charset="0"/>
                <a:cs typeface="Arial" panose="020B0604020202090204" pitchFamily="34" charset="0"/>
              </a:rPr>
              <a:t>Transaction Control: Commit, Rollback, Save point. DCL Commands: Grant and Revoke. Locks, Deadlocks ,Types of Locks: Row level locks, Table level locks, Shared lock, Exclusive  lock, Synonym: Create Synonym. Sequences: Create and alter Sequences. Index: Unique and Composite .Views: Create /replace, update and alter views.</a:t>
            </a:r>
            <a:endParaRPr lang="en-IN" sz="2400" dirty="0">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lstStyle/>
          <a:p>
            <a:r>
              <a:rPr lang="en-IN" b="1" dirty="0">
                <a:latin typeface="Times New Roman" pitchFamily="18" charset="0"/>
                <a:cs typeface="Times New Roman" pitchFamily="18" charset="0"/>
              </a:rPr>
              <a:t>Outline </a:t>
            </a:r>
          </a:p>
        </p:txBody>
      </p:sp>
      <p:sp>
        <p:nvSpPr>
          <p:cNvPr id="3" name="Content Placeholder 2"/>
          <p:cNvSpPr>
            <a:spLocks noGrp="1"/>
          </p:cNvSpPr>
          <p:nvPr>
            <p:ph idx="1"/>
          </p:nvPr>
        </p:nvSpPr>
        <p:spPr/>
        <p:txBody>
          <a:bodyPr/>
          <a:lstStyle/>
          <a:p>
            <a:r>
              <a:rPr lang="en-US" b="1" dirty="0"/>
              <a:t>DCL – </a:t>
            </a:r>
            <a:r>
              <a:rPr lang="en-IN" b="1" dirty="0"/>
              <a:t>Data Control Language </a:t>
            </a:r>
            <a:endParaRPr lang="en-US" b="1" dirty="0"/>
          </a:p>
          <a:p>
            <a:r>
              <a:rPr lang="en-US" b="1" dirty="0"/>
              <a:t> Grant </a:t>
            </a:r>
          </a:p>
          <a:p>
            <a:r>
              <a:rPr lang="en-US" b="1" dirty="0"/>
              <a:t> Revoke </a:t>
            </a:r>
          </a:p>
          <a:p>
            <a:pPr marL="0" indent="0">
              <a:buNone/>
            </a:pPr>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normAutofit/>
          </a:bodyPr>
          <a:lstStyle/>
          <a:p>
            <a:r>
              <a:rPr lang="en-US" b="1" dirty="0">
                <a:latin typeface="Times New Roman" pitchFamily="18" charset="0"/>
                <a:cs typeface="Times New Roman" pitchFamily="18" charset="0"/>
              </a:rPr>
              <a:t>DCL – Data Control Language </a:t>
            </a:r>
          </a:p>
        </p:txBody>
      </p:sp>
      <p:sp>
        <p:nvSpPr>
          <p:cNvPr id="3" name="Content Placeholder 2"/>
          <p:cNvSpPr>
            <a:spLocks noGrp="1"/>
          </p:cNvSpPr>
          <p:nvPr>
            <p:ph idx="1"/>
          </p:nvPr>
        </p:nvSpPr>
        <p:spPr>
          <a:xfrm>
            <a:off x="838200" y="1825625"/>
            <a:ext cx="10767646" cy="2000787"/>
          </a:xfrm>
        </p:spPr>
        <p:txBody>
          <a:bodyPr>
            <a:normAutofit/>
          </a:bodyPr>
          <a:lstStyle/>
          <a:p>
            <a:pPr algn="just"/>
            <a:r>
              <a:rPr lang="en-US" b="0" i="0" dirty="0">
                <a:solidFill>
                  <a:srgbClr val="000000"/>
                </a:solidFill>
                <a:effectLst/>
                <a:latin typeface="Open Sans" panose="020B0606030504020204" pitchFamily="34" charset="0"/>
              </a:rPr>
              <a:t>A Data Control Language (DCL) can be defined as a computer language that is used for controlling privilege in the database. The privileges are required for performing all the database operations, such as creating sequences, views or tables.</a:t>
            </a:r>
            <a:endParaRPr lang="en-US" b="0" i="0" dirty="0">
              <a:solidFill>
                <a:srgbClr val="212529"/>
              </a:solidFill>
              <a:effectLst/>
              <a:latin typeface="system-ui"/>
            </a:endParaRPr>
          </a:p>
          <a:p>
            <a:pPr marL="0" indent="0" algn="just">
              <a:buNone/>
            </a:pPr>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6</a:t>
            </a:fld>
            <a:endParaRPr lang="en-US"/>
          </a:p>
        </p:txBody>
      </p:sp>
      <p:sp>
        <p:nvSpPr>
          <p:cNvPr id="5" name="TextBox 4">
            <a:extLst>
              <a:ext uri="{FF2B5EF4-FFF2-40B4-BE49-F238E27FC236}">
                <a16:creationId xmlns:a16="http://schemas.microsoft.com/office/drawing/2014/main" id="{3CB3ECA2-1CF5-2033-F213-4FDA0ADB0B5E}"/>
              </a:ext>
            </a:extLst>
          </p:cNvPr>
          <p:cNvSpPr txBox="1"/>
          <p:nvPr/>
        </p:nvSpPr>
        <p:spPr>
          <a:xfrm>
            <a:off x="1125415" y="3826412"/>
            <a:ext cx="10228385" cy="2246769"/>
          </a:xfrm>
          <a:prstGeom prst="rect">
            <a:avLst/>
          </a:prstGeom>
          <a:noFill/>
        </p:spPr>
        <p:txBody>
          <a:bodyPr wrap="square">
            <a:spAutoFit/>
          </a:bodyPr>
          <a:lstStyle/>
          <a:p>
            <a:pPr algn="just"/>
            <a:r>
              <a:rPr lang="en-US" sz="2800" dirty="0">
                <a:solidFill>
                  <a:srgbClr val="000000"/>
                </a:solidFill>
                <a:latin typeface="Open Sans" panose="020B0606030504020204" pitchFamily="34" charset="0"/>
              </a:rPr>
              <a:t>DCL is the simplest of the SQL subsets, as it consists of only three commands: GRANT, REVOKE, and DENY. Combined, these three commands provide administrators with the flexibility to set and remove database permissions in granular fashion.</a:t>
            </a:r>
            <a:endParaRPr lang="en-IN" sz="2800"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18301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normAutofit/>
          </a:bodyPr>
          <a:lstStyle/>
          <a:p>
            <a:r>
              <a:rPr lang="en-US" b="1" dirty="0">
                <a:latin typeface="Times New Roman" pitchFamily="18" charset="0"/>
                <a:cs typeface="Times New Roman" pitchFamily="18" charset="0"/>
              </a:rPr>
              <a:t>DCL – Data Control Language </a:t>
            </a:r>
          </a:p>
        </p:txBody>
      </p:sp>
      <p:sp>
        <p:nvSpPr>
          <p:cNvPr id="3" name="Content Placeholder 2"/>
          <p:cNvSpPr>
            <a:spLocks noGrp="1"/>
          </p:cNvSpPr>
          <p:nvPr>
            <p:ph idx="1"/>
          </p:nvPr>
        </p:nvSpPr>
        <p:spPr/>
        <p:txBody>
          <a:bodyPr>
            <a:normAutofit/>
          </a:bodyPr>
          <a:lstStyle/>
          <a:p>
            <a:pPr algn="l"/>
            <a:r>
              <a:rPr lang="en-US" b="0" i="0" dirty="0">
                <a:solidFill>
                  <a:srgbClr val="212529"/>
                </a:solidFill>
                <a:effectLst/>
                <a:latin typeface="system-ui"/>
              </a:rPr>
              <a:t>Data Control Language(DCL) is used to control privileges in Database. To perform any operation in the database, such as for creating tables, sequences or views, a user needs privileges. Privileges are of two types,</a:t>
            </a:r>
          </a:p>
          <a:p>
            <a:pPr algn="just">
              <a:buFont typeface="Arial" panose="020B0604020202090204" pitchFamily="34" charset="0"/>
              <a:buChar char="•"/>
            </a:pPr>
            <a:r>
              <a:rPr lang="en-US" b="1" i="0" dirty="0">
                <a:solidFill>
                  <a:srgbClr val="212529"/>
                </a:solidFill>
                <a:effectLst/>
                <a:latin typeface="system-ui"/>
              </a:rPr>
              <a:t>System:</a:t>
            </a:r>
            <a:r>
              <a:rPr lang="en-US" b="0" i="0" dirty="0">
                <a:solidFill>
                  <a:srgbClr val="212529"/>
                </a:solidFill>
                <a:effectLst/>
                <a:latin typeface="system-ui"/>
              </a:rPr>
              <a:t> </a:t>
            </a:r>
            <a:r>
              <a:rPr lang="en-US" b="0" i="0" dirty="0">
                <a:solidFill>
                  <a:srgbClr val="000000"/>
                </a:solidFill>
                <a:effectLst/>
                <a:latin typeface="Open Sans" panose="020B0606030504020204" pitchFamily="34" charset="0"/>
              </a:rPr>
              <a:t>System privileges are used for performing a particular type of action on objects, such as cache groups, synonyms, materialized views, tables, views, sequences, indexes, replication schemes, and PL/SQL procedures &amp; functions. This type of privileges can only be granted or revoked by the instance administrator or a user.</a:t>
            </a:r>
            <a:endParaRPr lang="en-US" b="0" i="0" dirty="0">
              <a:solidFill>
                <a:srgbClr val="212529"/>
              </a:solidFill>
              <a:effectLst/>
              <a:latin typeface="system-ui"/>
            </a:endParaRPr>
          </a:p>
          <a:p>
            <a:pPr algn="just"/>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66938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normAutofit/>
          </a:bodyPr>
          <a:lstStyle/>
          <a:p>
            <a:r>
              <a:rPr lang="en-US" b="1" dirty="0">
                <a:latin typeface="Times New Roman" pitchFamily="18" charset="0"/>
                <a:cs typeface="Times New Roman" pitchFamily="18" charset="0"/>
              </a:rPr>
              <a:t>DCL – Data Control Language </a:t>
            </a:r>
          </a:p>
        </p:txBody>
      </p:sp>
      <p:sp>
        <p:nvSpPr>
          <p:cNvPr id="3" name="Content Placeholder 2"/>
          <p:cNvSpPr>
            <a:spLocks noGrp="1"/>
          </p:cNvSpPr>
          <p:nvPr>
            <p:ph idx="1"/>
          </p:nvPr>
        </p:nvSpPr>
        <p:spPr>
          <a:xfrm>
            <a:off x="838200" y="1825625"/>
            <a:ext cx="5056163" cy="4351338"/>
          </a:xfrm>
        </p:spPr>
        <p:txBody>
          <a:bodyPr>
            <a:normAutofit lnSpcReduction="10000"/>
          </a:bodyPr>
          <a:lstStyle/>
          <a:p>
            <a:pPr algn="just"/>
            <a:r>
              <a:rPr lang="en-US" b="0" i="0" dirty="0">
                <a:solidFill>
                  <a:srgbClr val="000000"/>
                </a:solidFill>
                <a:effectLst/>
                <a:latin typeface="Open Sans" panose="020B0606030504020204" pitchFamily="34" charset="0"/>
              </a:rPr>
              <a:t>Object privileges can be defined as the right for performing a special type of action on objects like materialized views, sequences, replication schemes, cache groups, synonyms, tables, views, etc. This type of privilege cannot be revoked and the owner of the object can grant object privileges.</a:t>
            </a:r>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8</a:t>
            </a:fld>
            <a:endParaRPr lang="en-US"/>
          </a:p>
        </p:txBody>
      </p:sp>
      <p:pic>
        <p:nvPicPr>
          <p:cNvPr id="8" name="Picture 7">
            <a:extLst>
              <a:ext uri="{FF2B5EF4-FFF2-40B4-BE49-F238E27FC236}">
                <a16:creationId xmlns:a16="http://schemas.microsoft.com/office/drawing/2014/main" id="{110E6988-FAED-8B6A-8F21-62C74F300BFD}"/>
              </a:ext>
            </a:extLst>
          </p:cNvPr>
          <p:cNvPicPr>
            <a:picLocks noChangeAspect="1"/>
          </p:cNvPicPr>
          <p:nvPr/>
        </p:nvPicPr>
        <p:blipFill>
          <a:blip r:embed="rId2"/>
          <a:stretch>
            <a:fillRect/>
          </a:stretch>
        </p:blipFill>
        <p:spPr>
          <a:xfrm>
            <a:off x="6096000" y="1190624"/>
            <a:ext cx="5664591" cy="5280513"/>
          </a:xfrm>
          <a:prstGeom prst="rect">
            <a:avLst/>
          </a:prstGeom>
        </p:spPr>
      </p:pic>
    </p:spTree>
    <p:extLst>
      <p:ext uri="{BB962C8B-B14F-4D97-AF65-F5344CB8AC3E}">
        <p14:creationId xmlns:p14="http://schemas.microsoft.com/office/powerpoint/2010/main" val="43771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normAutofit/>
          </a:bodyPr>
          <a:lstStyle/>
          <a:p>
            <a:r>
              <a:rPr lang="en-US" b="1" dirty="0">
                <a:latin typeface="Times New Roman" pitchFamily="18" charset="0"/>
                <a:cs typeface="Times New Roman" pitchFamily="18" charset="0"/>
              </a:rPr>
              <a:t>DCL – Data Control Language </a:t>
            </a:r>
          </a:p>
        </p:txBody>
      </p:sp>
      <p:sp>
        <p:nvSpPr>
          <p:cNvPr id="3" name="Content Placeholder 2"/>
          <p:cNvSpPr>
            <a:spLocks noGrp="1"/>
          </p:cNvSpPr>
          <p:nvPr>
            <p:ph idx="1"/>
          </p:nvPr>
        </p:nvSpPr>
        <p:spPr/>
        <p:txBody>
          <a:bodyPr/>
          <a:lstStyle/>
          <a:p>
            <a:pPr algn="l"/>
            <a:r>
              <a:rPr lang="en-US" b="0" i="0" dirty="0">
                <a:solidFill>
                  <a:srgbClr val="000000"/>
                </a:solidFill>
                <a:effectLst/>
                <a:latin typeface="Roboto" panose="02000000000000000000" pitchFamily="2" charset="0"/>
              </a:rPr>
              <a:t>Data Control Language Statements are used to grant privileges on tables, views, sequences, synonyms, procedures to other users or roles.</a:t>
            </a:r>
          </a:p>
          <a:p>
            <a:pPr algn="l"/>
            <a:r>
              <a:rPr lang="en-US" b="0" i="0" dirty="0">
                <a:solidFill>
                  <a:srgbClr val="000000"/>
                </a:solidFill>
                <a:effectLst/>
                <a:latin typeface="Roboto" panose="02000000000000000000" pitchFamily="2" charset="0"/>
              </a:rPr>
              <a:t>The DCL statements are</a:t>
            </a:r>
          </a:p>
          <a:p>
            <a:pPr algn="l"/>
            <a:r>
              <a:rPr lang="en-US" b="1" i="0" dirty="0">
                <a:solidFill>
                  <a:srgbClr val="000000"/>
                </a:solidFill>
                <a:effectLst/>
                <a:latin typeface="Roboto" panose="02000000000000000000" pitchFamily="2" charset="0"/>
              </a:rPr>
              <a:t>GRANT</a:t>
            </a:r>
            <a:r>
              <a:rPr lang="en-US" b="0" i="0" dirty="0">
                <a:solidFill>
                  <a:srgbClr val="000000"/>
                </a:solidFill>
                <a:effectLst/>
                <a:latin typeface="Roboto" panose="02000000000000000000" pitchFamily="2" charset="0"/>
              </a:rPr>
              <a:t>          :Use to grant privileges to other users or roles.</a:t>
            </a:r>
            <a:br>
              <a:rPr lang="en-US" b="0" i="0" dirty="0">
                <a:solidFill>
                  <a:srgbClr val="000000"/>
                </a:solidFill>
                <a:effectLst/>
                <a:latin typeface="Roboto" panose="02000000000000000000" pitchFamily="2" charset="0"/>
              </a:rPr>
            </a:br>
            <a:r>
              <a:rPr lang="en-US" b="1" i="0" dirty="0">
                <a:solidFill>
                  <a:srgbClr val="000000"/>
                </a:solidFill>
                <a:effectLst/>
                <a:latin typeface="Roboto" panose="02000000000000000000" pitchFamily="2" charset="0"/>
              </a:rPr>
              <a:t>REVOKE</a:t>
            </a:r>
            <a:r>
              <a:rPr lang="en-US" b="0" i="0" dirty="0">
                <a:solidFill>
                  <a:srgbClr val="000000"/>
                </a:solidFill>
                <a:effectLst/>
                <a:latin typeface="Roboto" panose="02000000000000000000" pitchFamily="2" charset="0"/>
              </a:rPr>
              <a:t>       :Use to take back privileges granted to other users and roles.</a:t>
            </a:r>
          </a:p>
          <a:p>
            <a:pPr algn="just"/>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5197219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1433</TotalTime>
  <Words>1005</Words>
  <Application>Microsoft Office PowerPoint</Application>
  <PresentationFormat>Widescreen</PresentationFormat>
  <Paragraphs>90</Paragraphs>
  <Slides>15</Slides>
  <Notes>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9" baseType="lpstr">
      <vt:lpstr>Arial</vt:lpstr>
      <vt:lpstr>Calibri</vt:lpstr>
      <vt:lpstr>Calibri Light</vt:lpstr>
      <vt:lpstr>Cambria</vt:lpstr>
      <vt:lpstr>Casper</vt:lpstr>
      <vt:lpstr>inherit</vt:lpstr>
      <vt:lpstr>Jost</vt:lpstr>
      <vt:lpstr>Open Sans</vt:lpstr>
      <vt:lpstr>Roboto</vt:lpstr>
      <vt:lpstr>system-ui</vt:lpstr>
      <vt:lpstr>Times New Roman</vt:lpstr>
      <vt:lpstr>1_Office Theme</vt:lpstr>
      <vt:lpstr>Contents Slide Master</vt:lpstr>
      <vt:lpstr>CorelDRAW</vt:lpstr>
      <vt:lpstr>PowerPoint Presentation</vt:lpstr>
      <vt:lpstr>DBMS: Course Objectives</vt:lpstr>
      <vt:lpstr>COURSE OUTCOMES</vt:lpstr>
      <vt:lpstr>Unit-1 Syllabus</vt:lpstr>
      <vt:lpstr>Outline </vt:lpstr>
      <vt:lpstr>DCL – Data Control Language </vt:lpstr>
      <vt:lpstr>DCL – Data Control Language </vt:lpstr>
      <vt:lpstr>DCL – Data Control Language </vt:lpstr>
      <vt:lpstr>DCL – Data Control Language </vt:lpstr>
      <vt:lpstr>Grant Command</vt:lpstr>
      <vt:lpstr>Grant Command</vt:lpstr>
      <vt:lpstr>Revoke Command</vt:lpstr>
      <vt:lpstr>DCL – Data Control Language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ankur sharma</cp:lastModifiedBy>
  <cp:revision>124</cp:revision>
  <dcterms:created xsi:type="dcterms:W3CDTF">2019-01-09T10:33:58Z</dcterms:created>
  <dcterms:modified xsi:type="dcterms:W3CDTF">2023-06-20T16:44:26Z</dcterms:modified>
</cp:coreProperties>
</file>