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9"/>
  </p:notesMasterIdLst>
  <p:handoutMasterIdLst>
    <p:handoutMasterId r:id="rId20"/>
  </p:handoutMasterIdLst>
  <p:sldIdLst>
    <p:sldId id="525" r:id="rId3"/>
    <p:sldId id="522" r:id="rId4"/>
    <p:sldId id="265" r:id="rId5"/>
    <p:sldId id="490" r:id="rId6"/>
    <p:sldId id="492" r:id="rId7"/>
    <p:sldId id="535" r:id="rId8"/>
    <p:sldId id="540" r:id="rId9"/>
    <p:sldId id="536" r:id="rId10"/>
    <p:sldId id="537" r:id="rId11"/>
    <p:sldId id="538" r:id="rId12"/>
    <p:sldId id="541" r:id="rId13"/>
    <p:sldId id="542" r:id="rId14"/>
    <p:sldId id="543" r:id="rId15"/>
    <p:sldId id="544" r:id="rId16"/>
    <p:sldId id="489" r:id="rId17"/>
    <p:sldId id="5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68" d="100"/>
          <a:sy n="68"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0361" y="58471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1.2.1&amp;1.2.2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Synonyms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Advanced Database Management System (20CSt-434)</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550038"/>
            <a:ext cx="9096170" cy="690199"/>
          </a:xfrm>
        </p:spPr>
        <p:txBody>
          <a:bodyPr>
            <a:normAutofit fontScale="90000"/>
          </a:bodyPr>
          <a:lstStyle/>
          <a:p>
            <a:r>
              <a:rPr lang="en-IN" b="1" dirty="0">
                <a:latin typeface="Times New Roman" pitchFamily="18" charset="0"/>
                <a:cs typeface="Times New Roman" pitchFamily="18" charset="0"/>
              </a:rPr>
              <a:t>Syntax and parameters</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10</a:t>
            </a:fld>
            <a:endParaRPr lang="en-US"/>
          </a:p>
        </p:txBody>
      </p:sp>
      <p:sp>
        <p:nvSpPr>
          <p:cNvPr id="4" name="TextBox 3">
            <a:extLst>
              <a:ext uri="{FF2B5EF4-FFF2-40B4-BE49-F238E27FC236}">
                <a16:creationId xmlns:a16="http://schemas.microsoft.com/office/drawing/2014/main" id="{D6C07C60-AC6E-E6C7-3914-C7A738DF9CF8}"/>
              </a:ext>
            </a:extLst>
          </p:cNvPr>
          <p:cNvSpPr txBox="1"/>
          <p:nvPr/>
        </p:nvSpPr>
        <p:spPr>
          <a:xfrm>
            <a:off x="877824" y="2218867"/>
            <a:ext cx="10250424" cy="1815882"/>
          </a:xfrm>
          <a:prstGeom prst="rect">
            <a:avLst/>
          </a:prstGeom>
          <a:noFill/>
        </p:spPr>
        <p:txBody>
          <a:bodyPr wrap="square">
            <a:spAutoFit/>
          </a:bodyPr>
          <a:lstStyle/>
          <a:p>
            <a:r>
              <a:rPr lang="en-US" sz="2800" dirty="0"/>
              <a:t>To define the synonym offices for the table locations in the schema </a:t>
            </a:r>
            <a:r>
              <a:rPr lang="en-US" sz="2800" dirty="0" err="1"/>
              <a:t>hr</a:t>
            </a:r>
            <a:r>
              <a:rPr lang="en-US" sz="2800" dirty="0"/>
              <a:t>, issue the following statement:</a:t>
            </a:r>
          </a:p>
          <a:p>
            <a:endParaRPr lang="en-US" sz="2800" dirty="0"/>
          </a:p>
          <a:p>
            <a:r>
              <a:rPr lang="en-US" sz="2800" dirty="0"/>
              <a:t>CREATE SYNONYM offices    FOR </a:t>
            </a:r>
            <a:r>
              <a:rPr lang="en-US" sz="2800" dirty="0" err="1"/>
              <a:t>hr.locations</a:t>
            </a:r>
            <a:r>
              <a:rPr lang="en-US" sz="2800" dirty="0"/>
              <a:t>;</a:t>
            </a:r>
            <a:endParaRPr lang="en-IN" sz="2800" dirty="0"/>
          </a:p>
        </p:txBody>
      </p:sp>
      <p:sp>
        <p:nvSpPr>
          <p:cNvPr id="5" name="TextBox 4">
            <a:extLst>
              <a:ext uri="{FF2B5EF4-FFF2-40B4-BE49-F238E27FC236}">
                <a16:creationId xmlns:a16="http://schemas.microsoft.com/office/drawing/2014/main" id="{86848EBA-7A4A-0C5E-C751-205F4179182C}"/>
              </a:ext>
            </a:extLst>
          </p:cNvPr>
          <p:cNvSpPr txBox="1"/>
          <p:nvPr/>
        </p:nvSpPr>
        <p:spPr>
          <a:xfrm>
            <a:off x="798576" y="4177391"/>
            <a:ext cx="10594848" cy="1569660"/>
          </a:xfrm>
          <a:prstGeom prst="rect">
            <a:avLst/>
          </a:prstGeom>
          <a:noFill/>
        </p:spPr>
        <p:txBody>
          <a:bodyPr wrap="square">
            <a:spAutoFit/>
          </a:bodyPr>
          <a:lstStyle/>
          <a:p>
            <a:pPr algn="just"/>
            <a:r>
              <a:rPr lang="en-US" sz="2400" dirty="0"/>
              <a:t>To create a PUBLIC synonym for the employees table in the schema </a:t>
            </a:r>
            <a:r>
              <a:rPr lang="en-US" sz="2400" dirty="0" err="1"/>
              <a:t>hr</a:t>
            </a:r>
            <a:r>
              <a:rPr lang="en-US" sz="2400" dirty="0"/>
              <a:t> on the remote database, you could issue the following statement:</a:t>
            </a:r>
          </a:p>
          <a:p>
            <a:pPr algn="just"/>
            <a:endParaRPr lang="en-US" sz="2400" dirty="0"/>
          </a:p>
          <a:p>
            <a:pPr algn="just"/>
            <a:r>
              <a:rPr lang="en-US" sz="2400" dirty="0"/>
              <a:t>CREATE PUBLIC SYNONYM </a:t>
            </a:r>
            <a:r>
              <a:rPr lang="en-US" sz="2400" dirty="0" err="1"/>
              <a:t>emp_table</a:t>
            </a:r>
            <a:r>
              <a:rPr lang="en-US" sz="2400" dirty="0"/>
              <a:t>    FOR hr.employees@remote.us.oracle.com;</a:t>
            </a:r>
            <a:endParaRPr lang="en-IN" sz="2400" dirty="0"/>
          </a:p>
        </p:txBody>
      </p:sp>
    </p:spTree>
    <p:extLst>
      <p:ext uri="{BB962C8B-B14F-4D97-AF65-F5344CB8AC3E}">
        <p14:creationId xmlns:p14="http://schemas.microsoft.com/office/powerpoint/2010/main" val="402917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550038"/>
            <a:ext cx="9096170" cy="690199"/>
          </a:xfrm>
        </p:spPr>
        <p:txBody>
          <a:bodyPr>
            <a:normAutofit fontScale="90000"/>
          </a:bodyPr>
          <a:lstStyle/>
          <a:p>
            <a:r>
              <a:rPr lang="en-US" b="1" dirty="0">
                <a:latin typeface="Times New Roman" pitchFamily="18" charset="0"/>
                <a:cs typeface="Times New Roman" pitchFamily="18" charset="0"/>
              </a:rPr>
              <a:t>Using Synonyms in DML Statements</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11</a:t>
            </a:fld>
            <a:endParaRPr lang="en-US"/>
          </a:p>
        </p:txBody>
      </p:sp>
      <p:sp>
        <p:nvSpPr>
          <p:cNvPr id="8" name="TextBox 7">
            <a:extLst>
              <a:ext uri="{FF2B5EF4-FFF2-40B4-BE49-F238E27FC236}">
                <a16:creationId xmlns:a16="http://schemas.microsoft.com/office/drawing/2014/main" id="{0C9F58DD-799C-66FB-A323-257B136622AF}"/>
              </a:ext>
            </a:extLst>
          </p:cNvPr>
          <p:cNvSpPr txBox="1"/>
          <p:nvPr/>
        </p:nvSpPr>
        <p:spPr>
          <a:xfrm>
            <a:off x="1220371" y="1757349"/>
            <a:ext cx="10526151" cy="2031325"/>
          </a:xfrm>
          <a:prstGeom prst="rect">
            <a:avLst/>
          </a:prstGeom>
          <a:noFill/>
        </p:spPr>
        <p:txBody>
          <a:bodyPr wrap="square">
            <a:spAutoFit/>
          </a:bodyPr>
          <a:lstStyle/>
          <a:p>
            <a:r>
              <a:rPr lang="en-US" dirty="0"/>
              <a:t>A synonym can be referenced in a DML statement the same way that the underlying object of the synonym can be referenced.</a:t>
            </a:r>
          </a:p>
          <a:p>
            <a:endParaRPr lang="en-US" dirty="0"/>
          </a:p>
          <a:p>
            <a:r>
              <a:rPr lang="en-US" dirty="0"/>
              <a:t>You can successfully use any private synonym contained in your schema or any public synonym, assuming that you have the necessary privileges to access the underlying object, either explicitly, from an enabled role, or from PUBLIC. You can also reference any private synonym contained in another schema if you have been granted the necessary object privileges for the underlying object.</a:t>
            </a:r>
            <a:endParaRPr lang="en-IN" dirty="0"/>
          </a:p>
        </p:txBody>
      </p:sp>
      <p:sp>
        <p:nvSpPr>
          <p:cNvPr id="12" name="TextBox 11">
            <a:extLst>
              <a:ext uri="{FF2B5EF4-FFF2-40B4-BE49-F238E27FC236}">
                <a16:creationId xmlns:a16="http://schemas.microsoft.com/office/drawing/2014/main" id="{AA0AA788-FB93-95A4-1981-BF2791E9EF04}"/>
              </a:ext>
            </a:extLst>
          </p:cNvPr>
          <p:cNvSpPr txBox="1"/>
          <p:nvPr/>
        </p:nvSpPr>
        <p:spPr>
          <a:xfrm>
            <a:off x="385101" y="3871646"/>
            <a:ext cx="5889089" cy="2308324"/>
          </a:xfrm>
          <a:prstGeom prst="rect">
            <a:avLst/>
          </a:prstGeom>
          <a:solidFill>
            <a:srgbClr val="92D050"/>
          </a:solidFill>
        </p:spPr>
        <p:txBody>
          <a:bodyPr wrap="square">
            <a:spAutoFit/>
          </a:bodyPr>
          <a:lstStyle/>
          <a:p>
            <a:r>
              <a:rPr lang="en-US" dirty="0"/>
              <a:t> if a synonym named employee refers to a table or view, then the following statement is valid:</a:t>
            </a:r>
          </a:p>
          <a:p>
            <a:endParaRPr lang="en-US" dirty="0"/>
          </a:p>
          <a:p>
            <a:endParaRPr lang="en-US" dirty="0"/>
          </a:p>
          <a:p>
            <a:r>
              <a:rPr lang="en-US" dirty="0"/>
              <a:t>INSERT INTO employee (</a:t>
            </a:r>
            <a:r>
              <a:rPr lang="en-US" dirty="0" err="1"/>
              <a:t>empno</a:t>
            </a:r>
            <a:r>
              <a:rPr lang="en-US" dirty="0"/>
              <a:t>, </a:t>
            </a:r>
            <a:r>
              <a:rPr lang="en-US" dirty="0" err="1"/>
              <a:t>ename</a:t>
            </a:r>
            <a:r>
              <a:rPr lang="en-US" dirty="0"/>
              <a:t>, job)</a:t>
            </a:r>
          </a:p>
          <a:p>
            <a:r>
              <a:rPr lang="en-US" dirty="0"/>
              <a:t>    VALUES (</a:t>
            </a:r>
            <a:r>
              <a:rPr lang="en-US" dirty="0" err="1"/>
              <a:t>emp_sequence.NEXTVAL</a:t>
            </a:r>
            <a:r>
              <a:rPr lang="en-US" dirty="0"/>
              <a:t>, 'SMITH', 'CLERK');</a:t>
            </a:r>
          </a:p>
          <a:p>
            <a:endParaRPr lang="en-US" dirty="0"/>
          </a:p>
          <a:p>
            <a:endParaRPr lang="en-IN" dirty="0"/>
          </a:p>
        </p:txBody>
      </p:sp>
      <p:sp>
        <p:nvSpPr>
          <p:cNvPr id="14" name="TextBox 13">
            <a:extLst>
              <a:ext uri="{FF2B5EF4-FFF2-40B4-BE49-F238E27FC236}">
                <a16:creationId xmlns:a16="http://schemas.microsoft.com/office/drawing/2014/main" id="{FD6E5149-E5F8-29AB-FFD9-88C8ADCB6980}"/>
              </a:ext>
            </a:extLst>
          </p:cNvPr>
          <p:cNvSpPr txBox="1"/>
          <p:nvPr/>
        </p:nvSpPr>
        <p:spPr>
          <a:xfrm>
            <a:off x="6483446" y="4010145"/>
            <a:ext cx="5263076" cy="1477328"/>
          </a:xfrm>
          <a:prstGeom prst="rect">
            <a:avLst/>
          </a:prstGeom>
          <a:solidFill>
            <a:srgbClr val="FFC000"/>
          </a:solidFill>
        </p:spPr>
        <p:txBody>
          <a:bodyPr wrap="square">
            <a:spAutoFit/>
          </a:bodyPr>
          <a:lstStyle/>
          <a:p>
            <a:r>
              <a:rPr lang="en-US" dirty="0"/>
              <a:t>If the synonym named </a:t>
            </a:r>
            <a:r>
              <a:rPr lang="en-US" dirty="0" err="1"/>
              <a:t>fire_emp</a:t>
            </a:r>
            <a:r>
              <a:rPr lang="en-US" dirty="0"/>
              <a:t> refers to a standalone procedure or package procedure, then you could execute it with the command</a:t>
            </a:r>
          </a:p>
          <a:p>
            <a:endParaRPr lang="en-US" dirty="0"/>
          </a:p>
          <a:p>
            <a:r>
              <a:rPr lang="en-US" dirty="0"/>
              <a:t>EXECUTE </a:t>
            </a:r>
            <a:r>
              <a:rPr lang="en-US" dirty="0" err="1"/>
              <a:t>Fire_emp</a:t>
            </a:r>
            <a:r>
              <a:rPr lang="en-US" dirty="0"/>
              <a:t>(7344);</a:t>
            </a:r>
            <a:endParaRPr lang="en-IN" dirty="0"/>
          </a:p>
        </p:txBody>
      </p:sp>
    </p:spTree>
    <p:extLst>
      <p:ext uri="{BB962C8B-B14F-4D97-AF65-F5344CB8AC3E}">
        <p14:creationId xmlns:p14="http://schemas.microsoft.com/office/powerpoint/2010/main" val="78814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550038"/>
            <a:ext cx="9096170" cy="690199"/>
          </a:xfrm>
        </p:spPr>
        <p:txBody>
          <a:bodyPr>
            <a:normAutofit fontScale="90000"/>
          </a:bodyPr>
          <a:lstStyle/>
          <a:p>
            <a:r>
              <a:rPr lang="en-IN" b="1" dirty="0">
                <a:latin typeface="Times New Roman" pitchFamily="18" charset="0"/>
                <a:cs typeface="Times New Roman" pitchFamily="18" charset="0"/>
              </a:rPr>
              <a:t>Dropping Synonyms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12</a:t>
            </a:fld>
            <a:endParaRPr lang="en-US"/>
          </a:p>
        </p:txBody>
      </p:sp>
      <p:sp>
        <p:nvSpPr>
          <p:cNvPr id="4" name="TextBox 3">
            <a:extLst>
              <a:ext uri="{FF2B5EF4-FFF2-40B4-BE49-F238E27FC236}">
                <a16:creationId xmlns:a16="http://schemas.microsoft.com/office/drawing/2014/main" id="{DAE6AAC7-28A4-B006-857D-06B4A5FD4BE3}"/>
              </a:ext>
            </a:extLst>
          </p:cNvPr>
          <p:cNvSpPr txBox="1"/>
          <p:nvPr/>
        </p:nvSpPr>
        <p:spPr>
          <a:xfrm>
            <a:off x="309489" y="1600427"/>
            <a:ext cx="11746523" cy="1754326"/>
          </a:xfrm>
          <a:prstGeom prst="rect">
            <a:avLst/>
          </a:prstGeom>
          <a:noFill/>
        </p:spPr>
        <p:txBody>
          <a:bodyPr wrap="square">
            <a:spAutoFit/>
          </a:bodyPr>
          <a:lstStyle/>
          <a:p>
            <a:r>
              <a:rPr lang="en-IN" dirty="0"/>
              <a:t>Drop a synonym that is no longer required using DROP SYNONYM statement. To drop a private synonym, omit the PUBLIC keyword. To drop a public synonym, include the PUBLIC keyword.</a:t>
            </a:r>
          </a:p>
          <a:p>
            <a:endParaRPr lang="en-IN" dirty="0"/>
          </a:p>
          <a:p>
            <a:r>
              <a:rPr lang="en-IN" dirty="0"/>
              <a:t>You can drop any private synonym in your own schema. To drop a private synonym in another user's schema, you must have the DROP ANY SYNONYM system privilege. To drop a public synonym, you must have the DROP PUBLIC SYNONYM system privilege.</a:t>
            </a:r>
          </a:p>
        </p:txBody>
      </p:sp>
      <p:sp>
        <p:nvSpPr>
          <p:cNvPr id="7" name="TextBox 6">
            <a:extLst>
              <a:ext uri="{FF2B5EF4-FFF2-40B4-BE49-F238E27FC236}">
                <a16:creationId xmlns:a16="http://schemas.microsoft.com/office/drawing/2014/main" id="{53D9D4D6-89FC-D468-28AB-AEC8F46AB766}"/>
              </a:ext>
            </a:extLst>
          </p:cNvPr>
          <p:cNvSpPr txBox="1"/>
          <p:nvPr/>
        </p:nvSpPr>
        <p:spPr>
          <a:xfrm>
            <a:off x="637736" y="3831833"/>
            <a:ext cx="10916528" cy="2308324"/>
          </a:xfrm>
          <a:prstGeom prst="rect">
            <a:avLst/>
          </a:prstGeom>
          <a:solidFill>
            <a:srgbClr val="FFFF00"/>
          </a:solidFill>
        </p:spPr>
        <p:txBody>
          <a:bodyPr wrap="square">
            <a:spAutoFit/>
          </a:bodyPr>
          <a:lstStyle/>
          <a:p>
            <a:r>
              <a:rPr lang="en-IN" dirty="0"/>
              <a:t>The following statement drops the private synonym named emp:</a:t>
            </a:r>
          </a:p>
          <a:p>
            <a:endParaRPr lang="en-IN" dirty="0"/>
          </a:p>
          <a:p>
            <a:r>
              <a:rPr lang="en-IN" dirty="0"/>
              <a:t>DROP SYNONYM emp;</a:t>
            </a:r>
          </a:p>
          <a:p>
            <a:r>
              <a:rPr lang="en-IN" dirty="0"/>
              <a:t>The following statement drops the public synonym named </a:t>
            </a:r>
            <a:r>
              <a:rPr lang="en-IN" dirty="0" err="1"/>
              <a:t>public_emp</a:t>
            </a:r>
            <a:r>
              <a:rPr lang="en-IN" dirty="0"/>
              <a:t>:</a:t>
            </a:r>
          </a:p>
          <a:p>
            <a:endParaRPr lang="en-IN" dirty="0"/>
          </a:p>
          <a:p>
            <a:r>
              <a:rPr lang="en-IN" dirty="0"/>
              <a:t>DROP PUBLIC SYNONYM </a:t>
            </a:r>
            <a:r>
              <a:rPr lang="en-IN" dirty="0" err="1"/>
              <a:t>public_emp</a:t>
            </a:r>
            <a:r>
              <a:rPr lang="en-IN" dirty="0"/>
              <a:t>;</a:t>
            </a:r>
          </a:p>
          <a:p>
            <a:r>
              <a:rPr lang="en-IN" dirty="0"/>
              <a:t>When you drop a synonym, its definition is removed from the data dictionary. All objects that reference a dropped synonym remain</a:t>
            </a:r>
          </a:p>
        </p:txBody>
      </p:sp>
    </p:spTree>
    <p:extLst>
      <p:ext uri="{BB962C8B-B14F-4D97-AF65-F5344CB8AC3E}">
        <p14:creationId xmlns:p14="http://schemas.microsoft.com/office/powerpoint/2010/main" val="177508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09" y="936235"/>
            <a:ext cx="9096170" cy="690199"/>
          </a:xfrm>
        </p:spPr>
        <p:txBody>
          <a:bodyPr>
            <a:normAutofit fontScale="90000"/>
          </a:bodyPr>
          <a:lstStyle/>
          <a:p>
            <a:r>
              <a:rPr lang="en-IN" b="1" dirty="0">
                <a:latin typeface="Times New Roman" pitchFamily="18" charset="0"/>
                <a:cs typeface="Times New Roman" pitchFamily="18" charset="0"/>
              </a:rPr>
              <a:t>Example  Public Synonym</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13</a:t>
            </a:fld>
            <a:endParaRPr lang="en-US"/>
          </a:p>
        </p:txBody>
      </p:sp>
      <p:sp>
        <p:nvSpPr>
          <p:cNvPr id="4" name="TextBox 3">
            <a:extLst>
              <a:ext uri="{FF2B5EF4-FFF2-40B4-BE49-F238E27FC236}">
                <a16:creationId xmlns:a16="http://schemas.microsoft.com/office/drawing/2014/main" id="{D4A86B1F-CD09-AD1B-9C00-5AB2EC3A051D}"/>
              </a:ext>
            </a:extLst>
          </p:cNvPr>
          <p:cNvSpPr txBox="1"/>
          <p:nvPr/>
        </p:nvSpPr>
        <p:spPr>
          <a:xfrm>
            <a:off x="1041009" y="1151199"/>
            <a:ext cx="11000935" cy="4801314"/>
          </a:xfrm>
          <a:prstGeom prst="rect">
            <a:avLst/>
          </a:prstGeom>
          <a:noFill/>
        </p:spPr>
        <p:txBody>
          <a:bodyPr wrap="square">
            <a:spAutoFit/>
          </a:bodyPr>
          <a:lstStyle/>
          <a:p>
            <a:endParaRPr lang="en-US" dirty="0"/>
          </a:p>
          <a:p>
            <a:r>
              <a:rPr lang="en-US" dirty="0"/>
              <a:t>Suppose that a database administrator creates a public synonym named people for the </a:t>
            </a:r>
            <a:r>
              <a:rPr lang="en-US" dirty="0" err="1"/>
              <a:t>hr.employees</a:t>
            </a:r>
            <a:r>
              <a:rPr lang="en-US" dirty="0"/>
              <a:t> table. The user then connects to the </a:t>
            </a:r>
            <a:r>
              <a:rPr lang="en-US" dirty="0" err="1"/>
              <a:t>oe</a:t>
            </a:r>
            <a:r>
              <a:rPr lang="en-US" dirty="0"/>
              <a:t> schema and counts the number of rows in the table referenced by the synonym.</a:t>
            </a:r>
          </a:p>
          <a:p>
            <a:endParaRPr lang="en-US" dirty="0"/>
          </a:p>
          <a:p>
            <a:r>
              <a:rPr lang="en-US" dirty="0"/>
              <a:t>SQL&gt; CREATE PUBLIC SYNONYM people FOR </a:t>
            </a:r>
            <a:r>
              <a:rPr lang="en-US" dirty="0" err="1"/>
              <a:t>hr.employees</a:t>
            </a:r>
            <a:r>
              <a:rPr lang="en-US" dirty="0"/>
              <a:t>;</a:t>
            </a:r>
          </a:p>
          <a:p>
            <a:r>
              <a:rPr lang="en-US" dirty="0"/>
              <a:t> </a:t>
            </a:r>
          </a:p>
          <a:p>
            <a:r>
              <a:rPr lang="en-US" dirty="0"/>
              <a:t>Synonym created.</a:t>
            </a:r>
          </a:p>
          <a:p>
            <a:r>
              <a:rPr lang="en-US" dirty="0"/>
              <a:t> </a:t>
            </a:r>
          </a:p>
          <a:p>
            <a:r>
              <a:rPr lang="en-US" dirty="0"/>
              <a:t>SQL&gt; CONNECT </a:t>
            </a:r>
            <a:r>
              <a:rPr lang="en-US" dirty="0" err="1"/>
              <a:t>oe</a:t>
            </a:r>
            <a:endParaRPr lang="en-US" dirty="0"/>
          </a:p>
          <a:p>
            <a:r>
              <a:rPr lang="en-US" dirty="0"/>
              <a:t>Enter password: password</a:t>
            </a:r>
          </a:p>
          <a:p>
            <a:r>
              <a:rPr lang="en-US" dirty="0"/>
              <a:t>Connected.</a:t>
            </a:r>
          </a:p>
          <a:p>
            <a:endParaRPr lang="en-US" dirty="0"/>
          </a:p>
          <a:p>
            <a:r>
              <a:rPr lang="en-US" dirty="0"/>
              <a:t>SQL&gt; SELECT COUNT(*) FROM people;</a:t>
            </a:r>
          </a:p>
          <a:p>
            <a:endParaRPr lang="en-US" dirty="0"/>
          </a:p>
          <a:p>
            <a:r>
              <a:rPr lang="en-US" dirty="0"/>
              <a:t>  COUNT(*)</a:t>
            </a:r>
          </a:p>
          <a:p>
            <a:r>
              <a:rPr lang="en-US" dirty="0"/>
              <a:t>----------</a:t>
            </a:r>
          </a:p>
          <a:p>
            <a:r>
              <a:rPr lang="en-US" dirty="0"/>
              <a:t>       107</a:t>
            </a:r>
            <a:endParaRPr lang="en-IN" dirty="0"/>
          </a:p>
        </p:txBody>
      </p:sp>
    </p:spTree>
    <p:extLst>
      <p:ext uri="{BB962C8B-B14F-4D97-AF65-F5344CB8AC3E}">
        <p14:creationId xmlns:p14="http://schemas.microsoft.com/office/powerpoint/2010/main" val="61011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0"/>
            <a:ext cx="9096170" cy="1240237"/>
          </a:xfrm>
        </p:spPr>
        <p:txBody>
          <a:bodyPr>
            <a:normAutofit fontScale="90000"/>
          </a:bodyPr>
          <a:lstStyle/>
          <a:p>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r>
              <a:rPr lang="en-IN" b="1" dirty="0">
                <a:latin typeface="Times New Roman" pitchFamily="18" charset="0"/>
                <a:cs typeface="Times New Roman" pitchFamily="18" charset="0"/>
              </a:rPr>
              <a:t>Syntax and parameters</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14</a:t>
            </a:fld>
            <a:endParaRPr lang="en-US"/>
          </a:p>
        </p:txBody>
      </p:sp>
      <p:sp>
        <p:nvSpPr>
          <p:cNvPr id="4" name="TextBox 3">
            <a:extLst>
              <a:ext uri="{FF2B5EF4-FFF2-40B4-BE49-F238E27FC236}">
                <a16:creationId xmlns:a16="http://schemas.microsoft.com/office/drawing/2014/main" id="{E930C9C7-3690-2DFC-D78C-A150FD5B75B5}"/>
              </a:ext>
            </a:extLst>
          </p:cNvPr>
          <p:cNvSpPr txBox="1"/>
          <p:nvPr/>
        </p:nvSpPr>
        <p:spPr>
          <a:xfrm>
            <a:off x="140677" y="1133183"/>
            <a:ext cx="11648049" cy="5078313"/>
          </a:xfrm>
          <a:prstGeom prst="rect">
            <a:avLst/>
          </a:prstGeom>
          <a:noFill/>
        </p:spPr>
        <p:txBody>
          <a:bodyPr wrap="square">
            <a:spAutoFit/>
          </a:bodyPr>
          <a:lstStyle/>
          <a:p>
            <a:r>
              <a:rPr lang="en-US" dirty="0"/>
              <a:t>Use public synonyms sparingly because they make database consolidation more difficult. As shown in the following example, if another administrator attempts to create the public synonym people, then the creation fails because only one public synonym people can exist in the database. Overuse of public synonyms causes namespace conflicts between applications.</a:t>
            </a:r>
          </a:p>
          <a:p>
            <a:endParaRPr lang="en-US" dirty="0"/>
          </a:p>
          <a:p>
            <a:r>
              <a:rPr lang="en-US" dirty="0"/>
              <a:t>SQL&gt; CREATE PUBLIC SYNONYM people FOR </a:t>
            </a:r>
            <a:r>
              <a:rPr lang="en-US" dirty="0" err="1"/>
              <a:t>oe.customers</a:t>
            </a:r>
            <a:r>
              <a:rPr lang="en-US" dirty="0"/>
              <a:t>;</a:t>
            </a:r>
          </a:p>
          <a:p>
            <a:r>
              <a:rPr lang="en-US" dirty="0"/>
              <a:t>CREATE PUBLIC SYNONYM people FOR </a:t>
            </a:r>
            <a:r>
              <a:rPr lang="en-US" dirty="0" err="1"/>
              <a:t>oe.customers</a:t>
            </a:r>
            <a:endParaRPr lang="en-US" dirty="0"/>
          </a:p>
          <a:p>
            <a:r>
              <a:rPr lang="en-US" dirty="0"/>
              <a:t>                      *</a:t>
            </a:r>
          </a:p>
          <a:p>
            <a:r>
              <a:rPr lang="en-US" dirty="0"/>
              <a:t>ERROR at line 1:</a:t>
            </a:r>
          </a:p>
          <a:p>
            <a:r>
              <a:rPr lang="en-US" dirty="0"/>
              <a:t>ORA-00955: name is already used by an existing object</a:t>
            </a:r>
          </a:p>
          <a:p>
            <a:r>
              <a:rPr lang="en-US" dirty="0"/>
              <a:t>SQL&gt; SELECT OWNER, SYNONYM_NAME, TABLE_OWNER, TABLE_NAME </a:t>
            </a:r>
          </a:p>
          <a:p>
            <a:r>
              <a:rPr lang="en-US" dirty="0"/>
              <a:t>  2  FROM DBA_SYNONYMS </a:t>
            </a:r>
          </a:p>
          <a:p>
            <a:r>
              <a:rPr lang="en-US" dirty="0"/>
              <a:t>  3  WHERE SYNONYM_NAME = 'PEOPLE';</a:t>
            </a:r>
          </a:p>
          <a:p>
            <a:r>
              <a:rPr lang="en-US" dirty="0"/>
              <a:t> OWNER      SYNONYM_NAME TABLE_OWNER TABLE_NAME</a:t>
            </a:r>
          </a:p>
          <a:p>
            <a:r>
              <a:rPr lang="en-US" dirty="0"/>
              <a:t>---------- ------------ ----------- ----------</a:t>
            </a:r>
          </a:p>
          <a:p>
            <a:r>
              <a:rPr lang="en-US" dirty="0"/>
              <a:t>PUBLIC     PEOPLE       HR          EMPLOYEES</a:t>
            </a:r>
          </a:p>
          <a:p>
            <a:r>
              <a:rPr lang="en-US" dirty="0"/>
              <a:t>Synonyms themselves are not securable. When you grant object privileges on a synonym, you are really granting privileges on the underlying object. The synonym is acting only as an alias for the object in the GRANT statement.</a:t>
            </a:r>
            <a:endParaRPr lang="en-IN" dirty="0"/>
          </a:p>
        </p:txBody>
      </p:sp>
    </p:spTree>
    <p:extLst>
      <p:ext uri="{BB962C8B-B14F-4D97-AF65-F5344CB8AC3E}">
        <p14:creationId xmlns:p14="http://schemas.microsoft.com/office/powerpoint/2010/main" val="1857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1250" y="306946"/>
            <a:ext cx="10566400" cy="609600"/>
          </a:xfrm>
        </p:spPr>
        <p:txBody>
          <a:bodyPr>
            <a:no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References</a:t>
            </a:r>
          </a:p>
        </p:txBody>
      </p:sp>
      <p:sp>
        <p:nvSpPr>
          <p:cNvPr id="5" name="Content Placeholder 2"/>
          <p:cNvSpPr>
            <a:spLocks noGrp="1"/>
          </p:cNvSpPr>
          <p:nvPr>
            <p:ph idx="1"/>
          </p:nvPr>
        </p:nvSpPr>
        <p:spPr>
          <a:xfrm>
            <a:off x="695460" y="1120462"/>
            <a:ext cx="11088710" cy="5486400"/>
          </a:xfrm>
        </p:spPr>
        <p:txBody>
          <a:bodyPr>
            <a:normAutofit/>
          </a:bodyPr>
          <a:lstStyle/>
          <a:p>
            <a:pPr lvl="0" algn="just"/>
            <a:r>
              <a:rPr lang="en-US" sz="2400" dirty="0" err="1"/>
              <a:t>RamezElmasri</a:t>
            </a:r>
            <a:r>
              <a:rPr lang="en-US" sz="2400" dirty="0"/>
              <a:t> and </a:t>
            </a:r>
            <a:r>
              <a:rPr lang="en-US" sz="2400" dirty="0" err="1"/>
              <a:t>Shamkant</a:t>
            </a:r>
            <a:r>
              <a:rPr lang="en-US" sz="2400" dirty="0"/>
              <a:t> B. </a:t>
            </a:r>
            <a:r>
              <a:rPr lang="en-US" sz="2400" dirty="0" err="1"/>
              <a:t>Navathe</a:t>
            </a:r>
            <a:r>
              <a:rPr lang="en-US" sz="2400" dirty="0"/>
              <a:t>, “Fundamentals of Database System”, The Benjamin / Cummings Publishing Co.</a:t>
            </a:r>
          </a:p>
          <a:p>
            <a:pPr lvl="0" algn="just"/>
            <a:r>
              <a:rPr lang="en-US" sz="2400" dirty="0" err="1"/>
              <a:t>Korth</a:t>
            </a:r>
            <a:r>
              <a:rPr lang="en-US" sz="2400" dirty="0"/>
              <a:t> and </a:t>
            </a:r>
            <a:r>
              <a:rPr lang="en-US" sz="2400" dirty="0" err="1"/>
              <a:t>Silberschatz</a:t>
            </a:r>
            <a:r>
              <a:rPr lang="en-US" sz="2400" dirty="0"/>
              <a:t> Abraham, “Database System Concepts”, McGraw Hall.</a:t>
            </a:r>
          </a:p>
          <a:p>
            <a:pPr lvl="0" algn="just"/>
            <a:r>
              <a:rPr lang="en-US" sz="2400" dirty="0" err="1"/>
              <a:t>C.J.Date</a:t>
            </a:r>
            <a:r>
              <a:rPr lang="en-US" sz="2400" dirty="0"/>
              <a:t>, “An Introduction to Database Systems”, Addison Wesley.</a:t>
            </a:r>
          </a:p>
          <a:p>
            <a:pPr lvl="0" algn="just"/>
            <a:r>
              <a:rPr lang="en-US" sz="2400" dirty="0"/>
              <a:t>Thomas M. Connolly, Carolyn &amp; E. </a:t>
            </a:r>
            <a:r>
              <a:rPr lang="en-US" sz="2400" dirty="0" err="1"/>
              <a:t>Begg</a:t>
            </a:r>
            <a:r>
              <a:rPr lang="en-US" sz="2400" dirty="0"/>
              <a:t>, “Database Systems: A Practical Approach to Design, Implementation and Management”, 5/E, University of Paisley, Addison-Wesley.</a:t>
            </a:r>
          </a:p>
          <a:p>
            <a:pPr algn="just"/>
            <a:endParaRPr lang="en-US" sz="2400" dirty="0"/>
          </a:p>
        </p:txBody>
      </p:sp>
      <p:sp>
        <p:nvSpPr>
          <p:cNvPr id="8" name="Slide Number Placeholder 7"/>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54246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4329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ankur.e13693@cumail.in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051926"/>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marL="85725">
              <a:spcBef>
                <a:spcPts val="515"/>
              </a:spcBef>
              <a:spcAft>
                <a:spcPts val="0"/>
              </a:spcAf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The Course aims to:</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Develop understanding the advancement in SQL</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Demonstrate methods to </a:t>
            </a:r>
            <a:r>
              <a:rPr lang="en-IN" sz="2400" dirty="0">
                <a:effectLst/>
                <a:latin typeface="Times New Roman" panose="02020603050405020304" pitchFamily="18" charset="0"/>
                <a:ea typeface="Times New Roman" panose="02020603050405020304" pitchFamily="18" charset="0"/>
                <a:cs typeface="Arial" panose="020B0604020202090204" pitchFamily="34" charset="0"/>
              </a:rPr>
              <a:t>apply SQL using programming construct PL/SQL</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Teach use and application of normalization techniques and implementing the concept of triggers. </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97A403-A8AA-975E-348B-DB3FB60D3CF5}"/>
              </a:ext>
            </a:extLst>
          </p:cNvPr>
          <p:cNvSpPr txBox="1"/>
          <p:nvPr/>
        </p:nvSpPr>
        <p:spPr>
          <a:xfrm>
            <a:off x="720497" y="2714166"/>
            <a:ext cx="10941279" cy="1444113"/>
          </a:xfrm>
          <a:prstGeom prst="rect">
            <a:avLst/>
          </a:prstGeom>
          <a:noFill/>
        </p:spPr>
        <p:txBody>
          <a:bodyPr wrap="square">
            <a:spAutoFit/>
          </a:bodyPr>
          <a:lstStyle/>
          <a:p>
            <a:pPr lvl="0" algn="just">
              <a:lnSpc>
                <a:spcPct val="150000"/>
              </a:lnSpc>
              <a:spcAft>
                <a:spcPts val="1000"/>
              </a:spcAft>
            </a:pPr>
            <a:r>
              <a:rPr lang="en-US" sz="2800" dirty="0">
                <a:solidFill>
                  <a:srgbClr val="000000"/>
                </a:solidFill>
                <a:latin typeface="Times New Roman" panose="02020603050405020304" pitchFamily="18" charset="0"/>
                <a:ea typeface="Calibri" panose="020F0502020204030204" pitchFamily="34" charset="0"/>
              </a:rPr>
              <a:t>CO1.  </a:t>
            </a:r>
            <a:r>
              <a:rPr lang="en-US" sz="2800" dirty="0">
                <a:solidFill>
                  <a:srgbClr val="000000"/>
                </a:solidFill>
                <a:effectLst/>
                <a:latin typeface="Times New Roman" panose="02020603050405020304" pitchFamily="18" charset="0"/>
                <a:ea typeface="Calibri" panose="020F0502020204030204" pitchFamily="34" charset="0"/>
              </a:rPr>
              <a:t>Describe and execute advanced level SQL queries</a:t>
            </a:r>
            <a:endParaRPr lang="en-IN" sz="2800" dirty="0">
              <a:solidFill>
                <a:srgbClr val="000000"/>
              </a:solidFill>
              <a:latin typeface="Calibri" panose="020F0502020204030204" pitchFamily="34" charset="0"/>
              <a:ea typeface="Calibri" panose="020F0502020204030204" pitchFamily="34" charset="0"/>
            </a:endParaRPr>
          </a:p>
          <a:p>
            <a:pPr lvl="0" algn="just">
              <a:lnSpc>
                <a:spcPct val="150000"/>
              </a:lnSpc>
              <a:spcAft>
                <a:spcPts val="1000"/>
              </a:spcAft>
            </a:pPr>
            <a:r>
              <a:rPr lang="en-IN" sz="2800" dirty="0">
                <a:solidFill>
                  <a:srgbClr val="000000"/>
                </a:solidFill>
                <a:effectLst/>
                <a:latin typeface="Calibri" panose="020F0502020204030204" pitchFamily="34" charset="0"/>
                <a:ea typeface="Calibri" panose="020F0502020204030204" pitchFamily="34" charset="0"/>
              </a:rPr>
              <a:t>CO2.   </a:t>
            </a:r>
            <a:r>
              <a:rPr lang="en-US" sz="2800" dirty="0">
                <a:solidFill>
                  <a:srgbClr val="000000"/>
                </a:solidFill>
                <a:effectLst/>
                <a:latin typeface="Times New Roman" panose="02020603050405020304" pitchFamily="18" charset="0"/>
                <a:ea typeface="Calibri" panose="020F0502020204030204" pitchFamily="34" charset="0"/>
              </a:rPr>
              <a:t>Create views of data and Implement transaction control using locks. </a:t>
            </a:r>
            <a:endParaRPr lang="en-IN"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EDB0863-BF28-0A67-DE3D-1CBEC60A0A99}"/>
              </a:ext>
            </a:extLst>
          </p:cNvPr>
          <p:cNvSpPr txBox="1"/>
          <p:nvPr/>
        </p:nvSpPr>
        <p:spPr>
          <a:xfrm>
            <a:off x="1032803" y="1375961"/>
            <a:ext cx="10297551" cy="4557466"/>
          </a:xfrm>
          <a:prstGeom prst="rect">
            <a:avLst/>
          </a:prstGeom>
          <a:noFill/>
        </p:spPr>
        <p:txBody>
          <a:bodyPr wrap="square">
            <a:spAutoFit/>
          </a:bodyPr>
          <a:lstStyle/>
          <a:p>
            <a:pPr marL="57150" algn="just">
              <a:lnSpc>
                <a:spcPct val="250000"/>
              </a:lnSpc>
            </a:pPr>
            <a:r>
              <a:rPr lang="en-IN" sz="2400" b="1" dirty="0">
                <a:effectLst/>
                <a:latin typeface="Times New Roman" panose="02020603050405020304" pitchFamily="18" charset="0"/>
                <a:ea typeface="Calibri" panose="020F0502020204030204" pitchFamily="34" charset="0"/>
                <a:cs typeface="Arial" panose="020B0604020202090204" pitchFamily="34" charset="0"/>
              </a:rPr>
              <a:t>Advanced SQL-</a:t>
            </a:r>
            <a:r>
              <a:rPr lang="en-IN" sz="2400" dirty="0">
                <a:effectLst/>
                <a:latin typeface="Times New Roman" panose="02020603050405020304" pitchFamily="18" charset="0"/>
                <a:ea typeface="Calibri" panose="020F0502020204030204" pitchFamily="34" charset="0"/>
                <a:cs typeface="Arial" panose="020B0604020202090204" pitchFamily="34" charset="0"/>
              </a:rPr>
              <a:t>Transaction Control: Commit, Rollback, Save point. DCL Commands: Grant and Revoke. Locks, Deadlocks ,Types of Locks: Row level locks, Table level locks, Shared lock, Exclusive  lock, Synonym: Create Synonym. Sequences: Create and alter Sequences. Index: Unique and Composite .Views: Create /replace, update and alter views.</a:t>
            </a:r>
            <a:endParaRPr lang="en-IN" sz="2400" dirty="0">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Outline </a:t>
            </a:r>
          </a:p>
        </p:txBody>
      </p:sp>
      <p:sp>
        <p:nvSpPr>
          <p:cNvPr id="3" name="Content Placeholder 2"/>
          <p:cNvSpPr>
            <a:spLocks noGrp="1"/>
          </p:cNvSpPr>
          <p:nvPr>
            <p:ph idx="1"/>
          </p:nvPr>
        </p:nvSpPr>
        <p:spPr/>
        <p:txBody>
          <a:bodyPr/>
          <a:lstStyle/>
          <a:p>
            <a:r>
              <a:rPr lang="en-US" b="1" dirty="0"/>
              <a:t>Synonyms </a:t>
            </a:r>
          </a:p>
        </p:txBody>
      </p:sp>
      <p:sp>
        <p:nvSpPr>
          <p:cNvPr id="6" name="Slide Number Placeholder 5"/>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Synonym: Create Synonym</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6</a:t>
            </a:fld>
            <a:endParaRPr lang="en-US"/>
          </a:p>
        </p:txBody>
      </p:sp>
      <p:sp>
        <p:nvSpPr>
          <p:cNvPr id="16" name="TextBox 15">
            <a:extLst>
              <a:ext uri="{FF2B5EF4-FFF2-40B4-BE49-F238E27FC236}">
                <a16:creationId xmlns:a16="http://schemas.microsoft.com/office/drawing/2014/main" id="{955D1A5A-E3E3-9CF2-7B38-36E60CABB334}"/>
              </a:ext>
            </a:extLst>
          </p:cNvPr>
          <p:cNvSpPr txBox="1"/>
          <p:nvPr/>
        </p:nvSpPr>
        <p:spPr>
          <a:xfrm>
            <a:off x="950975" y="1684878"/>
            <a:ext cx="10290049" cy="2677656"/>
          </a:xfrm>
          <a:prstGeom prst="rect">
            <a:avLst/>
          </a:prstGeom>
          <a:noFill/>
        </p:spPr>
        <p:txBody>
          <a:bodyPr wrap="square">
            <a:spAutoFit/>
          </a:bodyPr>
          <a:lstStyle/>
          <a:p>
            <a:pPr algn="just"/>
            <a:r>
              <a:rPr lang="en-US" sz="2400" b="0" i="0" dirty="0">
                <a:solidFill>
                  <a:srgbClr val="333333"/>
                </a:solidFill>
                <a:effectLst/>
                <a:latin typeface="Helvetica Neue"/>
              </a:rPr>
              <a:t>A </a:t>
            </a:r>
            <a:r>
              <a:rPr lang="en-US" sz="2400" b="1" i="0" dirty="0">
                <a:solidFill>
                  <a:srgbClr val="333333"/>
                </a:solidFill>
                <a:effectLst/>
                <a:latin typeface="Helvetica Neue"/>
              </a:rPr>
              <a:t>synonym</a:t>
            </a:r>
            <a:r>
              <a:rPr lang="en-US" sz="2400" b="0" i="0" dirty="0">
                <a:solidFill>
                  <a:srgbClr val="333333"/>
                </a:solidFill>
                <a:effectLst/>
                <a:latin typeface="Helvetica Neue"/>
              </a:rPr>
              <a:t> is an alternative name for objects such as tables, views, sequences, stored procedures, and other database objects.</a:t>
            </a:r>
          </a:p>
          <a:p>
            <a:pPr algn="just"/>
            <a:endParaRPr lang="en-US" sz="2400" b="0" i="0" dirty="0">
              <a:solidFill>
                <a:srgbClr val="333333"/>
              </a:solidFill>
              <a:effectLst/>
              <a:latin typeface="Helvetica Neue"/>
            </a:endParaRPr>
          </a:p>
          <a:p>
            <a:pPr algn="just"/>
            <a:r>
              <a:rPr lang="en-US" sz="2400" dirty="0">
                <a:solidFill>
                  <a:srgbClr val="333333"/>
                </a:solidFill>
                <a:latin typeface="Helvetica Neue"/>
              </a:rPr>
              <a:t>Its an identifier that is used to reference another object in the local or remote database server. It basically provides another short and simple name for long, multipart names/locations for database objects such as table, function, view</a:t>
            </a:r>
            <a:r>
              <a:rPr lang="en-US" dirty="0">
                <a:solidFill>
                  <a:srgbClr val="333333"/>
                </a:solidFill>
                <a:latin typeface="Helvetica Neue"/>
              </a:rPr>
              <a:t>.</a:t>
            </a:r>
            <a:endParaRPr lang="en-IN" dirty="0">
              <a:solidFill>
                <a:srgbClr val="333333"/>
              </a:solidFill>
              <a:latin typeface="Helvetica Neue"/>
            </a:endParaRPr>
          </a:p>
        </p:txBody>
      </p:sp>
      <p:pic>
        <p:nvPicPr>
          <p:cNvPr id="18" name="Picture 17">
            <a:extLst>
              <a:ext uri="{FF2B5EF4-FFF2-40B4-BE49-F238E27FC236}">
                <a16:creationId xmlns:a16="http://schemas.microsoft.com/office/drawing/2014/main" id="{186648AC-B56A-08E1-C400-298C87E11F71}"/>
              </a:ext>
            </a:extLst>
          </p:cNvPr>
          <p:cNvPicPr>
            <a:picLocks noChangeAspect="1"/>
          </p:cNvPicPr>
          <p:nvPr/>
        </p:nvPicPr>
        <p:blipFill>
          <a:blip r:embed="rId2"/>
          <a:stretch>
            <a:fillRect/>
          </a:stretch>
        </p:blipFill>
        <p:spPr>
          <a:xfrm>
            <a:off x="675248" y="4362534"/>
            <a:ext cx="10678551" cy="2122672"/>
          </a:xfrm>
          <a:prstGeom prst="rect">
            <a:avLst/>
          </a:prstGeom>
        </p:spPr>
      </p:pic>
    </p:spTree>
    <p:extLst>
      <p:ext uri="{BB962C8B-B14F-4D97-AF65-F5344CB8AC3E}">
        <p14:creationId xmlns:p14="http://schemas.microsoft.com/office/powerpoint/2010/main" val="1830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fontScale="90000"/>
          </a:bodyPr>
          <a:lstStyle/>
          <a:p>
            <a:r>
              <a:rPr lang="en-IN" b="1" dirty="0">
                <a:latin typeface="Times New Roman" pitchFamily="18" charset="0"/>
                <a:cs typeface="Times New Roman" pitchFamily="18" charset="0"/>
              </a:rPr>
              <a:t>Synonym: Create Synonym</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7</a:t>
            </a:fld>
            <a:endParaRPr lang="en-US"/>
          </a:p>
        </p:txBody>
      </p:sp>
      <p:sp>
        <p:nvSpPr>
          <p:cNvPr id="4" name="TextBox 3">
            <a:extLst>
              <a:ext uri="{FF2B5EF4-FFF2-40B4-BE49-F238E27FC236}">
                <a16:creationId xmlns:a16="http://schemas.microsoft.com/office/drawing/2014/main" id="{3C046B94-F782-5A21-3DF3-1E07EC81893B}"/>
              </a:ext>
            </a:extLst>
          </p:cNvPr>
          <p:cNvSpPr txBox="1"/>
          <p:nvPr/>
        </p:nvSpPr>
        <p:spPr>
          <a:xfrm>
            <a:off x="1044643" y="1443841"/>
            <a:ext cx="9793224" cy="5170646"/>
          </a:xfrm>
          <a:prstGeom prst="rect">
            <a:avLst/>
          </a:prstGeom>
          <a:noFill/>
        </p:spPr>
        <p:txBody>
          <a:bodyPr wrap="square" rtlCol="0">
            <a:spAutoFit/>
          </a:bodyPr>
          <a:lstStyle/>
          <a:p>
            <a:r>
              <a:rPr lang="en-US" sz="2400" b="0" i="0" dirty="0">
                <a:solidFill>
                  <a:srgbClr val="000000"/>
                </a:solidFill>
                <a:effectLst/>
                <a:latin typeface="-apple-system"/>
              </a:rPr>
              <a:t>Synonyms create a level of abstraction of the underlying schema objects so that you can rename and move of the underlying objects without affecting the applications based on the synonyms</a:t>
            </a:r>
          </a:p>
          <a:p>
            <a:endParaRPr lang="en-US" sz="2400" dirty="0">
              <a:solidFill>
                <a:srgbClr val="000000"/>
              </a:solidFill>
              <a:latin typeface="-apple-system"/>
            </a:endParaRPr>
          </a:p>
          <a:p>
            <a:r>
              <a:rPr lang="en-US" sz="2400" dirty="0">
                <a:solidFill>
                  <a:srgbClr val="000000"/>
                </a:solidFill>
                <a:latin typeface="-apple-system"/>
              </a:rPr>
              <a:t>Synonyms themselves are not secured. When you grant object privileges on a synonym, you are granting privileges on the underlying object, and the synonym only acts as an alias in the GRANT statement.</a:t>
            </a:r>
          </a:p>
          <a:p>
            <a:endParaRPr lang="en-US" sz="2400" dirty="0">
              <a:solidFill>
                <a:srgbClr val="000000"/>
              </a:solidFill>
              <a:latin typeface="-apple-system"/>
            </a:endParaRPr>
          </a:p>
          <a:p>
            <a:r>
              <a:rPr lang="en-US" sz="2400" dirty="0">
                <a:solidFill>
                  <a:srgbClr val="000000"/>
                </a:solidFill>
                <a:latin typeface="-apple-system"/>
              </a:rPr>
              <a:t>Synonyms can be public or private. A public synonym is accessible to every user in a database and owned by a specified group named PUBLIC while a private synonym is stored a specific schema owned by a specific user and available only to that user.</a:t>
            </a:r>
          </a:p>
          <a:p>
            <a:endParaRPr lang="en-US" sz="2400" dirty="0">
              <a:solidFill>
                <a:srgbClr val="000000"/>
              </a:solidFill>
              <a:latin typeface="-apple-system"/>
            </a:endParaRPr>
          </a:p>
          <a:p>
            <a:endParaRPr lang="en-IN" dirty="0"/>
          </a:p>
        </p:txBody>
      </p:sp>
    </p:spTree>
    <p:extLst>
      <p:ext uri="{BB962C8B-B14F-4D97-AF65-F5344CB8AC3E}">
        <p14:creationId xmlns:p14="http://schemas.microsoft.com/office/powerpoint/2010/main" val="50036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fontScale="90000"/>
          </a:bodyPr>
          <a:lstStyle/>
          <a:p>
            <a:r>
              <a:rPr lang="en-IN" b="1" dirty="0">
                <a:latin typeface="Times New Roman" pitchFamily="18" charset="0"/>
                <a:cs typeface="Times New Roman" pitchFamily="18" charset="0"/>
              </a:rPr>
              <a:t>Synonym: Create Synonym</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8</a:t>
            </a:fld>
            <a:endParaRPr lang="en-US"/>
          </a:p>
        </p:txBody>
      </p:sp>
      <p:sp>
        <p:nvSpPr>
          <p:cNvPr id="4" name="TextBox 3">
            <a:extLst>
              <a:ext uri="{FF2B5EF4-FFF2-40B4-BE49-F238E27FC236}">
                <a16:creationId xmlns:a16="http://schemas.microsoft.com/office/drawing/2014/main" id="{BCFCBF43-F1C0-3D31-D17D-C1D9356783EE}"/>
              </a:ext>
            </a:extLst>
          </p:cNvPr>
          <p:cNvSpPr txBox="1"/>
          <p:nvPr/>
        </p:nvSpPr>
        <p:spPr>
          <a:xfrm>
            <a:off x="876886" y="1388376"/>
            <a:ext cx="6096000" cy="3785652"/>
          </a:xfrm>
          <a:prstGeom prst="rect">
            <a:avLst/>
          </a:prstGeom>
          <a:noFill/>
        </p:spPr>
        <p:txBody>
          <a:bodyPr wrap="square">
            <a:spAutoFit/>
          </a:bodyPr>
          <a:lstStyle/>
          <a:p>
            <a:r>
              <a:rPr lang="en-US" sz="2400" dirty="0"/>
              <a:t>To create a private synonym in your own schema, you must have the CREATE SYNONYM system privilege.</a:t>
            </a:r>
          </a:p>
          <a:p>
            <a:endParaRPr lang="en-US" sz="2400" dirty="0"/>
          </a:p>
          <a:p>
            <a:r>
              <a:rPr lang="en-US" sz="2400" dirty="0"/>
              <a:t>To create a private synonym in another user's schema, you must have the CREATE ANY SYNONYM system privilege.</a:t>
            </a:r>
          </a:p>
          <a:p>
            <a:endParaRPr lang="en-US" sz="2400" dirty="0"/>
          </a:p>
          <a:p>
            <a:r>
              <a:rPr lang="en-US" sz="2400" dirty="0"/>
              <a:t>To create a PUBLIC synonym, you must have the CREATE PUBLIC SYNONYM system privilege.</a:t>
            </a:r>
            <a:endParaRPr lang="en-IN" sz="2400" dirty="0"/>
          </a:p>
        </p:txBody>
      </p:sp>
      <p:sp>
        <p:nvSpPr>
          <p:cNvPr id="5" name="TextBox 4">
            <a:extLst>
              <a:ext uri="{FF2B5EF4-FFF2-40B4-BE49-F238E27FC236}">
                <a16:creationId xmlns:a16="http://schemas.microsoft.com/office/drawing/2014/main" id="{EC15B515-8B7B-3195-BC63-B9F2BEBE771A}"/>
              </a:ext>
            </a:extLst>
          </p:cNvPr>
          <p:cNvSpPr txBox="1"/>
          <p:nvPr/>
        </p:nvSpPr>
        <p:spPr>
          <a:xfrm>
            <a:off x="7802880" y="1388376"/>
            <a:ext cx="4183174" cy="5355312"/>
          </a:xfrm>
          <a:prstGeom prst="rect">
            <a:avLst/>
          </a:prstGeom>
          <a:noFill/>
        </p:spPr>
        <p:txBody>
          <a:bodyPr wrap="square">
            <a:spAutoFit/>
          </a:bodyPr>
          <a:lstStyle/>
          <a:p>
            <a:r>
              <a:rPr lang="en-IN" dirty="0"/>
              <a:t>SQL&gt; create table test (a number);</a:t>
            </a:r>
          </a:p>
          <a:p>
            <a:endParaRPr lang="en-IN" dirty="0"/>
          </a:p>
          <a:p>
            <a:r>
              <a:rPr lang="en-IN" dirty="0"/>
              <a:t>Table created.</a:t>
            </a:r>
          </a:p>
          <a:p>
            <a:endParaRPr lang="en-IN" dirty="0"/>
          </a:p>
          <a:p>
            <a:r>
              <a:rPr lang="en-IN" dirty="0"/>
              <a:t>SQL&gt; create synonym t for test;</a:t>
            </a:r>
          </a:p>
          <a:p>
            <a:endParaRPr lang="en-IN" dirty="0"/>
          </a:p>
          <a:p>
            <a:r>
              <a:rPr lang="en-IN" dirty="0"/>
              <a:t>Synonym created.</a:t>
            </a:r>
          </a:p>
          <a:p>
            <a:endParaRPr lang="en-IN" dirty="0"/>
          </a:p>
          <a:p>
            <a:r>
              <a:rPr lang="en-IN" dirty="0"/>
              <a:t>SQL&gt; insert into t values(4);</a:t>
            </a:r>
          </a:p>
          <a:p>
            <a:endParaRPr lang="en-IN" dirty="0"/>
          </a:p>
          <a:p>
            <a:r>
              <a:rPr lang="en-IN" dirty="0"/>
              <a:t>1 row created.</a:t>
            </a:r>
          </a:p>
          <a:p>
            <a:endParaRPr lang="en-IN" dirty="0"/>
          </a:p>
          <a:p>
            <a:r>
              <a:rPr lang="en-IN" dirty="0"/>
              <a:t>SQL&gt; insert into t values(5);</a:t>
            </a:r>
          </a:p>
          <a:p>
            <a:endParaRPr lang="en-IN" dirty="0"/>
          </a:p>
          <a:p>
            <a:r>
              <a:rPr lang="en-IN" dirty="0"/>
              <a:t>1 row created.</a:t>
            </a:r>
          </a:p>
          <a:p>
            <a:endParaRPr lang="en-IN" dirty="0"/>
          </a:p>
          <a:p>
            <a:r>
              <a:rPr lang="en-IN" dirty="0"/>
              <a:t>SQL&gt; drop synonym t;</a:t>
            </a:r>
          </a:p>
          <a:p>
            <a:endParaRPr lang="en-IN" dirty="0"/>
          </a:p>
          <a:p>
            <a:r>
              <a:rPr lang="en-IN" dirty="0"/>
              <a:t>Synonym Dropped.</a:t>
            </a:r>
          </a:p>
        </p:txBody>
      </p:sp>
      <p:sp>
        <p:nvSpPr>
          <p:cNvPr id="7" name="TextBox 6">
            <a:extLst>
              <a:ext uri="{FF2B5EF4-FFF2-40B4-BE49-F238E27FC236}">
                <a16:creationId xmlns:a16="http://schemas.microsoft.com/office/drawing/2014/main" id="{4F4C5D9D-B5FC-CD7E-EA8B-92BC73CF21C4}"/>
              </a:ext>
            </a:extLst>
          </p:cNvPr>
          <p:cNvSpPr txBox="1"/>
          <p:nvPr/>
        </p:nvSpPr>
        <p:spPr>
          <a:xfrm>
            <a:off x="2597834" y="5707311"/>
            <a:ext cx="2654104" cy="646331"/>
          </a:xfrm>
          <a:prstGeom prst="rect">
            <a:avLst/>
          </a:prstGeom>
          <a:noFill/>
        </p:spPr>
        <p:txBody>
          <a:bodyPr wrap="square">
            <a:spAutoFit/>
          </a:bodyPr>
          <a:lstStyle/>
          <a:p>
            <a:r>
              <a:rPr lang="en-US" dirty="0"/>
              <a:t>CREATE SYNONYM offices </a:t>
            </a:r>
          </a:p>
          <a:p>
            <a:r>
              <a:rPr lang="en-US" dirty="0"/>
              <a:t>   FOR </a:t>
            </a:r>
            <a:r>
              <a:rPr lang="en-US" dirty="0" err="1"/>
              <a:t>hr.locations</a:t>
            </a:r>
            <a:r>
              <a:rPr lang="en-US" dirty="0"/>
              <a:t>;</a:t>
            </a:r>
            <a:endParaRPr lang="en-IN" dirty="0"/>
          </a:p>
        </p:txBody>
      </p:sp>
    </p:spTree>
    <p:extLst>
      <p:ext uri="{BB962C8B-B14F-4D97-AF65-F5344CB8AC3E}">
        <p14:creationId xmlns:p14="http://schemas.microsoft.com/office/powerpoint/2010/main" val="34478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IN" b="1" dirty="0">
                <a:latin typeface="Times New Roman" pitchFamily="18" charset="0"/>
                <a:cs typeface="Times New Roman" pitchFamily="18" charset="0"/>
              </a:rPr>
              <a:t>Syntax and parameters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9</a:t>
            </a:fld>
            <a:endParaRPr lang="en-US"/>
          </a:p>
        </p:txBody>
      </p:sp>
      <p:sp>
        <p:nvSpPr>
          <p:cNvPr id="4" name="TextBox 3">
            <a:extLst>
              <a:ext uri="{FF2B5EF4-FFF2-40B4-BE49-F238E27FC236}">
                <a16:creationId xmlns:a16="http://schemas.microsoft.com/office/drawing/2014/main" id="{84080C04-80BC-2D39-DAA3-F65ABEE6D30A}"/>
              </a:ext>
            </a:extLst>
          </p:cNvPr>
          <p:cNvSpPr txBox="1"/>
          <p:nvPr/>
        </p:nvSpPr>
        <p:spPr>
          <a:xfrm>
            <a:off x="1353312" y="1732663"/>
            <a:ext cx="3157728" cy="4524315"/>
          </a:xfrm>
          <a:prstGeom prst="rect">
            <a:avLst/>
          </a:prstGeom>
          <a:noFill/>
        </p:spPr>
        <p:txBody>
          <a:bodyPr wrap="square">
            <a:spAutoFit/>
          </a:bodyPr>
          <a:lstStyle/>
          <a:p>
            <a:r>
              <a:rPr lang="en-IN" dirty="0"/>
              <a:t>The basic syntax used for creating a synonym on a database object is as follows :</a:t>
            </a:r>
          </a:p>
          <a:p>
            <a:endParaRPr lang="en-IN" dirty="0"/>
          </a:p>
          <a:p>
            <a:r>
              <a:rPr lang="en-IN" dirty="0"/>
              <a:t>CREATE SYNONYM </a:t>
            </a:r>
            <a:r>
              <a:rPr lang="en-IN" dirty="0" err="1"/>
              <a:t>synonym_name</a:t>
            </a:r>
            <a:r>
              <a:rPr lang="en-IN" dirty="0"/>
              <a:t> FOR </a:t>
            </a:r>
            <a:r>
              <a:rPr lang="en-IN" dirty="0" err="1"/>
              <a:t>database_object</a:t>
            </a:r>
            <a:r>
              <a:rPr lang="en-IN" dirty="0"/>
              <a:t>;</a:t>
            </a:r>
          </a:p>
          <a:p>
            <a:endParaRPr lang="en-IN" dirty="0"/>
          </a:p>
          <a:p>
            <a:r>
              <a:rPr lang="en-IN" dirty="0"/>
              <a:t>The basic syntax used for deleting a synonym on a database object is as follows :</a:t>
            </a:r>
          </a:p>
          <a:p>
            <a:endParaRPr lang="en-IN" dirty="0"/>
          </a:p>
          <a:p>
            <a:r>
              <a:rPr lang="en-IN" dirty="0"/>
              <a:t>DROP SYNONYM [ IF EXISTS ] </a:t>
            </a:r>
            <a:r>
              <a:rPr lang="en-IN" dirty="0" err="1"/>
              <a:t>synonym_name</a:t>
            </a:r>
            <a:r>
              <a:rPr lang="en-IN" dirty="0"/>
              <a:t>;</a:t>
            </a:r>
          </a:p>
        </p:txBody>
      </p:sp>
      <p:sp>
        <p:nvSpPr>
          <p:cNvPr id="5" name="TextBox 4">
            <a:extLst>
              <a:ext uri="{FF2B5EF4-FFF2-40B4-BE49-F238E27FC236}">
                <a16:creationId xmlns:a16="http://schemas.microsoft.com/office/drawing/2014/main" id="{22D302FC-26E2-C0F1-A678-CFE82A3C68FE}"/>
              </a:ext>
            </a:extLst>
          </p:cNvPr>
          <p:cNvSpPr txBox="1"/>
          <p:nvPr/>
        </p:nvSpPr>
        <p:spPr>
          <a:xfrm>
            <a:off x="4797554" y="1465688"/>
            <a:ext cx="6096000" cy="5078313"/>
          </a:xfrm>
          <a:prstGeom prst="rect">
            <a:avLst/>
          </a:prstGeom>
          <a:noFill/>
        </p:spPr>
        <p:txBody>
          <a:bodyPr wrap="square">
            <a:spAutoFit/>
          </a:bodyPr>
          <a:lstStyle/>
          <a:p>
            <a:r>
              <a:rPr lang="en-US" b="1" dirty="0" err="1"/>
              <a:t>synonym_name</a:t>
            </a:r>
            <a:r>
              <a:rPr lang="en-US" dirty="0"/>
              <a:t>: Name of the synonym. Provide a desired name for the database object name or location. It is usually done to simplify or provide a smaller name for an object name/location.</a:t>
            </a:r>
          </a:p>
          <a:p>
            <a:endParaRPr lang="en-US" dirty="0"/>
          </a:p>
          <a:p>
            <a:r>
              <a:rPr lang="en-US" b="1" dirty="0" err="1"/>
              <a:t>database_object</a:t>
            </a:r>
            <a:r>
              <a:rPr lang="en-US" dirty="0"/>
              <a:t>: Name or location of the database object for which you wish to create a synonym. In SQL Server, we can create synonyms for the following types of database objects :</a:t>
            </a:r>
          </a:p>
          <a:p>
            <a:endParaRPr lang="en-US" dirty="0"/>
          </a:p>
          <a:p>
            <a:r>
              <a:rPr lang="en-US" dirty="0"/>
              <a:t>User-defined tables</a:t>
            </a:r>
          </a:p>
          <a:p>
            <a:r>
              <a:rPr lang="en-US" dirty="0"/>
              <a:t>User-defined views</a:t>
            </a:r>
          </a:p>
          <a:p>
            <a:r>
              <a:rPr lang="en-US" dirty="0"/>
              <a:t>Stored procedures</a:t>
            </a:r>
          </a:p>
          <a:p>
            <a:r>
              <a:rPr lang="en-US" dirty="0"/>
              <a:t>Replication filter procedures</a:t>
            </a:r>
          </a:p>
          <a:p>
            <a:r>
              <a:rPr lang="en-US" dirty="0"/>
              <a:t>Various types of SQL functions: Inline, table-valued, and scalar</a:t>
            </a:r>
          </a:p>
          <a:p>
            <a:r>
              <a:rPr lang="en-US" dirty="0"/>
              <a:t>Assembly(CLR) objects such as stored procedures, inline functions, scalar functions</a:t>
            </a:r>
            <a:endParaRPr lang="en-IN" dirty="0"/>
          </a:p>
        </p:txBody>
      </p:sp>
    </p:spTree>
    <p:extLst>
      <p:ext uri="{BB962C8B-B14F-4D97-AF65-F5344CB8AC3E}">
        <p14:creationId xmlns:p14="http://schemas.microsoft.com/office/powerpoint/2010/main" val="19952752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1713</TotalTime>
  <Words>1449</Words>
  <Application>Microsoft Office PowerPoint</Application>
  <PresentationFormat>Widescreen</PresentationFormat>
  <Paragraphs>164</Paragraphs>
  <Slides>16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-apple-system</vt:lpstr>
      <vt:lpstr>Arial</vt:lpstr>
      <vt:lpstr>Calibri</vt:lpstr>
      <vt:lpstr>Calibri Light</vt:lpstr>
      <vt:lpstr>Cambria</vt:lpstr>
      <vt:lpstr>Casper</vt:lpstr>
      <vt:lpstr>Helvetica Neue</vt:lpstr>
      <vt:lpstr>Times New Roman</vt:lpstr>
      <vt:lpstr>1_Office Theme</vt:lpstr>
      <vt:lpstr>Contents Slide Master</vt:lpstr>
      <vt:lpstr>CorelDRAW</vt:lpstr>
      <vt:lpstr>PowerPoint Presentation</vt:lpstr>
      <vt:lpstr>DBMS: Course Objectives</vt:lpstr>
      <vt:lpstr>COURSE OUTCOMES</vt:lpstr>
      <vt:lpstr>Unit-1 Syllabus</vt:lpstr>
      <vt:lpstr>Outline </vt:lpstr>
      <vt:lpstr>Synonym: Create Synonym </vt:lpstr>
      <vt:lpstr>Synonym: Create Synonym </vt:lpstr>
      <vt:lpstr>Synonym: Create Synonym </vt:lpstr>
      <vt:lpstr>Syntax and parameters</vt:lpstr>
      <vt:lpstr>Syntax and parameters  </vt:lpstr>
      <vt:lpstr>Using Synonyms in DML Statements  </vt:lpstr>
      <vt:lpstr>Dropping Synonyms</vt:lpstr>
      <vt:lpstr>Example  Public Synonym   </vt:lpstr>
      <vt:lpstr>  Syntax and parameters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ankur sharma</cp:lastModifiedBy>
  <cp:revision>123</cp:revision>
  <dcterms:created xsi:type="dcterms:W3CDTF">2019-01-09T10:33:58Z</dcterms:created>
  <dcterms:modified xsi:type="dcterms:W3CDTF">2023-06-21T09:12:31Z</dcterms:modified>
</cp:coreProperties>
</file>