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Lst>
  <p:notesMasterIdLst>
    <p:notesMasterId r:id="rId25"/>
  </p:notesMasterIdLst>
  <p:handoutMasterIdLst>
    <p:handoutMasterId r:id="rId26"/>
  </p:handoutMasterIdLst>
  <p:sldIdLst>
    <p:sldId id="525" r:id="rId3"/>
    <p:sldId id="522" r:id="rId4"/>
    <p:sldId id="265" r:id="rId5"/>
    <p:sldId id="490" r:id="rId6"/>
    <p:sldId id="492" r:id="rId7"/>
    <p:sldId id="535" r:id="rId8"/>
    <p:sldId id="536" r:id="rId9"/>
    <p:sldId id="537" r:id="rId10"/>
    <p:sldId id="538" r:id="rId11"/>
    <p:sldId id="539" r:id="rId12"/>
    <p:sldId id="540" r:id="rId13"/>
    <p:sldId id="541" r:id="rId14"/>
    <p:sldId id="542" r:id="rId15"/>
    <p:sldId id="543" r:id="rId16"/>
    <p:sldId id="544" r:id="rId17"/>
    <p:sldId id="545" r:id="rId18"/>
    <p:sldId id="546" r:id="rId19"/>
    <p:sldId id="489" r:id="rId20"/>
    <p:sldId id="547" r:id="rId21"/>
    <p:sldId id="548" r:id="rId22"/>
    <p:sldId id="549" r:id="rId23"/>
    <p:sldId id="52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68" d="100"/>
          <a:sy n="68" d="100"/>
        </p:scale>
        <p:origin x="57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6/21/2023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By: Pramod Vishwakarma (E9758)</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903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70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25771"/>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0361" y="5847162"/>
            <a:ext cx="6432043"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Lecture – 1.2.3&amp;1.2.4</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Sequences </a:t>
            </a:r>
          </a:p>
        </p:txBody>
      </p:sp>
      <p:sp>
        <p:nvSpPr>
          <p:cNvPr id="26" name="TextBox 25"/>
          <p:cNvSpPr txBox="1">
            <a:spLocks noChangeArrowheads="1"/>
          </p:cNvSpPr>
          <p:nvPr/>
        </p:nvSpPr>
        <p:spPr bwMode="auto">
          <a:xfrm>
            <a:off x="497492" y="1461582"/>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a:latin typeface="Cambria" panose="02040503050406030204" pitchFamily="18" charset="0"/>
              </a:rPr>
              <a:t>DEPARTMENT 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dirty="0">
                <a:solidFill>
                  <a:prstClr val="black">
                    <a:lumMod val="85000"/>
                    <a:lumOff val="15000"/>
                  </a:prstClr>
                </a:solidFill>
                <a:latin typeface="Cambria" panose="02040503050406030204" pitchFamily="18" charset="0"/>
                <a:cs typeface="Times New Roman" panose="02020603050405020304" pitchFamily="18" charset="0"/>
              </a:rPr>
              <a:t>Advanced Database Management System (20CSt-434)</a:t>
            </a:r>
          </a:p>
          <a:p>
            <a:pPr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a:solidFill>
                  <a:prstClr val="black">
                    <a:lumMod val="85000"/>
                    <a:lumOff val="15000"/>
                  </a:prstClr>
                </a:solidFill>
                <a:latin typeface="Cambria" panose="02040503050406030204" pitchFamily="18" charset="0"/>
                <a:cs typeface="Times New Roman" panose="02020603050405020304" pitchFamily="18" charset="0"/>
              </a:rPr>
              <a:t> Mr. Ankur Sharma(E13693)</a:t>
            </a: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36657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936" y="744720"/>
            <a:ext cx="11164910" cy="940158"/>
          </a:xfrm>
        </p:spPr>
        <p:txBody>
          <a:bodyPr>
            <a:normAutofit fontScale="90000"/>
          </a:bodyPr>
          <a:lstStyle/>
          <a:p>
            <a:r>
              <a:rPr lang="en-IN" b="1" dirty="0">
                <a:latin typeface="Times New Roman" pitchFamily="18" charset="0"/>
                <a:cs typeface="Times New Roman" pitchFamily="18" charset="0"/>
              </a:rPr>
              <a:t>Creating Sequences</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10</a:t>
            </a:fld>
            <a:endParaRPr lang="en-US"/>
          </a:p>
        </p:txBody>
      </p:sp>
      <p:sp>
        <p:nvSpPr>
          <p:cNvPr id="4" name="TextBox 3">
            <a:extLst>
              <a:ext uri="{FF2B5EF4-FFF2-40B4-BE49-F238E27FC236}">
                <a16:creationId xmlns:a16="http://schemas.microsoft.com/office/drawing/2014/main" id="{B279AA4E-E058-BF04-25C6-40E13FAC3FB3}"/>
              </a:ext>
            </a:extLst>
          </p:cNvPr>
          <p:cNvSpPr txBox="1"/>
          <p:nvPr/>
        </p:nvSpPr>
        <p:spPr>
          <a:xfrm>
            <a:off x="400929" y="1804622"/>
            <a:ext cx="3678702" cy="4524315"/>
          </a:xfrm>
          <a:prstGeom prst="rect">
            <a:avLst/>
          </a:prstGeom>
          <a:noFill/>
        </p:spPr>
        <p:txBody>
          <a:bodyPr wrap="square">
            <a:spAutoFit/>
          </a:bodyPr>
          <a:lstStyle/>
          <a:p>
            <a:pPr algn="just"/>
            <a:r>
              <a:rPr lang="en-US" sz="2400" dirty="0"/>
              <a:t>Create a sequence using the CREATE SEQUENCE statement.</a:t>
            </a:r>
          </a:p>
          <a:p>
            <a:pPr algn="just"/>
            <a:endParaRPr lang="en-US" sz="2400" dirty="0"/>
          </a:p>
          <a:p>
            <a:pPr algn="just"/>
            <a:r>
              <a:rPr lang="en-US" sz="2400" dirty="0"/>
              <a:t>To create a sequence in your schema, you must have the CREATE SEQUENCE system privilege. To create a sequence in another user's schema, you must have the CREATE ANY SEQUENCE privilege.</a:t>
            </a:r>
            <a:endParaRPr lang="en-IN" sz="2400" dirty="0"/>
          </a:p>
        </p:txBody>
      </p:sp>
      <p:sp>
        <p:nvSpPr>
          <p:cNvPr id="7" name="TextBox 6">
            <a:extLst>
              <a:ext uri="{FF2B5EF4-FFF2-40B4-BE49-F238E27FC236}">
                <a16:creationId xmlns:a16="http://schemas.microsoft.com/office/drawing/2014/main" id="{C69D9B9D-9141-4B1A-A735-F7283C5D8BF8}"/>
              </a:ext>
            </a:extLst>
          </p:cNvPr>
          <p:cNvSpPr txBox="1"/>
          <p:nvPr/>
        </p:nvSpPr>
        <p:spPr>
          <a:xfrm>
            <a:off x="5043267" y="1646632"/>
            <a:ext cx="6485206" cy="4154984"/>
          </a:xfrm>
          <a:prstGeom prst="rect">
            <a:avLst/>
          </a:prstGeom>
          <a:noFill/>
        </p:spPr>
        <p:txBody>
          <a:bodyPr wrap="square">
            <a:spAutoFit/>
          </a:bodyPr>
          <a:lstStyle/>
          <a:p>
            <a:r>
              <a:rPr lang="en-US" sz="2400" dirty="0"/>
              <a:t>statement creates a sequence used to generate employee numbers for the </a:t>
            </a:r>
            <a:r>
              <a:rPr lang="en-US" sz="2400" dirty="0" err="1"/>
              <a:t>empno</a:t>
            </a:r>
            <a:r>
              <a:rPr lang="en-US" sz="2400" dirty="0"/>
              <a:t> column of the emp table:</a:t>
            </a:r>
          </a:p>
          <a:p>
            <a:endParaRPr lang="en-US" sz="2400" dirty="0"/>
          </a:p>
          <a:p>
            <a:endParaRPr lang="en-US" sz="2400" dirty="0"/>
          </a:p>
          <a:p>
            <a:r>
              <a:rPr lang="en-US" sz="2400" dirty="0"/>
              <a:t>CREATE SEQUENCE </a:t>
            </a:r>
            <a:r>
              <a:rPr lang="en-US" sz="2400" dirty="0" err="1"/>
              <a:t>emp_sequence</a:t>
            </a:r>
            <a:endParaRPr lang="en-US" sz="2400" dirty="0"/>
          </a:p>
          <a:p>
            <a:r>
              <a:rPr lang="en-US" sz="2400" dirty="0"/>
              <a:t>      INCREMENT BY 1</a:t>
            </a:r>
          </a:p>
          <a:p>
            <a:r>
              <a:rPr lang="en-US" sz="2400" dirty="0"/>
              <a:t>      START WITH 1</a:t>
            </a:r>
          </a:p>
          <a:p>
            <a:r>
              <a:rPr lang="en-US" sz="2400" dirty="0"/>
              <a:t>      NOMAXVALUE</a:t>
            </a:r>
          </a:p>
          <a:p>
            <a:r>
              <a:rPr lang="en-US" sz="2400" dirty="0"/>
              <a:t>      NOCYCLE</a:t>
            </a:r>
          </a:p>
          <a:p>
            <a:r>
              <a:rPr lang="en-US" sz="2400" dirty="0"/>
              <a:t>      CACHE 10;</a:t>
            </a:r>
            <a:endParaRPr lang="en-IN" sz="2400" dirty="0"/>
          </a:p>
        </p:txBody>
      </p:sp>
    </p:spTree>
    <p:extLst>
      <p:ext uri="{BB962C8B-B14F-4D97-AF65-F5344CB8AC3E}">
        <p14:creationId xmlns:p14="http://schemas.microsoft.com/office/powerpoint/2010/main" val="1080313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936" y="744720"/>
            <a:ext cx="11164910" cy="940158"/>
          </a:xfrm>
        </p:spPr>
        <p:txBody>
          <a:bodyPr>
            <a:normAutofit fontScale="90000"/>
          </a:bodyPr>
          <a:lstStyle/>
          <a:p>
            <a:pPr algn="l"/>
            <a:r>
              <a:rPr lang="en-IN" b="1" i="0" dirty="0">
                <a:solidFill>
                  <a:srgbClr val="1A1816"/>
                </a:solidFill>
                <a:effectLst/>
                <a:latin typeface="Oracle Sans"/>
              </a:rPr>
              <a:t>Syntax</a:t>
            </a:r>
            <a:br>
              <a:rPr lang="en-IN" b="1" i="0" dirty="0">
                <a:solidFill>
                  <a:srgbClr val="1A1816"/>
                </a:solidFill>
                <a:effectLst/>
                <a:latin typeface="Oracle Sans"/>
              </a:rPr>
            </a:br>
            <a:r>
              <a:rPr lang="en-IN" b="1" i="1" dirty="0" err="1">
                <a:solidFill>
                  <a:srgbClr val="1A1816"/>
                </a:solidFill>
                <a:effectLst/>
                <a:latin typeface="Oracle Sans"/>
              </a:rPr>
              <a:t>create_sequence</a:t>
            </a:r>
            <a:r>
              <a:rPr lang="en-IN" b="1" i="0" dirty="0">
                <a:solidFill>
                  <a:srgbClr val="1A1816"/>
                </a:solidFill>
                <a:effectLst/>
                <a:latin typeface="Oracle Sans"/>
              </a:rPr>
              <a:t>::=</a:t>
            </a:r>
          </a:p>
        </p:txBody>
      </p:sp>
      <p:sp>
        <p:nvSpPr>
          <p:cNvPr id="6" name="Slide Number Placeholder 5"/>
          <p:cNvSpPr>
            <a:spLocks noGrp="1"/>
          </p:cNvSpPr>
          <p:nvPr>
            <p:ph type="sldNum" sz="quarter" idx="12"/>
          </p:nvPr>
        </p:nvSpPr>
        <p:spPr/>
        <p:txBody>
          <a:bodyPr/>
          <a:lstStyle/>
          <a:p>
            <a:fld id="{BDCDBBEF-AA6C-4BA6-85B2-A17D7F280E38}" type="slidenum">
              <a:rPr lang="en-US" smtClean="0"/>
              <a:pPr/>
              <a:t>11</a:t>
            </a:fld>
            <a:endParaRPr lang="en-US"/>
          </a:p>
        </p:txBody>
      </p:sp>
      <p:pic>
        <p:nvPicPr>
          <p:cNvPr id="3" name="Picture 2">
            <a:extLst>
              <a:ext uri="{FF2B5EF4-FFF2-40B4-BE49-F238E27FC236}">
                <a16:creationId xmlns:a16="http://schemas.microsoft.com/office/drawing/2014/main" id="{6B0333E3-4BBA-473F-F037-59E9B374DF74}"/>
              </a:ext>
            </a:extLst>
          </p:cNvPr>
          <p:cNvPicPr>
            <a:picLocks noChangeAspect="1"/>
          </p:cNvPicPr>
          <p:nvPr/>
        </p:nvPicPr>
        <p:blipFill>
          <a:blip r:embed="rId2"/>
          <a:stretch>
            <a:fillRect/>
          </a:stretch>
        </p:blipFill>
        <p:spPr>
          <a:xfrm>
            <a:off x="838200" y="1195754"/>
            <a:ext cx="10515599" cy="5662246"/>
          </a:xfrm>
          <a:prstGeom prst="rect">
            <a:avLst/>
          </a:prstGeom>
        </p:spPr>
      </p:pic>
    </p:spTree>
    <p:extLst>
      <p:ext uri="{BB962C8B-B14F-4D97-AF65-F5344CB8AC3E}">
        <p14:creationId xmlns:p14="http://schemas.microsoft.com/office/powerpoint/2010/main" val="1371122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936" y="744720"/>
            <a:ext cx="11164910" cy="940158"/>
          </a:xfrm>
        </p:spPr>
        <p:txBody>
          <a:bodyPr>
            <a:normAutofit fontScale="90000"/>
          </a:bodyPr>
          <a:lstStyle/>
          <a:p>
            <a:r>
              <a:rPr lang="en-IN" b="1" dirty="0">
                <a:latin typeface="Times New Roman" pitchFamily="18" charset="0"/>
                <a:cs typeface="Times New Roman" pitchFamily="18" charset="0"/>
              </a:rPr>
              <a:t>Sequences</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12</a:t>
            </a:fld>
            <a:endParaRPr lang="en-US"/>
          </a:p>
        </p:txBody>
      </p:sp>
      <p:sp>
        <p:nvSpPr>
          <p:cNvPr id="4" name="TextBox 3">
            <a:extLst>
              <a:ext uri="{FF2B5EF4-FFF2-40B4-BE49-F238E27FC236}">
                <a16:creationId xmlns:a16="http://schemas.microsoft.com/office/drawing/2014/main" id="{9ED311B5-D9C1-8946-E3B8-2C8C51E33973}"/>
              </a:ext>
            </a:extLst>
          </p:cNvPr>
          <p:cNvSpPr txBox="1"/>
          <p:nvPr/>
        </p:nvSpPr>
        <p:spPr>
          <a:xfrm>
            <a:off x="1267166" y="1555036"/>
            <a:ext cx="9122898" cy="4801314"/>
          </a:xfrm>
          <a:prstGeom prst="rect">
            <a:avLst/>
          </a:prstGeom>
          <a:noFill/>
        </p:spPr>
        <p:txBody>
          <a:bodyPr wrap="square">
            <a:spAutoFit/>
          </a:bodyPr>
          <a:lstStyle/>
          <a:p>
            <a:pPr algn="just"/>
            <a:r>
              <a:rPr lang="en-US" dirty="0"/>
              <a:t>INCREMENT BY</a:t>
            </a:r>
          </a:p>
          <a:p>
            <a:pPr algn="just"/>
            <a:endParaRPr lang="en-US" dirty="0"/>
          </a:p>
          <a:p>
            <a:pPr algn="just"/>
            <a:r>
              <a:rPr lang="en-US" dirty="0"/>
              <a:t>Specify the interval between sequence numbers. This integer value can be any positive or negative integer, but it cannot be 0. This value can have 28 or fewer digits for an ascending sequence and 27 or fewer digits for a descending sequence. The absolute of this value must be less than the difference of MAXVALUE and MINVALUE. If this value is negative, then the sequence descends. If the value is positive, then the sequence ascends. If you omit this clause, then the interval defaults to 1.</a:t>
            </a:r>
          </a:p>
          <a:p>
            <a:pPr algn="just"/>
            <a:endParaRPr lang="en-US" dirty="0"/>
          </a:p>
          <a:p>
            <a:pPr algn="just"/>
            <a:r>
              <a:rPr lang="en-US" dirty="0"/>
              <a:t>START WITH</a:t>
            </a:r>
          </a:p>
          <a:p>
            <a:pPr algn="just"/>
            <a:endParaRPr lang="en-US" dirty="0"/>
          </a:p>
          <a:p>
            <a:pPr algn="just"/>
            <a:r>
              <a:rPr lang="en-US" dirty="0"/>
              <a:t>Specify the first sequence number to be generated. Use this clause to start an ascending sequence at a value greater than its minimum or to start a descending sequence at a value less than its maximum. For ascending sequences, the default value is the minimum value of the sequence. For descending sequences, the default value is the maximum value of the sequence. This integer value can have 28 or fewer digits for positive values and 27 or fewer digits for negative values.</a:t>
            </a:r>
            <a:endParaRPr lang="en-IN" dirty="0"/>
          </a:p>
        </p:txBody>
      </p:sp>
    </p:spTree>
    <p:extLst>
      <p:ext uri="{BB962C8B-B14F-4D97-AF65-F5344CB8AC3E}">
        <p14:creationId xmlns:p14="http://schemas.microsoft.com/office/powerpoint/2010/main" val="3390671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936" y="744720"/>
            <a:ext cx="11164910" cy="940158"/>
          </a:xfrm>
        </p:spPr>
        <p:txBody>
          <a:bodyPr>
            <a:normAutofit fontScale="90000"/>
          </a:bodyPr>
          <a:lstStyle/>
          <a:p>
            <a:r>
              <a:rPr lang="en-IN" b="1" dirty="0">
                <a:latin typeface="Times New Roman" pitchFamily="18" charset="0"/>
                <a:cs typeface="Times New Roman" pitchFamily="18" charset="0"/>
              </a:rPr>
              <a:t>Sequences</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13</a:t>
            </a:fld>
            <a:endParaRPr lang="en-US"/>
          </a:p>
        </p:txBody>
      </p:sp>
      <p:sp>
        <p:nvSpPr>
          <p:cNvPr id="4" name="TextBox 3">
            <a:extLst>
              <a:ext uri="{FF2B5EF4-FFF2-40B4-BE49-F238E27FC236}">
                <a16:creationId xmlns:a16="http://schemas.microsoft.com/office/drawing/2014/main" id="{D7ABE26A-EE8F-91AD-3675-34AB222A2BF7}"/>
              </a:ext>
            </a:extLst>
          </p:cNvPr>
          <p:cNvSpPr txBox="1"/>
          <p:nvPr/>
        </p:nvSpPr>
        <p:spPr>
          <a:xfrm>
            <a:off x="492369" y="1225689"/>
            <a:ext cx="10861431" cy="5632311"/>
          </a:xfrm>
          <a:prstGeom prst="rect">
            <a:avLst/>
          </a:prstGeom>
          <a:noFill/>
        </p:spPr>
        <p:txBody>
          <a:bodyPr wrap="square">
            <a:spAutoFit/>
          </a:bodyPr>
          <a:lstStyle/>
          <a:p>
            <a:pPr algn="just"/>
            <a:r>
              <a:rPr lang="en-US" sz="2400" dirty="0"/>
              <a:t>MAXVALUE:-Specify the maximum value the sequence can generate. This integer value can have 28 or fewer digits for positive values and 27 or fewer digits for negative values. MAXVALUE must be equal to or greater than START WITH and must be greater than MINVALUE.</a:t>
            </a:r>
          </a:p>
          <a:p>
            <a:pPr algn="just"/>
            <a:endParaRPr lang="en-US" sz="2400" dirty="0"/>
          </a:p>
          <a:p>
            <a:pPr algn="just"/>
            <a:r>
              <a:rPr lang="en-US" sz="2400" dirty="0"/>
              <a:t>NOMAXVALUE:-Specify NOMAXVALUE to indicate a maximum value of 1028-1 for an ascending sequence or -1 for a descending sequence. This is the default.</a:t>
            </a:r>
          </a:p>
          <a:p>
            <a:pPr algn="just"/>
            <a:endParaRPr lang="en-US" sz="2400" dirty="0"/>
          </a:p>
          <a:p>
            <a:pPr algn="just"/>
            <a:r>
              <a:rPr lang="en-US" sz="2400" dirty="0"/>
              <a:t>MINVALUE:-Specify the minimum value of the sequence. This integer value can have 28 or fewer digits for positive values and 27 or fewer digits for negative values. MINVALUE must be less than or equal to START WITH and must be less than MAXVALUE.</a:t>
            </a:r>
          </a:p>
          <a:p>
            <a:pPr algn="just"/>
            <a:endParaRPr lang="en-US" sz="2400" dirty="0"/>
          </a:p>
          <a:p>
            <a:pPr algn="just"/>
            <a:r>
              <a:rPr lang="en-US" sz="2400" dirty="0"/>
              <a:t>NOMINVALUE:-Specify NOMINVALUE to indicate a minimum value of 1 for an ascending sequence or -(1027 -1) for a descending sequence. This is the default.</a:t>
            </a:r>
            <a:endParaRPr lang="en-IN" sz="2400" dirty="0"/>
          </a:p>
        </p:txBody>
      </p:sp>
    </p:spTree>
    <p:extLst>
      <p:ext uri="{BB962C8B-B14F-4D97-AF65-F5344CB8AC3E}">
        <p14:creationId xmlns:p14="http://schemas.microsoft.com/office/powerpoint/2010/main" val="1014861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936" y="744720"/>
            <a:ext cx="11164910" cy="940158"/>
          </a:xfrm>
        </p:spPr>
        <p:txBody>
          <a:bodyPr>
            <a:normAutofit fontScale="90000"/>
          </a:bodyPr>
          <a:lstStyle/>
          <a:p>
            <a:r>
              <a:rPr lang="en-IN" b="1" dirty="0">
                <a:latin typeface="Times New Roman" pitchFamily="18" charset="0"/>
                <a:cs typeface="Times New Roman" pitchFamily="18" charset="0"/>
              </a:rPr>
              <a:t>Sequences</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14</a:t>
            </a:fld>
            <a:endParaRPr lang="en-US"/>
          </a:p>
        </p:txBody>
      </p:sp>
      <p:sp>
        <p:nvSpPr>
          <p:cNvPr id="4" name="TextBox 3">
            <a:extLst>
              <a:ext uri="{FF2B5EF4-FFF2-40B4-BE49-F238E27FC236}">
                <a16:creationId xmlns:a16="http://schemas.microsoft.com/office/drawing/2014/main" id="{D9E070EA-A2A8-FEDB-9413-EA0D7232A9A5}"/>
              </a:ext>
            </a:extLst>
          </p:cNvPr>
          <p:cNvSpPr txBox="1"/>
          <p:nvPr/>
        </p:nvSpPr>
        <p:spPr>
          <a:xfrm>
            <a:off x="731520" y="1578824"/>
            <a:ext cx="10353822" cy="4154984"/>
          </a:xfrm>
          <a:prstGeom prst="rect">
            <a:avLst/>
          </a:prstGeom>
          <a:noFill/>
        </p:spPr>
        <p:txBody>
          <a:bodyPr wrap="square">
            <a:spAutoFit/>
          </a:bodyPr>
          <a:lstStyle/>
          <a:p>
            <a:pPr algn="just"/>
            <a:r>
              <a:rPr lang="en-US" sz="2400" dirty="0"/>
              <a:t>CYCLE</a:t>
            </a:r>
          </a:p>
          <a:p>
            <a:pPr algn="just"/>
            <a:endParaRPr lang="en-US" sz="2400" dirty="0"/>
          </a:p>
          <a:p>
            <a:pPr algn="just"/>
            <a:r>
              <a:rPr lang="en-US" sz="2400" dirty="0"/>
              <a:t>Specify CYCLE to indicate that the sequence continues to generate values after reaching either its maximum or minimum value. After an ascending sequence reaches its maximum value, it generates its minimum value. After a descending sequence reaches its minimum, it generates its maximum value.</a:t>
            </a:r>
          </a:p>
          <a:p>
            <a:pPr algn="just"/>
            <a:endParaRPr lang="en-US" sz="2400" dirty="0"/>
          </a:p>
          <a:p>
            <a:pPr algn="just"/>
            <a:r>
              <a:rPr lang="en-US" sz="2400" dirty="0"/>
              <a:t>NOCYCLE</a:t>
            </a:r>
          </a:p>
          <a:p>
            <a:pPr algn="just"/>
            <a:endParaRPr lang="en-US" sz="2400" dirty="0"/>
          </a:p>
          <a:p>
            <a:pPr algn="just"/>
            <a:r>
              <a:rPr lang="en-US" sz="2400" dirty="0"/>
              <a:t>Specify NOCYCLE to indicate that the sequence cannot generate more values after reaching its maximum or minimum value. This is the default.</a:t>
            </a:r>
            <a:endParaRPr lang="en-IN" sz="2400" dirty="0"/>
          </a:p>
        </p:txBody>
      </p:sp>
    </p:spTree>
    <p:extLst>
      <p:ext uri="{BB962C8B-B14F-4D97-AF65-F5344CB8AC3E}">
        <p14:creationId xmlns:p14="http://schemas.microsoft.com/office/powerpoint/2010/main" val="3276555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936" y="744720"/>
            <a:ext cx="11164910" cy="940158"/>
          </a:xfrm>
        </p:spPr>
        <p:txBody>
          <a:bodyPr>
            <a:normAutofit fontScale="90000"/>
          </a:bodyPr>
          <a:lstStyle/>
          <a:p>
            <a:r>
              <a:rPr lang="en-IN" b="1" dirty="0">
                <a:latin typeface="Times New Roman" pitchFamily="18" charset="0"/>
                <a:cs typeface="Times New Roman" pitchFamily="18" charset="0"/>
              </a:rPr>
              <a:t>Sequences</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15</a:t>
            </a:fld>
            <a:endParaRPr lang="en-US"/>
          </a:p>
        </p:txBody>
      </p:sp>
      <p:sp>
        <p:nvSpPr>
          <p:cNvPr id="4" name="TextBox 3">
            <a:extLst>
              <a:ext uri="{FF2B5EF4-FFF2-40B4-BE49-F238E27FC236}">
                <a16:creationId xmlns:a16="http://schemas.microsoft.com/office/drawing/2014/main" id="{5EADBC33-6B6F-A428-C882-2778019CA8B5}"/>
              </a:ext>
            </a:extLst>
          </p:cNvPr>
          <p:cNvSpPr txBox="1"/>
          <p:nvPr/>
        </p:nvSpPr>
        <p:spPr>
          <a:xfrm>
            <a:off x="436098" y="1440324"/>
            <a:ext cx="11338560" cy="4832092"/>
          </a:xfrm>
          <a:prstGeom prst="rect">
            <a:avLst/>
          </a:prstGeom>
          <a:noFill/>
        </p:spPr>
        <p:txBody>
          <a:bodyPr wrap="square">
            <a:spAutoFit/>
          </a:bodyPr>
          <a:lstStyle/>
          <a:p>
            <a:pPr algn="just"/>
            <a:r>
              <a:rPr lang="en-US" sz="2800" dirty="0"/>
              <a:t>CACHE</a:t>
            </a:r>
          </a:p>
          <a:p>
            <a:pPr algn="just"/>
            <a:endParaRPr lang="en-US" sz="2800" dirty="0"/>
          </a:p>
          <a:p>
            <a:pPr algn="just"/>
            <a:r>
              <a:rPr lang="en-US" sz="2800" dirty="0"/>
              <a:t>Specify how many values of the sequence the database </a:t>
            </a:r>
            <a:r>
              <a:rPr lang="en-US" sz="2800" dirty="0" err="1"/>
              <a:t>preallocates</a:t>
            </a:r>
            <a:r>
              <a:rPr lang="en-US" sz="2800" dirty="0"/>
              <a:t> and keeps in memory for faster access. This integer value can have 28 or fewer digits. The minimum value for this parameter is 2. For sequences that cycle, this value must be less than the number of values in the cycle. You cannot cache more values than will fit in a given cycle of sequence numbers. Therefore, the maximum value allowed for CACHE must be less than the value determined by the following formula:</a:t>
            </a:r>
          </a:p>
          <a:p>
            <a:pPr algn="just"/>
            <a:endParaRPr lang="en-US" sz="2800" dirty="0"/>
          </a:p>
          <a:p>
            <a:pPr algn="just"/>
            <a:r>
              <a:rPr lang="en-US" sz="2800" dirty="0"/>
              <a:t>CEIL ( (MAXVALUE - MINVALUE) / ABS (INCREMENT) )</a:t>
            </a:r>
            <a:endParaRPr lang="en-IN" sz="2800" dirty="0"/>
          </a:p>
        </p:txBody>
      </p:sp>
    </p:spTree>
    <p:extLst>
      <p:ext uri="{BB962C8B-B14F-4D97-AF65-F5344CB8AC3E}">
        <p14:creationId xmlns:p14="http://schemas.microsoft.com/office/powerpoint/2010/main" val="3373552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936" y="744720"/>
            <a:ext cx="11164910" cy="940158"/>
          </a:xfrm>
        </p:spPr>
        <p:txBody>
          <a:bodyPr>
            <a:normAutofit fontScale="90000"/>
          </a:bodyPr>
          <a:lstStyle/>
          <a:p>
            <a:r>
              <a:rPr lang="en-IN" b="1" dirty="0">
                <a:latin typeface="Times New Roman" pitchFamily="18" charset="0"/>
                <a:cs typeface="Times New Roman" pitchFamily="18" charset="0"/>
              </a:rPr>
              <a:t>Sequences</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16</a:t>
            </a:fld>
            <a:endParaRPr lang="en-US"/>
          </a:p>
        </p:txBody>
      </p:sp>
      <p:sp>
        <p:nvSpPr>
          <p:cNvPr id="4" name="TextBox 3">
            <a:extLst>
              <a:ext uri="{FF2B5EF4-FFF2-40B4-BE49-F238E27FC236}">
                <a16:creationId xmlns:a16="http://schemas.microsoft.com/office/drawing/2014/main" id="{8BEED00D-98EE-B52C-6DAC-0BA7DB5E1A80}"/>
              </a:ext>
            </a:extLst>
          </p:cNvPr>
          <p:cNvSpPr txBox="1"/>
          <p:nvPr/>
        </p:nvSpPr>
        <p:spPr>
          <a:xfrm>
            <a:off x="279009" y="1204459"/>
            <a:ext cx="11633982" cy="5632311"/>
          </a:xfrm>
          <a:prstGeom prst="rect">
            <a:avLst/>
          </a:prstGeom>
          <a:noFill/>
        </p:spPr>
        <p:txBody>
          <a:bodyPr wrap="square">
            <a:spAutoFit/>
          </a:bodyPr>
          <a:lstStyle/>
          <a:p>
            <a:r>
              <a:rPr lang="en-US" sz="2400" dirty="0"/>
              <a:t>NOCACHE</a:t>
            </a:r>
          </a:p>
          <a:p>
            <a:endParaRPr lang="en-US" sz="2400" dirty="0"/>
          </a:p>
          <a:p>
            <a:r>
              <a:rPr lang="en-US" sz="2400" dirty="0"/>
              <a:t>Specify NOCACHE to indicate that values of the sequence are not </a:t>
            </a:r>
            <a:r>
              <a:rPr lang="en-US" sz="2400" dirty="0" err="1"/>
              <a:t>preallocated</a:t>
            </a:r>
            <a:r>
              <a:rPr lang="en-US" sz="2400" dirty="0"/>
              <a:t>. If you omit both CACHE and NOCACHE, then the database caches 20 sequence numbers by default.</a:t>
            </a:r>
          </a:p>
          <a:p>
            <a:endParaRPr lang="en-US" sz="2400" dirty="0"/>
          </a:p>
          <a:p>
            <a:r>
              <a:rPr lang="en-US" sz="2400" dirty="0"/>
              <a:t>ORDER</a:t>
            </a:r>
          </a:p>
          <a:p>
            <a:endParaRPr lang="en-US" sz="2400" dirty="0"/>
          </a:p>
          <a:p>
            <a:r>
              <a:rPr lang="en-US" sz="2400" dirty="0"/>
              <a:t>Specify ORDER to guarantee that sequence numbers are generated in order of request. This clause is useful if you are using the sequence numbers as timestamps. Guaranteeing order is usually not important for sequences used to generate primary keys.</a:t>
            </a:r>
          </a:p>
          <a:p>
            <a:endParaRPr lang="en-US" sz="2400" dirty="0"/>
          </a:p>
          <a:p>
            <a:r>
              <a:rPr lang="en-US" sz="2400" dirty="0"/>
              <a:t>NOORDER</a:t>
            </a:r>
          </a:p>
          <a:p>
            <a:endParaRPr lang="en-US" sz="2400" dirty="0"/>
          </a:p>
          <a:p>
            <a:r>
              <a:rPr lang="en-US" sz="2400" dirty="0"/>
              <a:t>Specify NOORDER if you do not want to guarantee sequence numbers are generated in order of request. This is the default.</a:t>
            </a:r>
            <a:endParaRPr lang="en-IN" sz="2400" dirty="0"/>
          </a:p>
        </p:txBody>
      </p:sp>
    </p:spTree>
    <p:extLst>
      <p:ext uri="{BB962C8B-B14F-4D97-AF65-F5344CB8AC3E}">
        <p14:creationId xmlns:p14="http://schemas.microsoft.com/office/powerpoint/2010/main" val="1403867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936" y="744720"/>
            <a:ext cx="11164910" cy="940158"/>
          </a:xfrm>
        </p:spPr>
        <p:txBody>
          <a:bodyPr>
            <a:normAutofit fontScale="90000"/>
          </a:bodyPr>
          <a:lstStyle/>
          <a:p>
            <a:r>
              <a:rPr lang="en-IN" b="1" dirty="0">
                <a:latin typeface="Times New Roman" pitchFamily="18" charset="0"/>
                <a:cs typeface="Times New Roman" pitchFamily="18" charset="0"/>
              </a:rPr>
              <a:t>Sequences</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17</a:t>
            </a:fld>
            <a:endParaRPr lang="en-US"/>
          </a:p>
        </p:txBody>
      </p:sp>
      <p:sp>
        <p:nvSpPr>
          <p:cNvPr id="4" name="TextBox 3">
            <a:extLst>
              <a:ext uri="{FF2B5EF4-FFF2-40B4-BE49-F238E27FC236}">
                <a16:creationId xmlns:a16="http://schemas.microsoft.com/office/drawing/2014/main" id="{4BAF18E3-1F32-E7B8-E16E-129DE7575A0E}"/>
              </a:ext>
            </a:extLst>
          </p:cNvPr>
          <p:cNvSpPr txBox="1"/>
          <p:nvPr/>
        </p:nvSpPr>
        <p:spPr>
          <a:xfrm>
            <a:off x="899185" y="2142962"/>
            <a:ext cx="5196815" cy="4247317"/>
          </a:xfrm>
          <a:prstGeom prst="rect">
            <a:avLst/>
          </a:prstGeom>
          <a:noFill/>
        </p:spPr>
        <p:txBody>
          <a:bodyPr wrap="square">
            <a:spAutoFit/>
          </a:bodyPr>
          <a:lstStyle/>
          <a:p>
            <a:pPr algn="just"/>
            <a:r>
              <a:rPr lang="en-US" dirty="0"/>
              <a:t>KEEP</a:t>
            </a:r>
          </a:p>
          <a:p>
            <a:pPr algn="just"/>
            <a:endParaRPr lang="en-US" dirty="0"/>
          </a:p>
          <a:p>
            <a:pPr algn="just"/>
            <a:r>
              <a:rPr lang="en-US" dirty="0"/>
              <a:t>Specify KEEP if you want NEXTVAL to retain its original value during replay for Application Continuity. This behavior will occur only if the user running the application is the owner of the schema containing the sequence. This clause is useful for providing bind variable consistency at replay after recoverable errors. </a:t>
            </a:r>
          </a:p>
          <a:p>
            <a:pPr algn="just"/>
            <a:endParaRPr lang="en-US" dirty="0"/>
          </a:p>
          <a:p>
            <a:pPr algn="just"/>
            <a:r>
              <a:rPr lang="en-US" dirty="0"/>
              <a:t>NOKEEP</a:t>
            </a:r>
          </a:p>
          <a:p>
            <a:pPr algn="just"/>
            <a:endParaRPr lang="en-US" dirty="0"/>
          </a:p>
          <a:p>
            <a:pPr algn="just"/>
            <a:r>
              <a:rPr lang="en-US" dirty="0"/>
              <a:t>Specify NOKEEP if you do not want NEXTVAL to retain its original value during replay for Application Continuity.</a:t>
            </a:r>
            <a:endParaRPr lang="en-IN" dirty="0"/>
          </a:p>
        </p:txBody>
      </p:sp>
      <p:sp>
        <p:nvSpPr>
          <p:cNvPr id="7" name="TextBox 6">
            <a:extLst>
              <a:ext uri="{FF2B5EF4-FFF2-40B4-BE49-F238E27FC236}">
                <a16:creationId xmlns:a16="http://schemas.microsoft.com/office/drawing/2014/main" id="{A4F58CE6-009E-DC38-5DFF-F8F3C65E25D5}"/>
              </a:ext>
            </a:extLst>
          </p:cNvPr>
          <p:cNvSpPr txBox="1"/>
          <p:nvPr/>
        </p:nvSpPr>
        <p:spPr>
          <a:xfrm>
            <a:off x="7840393" y="1481458"/>
            <a:ext cx="3631809" cy="5078313"/>
          </a:xfrm>
          <a:prstGeom prst="rect">
            <a:avLst/>
          </a:prstGeom>
          <a:noFill/>
        </p:spPr>
        <p:txBody>
          <a:bodyPr wrap="square">
            <a:spAutoFit/>
          </a:bodyPr>
          <a:lstStyle/>
          <a:p>
            <a:pPr algn="just"/>
            <a:r>
              <a:rPr lang="en-US" dirty="0"/>
              <a:t>SCALE</a:t>
            </a:r>
          </a:p>
          <a:p>
            <a:pPr algn="just"/>
            <a:endParaRPr lang="en-US" dirty="0"/>
          </a:p>
          <a:p>
            <a:pPr algn="just"/>
            <a:r>
              <a:rPr lang="en-US" dirty="0"/>
              <a:t>Use SCALE to enable sequence scalability. When SCALE is specified, a numeric offset is affixed to the beginning of the sequence which removes all duplicates in generated values.</a:t>
            </a:r>
          </a:p>
          <a:p>
            <a:pPr algn="just"/>
            <a:endParaRPr lang="en-US" dirty="0"/>
          </a:p>
          <a:p>
            <a:pPr algn="just"/>
            <a:r>
              <a:rPr lang="en-US" dirty="0"/>
              <a:t>EXTEND</a:t>
            </a:r>
          </a:p>
          <a:p>
            <a:pPr algn="just"/>
            <a:endParaRPr lang="en-US" dirty="0"/>
          </a:p>
          <a:p>
            <a:pPr algn="just"/>
            <a:r>
              <a:rPr lang="en-US" dirty="0"/>
              <a:t>If you specify EXTEND with SCALE the generated sequence values are all of length (</a:t>
            </a:r>
            <a:r>
              <a:rPr lang="en-US" dirty="0" err="1"/>
              <a:t>x+y</a:t>
            </a:r>
            <a:r>
              <a:rPr lang="en-US" dirty="0"/>
              <a:t>), where x is the length of the scalable offset (default value is 6), and y is the maximum number of digits in the sequence (</a:t>
            </a:r>
            <a:r>
              <a:rPr lang="en-US" dirty="0" err="1"/>
              <a:t>maxvalue</a:t>
            </a:r>
            <a:r>
              <a:rPr lang="en-US" dirty="0"/>
              <a:t>/</a:t>
            </a:r>
            <a:r>
              <a:rPr lang="en-US" dirty="0" err="1"/>
              <a:t>minvalue</a:t>
            </a:r>
            <a:r>
              <a:rPr lang="en-US" dirty="0"/>
              <a:t>).</a:t>
            </a:r>
            <a:endParaRPr lang="en-IN" dirty="0"/>
          </a:p>
        </p:txBody>
      </p:sp>
    </p:spTree>
    <p:extLst>
      <p:ext uri="{BB962C8B-B14F-4D97-AF65-F5344CB8AC3E}">
        <p14:creationId xmlns:p14="http://schemas.microsoft.com/office/powerpoint/2010/main" val="3992083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1250" y="306946"/>
            <a:ext cx="10566400" cy="609600"/>
          </a:xfrm>
        </p:spPr>
        <p:txBody>
          <a:bodyPr>
            <a:noAutofit/>
          </a:bodyPr>
          <a:lstStyle/>
          <a:p>
            <a:r>
              <a:rPr lang="en-US" sz="3200" b="1" dirty="0">
                <a:effectLst>
                  <a:outerShdw blurRad="38100" dist="38100" dir="2700000" algn="tl">
                    <a:srgbClr val="000000">
                      <a:alpha val="43137"/>
                    </a:srgbClr>
                  </a:outerShdw>
                </a:effectLst>
                <a:latin typeface="Times New Roman" pitchFamily="18" charset="0"/>
                <a:cs typeface="Times New Roman" pitchFamily="18" charset="0"/>
              </a:rPr>
              <a:t>References</a:t>
            </a:r>
          </a:p>
        </p:txBody>
      </p:sp>
      <p:sp>
        <p:nvSpPr>
          <p:cNvPr id="5" name="Content Placeholder 2"/>
          <p:cNvSpPr>
            <a:spLocks noGrp="1"/>
          </p:cNvSpPr>
          <p:nvPr>
            <p:ph idx="1"/>
          </p:nvPr>
        </p:nvSpPr>
        <p:spPr>
          <a:xfrm>
            <a:off x="695460" y="1120462"/>
            <a:ext cx="11088710" cy="5486400"/>
          </a:xfrm>
        </p:spPr>
        <p:txBody>
          <a:bodyPr>
            <a:normAutofit/>
          </a:bodyPr>
          <a:lstStyle/>
          <a:p>
            <a:pPr lvl="0" algn="just"/>
            <a:r>
              <a:rPr lang="en-US" sz="2400" dirty="0" err="1"/>
              <a:t>RamezElmasri</a:t>
            </a:r>
            <a:r>
              <a:rPr lang="en-US" sz="2400" dirty="0"/>
              <a:t> and </a:t>
            </a:r>
            <a:r>
              <a:rPr lang="en-US" sz="2400" dirty="0" err="1"/>
              <a:t>Shamkant</a:t>
            </a:r>
            <a:r>
              <a:rPr lang="en-US" sz="2400" dirty="0"/>
              <a:t> B. </a:t>
            </a:r>
            <a:r>
              <a:rPr lang="en-US" sz="2400" dirty="0" err="1"/>
              <a:t>Navathe</a:t>
            </a:r>
            <a:r>
              <a:rPr lang="en-US" sz="2400" dirty="0"/>
              <a:t>, “Fundamentals of Database System”, The Benjamin / Cummings Publishing Co.</a:t>
            </a:r>
          </a:p>
          <a:p>
            <a:pPr lvl="0" algn="just"/>
            <a:r>
              <a:rPr lang="en-US" sz="2400" dirty="0" err="1"/>
              <a:t>Korth</a:t>
            </a:r>
            <a:r>
              <a:rPr lang="en-US" sz="2400" dirty="0"/>
              <a:t> and </a:t>
            </a:r>
            <a:r>
              <a:rPr lang="en-US" sz="2400" dirty="0" err="1"/>
              <a:t>Silberschatz</a:t>
            </a:r>
            <a:r>
              <a:rPr lang="en-US" sz="2400" dirty="0"/>
              <a:t> Abraham, “Database System Concepts”, McGraw Hall.</a:t>
            </a:r>
          </a:p>
          <a:p>
            <a:pPr lvl="0" algn="just"/>
            <a:r>
              <a:rPr lang="en-US" sz="2400" dirty="0" err="1"/>
              <a:t>C.J.Date</a:t>
            </a:r>
            <a:r>
              <a:rPr lang="en-US" sz="2400" dirty="0"/>
              <a:t>, “An Introduction to Database Systems”, Addison Wesley.</a:t>
            </a:r>
          </a:p>
          <a:p>
            <a:pPr lvl="0" algn="just"/>
            <a:r>
              <a:rPr lang="en-US" sz="2400" dirty="0"/>
              <a:t>Thomas M. Connolly, Carolyn &amp; E. </a:t>
            </a:r>
            <a:r>
              <a:rPr lang="en-US" sz="2400" dirty="0" err="1"/>
              <a:t>Begg</a:t>
            </a:r>
            <a:r>
              <a:rPr lang="en-US" sz="2400" dirty="0"/>
              <a:t>, “Database Systems: A Practical Approach to Design, Implementation and Management”, 5/E, University of Paisley, Addison-Wesley.</a:t>
            </a:r>
          </a:p>
          <a:p>
            <a:pPr algn="just"/>
            <a:endParaRPr lang="en-US" sz="2400" dirty="0"/>
          </a:p>
        </p:txBody>
      </p:sp>
      <p:sp>
        <p:nvSpPr>
          <p:cNvPr id="8" name="Slide Number Placeholder 7"/>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3542464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936" y="744720"/>
            <a:ext cx="11164910" cy="940158"/>
          </a:xfrm>
        </p:spPr>
        <p:txBody>
          <a:bodyPr>
            <a:normAutofit fontScale="90000"/>
          </a:bodyPr>
          <a:lstStyle/>
          <a:p>
            <a:r>
              <a:rPr lang="en-IN" b="1" dirty="0">
                <a:latin typeface="Times New Roman" pitchFamily="18" charset="0"/>
                <a:cs typeface="Times New Roman" pitchFamily="18" charset="0"/>
              </a:rPr>
              <a:t>ALTER SEQUENCE</a:t>
            </a:r>
            <a:br>
              <a:rPr lang="en-IN" b="1" dirty="0">
                <a:latin typeface="Times New Roman" pitchFamily="18" charset="0"/>
                <a:cs typeface="Times New Roman" pitchFamily="18" charset="0"/>
              </a:rPr>
            </a:b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19</a:t>
            </a:fld>
            <a:endParaRPr lang="en-US"/>
          </a:p>
        </p:txBody>
      </p:sp>
      <p:sp>
        <p:nvSpPr>
          <p:cNvPr id="9" name="TextBox 8">
            <a:extLst>
              <a:ext uri="{FF2B5EF4-FFF2-40B4-BE49-F238E27FC236}">
                <a16:creationId xmlns:a16="http://schemas.microsoft.com/office/drawing/2014/main" id="{18FD6EB1-AD2D-B255-C0D1-D4245AA41B04}"/>
              </a:ext>
            </a:extLst>
          </p:cNvPr>
          <p:cNvSpPr txBox="1"/>
          <p:nvPr/>
        </p:nvSpPr>
        <p:spPr>
          <a:xfrm>
            <a:off x="956603" y="1578824"/>
            <a:ext cx="10789920" cy="5262979"/>
          </a:xfrm>
          <a:prstGeom prst="rect">
            <a:avLst/>
          </a:prstGeom>
          <a:noFill/>
        </p:spPr>
        <p:txBody>
          <a:bodyPr wrap="square">
            <a:spAutoFit/>
          </a:bodyPr>
          <a:lstStyle/>
          <a:p>
            <a:r>
              <a:rPr lang="en-US" sz="2800" dirty="0"/>
              <a:t>Many of the sequence attributes can be altered after creation using the ALTER SEQUENCE command. The full list of sequence attributes that can be altered are listed in the ALTER SEQUENCE documentation. If the schema isn't specified explicitly, it assumes you mean a sequence in the current schema. The following example alters some of the attributes of a sequence created in the previous section.</a:t>
            </a:r>
          </a:p>
          <a:p>
            <a:endParaRPr lang="en-US" sz="2800" dirty="0"/>
          </a:p>
          <a:p>
            <a:r>
              <a:rPr lang="en-US" sz="2800" dirty="0"/>
              <a:t>ALTER SEQUENCE my_seq_3</a:t>
            </a:r>
          </a:p>
          <a:p>
            <a:r>
              <a:rPr lang="en-US" sz="2800" dirty="0"/>
              <a:t>  INCREMENT BY 1</a:t>
            </a:r>
          </a:p>
          <a:p>
            <a:r>
              <a:rPr lang="en-US" sz="2800" dirty="0"/>
              <a:t>  MINVALUE 1</a:t>
            </a:r>
          </a:p>
          <a:p>
            <a:r>
              <a:rPr lang="en-US" sz="2800" dirty="0"/>
              <a:t>  MAXVALUE 1000000</a:t>
            </a:r>
          </a:p>
          <a:p>
            <a:r>
              <a:rPr lang="en-US" sz="2800" dirty="0"/>
              <a:t>  NOCYCLE;</a:t>
            </a:r>
            <a:endParaRPr lang="en-IN" sz="2800" dirty="0"/>
          </a:p>
        </p:txBody>
      </p:sp>
    </p:spTree>
    <p:extLst>
      <p:ext uri="{BB962C8B-B14F-4D97-AF65-F5344CB8AC3E}">
        <p14:creationId xmlns:p14="http://schemas.microsoft.com/office/powerpoint/2010/main" val="3684486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DBMS: Course Objectives</a:t>
            </a: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3051926"/>
          </a:xfrm>
          <a:prstGeom prst="rect">
            <a:avLst/>
          </a:prstGeom>
        </p:spPr>
        <p:txBody>
          <a:bodyPr wrap="square">
            <a:spAutoFit/>
          </a:bodyPr>
          <a:lstStyle/>
          <a:p>
            <a:pPr lvl="0" algn="just"/>
            <a:r>
              <a:rPr lang="en-US" sz="2400" b="1" dirty="0">
                <a:latin typeface="Times New Roman" panose="02020603050405020304" pitchFamily="18" charset="0"/>
                <a:cs typeface="Times New Roman" panose="02020603050405020304" pitchFamily="18" charset="0"/>
              </a:rPr>
              <a:t>COURSE OBJECTIVES</a:t>
            </a:r>
            <a:endParaRPr lang="en-US" sz="2400" b="1" i="1" dirty="0">
              <a:latin typeface="Times New Roman" panose="02020603050405020304" pitchFamily="18" charset="0"/>
              <a:cs typeface="Times New Roman" panose="02020603050405020304" pitchFamily="18" charset="0"/>
            </a:endParaRPr>
          </a:p>
          <a:p>
            <a:pPr marL="85725">
              <a:spcBef>
                <a:spcPts val="515"/>
              </a:spcBef>
              <a:spcAft>
                <a:spcPts val="0"/>
              </a:spcAft>
            </a:pPr>
            <a:r>
              <a:rPr lang="en-IN" sz="2400" kern="1800" dirty="0">
                <a:solidFill>
                  <a:srgbClr val="000000"/>
                </a:solidFill>
                <a:effectLst/>
                <a:latin typeface="Times New Roman" panose="02020603050405020304" pitchFamily="18" charset="0"/>
                <a:ea typeface="Times New Roman" panose="02020603050405020304" pitchFamily="18" charset="0"/>
                <a:cs typeface="Arial" panose="020B0604020202090204" pitchFamily="34" charset="0"/>
              </a:rPr>
              <a:t>The Course aims to:</a:t>
            </a:r>
            <a:endParaRPr lang="en-IN" sz="1600" dirty="0">
              <a:effectLst/>
              <a:latin typeface="Calibri" panose="020F0502020204030204" pitchFamily="34" charset="0"/>
              <a:ea typeface="Calibri" panose="020F0502020204030204" pitchFamily="34" charset="0"/>
              <a:cs typeface="Arial" panose="020B0604020202090204" pitchFamily="34" charset="0"/>
            </a:endParaRPr>
          </a:p>
          <a:p>
            <a:pPr marL="342900" lvl="0" indent="-342900" algn="just" fontAlgn="base">
              <a:lnSpc>
                <a:spcPct val="150000"/>
              </a:lnSpc>
              <a:buFont typeface="+mj-lt"/>
              <a:buAutoNum type="arabicPeriod"/>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Arial" panose="020B0604020202090204" pitchFamily="34" charset="0"/>
              </a:rPr>
              <a:t>Develop understanding the advancement in SQL</a:t>
            </a:r>
            <a:endParaRPr lang="en-IN" sz="1600" dirty="0">
              <a:solidFill>
                <a:srgbClr val="000000"/>
              </a:solidFill>
              <a:effectLst/>
              <a:latin typeface="Calibri" panose="020F0502020204030204" pitchFamily="34" charset="0"/>
              <a:ea typeface="Calibri" panose="020F0502020204030204" pitchFamily="34" charset="0"/>
              <a:cs typeface="Arial" panose="020B0604020202090204" pitchFamily="34" charset="0"/>
            </a:endParaRPr>
          </a:p>
          <a:p>
            <a:pPr marL="342900" lvl="0" indent="-342900" algn="just" fontAlgn="base">
              <a:lnSpc>
                <a:spcPct val="150000"/>
              </a:lnSpc>
              <a:buFont typeface="+mj-lt"/>
              <a:buAutoNum type="arabicPeriod"/>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Arial" panose="020B0604020202090204" pitchFamily="34" charset="0"/>
              </a:rPr>
              <a:t>Demonstrate methods to </a:t>
            </a:r>
            <a:r>
              <a:rPr lang="en-IN" sz="2400" dirty="0">
                <a:effectLst/>
                <a:latin typeface="Times New Roman" panose="02020603050405020304" pitchFamily="18" charset="0"/>
                <a:ea typeface="Times New Roman" panose="02020603050405020304" pitchFamily="18" charset="0"/>
                <a:cs typeface="Arial" panose="020B0604020202090204" pitchFamily="34" charset="0"/>
              </a:rPr>
              <a:t>apply SQL using programming construct PL/SQL</a:t>
            </a:r>
            <a:endParaRPr lang="en-IN" sz="1600" dirty="0">
              <a:effectLst/>
              <a:latin typeface="Calibri" panose="020F0502020204030204" pitchFamily="34" charset="0"/>
              <a:ea typeface="Calibri" panose="020F0502020204030204" pitchFamily="34" charset="0"/>
              <a:cs typeface="Arial" panose="020B0604020202090204" pitchFamily="34" charset="0"/>
            </a:endParaRPr>
          </a:p>
          <a:p>
            <a:pPr marL="342900" lvl="0" indent="-342900" algn="just" fontAlgn="base">
              <a:lnSpc>
                <a:spcPct val="150000"/>
              </a:lnSpc>
              <a:buFont typeface="+mj-lt"/>
              <a:buAutoNum type="arabicPeriod"/>
              <a:tabLst>
                <a:tab pos="457200" algn="l"/>
              </a:tabLst>
            </a:pPr>
            <a:r>
              <a:rPr lang="en-IN" sz="2400" kern="1800" dirty="0">
                <a:solidFill>
                  <a:srgbClr val="000000"/>
                </a:solidFill>
                <a:effectLst/>
                <a:latin typeface="Times New Roman" panose="02020603050405020304" pitchFamily="18" charset="0"/>
                <a:ea typeface="Times New Roman" panose="02020603050405020304" pitchFamily="18" charset="0"/>
                <a:cs typeface="Arial" panose="020B0604020202090204" pitchFamily="34" charset="0"/>
              </a:rPr>
              <a:t>Teach use and application of normalization techniques and implementing the concept of triggers. </a:t>
            </a:r>
            <a:endParaRPr lang="en-IN" sz="1600" dirty="0">
              <a:solidFill>
                <a:srgbClr val="000000"/>
              </a:solidFill>
              <a:effectLst/>
              <a:latin typeface="Calibri" panose="020F0502020204030204" pitchFamily="34" charset="0"/>
              <a:ea typeface="Calibri" panose="020F0502020204030204" pitchFamily="34" charset="0"/>
              <a:cs typeface="Arial" panose="020B060402020209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936" y="744720"/>
            <a:ext cx="11164910" cy="940158"/>
          </a:xfrm>
        </p:spPr>
        <p:txBody>
          <a:bodyPr>
            <a:normAutofit/>
          </a:bodyPr>
          <a:lstStyle/>
          <a:p>
            <a:r>
              <a:rPr lang="en-IN" b="1" dirty="0">
                <a:latin typeface="Times New Roman" pitchFamily="18" charset="0"/>
                <a:cs typeface="Times New Roman" pitchFamily="18" charset="0"/>
              </a:rPr>
              <a:t>DROP SEQUENCE</a:t>
            </a:r>
          </a:p>
        </p:txBody>
      </p:sp>
      <p:sp>
        <p:nvSpPr>
          <p:cNvPr id="6" name="Slide Number Placeholder 5"/>
          <p:cNvSpPr>
            <a:spLocks noGrp="1"/>
          </p:cNvSpPr>
          <p:nvPr>
            <p:ph type="sldNum" sz="quarter" idx="12"/>
          </p:nvPr>
        </p:nvSpPr>
        <p:spPr/>
        <p:txBody>
          <a:bodyPr/>
          <a:lstStyle/>
          <a:p>
            <a:fld id="{BDCDBBEF-AA6C-4BA6-85B2-A17D7F280E38}" type="slidenum">
              <a:rPr lang="en-US" smtClean="0"/>
              <a:pPr/>
              <a:t>20</a:t>
            </a:fld>
            <a:endParaRPr lang="en-US"/>
          </a:p>
        </p:txBody>
      </p:sp>
      <p:sp>
        <p:nvSpPr>
          <p:cNvPr id="4" name="TextBox 3">
            <a:extLst>
              <a:ext uri="{FF2B5EF4-FFF2-40B4-BE49-F238E27FC236}">
                <a16:creationId xmlns:a16="http://schemas.microsoft.com/office/drawing/2014/main" id="{BF4CA039-7B2B-CC7B-90A2-A1661463AC5E}"/>
              </a:ext>
            </a:extLst>
          </p:cNvPr>
          <p:cNvSpPr txBox="1"/>
          <p:nvPr/>
        </p:nvSpPr>
        <p:spPr>
          <a:xfrm>
            <a:off x="98474" y="2271321"/>
            <a:ext cx="12093526" cy="2677656"/>
          </a:xfrm>
          <a:prstGeom prst="rect">
            <a:avLst/>
          </a:prstGeom>
          <a:noFill/>
        </p:spPr>
        <p:txBody>
          <a:bodyPr wrap="square">
            <a:spAutoFit/>
          </a:bodyPr>
          <a:lstStyle/>
          <a:p>
            <a:r>
              <a:rPr lang="en-US" sz="2800" dirty="0"/>
              <a:t>A sequence is dropped using the DROP SEQUENCE command. If the schema isn't specified explicitly, it assumes you mean a sequence in the current schema.</a:t>
            </a:r>
          </a:p>
          <a:p>
            <a:endParaRPr lang="en-US" sz="2800" dirty="0"/>
          </a:p>
          <a:p>
            <a:r>
              <a:rPr lang="en-US" sz="2800" dirty="0"/>
              <a:t>DROP SEQUENCE my_seq_1;</a:t>
            </a:r>
          </a:p>
          <a:p>
            <a:r>
              <a:rPr lang="en-US" sz="2800" dirty="0"/>
              <a:t>DROP SEQUENCE my_seq_2;</a:t>
            </a:r>
          </a:p>
          <a:p>
            <a:r>
              <a:rPr lang="en-US" sz="2800" dirty="0"/>
              <a:t>DROP SEQUENCE my_schema.my_seq_3;</a:t>
            </a:r>
            <a:endParaRPr lang="en-IN" sz="2800" dirty="0"/>
          </a:p>
        </p:txBody>
      </p:sp>
    </p:spTree>
    <p:extLst>
      <p:ext uri="{BB962C8B-B14F-4D97-AF65-F5344CB8AC3E}">
        <p14:creationId xmlns:p14="http://schemas.microsoft.com/office/powerpoint/2010/main" val="1873934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936" y="744720"/>
            <a:ext cx="11164910" cy="940158"/>
          </a:xfrm>
        </p:spPr>
        <p:txBody>
          <a:bodyPr>
            <a:normAutofit fontScale="90000"/>
          </a:bodyPr>
          <a:lstStyle/>
          <a:p>
            <a:r>
              <a:rPr lang="en-IN" b="1" dirty="0">
                <a:latin typeface="Times New Roman" pitchFamily="18" charset="0"/>
                <a:cs typeface="Times New Roman" pitchFamily="18" charset="0"/>
              </a:rPr>
              <a:t>Sequence privileges</a:t>
            </a:r>
            <a:br>
              <a:rPr lang="en-IN" b="1" dirty="0">
                <a:latin typeface="Times New Roman" pitchFamily="18" charset="0"/>
                <a:cs typeface="Times New Roman" pitchFamily="18" charset="0"/>
              </a:rPr>
            </a:b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21</a:t>
            </a:fld>
            <a:endParaRPr lang="en-US"/>
          </a:p>
        </p:txBody>
      </p:sp>
      <p:sp>
        <p:nvSpPr>
          <p:cNvPr id="4" name="TextBox 3">
            <a:extLst>
              <a:ext uri="{FF2B5EF4-FFF2-40B4-BE49-F238E27FC236}">
                <a16:creationId xmlns:a16="http://schemas.microsoft.com/office/drawing/2014/main" id="{E6AD8B24-5B4D-864B-75F0-662E9AE77B56}"/>
              </a:ext>
            </a:extLst>
          </p:cNvPr>
          <p:cNvSpPr txBox="1"/>
          <p:nvPr/>
        </p:nvSpPr>
        <p:spPr>
          <a:xfrm>
            <a:off x="196948" y="1163326"/>
            <a:ext cx="11282289" cy="3693319"/>
          </a:xfrm>
          <a:prstGeom prst="rect">
            <a:avLst/>
          </a:prstGeom>
          <a:noFill/>
        </p:spPr>
        <p:txBody>
          <a:bodyPr wrap="square">
            <a:spAutoFit/>
          </a:bodyPr>
          <a:lstStyle/>
          <a:p>
            <a:r>
              <a:rPr lang="en-US" dirty="0"/>
              <a:t>The CREATE SEQUENCE system privilege to allow you to create, alter, and drop sequences.</a:t>
            </a:r>
          </a:p>
          <a:p>
            <a:endParaRPr lang="en-US" dirty="0"/>
          </a:p>
          <a:p>
            <a:r>
              <a:rPr lang="en-US" dirty="0"/>
              <a:t>This statement grants a user the CREATE SEQUENCE privilege:</a:t>
            </a:r>
          </a:p>
          <a:p>
            <a:endParaRPr lang="en-US" dirty="0"/>
          </a:p>
          <a:p>
            <a:r>
              <a:rPr lang="en-US" dirty="0"/>
              <a:t>GRANT CREATE SEQUENCE </a:t>
            </a:r>
          </a:p>
          <a:p>
            <a:r>
              <a:rPr lang="en-US" dirty="0"/>
              <a:t>TO </a:t>
            </a:r>
            <a:r>
              <a:rPr lang="en-US" dirty="0" err="1"/>
              <a:t>user_name</a:t>
            </a:r>
            <a:r>
              <a:rPr lang="en-US" dirty="0"/>
              <a:t>;</a:t>
            </a:r>
          </a:p>
          <a:p>
            <a:r>
              <a:rPr lang="en-US" dirty="0"/>
              <a:t>Code language: SQL (Structured Query Language) (</a:t>
            </a:r>
            <a:r>
              <a:rPr lang="en-US" dirty="0" err="1"/>
              <a:t>sql</a:t>
            </a:r>
            <a:r>
              <a:rPr lang="en-US" dirty="0"/>
              <a:t>)</a:t>
            </a:r>
          </a:p>
          <a:p>
            <a:r>
              <a:rPr lang="en-US" dirty="0"/>
              <a:t>In addition, the following privileges that allow you to manipulate sequences in all schemas, including the built-in ones:</a:t>
            </a:r>
          </a:p>
          <a:p>
            <a:endParaRPr lang="en-US" dirty="0"/>
          </a:p>
          <a:p>
            <a:r>
              <a:rPr lang="en-US" dirty="0"/>
              <a:t>CREATE ANY SEQUENCE</a:t>
            </a:r>
          </a:p>
          <a:p>
            <a:r>
              <a:rPr lang="en-US" dirty="0"/>
              <a:t>ALTER ANY SEQUENCE</a:t>
            </a:r>
          </a:p>
          <a:p>
            <a:r>
              <a:rPr lang="en-US" dirty="0"/>
              <a:t>DROP ANY SEQUENCE</a:t>
            </a:r>
          </a:p>
          <a:p>
            <a:r>
              <a:rPr lang="en-US" dirty="0"/>
              <a:t>SELECT ANY SEQUENCE</a:t>
            </a:r>
            <a:endParaRPr lang="en-IN" dirty="0"/>
          </a:p>
        </p:txBody>
      </p:sp>
    </p:spTree>
    <p:extLst>
      <p:ext uri="{BB962C8B-B14F-4D97-AF65-F5344CB8AC3E}">
        <p14:creationId xmlns:p14="http://schemas.microsoft.com/office/powerpoint/2010/main" val="1141195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3143296" cy="646331"/>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ankur.e13693@cumail.in</a:t>
            </a:r>
            <a:endParaRPr lang="en-US" dirty="0"/>
          </a:p>
        </p:txBody>
      </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227835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to:-</a:t>
            </a:r>
            <a:endParaRPr lang="en-US"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897A403-A8AA-975E-348B-DB3FB60D3CF5}"/>
              </a:ext>
            </a:extLst>
          </p:cNvPr>
          <p:cNvSpPr txBox="1"/>
          <p:nvPr/>
        </p:nvSpPr>
        <p:spPr>
          <a:xfrm>
            <a:off x="720497" y="2714166"/>
            <a:ext cx="10941279" cy="1444113"/>
          </a:xfrm>
          <a:prstGeom prst="rect">
            <a:avLst/>
          </a:prstGeom>
          <a:noFill/>
        </p:spPr>
        <p:txBody>
          <a:bodyPr wrap="square">
            <a:spAutoFit/>
          </a:bodyPr>
          <a:lstStyle/>
          <a:p>
            <a:pPr lvl="0" algn="just">
              <a:lnSpc>
                <a:spcPct val="150000"/>
              </a:lnSpc>
              <a:spcAft>
                <a:spcPts val="1000"/>
              </a:spcAft>
            </a:pPr>
            <a:r>
              <a:rPr lang="en-US" sz="2800" dirty="0">
                <a:solidFill>
                  <a:srgbClr val="000000"/>
                </a:solidFill>
                <a:latin typeface="Times New Roman" panose="02020603050405020304" pitchFamily="18" charset="0"/>
                <a:ea typeface="Calibri" panose="020F0502020204030204" pitchFamily="34" charset="0"/>
              </a:rPr>
              <a:t>CO1.  </a:t>
            </a:r>
            <a:r>
              <a:rPr lang="en-US" sz="2800" dirty="0">
                <a:solidFill>
                  <a:srgbClr val="000000"/>
                </a:solidFill>
                <a:effectLst/>
                <a:latin typeface="Times New Roman" panose="02020603050405020304" pitchFamily="18" charset="0"/>
                <a:ea typeface="Calibri" panose="020F0502020204030204" pitchFamily="34" charset="0"/>
              </a:rPr>
              <a:t>Describe and execute advanced level SQL queries</a:t>
            </a:r>
            <a:endParaRPr lang="en-IN" sz="2800" dirty="0">
              <a:solidFill>
                <a:srgbClr val="000000"/>
              </a:solidFill>
              <a:latin typeface="Calibri" panose="020F0502020204030204" pitchFamily="34" charset="0"/>
              <a:ea typeface="Calibri" panose="020F0502020204030204" pitchFamily="34" charset="0"/>
            </a:endParaRPr>
          </a:p>
          <a:p>
            <a:pPr lvl="0" algn="just">
              <a:lnSpc>
                <a:spcPct val="150000"/>
              </a:lnSpc>
              <a:spcAft>
                <a:spcPts val="1000"/>
              </a:spcAft>
            </a:pPr>
            <a:r>
              <a:rPr lang="en-IN" sz="2800" dirty="0">
                <a:solidFill>
                  <a:srgbClr val="000000"/>
                </a:solidFill>
                <a:effectLst/>
                <a:latin typeface="Calibri" panose="020F0502020204030204" pitchFamily="34" charset="0"/>
                <a:ea typeface="Calibri" panose="020F0502020204030204" pitchFamily="34" charset="0"/>
              </a:rPr>
              <a:t>CO2.   </a:t>
            </a:r>
            <a:r>
              <a:rPr lang="en-US" sz="2800" dirty="0">
                <a:solidFill>
                  <a:srgbClr val="000000"/>
                </a:solidFill>
                <a:effectLst/>
                <a:latin typeface="Times New Roman" panose="02020603050405020304" pitchFamily="18" charset="0"/>
                <a:ea typeface="Calibri" panose="020F0502020204030204" pitchFamily="34" charset="0"/>
              </a:rPr>
              <a:t>Create views of data and Implement transaction control using locks. </a:t>
            </a:r>
            <a:endParaRPr lang="en-IN" sz="2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01809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91" y="94670"/>
            <a:ext cx="10515600" cy="858368"/>
          </a:xfrm>
        </p:spPr>
        <p:txBody>
          <a:bodyPr>
            <a:normAutofit/>
          </a:bodyPr>
          <a:lstStyle/>
          <a:p>
            <a:pPr algn="ctr"/>
            <a:r>
              <a:rPr lang="en-IN" sz="3200" b="1" dirty="0">
                <a:latin typeface="Times New Roman" pitchFamily="18" charset="0"/>
                <a:cs typeface="Times New Roman" pitchFamily="18" charset="0"/>
              </a:rPr>
              <a:t>Unit-1 Syllabus</a:t>
            </a:r>
          </a:p>
        </p:txBody>
      </p:sp>
      <p:sp>
        <p:nvSpPr>
          <p:cNvPr id="6" name="Slide Number Placeholder 5"/>
          <p:cNvSpPr>
            <a:spLocks noGrp="1"/>
          </p:cNvSpPr>
          <p:nvPr>
            <p:ph type="sldNum" sz="quarter" idx="12"/>
          </p:nvPr>
        </p:nvSpPr>
        <p:spPr/>
        <p:txBody>
          <a:bodyPr/>
          <a:lstStyle/>
          <a:p>
            <a:fld id="{BDCDBBEF-AA6C-4BA6-85B2-A17D7F280E38}" type="slidenum">
              <a:rPr lang="en-US" smtClean="0"/>
              <a:pPr/>
              <a:t>4</a:t>
            </a:fld>
            <a:endParaRPr lang="en-US"/>
          </a:p>
        </p:txBody>
      </p:sp>
      <p:sp>
        <p:nvSpPr>
          <p:cNvPr id="4" name="TextBox 3">
            <a:extLst>
              <a:ext uri="{FF2B5EF4-FFF2-40B4-BE49-F238E27FC236}">
                <a16:creationId xmlns:a16="http://schemas.microsoft.com/office/drawing/2014/main" id="{6EDB0863-BF28-0A67-DE3D-1CBEC60A0A99}"/>
              </a:ext>
            </a:extLst>
          </p:cNvPr>
          <p:cNvSpPr txBox="1"/>
          <p:nvPr/>
        </p:nvSpPr>
        <p:spPr>
          <a:xfrm>
            <a:off x="1032803" y="1375961"/>
            <a:ext cx="10297551" cy="4557466"/>
          </a:xfrm>
          <a:prstGeom prst="rect">
            <a:avLst/>
          </a:prstGeom>
          <a:noFill/>
        </p:spPr>
        <p:txBody>
          <a:bodyPr wrap="square">
            <a:spAutoFit/>
          </a:bodyPr>
          <a:lstStyle/>
          <a:p>
            <a:pPr marL="57150" algn="just">
              <a:lnSpc>
                <a:spcPct val="250000"/>
              </a:lnSpc>
            </a:pPr>
            <a:r>
              <a:rPr lang="en-IN" sz="2400" b="1" dirty="0">
                <a:effectLst/>
                <a:latin typeface="Times New Roman" panose="02020603050405020304" pitchFamily="18" charset="0"/>
                <a:ea typeface="Calibri" panose="020F0502020204030204" pitchFamily="34" charset="0"/>
                <a:cs typeface="Arial" panose="020B0604020202090204" pitchFamily="34" charset="0"/>
              </a:rPr>
              <a:t>Advanced SQL-</a:t>
            </a:r>
            <a:r>
              <a:rPr lang="en-IN" sz="2400" dirty="0">
                <a:effectLst/>
                <a:latin typeface="Times New Roman" panose="02020603050405020304" pitchFamily="18" charset="0"/>
                <a:ea typeface="Calibri" panose="020F0502020204030204" pitchFamily="34" charset="0"/>
                <a:cs typeface="Arial" panose="020B0604020202090204" pitchFamily="34" charset="0"/>
              </a:rPr>
              <a:t>Transaction Control: Commit, Rollback, Save point. DCL Commands: Grant and Revoke. Locks, Deadlocks ,Types of Locks: Row level locks, Table level locks, Shared lock, Exclusive  lock, Synonym: Create Synonym. Sequences: Create and alter Sequences. Index: Unique and Composite .Views: Create /replace, update and alter views.</a:t>
            </a:r>
            <a:endParaRPr lang="en-IN" sz="2400" dirty="0">
              <a:effectLst/>
              <a:latin typeface="Calibri" panose="020F0502020204030204" pitchFamily="34" charset="0"/>
              <a:ea typeface="Calibri" panose="020F0502020204030204" pitchFamily="34" charset="0"/>
              <a:cs typeface="Arial" panose="020B060402020209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927" y="141670"/>
            <a:ext cx="11164910" cy="940158"/>
          </a:xfrm>
        </p:spPr>
        <p:txBody>
          <a:bodyPr/>
          <a:lstStyle/>
          <a:p>
            <a:r>
              <a:rPr lang="en-IN" b="1" dirty="0">
                <a:latin typeface="Times New Roman" pitchFamily="18" charset="0"/>
                <a:cs typeface="Times New Roman" pitchFamily="18" charset="0"/>
              </a:rPr>
              <a:t>Outline </a:t>
            </a:r>
          </a:p>
        </p:txBody>
      </p:sp>
      <p:sp>
        <p:nvSpPr>
          <p:cNvPr id="3" name="Content Placeholder 2"/>
          <p:cNvSpPr>
            <a:spLocks noGrp="1"/>
          </p:cNvSpPr>
          <p:nvPr>
            <p:ph idx="1"/>
          </p:nvPr>
        </p:nvSpPr>
        <p:spPr/>
        <p:txBody>
          <a:bodyPr/>
          <a:lstStyle/>
          <a:p>
            <a:r>
              <a:rPr lang="en-US" b="1" dirty="0"/>
              <a:t>Sequences </a:t>
            </a:r>
          </a:p>
        </p:txBody>
      </p:sp>
      <p:sp>
        <p:nvSpPr>
          <p:cNvPr id="6" name="Slide Number Placeholder 5"/>
          <p:cNvSpPr>
            <a:spLocks noGrp="1"/>
          </p:cNvSpPr>
          <p:nvPr>
            <p:ph type="sldNum" sz="quarter" idx="12"/>
          </p:nvPr>
        </p:nvSpPr>
        <p:spPr/>
        <p:txBody>
          <a:bodyPr/>
          <a:lstStyle/>
          <a:p>
            <a:fld id="{BDCDBBEF-AA6C-4BA6-85B2-A17D7F280E3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936" y="744720"/>
            <a:ext cx="11164910" cy="940158"/>
          </a:xfrm>
        </p:spPr>
        <p:txBody>
          <a:bodyPr>
            <a:normAutofit fontScale="90000"/>
          </a:bodyPr>
          <a:lstStyle/>
          <a:p>
            <a:r>
              <a:rPr lang="en-IN" b="1" dirty="0">
                <a:latin typeface="Times New Roman" pitchFamily="18" charset="0"/>
                <a:cs typeface="Times New Roman" pitchFamily="18" charset="0"/>
              </a:rPr>
              <a:t>Sequences</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6</a:t>
            </a:fld>
            <a:endParaRPr lang="en-US"/>
          </a:p>
        </p:txBody>
      </p:sp>
      <p:sp>
        <p:nvSpPr>
          <p:cNvPr id="20" name="TextBox 19">
            <a:extLst>
              <a:ext uri="{FF2B5EF4-FFF2-40B4-BE49-F238E27FC236}">
                <a16:creationId xmlns:a16="http://schemas.microsoft.com/office/drawing/2014/main" id="{4E8359F5-6C2D-738C-7A75-38E8C5319521}"/>
              </a:ext>
            </a:extLst>
          </p:cNvPr>
          <p:cNvSpPr txBox="1"/>
          <p:nvPr/>
        </p:nvSpPr>
        <p:spPr>
          <a:xfrm>
            <a:off x="926123" y="1684878"/>
            <a:ext cx="10339754" cy="3785652"/>
          </a:xfrm>
          <a:prstGeom prst="rect">
            <a:avLst/>
          </a:prstGeom>
          <a:noFill/>
        </p:spPr>
        <p:txBody>
          <a:bodyPr wrap="square">
            <a:spAutoFit/>
          </a:bodyPr>
          <a:lstStyle/>
          <a:p>
            <a:pPr algn="just"/>
            <a:r>
              <a:rPr lang="en-US" sz="4000" b="1" i="0" dirty="0">
                <a:solidFill>
                  <a:srgbClr val="1A1816"/>
                </a:solidFill>
                <a:effectLst/>
                <a:latin typeface="Oracle Sans"/>
              </a:rPr>
              <a:t>Sequences</a:t>
            </a:r>
            <a:r>
              <a:rPr lang="en-US" sz="4000" b="0" i="0" dirty="0">
                <a:solidFill>
                  <a:srgbClr val="1A1816"/>
                </a:solidFill>
                <a:effectLst/>
                <a:latin typeface="Oracle Sans"/>
              </a:rPr>
              <a:t> are database objects from which multiple users can generate unique integers. The sequence generator generates sequential numbers, which can be used to generate unique primary keys automatically, and to coordinate keys across multiple rows or tables</a:t>
            </a:r>
            <a:endParaRPr lang="en-IN" sz="4000" dirty="0"/>
          </a:p>
        </p:txBody>
      </p:sp>
    </p:spTree>
    <p:extLst>
      <p:ext uri="{BB962C8B-B14F-4D97-AF65-F5344CB8AC3E}">
        <p14:creationId xmlns:p14="http://schemas.microsoft.com/office/powerpoint/2010/main" val="183017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936" y="744720"/>
            <a:ext cx="11164910" cy="940158"/>
          </a:xfrm>
        </p:spPr>
        <p:txBody>
          <a:bodyPr>
            <a:normAutofit fontScale="90000"/>
          </a:bodyPr>
          <a:lstStyle/>
          <a:p>
            <a:r>
              <a:rPr lang="en-IN" b="1" dirty="0">
                <a:latin typeface="Times New Roman" pitchFamily="18" charset="0"/>
                <a:cs typeface="Times New Roman" pitchFamily="18" charset="0"/>
              </a:rPr>
              <a:t>Sequences</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7</a:t>
            </a:fld>
            <a:endParaRPr lang="en-US"/>
          </a:p>
        </p:txBody>
      </p:sp>
      <p:sp>
        <p:nvSpPr>
          <p:cNvPr id="4" name="TextBox 3">
            <a:extLst>
              <a:ext uri="{FF2B5EF4-FFF2-40B4-BE49-F238E27FC236}">
                <a16:creationId xmlns:a16="http://schemas.microsoft.com/office/drawing/2014/main" id="{AD6C4B78-1166-808E-6CF7-E9534C4549EF}"/>
              </a:ext>
            </a:extLst>
          </p:cNvPr>
          <p:cNvSpPr txBox="1"/>
          <p:nvPr/>
        </p:nvSpPr>
        <p:spPr>
          <a:xfrm>
            <a:off x="703385" y="1684878"/>
            <a:ext cx="10650415" cy="3970318"/>
          </a:xfrm>
          <a:prstGeom prst="rect">
            <a:avLst/>
          </a:prstGeom>
          <a:noFill/>
        </p:spPr>
        <p:txBody>
          <a:bodyPr wrap="square">
            <a:spAutoFit/>
          </a:bodyPr>
          <a:lstStyle/>
          <a:p>
            <a:pPr algn="just"/>
            <a:r>
              <a:rPr lang="en-US" sz="2800" b="0" i="0" dirty="0">
                <a:solidFill>
                  <a:srgbClr val="1A1816"/>
                </a:solidFill>
                <a:effectLst/>
                <a:latin typeface="Oracle Sans"/>
              </a:rPr>
              <a:t>Without sequences, sequential values can only be produced programmatically. A new primary key value can be obtained by selecting the most recently produced value and incrementing it. This method requires a lock during the transaction and causes multiple users to wait for the next value of the primary key; this waiting is known as </a:t>
            </a:r>
            <a:r>
              <a:rPr lang="en-US" sz="2800" b="1" i="0" dirty="0">
                <a:solidFill>
                  <a:srgbClr val="1A1816"/>
                </a:solidFill>
                <a:effectLst/>
                <a:latin typeface="Oracle Sans"/>
              </a:rPr>
              <a:t>serialization</a:t>
            </a:r>
            <a:r>
              <a:rPr lang="en-US" sz="2800" b="0" i="0" dirty="0">
                <a:solidFill>
                  <a:srgbClr val="1A1816"/>
                </a:solidFill>
                <a:effectLst/>
                <a:latin typeface="Oracle Sans"/>
              </a:rPr>
              <a:t>. If developers have such constructs in applications, then you should encourage the developers to replace them with access to sequences. Sequences eliminate serialization and improve the concurrency of an application.</a:t>
            </a:r>
            <a:endParaRPr lang="en-IN" sz="2800" dirty="0"/>
          </a:p>
        </p:txBody>
      </p:sp>
    </p:spTree>
    <p:extLst>
      <p:ext uri="{BB962C8B-B14F-4D97-AF65-F5344CB8AC3E}">
        <p14:creationId xmlns:p14="http://schemas.microsoft.com/office/powerpoint/2010/main" val="58617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936" y="744720"/>
            <a:ext cx="11164910" cy="940158"/>
          </a:xfrm>
        </p:spPr>
        <p:txBody>
          <a:bodyPr>
            <a:normAutofit fontScale="90000"/>
          </a:bodyPr>
          <a:lstStyle/>
          <a:p>
            <a:r>
              <a:rPr lang="en-IN" b="1" dirty="0">
                <a:latin typeface="Times New Roman" pitchFamily="18" charset="0"/>
                <a:cs typeface="Times New Roman" pitchFamily="18" charset="0"/>
              </a:rPr>
              <a:t>Sequence Characteristics</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8</a:t>
            </a:fld>
            <a:endParaRPr lang="en-US"/>
          </a:p>
        </p:txBody>
      </p:sp>
      <p:sp>
        <p:nvSpPr>
          <p:cNvPr id="4" name="TextBox 3">
            <a:extLst>
              <a:ext uri="{FF2B5EF4-FFF2-40B4-BE49-F238E27FC236}">
                <a16:creationId xmlns:a16="http://schemas.microsoft.com/office/drawing/2014/main" id="{89FAFCDA-A136-3486-4B94-7EC5E7E53886}"/>
              </a:ext>
            </a:extLst>
          </p:cNvPr>
          <p:cNvSpPr txBox="1"/>
          <p:nvPr/>
        </p:nvSpPr>
        <p:spPr>
          <a:xfrm>
            <a:off x="309489" y="1717323"/>
            <a:ext cx="11549576" cy="4832092"/>
          </a:xfrm>
          <a:prstGeom prst="rect">
            <a:avLst/>
          </a:prstGeom>
          <a:noFill/>
        </p:spPr>
        <p:txBody>
          <a:bodyPr wrap="square">
            <a:spAutoFit/>
          </a:bodyPr>
          <a:lstStyle/>
          <a:p>
            <a:r>
              <a:rPr lang="en-US" sz="2800" dirty="0"/>
              <a:t>A sequence definition indicates general information about the sequence, including its name and whether the sequence ascends or descends.</a:t>
            </a:r>
          </a:p>
          <a:p>
            <a:endParaRPr lang="en-US" sz="2800" dirty="0"/>
          </a:p>
          <a:p>
            <a:r>
              <a:rPr lang="en-US" sz="2800" dirty="0"/>
              <a:t>A sequence definition also indicates:</a:t>
            </a:r>
          </a:p>
          <a:p>
            <a:endParaRPr lang="en-US" sz="2800" dirty="0"/>
          </a:p>
          <a:p>
            <a:r>
              <a:rPr lang="en-US" sz="2800" dirty="0"/>
              <a:t>The interval between numbers</a:t>
            </a:r>
          </a:p>
          <a:p>
            <a:endParaRPr lang="en-US" sz="2800" dirty="0"/>
          </a:p>
          <a:p>
            <a:r>
              <a:rPr lang="en-US" sz="2800" dirty="0"/>
              <a:t>Whether the database should cache sets of generated sequence numbers in memory</a:t>
            </a:r>
          </a:p>
          <a:p>
            <a:endParaRPr lang="en-US" sz="2800" dirty="0"/>
          </a:p>
          <a:p>
            <a:r>
              <a:rPr lang="en-US" sz="2800" dirty="0"/>
              <a:t>Whether the sequence should cycle when a limit is reached</a:t>
            </a:r>
            <a:endParaRPr lang="en-IN" sz="2800" dirty="0"/>
          </a:p>
        </p:txBody>
      </p:sp>
    </p:spTree>
    <p:extLst>
      <p:ext uri="{BB962C8B-B14F-4D97-AF65-F5344CB8AC3E}">
        <p14:creationId xmlns:p14="http://schemas.microsoft.com/office/powerpoint/2010/main" val="2060770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936" y="744720"/>
            <a:ext cx="11164910" cy="940158"/>
          </a:xfrm>
        </p:spPr>
        <p:txBody>
          <a:bodyPr>
            <a:normAutofit fontScale="90000"/>
          </a:bodyPr>
          <a:lstStyle/>
          <a:p>
            <a:r>
              <a:rPr lang="en-IN" b="1" dirty="0">
                <a:latin typeface="Times New Roman" pitchFamily="18" charset="0"/>
                <a:cs typeface="Times New Roman" pitchFamily="18" charset="0"/>
              </a:rPr>
              <a:t>Sequences</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9</a:t>
            </a:fld>
            <a:endParaRPr lang="en-US"/>
          </a:p>
        </p:txBody>
      </p:sp>
      <p:sp>
        <p:nvSpPr>
          <p:cNvPr id="4" name="TextBox 3">
            <a:extLst>
              <a:ext uri="{FF2B5EF4-FFF2-40B4-BE49-F238E27FC236}">
                <a16:creationId xmlns:a16="http://schemas.microsoft.com/office/drawing/2014/main" id="{B438F219-87A0-8741-F63C-BA908A229281}"/>
              </a:ext>
            </a:extLst>
          </p:cNvPr>
          <p:cNvSpPr txBox="1"/>
          <p:nvPr/>
        </p:nvSpPr>
        <p:spPr>
          <a:xfrm>
            <a:off x="3868616" y="4473416"/>
            <a:ext cx="8505092" cy="1477328"/>
          </a:xfrm>
          <a:prstGeom prst="rect">
            <a:avLst/>
          </a:prstGeom>
          <a:noFill/>
        </p:spPr>
        <p:txBody>
          <a:bodyPr wrap="square">
            <a:spAutoFit/>
          </a:bodyPr>
          <a:lstStyle/>
          <a:p>
            <a:r>
              <a:rPr lang="en-US" dirty="0"/>
              <a:t>CREATE SEQUENCE </a:t>
            </a:r>
            <a:r>
              <a:rPr lang="en-US" dirty="0" err="1"/>
              <a:t>customers_seq</a:t>
            </a:r>
            <a:endParaRPr lang="en-US" dirty="0"/>
          </a:p>
          <a:p>
            <a:r>
              <a:rPr lang="en-US" dirty="0"/>
              <a:t>START WITH      1000</a:t>
            </a:r>
          </a:p>
          <a:p>
            <a:r>
              <a:rPr lang="en-US" dirty="0"/>
              <a:t>INCREMENT BY    1</a:t>
            </a:r>
          </a:p>
          <a:p>
            <a:r>
              <a:rPr lang="en-US" dirty="0"/>
              <a:t>NOCACHE</a:t>
            </a:r>
          </a:p>
          <a:p>
            <a:r>
              <a:rPr lang="en-US" dirty="0"/>
              <a:t>NOCYCLE;</a:t>
            </a:r>
          </a:p>
        </p:txBody>
      </p:sp>
      <p:sp>
        <p:nvSpPr>
          <p:cNvPr id="7" name="TextBox 6">
            <a:extLst>
              <a:ext uri="{FF2B5EF4-FFF2-40B4-BE49-F238E27FC236}">
                <a16:creationId xmlns:a16="http://schemas.microsoft.com/office/drawing/2014/main" id="{212CEF74-639B-0005-D5A7-0F33E79A44E8}"/>
              </a:ext>
            </a:extLst>
          </p:cNvPr>
          <p:cNvSpPr txBox="1"/>
          <p:nvPr/>
        </p:nvSpPr>
        <p:spPr>
          <a:xfrm>
            <a:off x="738552" y="1428214"/>
            <a:ext cx="10173287" cy="2862322"/>
          </a:xfrm>
          <a:prstGeom prst="rect">
            <a:avLst/>
          </a:prstGeom>
          <a:noFill/>
        </p:spPr>
        <p:txBody>
          <a:bodyPr wrap="square">
            <a:spAutoFit/>
          </a:bodyPr>
          <a:lstStyle/>
          <a:p>
            <a:pPr algn="just"/>
            <a:r>
              <a:rPr lang="en-US" sz="3600" dirty="0"/>
              <a:t>The following example creates the sequence </a:t>
            </a:r>
            <a:r>
              <a:rPr lang="en-US" sz="3600" dirty="0" err="1"/>
              <a:t>customers_seq</a:t>
            </a:r>
            <a:r>
              <a:rPr lang="en-US" sz="3600" dirty="0"/>
              <a:t> in the sample schema </a:t>
            </a:r>
            <a:r>
              <a:rPr lang="en-US" sz="3600" dirty="0" err="1"/>
              <a:t>oe</a:t>
            </a:r>
            <a:r>
              <a:rPr lang="en-US" sz="3600" dirty="0"/>
              <a:t>. An application could use this sequence to provide customer ID numbers when rows are added to the customers table.</a:t>
            </a:r>
            <a:endParaRPr lang="en-IN" sz="3600" dirty="0"/>
          </a:p>
        </p:txBody>
      </p:sp>
    </p:spTree>
    <p:extLst>
      <p:ext uri="{BB962C8B-B14F-4D97-AF65-F5344CB8AC3E}">
        <p14:creationId xmlns:p14="http://schemas.microsoft.com/office/powerpoint/2010/main" val="2572291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1738</TotalTime>
  <Words>1674</Words>
  <Application>Microsoft Office PowerPoint</Application>
  <PresentationFormat>Widescreen</PresentationFormat>
  <Paragraphs>173</Paragraphs>
  <Slides>22</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32" baseType="lpstr">
      <vt:lpstr>Arial</vt:lpstr>
      <vt:lpstr>Calibri</vt:lpstr>
      <vt:lpstr>Calibri Light</vt:lpstr>
      <vt:lpstr>Cambria</vt:lpstr>
      <vt:lpstr>Casper</vt:lpstr>
      <vt:lpstr>Oracle Sans</vt:lpstr>
      <vt:lpstr>Times New Roman</vt:lpstr>
      <vt:lpstr>1_Office Theme</vt:lpstr>
      <vt:lpstr>Contents Slide Master</vt:lpstr>
      <vt:lpstr>CorelDRAW</vt:lpstr>
      <vt:lpstr>PowerPoint Presentation</vt:lpstr>
      <vt:lpstr>DBMS: Course Objectives</vt:lpstr>
      <vt:lpstr>COURSE OUTCOMES</vt:lpstr>
      <vt:lpstr>Unit-1 Syllabus</vt:lpstr>
      <vt:lpstr>Outline </vt:lpstr>
      <vt:lpstr>Sequences </vt:lpstr>
      <vt:lpstr>Sequences </vt:lpstr>
      <vt:lpstr>Sequence Characteristics </vt:lpstr>
      <vt:lpstr>Sequences </vt:lpstr>
      <vt:lpstr>Creating Sequences </vt:lpstr>
      <vt:lpstr>Syntax create_sequence::=</vt:lpstr>
      <vt:lpstr>Sequences </vt:lpstr>
      <vt:lpstr>Sequences </vt:lpstr>
      <vt:lpstr>Sequences </vt:lpstr>
      <vt:lpstr>Sequences </vt:lpstr>
      <vt:lpstr>Sequences </vt:lpstr>
      <vt:lpstr>Sequences </vt:lpstr>
      <vt:lpstr>References</vt:lpstr>
      <vt:lpstr>ALTER SEQUENCE  </vt:lpstr>
      <vt:lpstr>DROP SEQUENCE</vt:lpstr>
      <vt:lpstr>Sequence privileges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ankur sharma</cp:lastModifiedBy>
  <cp:revision>125</cp:revision>
  <dcterms:created xsi:type="dcterms:W3CDTF">2019-01-09T10:33:58Z</dcterms:created>
  <dcterms:modified xsi:type="dcterms:W3CDTF">2023-06-21T09:37:41Z</dcterms:modified>
</cp:coreProperties>
</file>