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4"/>
  </p:notesMasterIdLst>
  <p:handoutMasterIdLst>
    <p:handoutMasterId r:id="rId25"/>
  </p:handoutMasterIdLst>
  <p:sldIdLst>
    <p:sldId id="525" r:id="rId3"/>
    <p:sldId id="522" r:id="rId4"/>
    <p:sldId id="265" r:id="rId5"/>
    <p:sldId id="490" r:id="rId6"/>
    <p:sldId id="492" r:id="rId7"/>
    <p:sldId id="537" r:id="rId8"/>
    <p:sldId id="536" r:id="rId9"/>
    <p:sldId id="535" r:id="rId10"/>
    <p:sldId id="538" r:id="rId11"/>
    <p:sldId id="539" r:id="rId12"/>
    <p:sldId id="540" r:id="rId13"/>
    <p:sldId id="541" r:id="rId14"/>
    <p:sldId id="542" r:id="rId15"/>
    <p:sldId id="543" r:id="rId16"/>
    <p:sldId id="544" r:id="rId17"/>
    <p:sldId id="545" r:id="rId18"/>
    <p:sldId id="546" r:id="rId19"/>
    <p:sldId id="547" r:id="rId20"/>
    <p:sldId id="548" r:id="rId21"/>
    <p:sldId id="549" r:id="rId22"/>
    <p:sldId id="5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68" d="100"/>
          <a:sy n="68"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0361" y="5847162"/>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1.3.1&amp;1.3.2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Index: Unique and Composite </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Advanced Database Management System (20CSt-434)</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Types of indexes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10</a:t>
            </a:fld>
            <a:endParaRPr lang="en-US"/>
          </a:p>
        </p:txBody>
      </p:sp>
      <p:sp>
        <p:nvSpPr>
          <p:cNvPr id="4" name="TextBox 3">
            <a:extLst>
              <a:ext uri="{FF2B5EF4-FFF2-40B4-BE49-F238E27FC236}">
                <a16:creationId xmlns:a16="http://schemas.microsoft.com/office/drawing/2014/main" id="{52B5A039-C62F-3346-9434-3805888B30D6}"/>
              </a:ext>
            </a:extLst>
          </p:cNvPr>
          <p:cNvSpPr txBox="1"/>
          <p:nvPr/>
        </p:nvSpPr>
        <p:spPr>
          <a:xfrm>
            <a:off x="1239130" y="1604568"/>
            <a:ext cx="10114670" cy="4832092"/>
          </a:xfrm>
          <a:prstGeom prst="rect">
            <a:avLst/>
          </a:prstGeom>
          <a:noFill/>
        </p:spPr>
        <p:txBody>
          <a:bodyPr wrap="square">
            <a:spAutoFit/>
          </a:bodyPr>
          <a:lstStyle/>
          <a:p>
            <a:r>
              <a:rPr lang="en-US" sz="2800" b="1" dirty="0"/>
              <a:t>Unique</a:t>
            </a:r>
            <a:r>
              <a:rPr lang="en-US" sz="2800" dirty="0"/>
              <a:t> indexes enforce the constraint of uniqueness in your index keys.</a:t>
            </a:r>
          </a:p>
          <a:p>
            <a:endParaRPr lang="en-US" sz="2800" dirty="0"/>
          </a:p>
          <a:p>
            <a:r>
              <a:rPr lang="en-US" sz="2800" b="1" dirty="0"/>
              <a:t>Bidirectional</a:t>
            </a:r>
            <a:r>
              <a:rPr lang="en-US" sz="2800" dirty="0"/>
              <a:t> indexes allow for scans in both the forward and reverse directions.</a:t>
            </a:r>
          </a:p>
          <a:p>
            <a:endParaRPr lang="en-US" sz="2800" dirty="0"/>
          </a:p>
          <a:p>
            <a:r>
              <a:rPr lang="en-US" sz="2800" b="1" dirty="0"/>
              <a:t>Clustered </a:t>
            </a:r>
            <a:r>
              <a:rPr lang="en-US" sz="2800" dirty="0"/>
              <a:t>indexes can help improve the performance of queries that traverse the table in key order.</a:t>
            </a:r>
          </a:p>
          <a:p>
            <a:endParaRPr lang="en-US" sz="2800" dirty="0"/>
          </a:p>
          <a:p>
            <a:r>
              <a:rPr lang="en-US" sz="2800" b="1" dirty="0"/>
              <a:t>Expression-based</a:t>
            </a:r>
            <a:r>
              <a:rPr lang="en-US" sz="2800" dirty="0"/>
              <a:t> indexes efficiently evaluate queries with the indexed expression.</a:t>
            </a:r>
            <a:endParaRPr lang="en-IN" sz="2800" dirty="0"/>
          </a:p>
        </p:txBody>
      </p:sp>
    </p:spTree>
    <p:extLst>
      <p:ext uri="{BB962C8B-B14F-4D97-AF65-F5344CB8AC3E}">
        <p14:creationId xmlns:p14="http://schemas.microsoft.com/office/powerpoint/2010/main" val="87159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Unique and Nonunique Indexes</a:t>
            </a: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11</a:t>
            </a:fld>
            <a:endParaRPr lang="en-US"/>
          </a:p>
        </p:txBody>
      </p:sp>
      <p:sp>
        <p:nvSpPr>
          <p:cNvPr id="7" name="TextBox 6">
            <a:extLst>
              <a:ext uri="{FF2B5EF4-FFF2-40B4-BE49-F238E27FC236}">
                <a16:creationId xmlns:a16="http://schemas.microsoft.com/office/drawing/2014/main" id="{072F4C61-BC54-5578-5623-F47579DF8CF2}"/>
              </a:ext>
            </a:extLst>
          </p:cNvPr>
          <p:cNvSpPr txBox="1"/>
          <p:nvPr/>
        </p:nvSpPr>
        <p:spPr>
          <a:xfrm>
            <a:off x="196948" y="1578824"/>
            <a:ext cx="11408898" cy="5262979"/>
          </a:xfrm>
          <a:prstGeom prst="rect">
            <a:avLst/>
          </a:prstGeom>
          <a:noFill/>
        </p:spPr>
        <p:txBody>
          <a:bodyPr wrap="square">
            <a:spAutoFit/>
          </a:bodyPr>
          <a:lstStyle/>
          <a:p>
            <a:pPr algn="just"/>
            <a:r>
              <a:rPr lang="en-US" sz="2800" dirty="0"/>
              <a:t>Indexes can be unique or nonunique. Unique indexes guarantee that no two rows of a table have duplicate values in the key column or columns.</a:t>
            </a:r>
          </a:p>
          <a:p>
            <a:pPr algn="just"/>
            <a:endParaRPr lang="en-US" sz="2800" dirty="0"/>
          </a:p>
          <a:p>
            <a:pPr algn="just"/>
            <a:r>
              <a:rPr lang="en-US" sz="2800" dirty="0"/>
              <a:t>For example, your application may require that no two employees have the same employee ID. In a unique index, one </a:t>
            </a:r>
            <a:r>
              <a:rPr lang="en-US" sz="2800" dirty="0" err="1"/>
              <a:t>rowid</a:t>
            </a:r>
            <a:r>
              <a:rPr lang="en-US" sz="2800" dirty="0"/>
              <a:t> exists for each data value. The data in the leaf blocks is sorted only by key.</a:t>
            </a:r>
          </a:p>
          <a:p>
            <a:pPr algn="just"/>
            <a:endParaRPr lang="en-US" sz="2800" dirty="0"/>
          </a:p>
          <a:p>
            <a:pPr algn="just"/>
            <a:r>
              <a:rPr lang="en-US" sz="2800" dirty="0"/>
              <a:t>Nonunique indexes permit duplicates values in the indexed column or columns. For example, the </a:t>
            </a:r>
            <a:r>
              <a:rPr lang="en-US" sz="2800" dirty="0" err="1"/>
              <a:t>first_name</a:t>
            </a:r>
            <a:r>
              <a:rPr lang="en-US" sz="2800" dirty="0"/>
              <a:t> column of the employees table may contain multiple Mike values. For a nonunique index, the </a:t>
            </a:r>
            <a:r>
              <a:rPr lang="en-US" sz="2800" dirty="0" err="1"/>
              <a:t>rowid</a:t>
            </a:r>
            <a:r>
              <a:rPr lang="en-US" sz="2800" dirty="0"/>
              <a:t> is included in the key in sorted order, so nonunique indexes are sorted by the index key and </a:t>
            </a:r>
            <a:r>
              <a:rPr lang="en-US" sz="2800" dirty="0" err="1"/>
              <a:t>rowid</a:t>
            </a:r>
            <a:r>
              <a:rPr lang="en-US" sz="2800" dirty="0"/>
              <a:t> (ascending).</a:t>
            </a:r>
            <a:endParaRPr lang="en-IN" sz="2800" dirty="0"/>
          </a:p>
        </p:txBody>
      </p:sp>
    </p:spTree>
    <p:extLst>
      <p:ext uri="{BB962C8B-B14F-4D97-AF65-F5344CB8AC3E}">
        <p14:creationId xmlns:p14="http://schemas.microsoft.com/office/powerpoint/2010/main" val="289439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12</a:t>
            </a:fld>
            <a:endParaRPr lang="en-US"/>
          </a:p>
        </p:txBody>
      </p:sp>
      <p:sp>
        <p:nvSpPr>
          <p:cNvPr id="4" name="TextBox 3">
            <a:extLst>
              <a:ext uri="{FF2B5EF4-FFF2-40B4-BE49-F238E27FC236}">
                <a16:creationId xmlns:a16="http://schemas.microsoft.com/office/drawing/2014/main" id="{F2A95888-99C0-25E7-FEC0-36A0304F37E8}"/>
              </a:ext>
            </a:extLst>
          </p:cNvPr>
          <p:cNvSpPr txBox="1"/>
          <p:nvPr/>
        </p:nvSpPr>
        <p:spPr>
          <a:xfrm>
            <a:off x="581465" y="1225689"/>
            <a:ext cx="11338560" cy="5632311"/>
          </a:xfrm>
          <a:prstGeom prst="rect">
            <a:avLst/>
          </a:prstGeom>
          <a:noFill/>
        </p:spPr>
        <p:txBody>
          <a:bodyPr wrap="square">
            <a:spAutoFit/>
          </a:bodyPr>
          <a:lstStyle/>
          <a:p>
            <a:pPr algn="just"/>
            <a:r>
              <a:rPr lang="en-US" sz="2400" dirty="0"/>
              <a:t>To create unique index you must have CREATE ANY INDEX privilege. Here the concept is bit different. User needs to check the values of the table to create unique index. If table contains uniquely identified values in specified column then you should use unique index. Especially while creating the table if we specify the primary key  then unique index is automatically created on that column. But for Unique key constraint columns you separately need to do indexing. Kindly make sure that Unique key indexes created on the columns which has unique values only.</a:t>
            </a:r>
          </a:p>
          <a:p>
            <a:pPr algn="just"/>
            <a:endParaRPr lang="en-US" sz="2400" dirty="0"/>
          </a:p>
          <a:p>
            <a:pPr algn="just"/>
            <a:r>
              <a:rPr lang="en-US" sz="2400" dirty="0"/>
              <a:t>Syntax for Unique Index:</a:t>
            </a:r>
          </a:p>
          <a:p>
            <a:pPr algn="just"/>
            <a:endParaRPr lang="en-US" sz="2400" dirty="0"/>
          </a:p>
          <a:p>
            <a:pPr algn="just"/>
            <a:r>
              <a:rPr lang="en-US" sz="2400" dirty="0"/>
              <a:t>Create Unique index  </a:t>
            </a:r>
            <a:r>
              <a:rPr lang="en-US" sz="2400" dirty="0" err="1"/>
              <a:t>Index_name</a:t>
            </a:r>
            <a:r>
              <a:rPr lang="en-US" sz="2400" dirty="0"/>
              <a:t> on </a:t>
            </a:r>
            <a:r>
              <a:rPr lang="en-US" sz="2400" dirty="0" err="1"/>
              <a:t>Table_name</a:t>
            </a:r>
            <a:r>
              <a:rPr lang="en-US" sz="2400" dirty="0"/>
              <a:t>(Unique column name);</a:t>
            </a:r>
          </a:p>
          <a:p>
            <a:pPr algn="just"/>
            <a:endParaRPr lang="en-US" sz="2400" dirty="0"/>
          </a:p>
          <a:p>
            <a:pPr algn="just"/>
            <a:r>
              <a:rPr lang="en-US" sz="2400" dirty="0"/>
              <a:t>Example:</a:t>
            </a:r>
          </a:p>
          <a:p>
            <a:pPr algn="just"/>
            <a:endParaRPr lang="en-US" sz="2400" dirty="0"/>
          </a:p>
          <a:p>
            <a:pPr algn="just"/>
            <a:r>
              <a:rPr lang="en-US" sz="2400" dirty="0"/>
              <a:t>CREATE UNIQUE INDEX UI1_EMP on EMP(EMP_ID);</a:t>
            </a:r>
          </a:p>
        </p:txBody>
      </p:sp>
    </p:spTree>
    <p:extLst>
      <p:ext uri="{BB962C8B-B14F-4D97-AF65-F5344CB8AC3E}">
        <p14:creationId xmlns:p14="http://schemas.microsoft.com/office/powerpoint/2010/main" val="394269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A composite 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13</a:t>
            </a:fld>
            <a:endParaRPr lang="en-US"/>
          </a:p>
        </p:txBody>
      </p:sp>
      <p:sp>
        <p:nvSpPr>
          <p:cNvPr id="4" name="TextBox 3">
            <a:extLst>
              <a:ext uri="{FF2B5EF4-FFF2-40B4-BE49-F238E27FC236}">
                <a16:creationId xmlns:a16="http://schemas.microsoft.com/office/drawing/2014/main" id="{B4AB2041-985B-2147-77AF-3787F101025D}"/>
              </a:ext>
            </a:extLst>
          </p:cNvPr>
          <p:cNvSpPr txBox="1"/>
          <p:nvPr/>
        </p:nvSpPr>
        <p:spPr>
          <a:xfrm>
            <a:off x="314179" y="1524258"/>
            <a:ext cx="11563642" cy="4832092"/>
          </a:xfrm>
          <a:prstGeom prst="rect">
            <a:avLst/>
          </a:prstGeom>
          <a:noFill/>
        </p:spPr>
        <p:txBody>
          <a:bodyPr wrap="square">
            <a:spAutoFit/>
          </a:bodyPr>
          <a:lstStyle/>
          <a:p>
            <a:pPr algn="just"/>
            <a:r>
              <a:rPr lang="en-US" sz="2800" dirty="0"/>
              <a:t>A composite index, also called a concatenated index, is an index on multiple columns in a table.</a:t>
            </a:r>
          </a:p>
          <a:p>
            <a:pPr algn="just"/>
            <a:endParaRPr lang="en-US" sz="2800" dirty="0"/>
          </a:p>
          <a:p>
            <a:pPr algn="just"/>
            <a:r>
              <a:rPr lang="en-US" sz="2800" dirty="0"/>
              <a:t>Place columns in a composite index in the order that makes the most sense for the queries that will retrieve data. The columns need not be adjacent in the table.</a:t>
            </a:r>
          </a:p>
          <a:p>
            <a:pPr algn="just"/>
            <a:endParaRPr lang="en-US" sz="2800" dirty="0"/>
          </a:p>
          <a:p>
            <a:pPr algn="just"/>
            <a:r>
              <a:rPr lang="en-US" sz="2800" dirty="0"/>
              <a:t>Composite indexes can speed retrieval of data for SELECT statements in which the WHERE clause references all or the leading portion of the columns in the composite index. Therefore, the order of the columns used in the definition is important. In general, the most commonly accessed columns go first.</a:t>
            </a:r>
            <a:endParaRPr lang="en-IN" sz="2800" dirty="0"/>
          </a:p>
        </p:txBody>
      </p:sp>
    </p:spTree>
    <p:extLst>
      <p:ext uri="{BB962C8B-B14F-4D97-AF65-F5344CB8AC3E}">
        <p14:creationId xmlns:p14="http://schemas.microsoft.com/office/powerpoint/2010/main" val="906348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14</a:t>
            </a:fld>
            <a:endParaRPr lang="en-US"/>
          </a:p>
        </p:txBody>
      </p:sp>
      <p:sp>
        <p:nvSpPr>
          <p:cNvPr id="4" name="TextBox 3">
            <a:extLst>
              <a:ext uri="{FF2B5EF4-FFF2-40B4-BE49-F238E27FC236}">
                <a16:creationId xmlns:a16="http://schemas.microsoft.com/office/drawing/2014/main" id="{43A5F043-3815-8690-B97E-BB2E016BCDF7}"/>
              </a:ext>
            </a:extLst>
          </p:cNvPr>
          <p:cNvSpPr txBox="1"/>
          <p:nvPr/>
        </p:nvSpPr>
        <p:spPr>
          <a:xfrm>
            <a:off x="506437" y="1555036"/>
            <a:ext cx="10734822" cy="4801314"/>
          </a:xfrm>
          <a:prstGeom prst="rect">
            <a:avLst/>
          </a:prstGeom>
          <a:noFill/>
        </p:spPr>
        <p:txBody>
          <a:bodyPr wrap="square">
            <a:spAutoFit/>
          </a:bodyPr>
          <a:lstStyle/>
          <a:p>
            <a:r>
              <a:rPr lang="en-US" dirty="0"/>
              <a:t>When 2 or more columns in single table are related which each other and used in where condition of select statement then user should create composite index on the columns which are </a:t>
            </a:r>
            <a:r>
              <a:rPr lang="en-US" dirty="0" err="1"/>
              <a:t>created.If</a:t>
            </a:r>
            <a:r>
              <a:rPr lang="en-US" dirty="0"/>
              <a:t> all columns selected by in query are in composite index then oracle will return the values from the index without accessing the table.</a:t>
            </a:r>
          </a:p>
          <a:p>
            <a:r>
              <a:rPr lang="en-US" dirty="0"/>
              <a:t>Composite indexes should be avoided as they are large in size</a:t>
            </a:r>
          </a:p>
          <a:p>
            <a:r>
              <a:rPr lang="en-US" dirty="0"/>
              <a:t>Example:</a:t>
            </a:r>
          </a:p>
          <a:p>
            <a:r>
              <a:rPr lang="en-US" dirty="0"/>
              <a:t>Select </a:t>
            </a:r>
            <a:r>
              <a:rPr lang="en-US" dirty="0" err="1"/>
              <a:t>e.Emp_name,d.Dept_name</a:t>
            </a:r>
            <a:endParaRPr lang="en-US" dirty="0"/>
          </a:p>
          <a:p>
            <a:endParaRPr lang="en-US" dirty="0"/>
          </a:p>
          <a:p>
            <a:r>
              <a:rPr lang="en-US" dirty="0"/>
              <a:t>from Employee e  ,</a:t>
            </a:r>
            <a:r>
              <a:rPr lang="en-US" dirty="0" err="1"/>
              <a:t>Deartment</a:t>
            </a:r>
            <a:r>
              <a:rPr lang="en-US" dirty="0"/>
              <a:t> d</a:t>
            </a:r>
          </a:p>
          <a:p>
            <a:endParaRPr lang="en-US" dirty="0"/>
          </a:p>
          <a:p>
            <a:r>
              <a:rPr lang="en-US" dirty="0"/>
              <a:t>where </a:t>
            </a:r>
            <a:r>
              <a:rPr lang="en-US" dirty="0" err="1"/>
              <a:t>e.Empno</a:t>
            </a:r>
            <a:r>
              <a:rPr lang="en-US" dirty="0"/>
              <a:t>=</a:t>
            </a:r>
            <a:r>
              <a:rPr lang="en-US" dirty="0" err="1"/>
              <a:t>d.empno</a:t>
            </a:r>
            <a:endParaRPr lang="en-US" dirty="0"/>
          </a:p>
          <a:p>
            <a:endParaRPr lang="en-US" dirty="0"/>
          </a:p>
          <a:p>
            <a:r>
              <a:rPr lang="en-US" dirty="0"/>
              <a:t>and </a:t>
            </a:r>
            <a:r>
              <a:rPr lang="en-US" dirty="0" err="1"/>
              <a:t>e.Deptno</a:t>
            </a:r>
            <a:r>
              <a:rPr lang="en-US" dirty="0"/>
              <a:t>=</a:t>
            </a:r>
            <a:r>
              <a:rPr lang="en-US" dirty="0" err="1"/>
              <a:t>d.Deptno</a:t>
            </a:r>
            <a:r>
              <a:rPr lang="en-US" dirty="0"/>
              <a:t>;</a:t>
            </a:r>
          </a:p>
          <a:p>
            <a:endParaRPr lang="en-US" dirty="0"/>
          </a:p>
          <a:p>
            <a:r>
              <a:rPr lang="en-US" dirty="0"/>
              <a:t>Suppose we want to do indexing on Employee and Department </a:t>
            </a:r>
            <a:r>
              <a:rPr lang="en-US" dirty="0" err="1"/>
              <a:t>table.Here</a:t>
            </a:r>
            <a:r>
              <a:rPr lang="en-US" dirty="0"/>
              <a:t> in above example </a:t>
            </a:r>
            <a:r>
              <a:rPr lang="en-US" dirty="0" err="1"/>
              <a:t>Empno</a:t>
            </a:r>
            <a:r>
              <a:rPr lang="en-US" dirty="0"/>
              <a:t> and </a:t>
            </a:r>
            <a:r>
              <a:rPr lang="en-US" dirty="0" err="1"/>
              <a:t>Deptno</a:t>
            </a:r>
            <a:r>
              <a:rPr lang="en-US" dirty="0"/>
              <a:t> are related to each </a:t>
            </a:r>
            <a:r>
              <a:rPr lang="en-US" dirty="0" err="1"/>
              <a:t>other.So</a:t>
            </a:r>
            <a:r>
              <a:rPr lang="en-US" dirty="0"/>
              <a:t> we can create index on </a:t>
            </a:r>
            <a:r>
              <a:rPr lang="en-US" dirty="0" err="1"/>
              <a:t>Employee_Num</a:t>
            </a:r>
            <a:r>
              <a:rPr lang="en-US" dirty="0"/>
              <a:t> and </a:t>
            </a:r>
            <a:r>
              <a:rPr lang="en-US" dirty="0" err="1"/>
              <a:t>Department_Num</a:t>
            </a:r>
            <a:endParaRPr lang="en-US" dirty="0"/>
          </a:p>
          <a:p>
            <a:endParaRPr lang="en-US" dirty="0"/>
          </a:p>
          <a:p>
            <a:r>
              <a:rPr lang="en-US" dirty="0"/>
              <a:t>Create index CI_ENO_DEPTNO on Employee(</a:t>
            </a:r>
            <a:r>
              <a:rPr lang="en-US" dirty="0" err="1"/>
              <a:t>Empno,Deptno</a:t>
            </a:r>
            <a:r>
              <a:rPr lang="en-US" dirty="0"/>
              <a:t>);</a:t>
            </a:r>
          </a:p>
        </p:txBody>
      </p:sp>
    </p:spTree>
    <p:extLst>
      <p:ext uri="{BB962C8B-B14F-4D97-AF65-F5344CB8AC3E}">
        <p14:creationId xmlns:p14="http://schemas.microsoft.com/office/powerpoint/2010/main" val="12523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US" b="1" dirty="0">
                <a:latin typeface="Times New Roman" pitchFamily="18" charset="0"/>
                <a:cs typeface="Times New Roman" pitchFamily="18" charset="0"/>
              </a:rPr>
              <a:t>Advantages and Disadvantages of Indexes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15</a:t>
            </a:fld>
            <a:endParaRPr lang="en-US"/>
          </a:p>
        </p:txBody>
      </p:sp>
      <p:sp>
        <p:nvSpPr>
          <p:cNvPr id="4" name="TextBox 3">
            <a:extLst>
              <a:ext uri="{FF2B5EF4-FFF2-40B4-BE49-F238E27FC236}">
                <a16:creationId xmlns:a16="http://schemas.microsoft.com/office/drawing/2014/main" id="{61B9BCC0-9DA1-B75D-F71B-3D487ECF77E7}"/>
              </a:ext>
            </a:extLst>
          </p:cNvPr>
          <p:cNvSpPr txBox="1"/>
          <p:nvPr/>
        </p:nvSpPr>
        <p:spPr>
          <a:xfrm>
            <a:off x="302454" y="2407979"/>
            <a:ext cx="11051345" cy="3539430"/>
          </a:xfrm>
          <a:prstGeom prst="rect">
            <a:avLst/>
          </a:prstGeom>
          <a:noFill/>
        </p:spPr>
        <p:txBody>
          <a:bodyPr wrap="square">
            <a:spAutoFit/>
          </a:bodyPr>
          <a:lstStyle/>
          <a:p>
            <a:pPr algn="just"/>
            <a:r>
              <a:rPr lang="en-US" sz="2800" b="0" i="0" dirty="0">
                <a:solidFill>
                  <a:srgbClr val="1A1816"/>
                </a:solidFill>
                <a:effectLst/>
                <a:latin typeface="Oracle Sans"/>
              </a:rPr>
              <a:t>The absence or presence of an index does not require a change in the wording of any SQL statement.</a:t>
            </a:r>
          </a:p>
          <a:p>
            <a:pPr algn="just"/>
            <a:r>
              <a:rPr lang="en-US" sz="2800" b="0" i="0" dirty="0">
                <a:solidFill>
                  <a:srgbClr val="1A1816"/>
                </a:solidFill>
                <a:effectLst/>
                <a:latin typeface="Oracle Sans"/>
              </a:rPr>
              <a:t>An index is a fast access path to a single row of data. It affects only the speed of execution. Given a data value that has been indexed, the index points directly to the location of the rows containing that </a:t>
            </a:r>
            <a:r>
              <a:rPr lang="en-US" sz="2800" b="0" i="0" dirty="0" err="1">
                <a:solidFill>
                  <a:srgbClr val="1A1816"/>
                </a:solidFill>
                <a:effectLst/>
                <a:latin typeface="Oracle Sans"/>
              </a:rPr>
              <a:t>value.When</a:t>
            </a:r>
            <a:r>
              <a:rPr lang="en-US" sz="2800" b="0" i="0" dirty="0">
                <a:solidFill>
                  <a:srgbClr val="1A1816"/>
                </a:solidFill>
                <a:effectLst/>
                <a:latin typeface="Oracle Sans"/>
              </a:rPr>
              <a:t> an index exists on one or more columns of a table, the database can in some cases retrieve a small set of randomly distributed rows from the table. Indexes are one of many means of reducing disk I/O</a:t>
            </a:r>
          </a:p>
        </p:txBody>
      </p:sp>
    </p:spTree>
    <p:extLst>
      <p:ext uri="{BB962C8B-B14F-4D97-AF65-F5344CB8AC3E}">
        <p14:creationId xmlns:p14="http://schemas.microsoft.com/office/powerpoint/2010/main" val="407116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16</a:t>
            </a:fld>
            <a:endParaRPr lang="en-US"/>
          </a:p>
        </p:txBody>
      </p:sp>
      <p:sp>
        <p:nvSpPr>
          <p:cNvPr id="4" name="TextBox 3">
            <a:extLst>
              <a:ext uri="{FF2B5EF4-FFF2-40B4-BE49-F238E27FC236}">
                <a16:creationId xmlns:a16="http://schemas.microsoft.com/office/drawing/2014/main" id="{8093E21E-C23E-B3B3-E8BD-C4F06CCC5808}"/>
              </a:ext>
            </a:extLst>
          </p:cNvPr>
          <p:cNvSpPr txBox="1"/>
          <p:nvPr/>
        </p:nvSpPr>
        <p:spPr>
          <a:xfrm>
            <a:off x="520503" y="1214799"/>
            <a:ext cx="10664483" cy="5262979"/>
          </a:xfrm>
          <a:prstGeom prst="rect">
            <a:avLst/>
          </a:prstGeom>
          <a:noFill/>
        </p:spPr>
        <p:txBody>
          <a:bodyPr wrap="square">
            <a:spAutoFit/>
          </a:bodyPr>
          <a:lstStyle/>
          <a:p>
            <a:pPr algn="just"/>
            <a:r>
              <a:rPr lang="en-US" sz="2800" dirty="0"/>
              <a:t>Disadvantages of indexes include the following:</a:t>
            </a:r>
          </a:p>
          <a:p>
            <a:pPr algn="just"/>
            <a:endParaRPr lang="en-US" sz="2800" dirty="0"/>
          </a:p>
          <a:p>
            <a:pPr algn="just"/>
            <a:r>
              <a:rPr lang="en-US" sz="2800" dirty="0"/>
              <a:t>Creating indexes manually often requires deep knowledge of the data model, application, and data distribution.</a:t>
            </a:r>
          </a:p>
          <a:p>
            <a:pPr algn="just"/>
            <a:endParaRPr lang="en-US" sz="2800" dirty="0"/>
          </a:p>
          <a:p>
            <a:pPr algn="just"/>
            <a:r>
              <a:rPr lang="en-US" sz="2800" dirty="0"/>
              <a:t>As the data changes, you must revisit previous decisions about indexes. An index might stop being useful, or new indexes might be required.</a:t>
            </a:r>
          </a:p>
          <a:p>
            <a:pPr algn="just"/>
            <a:endParaRPr lang="en-US" sz="2800" dirty="0"/>
          </a:p>
          <a:p>
            <a:pPr algn="just"/>
            <a:r>
              <a:rPr lang="en-US" sz="2800" dirty="0"/>
              <a:t>Indexes occupy disk space.</a:t>
            </a:r>
          </a:p>
          <a:p>
            <a:pPr algn="just"/>
            <a:endParaRPr lang="en-US" sz="2800" dirty="0"/>
          </a:p>
          <a:p>
            <a:pPr algn="just"/>
            <a:r>
              <a:rPr lang="en-US" sz="2800" dirty="0"/>
              <a:t>The database must update the index when DML occurs on the indexed data, which creates performance overhead.</a:t>
            </a:r>
            <a:endParaRPr lang="en-IN" sz="2800" dirty="0"/>
          </a:p>
        </p:txBody>
      </p:sp>
    </p:spTree>
    <p:extLst>
      <p:ext uri="{BB962C8B-B14F-4D97-AF65-F5344CB8AC3E}">
        <p14:creationId xmlns:p14="http://schemas.microsoft.com/office/powerpoint/2010/main" val="3832288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 Usability and Visibility</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17</a:t>
            </a:fld>
            <a:endParaRPr lang="en-US"/>
          </a:p>
        </p:txBody>
      </p:sp>
      <p:sp>
        <p:nvSpPr>
          <p:cNvPr id="4" name="TextBox 3">
            <a:extLst>
              <a:ext uri="{FF2B5EF4-FFF2-40B4-BE49-F238E27FC236}">
                <a16:creationId xmlns:a16="http://schemas.microsoft.com/office/drawing/2014/main" id="{01A7D4F6-B652-EBCA-5377-3048151DCC27}"/>
              </a:ext>
            </a:extLst>
          </p:cNvPr>
          <p:cNvSpPr txBox="1"/>
          <p:nvPr/>
        </p:nvSpPr>
        <p:spPr>
          <a:xfrm>
            <a:off x="513545" y="1595021"/>
            <a:ext cx="11164910" cy="5262979"/>
          </a:xfrm>
          <a:prstGeom prst="rect">
            <a:avLst/>
          </a:prstGeom>
          <a:noFill/>
        </p:spPr>
        <p:txBody>
          <a:bodyPr wrap="square">
            <a:spAutoFit/>
          </a:bodyPr>
          <a:lstStyle/>
          <a:p>
            <a:pPr algn="just"/>
            <a:r>
              <a:rPr lang="en-US" sz="2400" dirty="0"/>
              <a:t>Usability</a:t>
            </a:r>
          </a:p>
          <a:p>
            <a:pPr algn="just"/>
            <a:endParaRPr lang="en-US" sz="2400" dirty="0"/>
          </a:p>
          <a:p>
            <a:pPr algn="just"/>
            <a:r>
              <a:rPr lang="en-US" sz="2400" dirty="0"/>
              <a:t>An unusable index, which is ignored by the optimizer, is not maintained by DML operations. An unusable index can improve the performance of bulk loads. Instead of dropping an index and later re-creating it, you can make the index unusable and then rebuild it. Unusable indexes and index partitions do not consume space. When you make a usable index unusable, the database drops its index segment.</a:t>
            </a:r>
          </a:p>
          <a:p>
            <a:pPr algn="just"/>
            <a:endParaRPr lang="en-US" sz="2400" dirty="0"/>
          </a:p>
          <a:p>
            <a:pPr algn="just"/>
            <a:r>
              <a:rPr lang="en-US" sz="2400" dirty="0"/>
              <a:t>Visibility</a:t>
            </a:r>
          </a:p>
          <a:p>
            <a:pPr algn="just"/>
            <a:endParaRPr lang="en-US" sz="2400" dirty="0"/>
          </a:p>
          <a:p>
            <a:pPr algn="just"/>
            <a:r>
              <a:rPr lang="en-US" sz="2400" dirty="0"/>
              <a:t>An invisible index is maintained by DML operations, but is not used by default by the optimizer. Making an index invisible is an alternative to making it unusable or dropping it. Invisible indexes are especially useful for testing the removal of an index before dropping it or using indexes temporarily without affecting the overall application.</a:t>
            </a:r>
            <a:endParaRPr lang="en-IN" sz="2400" dirty="0"/>
          </a:p>
        </p:txBody>
      </p:sp>
    </p:spTree>
    <p:extLst>
      <p:ext uri="{BB962C8B-B14F-4D97-AF65-F5344CB8AC3E}">
        <p14:creationId xmlns:p14="http://schemas.microsoft.com/office/powerpoint/2010/main" val="329022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090" y="31570"/>
            <a:ext cx="11164910" cy="940158"/>
          </a:xfrm>
        </p:spPr>
        <p:txBody>
          <a:bodyPr>
            <a:normAutofit/>
          </a:bodyPr>
          <a:lstStyle/>
          <a:p>
            <a:r>
              <a:rPr lang="en-IN" b="1" dirty="0">
                <a:latin typeface="Times New Roman" pitchFamily="18" charset="0"/>
                <a:cs typeface="Times New Roman" pitchFamily="18" charset="0"/>
              </a:rPr>
              <a:t>CREATE INDEX examples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18</a:t>
            </a:fld>
            <a:endParaRPr lang="en-US"/>
          </a:p>
        </p:txBody>
      </p:sp>
      <p:sp>
        <p:nvSpPr>
          <p:cNvPr id="4" name="TextBox 3">
            <a:extLst>
              <a:ext uri="{FF2B5EF4-FFF2-40B4-BE49-F238E27FC236}">
                <a16:creationId xmlns:a16="http://schemas.microsoft.com/office/drawing/2014/main" id="{A92C165B-97B1-4813-CF28-0B4907EC0B26}"/>
              </a:ext>
            </a:extLst>
          </p:cNvPr>
          <p:cNvSpPr txBox="1"/>
          <p:nvPr/>
        </p:nvSpPr>
        <p:spPr>
          <a:xfrm>
            <a:off x="1191183" y="1093371"/>
            <a:ext cx="6065960" cy="4832092"/>
          </a:xfrm>
          <a:prstGeom prst="rect">
            <a:avLst/>
          </a:prstGeom>
          <a:noFill/>
        </p:spPr>
        <p:txBody>
          <a:bodyPr wrap="square">
            <a:spAutoFit/>
          </a:bodyPr>
          <a:lstStyle/>
          <a:p>
            <a:r>
              <a:rPr lang="en-US" sz="2800" dirty="0"/>
              <a:t>CREATE TABLE members(</a:t>
            </a:r>
          </a:p>
          <a:p>
            <a:r>
              <a:rPr lang="en-US" sz="2800" dirty="0"/>
              <a:t>    </a:t>
            </a:r>
            <a:r>
              <a:rPr lang="en-US" sz="2800" dirty="0" err="1"/>
              <a:t>member_id</a:t>
            </a:r>
            <a:r>
              <a:rPr lang="en-US" sz="2800" dirty="0"/>
              <a:t> INT GENERATED BY DEFAULT AS IDENTITY,</a:t>
            </a:r>
          </a:p>
          <a:p>
            <a:r>
              <a:rPr lang="en-US" sz="2800" dirty="0"/>
              <a:t>    </a:t>
            </a:r>
            <a:r>
              <a:rPr lang="en-US" sz="2800" dirty="0" err="1"/>
              <a:t>first_name</a:t>
            </a:r>
            <a:r>
              <a:rPr lang="en-US" sz="2800" dirty="0"/>
              <a:t> VARCHAR2(100) NOT NULL,</a:t>
            </a:r>
          </a:p>
          <a:p>
            <a:r>
              <a:rPr lang="en-US" sz="2800" dirty="0"/>
              <a:t>    </a:t>
            </a:r>
            <a:r>
              <a:rPr lang="en-US" sz="2800" dirty="0" err="1"/>
              <a:t>last_name</a:t>
            </a:r>
            <a:r>
              <a:rPr lang="en-US" sz="2800" dirty="0"/>
              <a:t> VARCHAR2(100) NOT NULL,</a:t>
            </a:r>
          </a:p>
          <a:p>
            <a:r>
              <a:rPr lang="en-US" sz="2800" dirty="0"/>
              <a:t>    gender CHAR(1) NOT NULL,</a:t>
            </a:r>
          </a:p>
          <a:p>
            <a:r>
              <a:rPr lang="en-US" sz="2800" dirty="0"/>
              <a:t>    dob DATE NOT NULL,</a:t>
            </a:r>
          </a:p>
          <a:p>
            <a:r>
              <a:rPr lang="en-US" sz="2800" dirty="0"/>
              <a:t>    email VARCHAR2(255) NOT NULL,</a:t>
            </a:r>
          </a:p>
          <a:p>
            <a:r>
              <a:rPr lang="en-US" sz="2800" dirty="0"/>
              <a:t>    PRIMARY KEY(</a:t>
            </a:r>
            <a:r>
              <a:rPr lang="en-US" sz="2800" dirty="0" err="1"/>
              <a:t>member_id</a:t>
            </a:r>
            <a:r>
              <a:rPr lang="en-US" sz="2800" dirty="0"/>
              <a:t>)</a:t>
            </a:r>
          </a:p>
          <a:p>
            <a:r>
              <a:rPr lang="en-US" sz="2800" dirty="0"/>
              <a:t>);</a:t>
            </a:r>
            <a:endParaRPr lang="en-IN" sz="2800" dirty="0"/>
          </a:p>
        </p:txBody>
      </p:sp>
      <p:sp>
        <p:nvSpPr>
          <p:cNvPr id="7" name="TextBox 6">
            <a:extLst>
              <a:ext uri="{FF2B5EF4-FFF2-40B4-BE49-F238E27FC236}">
                <a16:creationId xmlns:a16="http://schemas.microsoft.com/office/drawing/2014/main" id="{5B82CB1A-8132-6278-A5D2-9BB3FAE336E2}"/>
              </a:ext>
            </a:extLst>
          </p:cNvPr>
          <p:cNvSpPr txBox="1"/>
          <p:nvPr/>
        </p:nvSpPr>
        <p:spPr>
          <a:xfrm>
            <a:off x="7999866" y="501649"/>
            <a:ext cx="3466420" cy="3416320"/>
          </a:xfrm>
          <a:prstGeom prst="rect">
            <a:avLst/>
          </a:prstGeom>
          <a:noFill/>
        </p:spPr>
        <p:txBody>
          <a:bodyPr wrap="square">
            <a:spAutoFit/>
          </a:bodyPr>
          <a:lstStyle/>
          <a:p>
            <a:r>
              <a:rPr lang="en-US" dirty="0"/>
              <a:t>Loading data </a:t>
            </a:r>
          </a:p>
          <a:p>
            <a:endParaRPr lang="en-US" dirty="0"/>
          </a:p>
          <a:p>
            <a:endParaRPr lang="en-US" dirty="0"/>
          </a:p>
          <a:p>
            <a:r>
              <a:rPr lang="en-US" dirty="0"/>
              <a:t>SELECT </a:t>
            </a:r>
          </a:p>
          <a:p>
            <a:r>
              <a:rPr lang="en-US" dirty="0"/>
              <a:t>    </a:t>
            </a:r>
            <a:r>
              <a:rPr lang="en-US" dirty="0" err="1"/>
              <a:t>index_name</a:t>
            </a:r>
            <a:r>
              <a:rPr lang="en-US" dirty="0"/>
              <a:t>, </a:t>
            </a:r>
          </a:p>
          <a:p>
            <a:r>
              <a:rPr lang="en-US" dirty="0"/>
              <a:t>    </a:t>
            </a:r>
            <a:r>
              <a:rPr lang="en-US" dirty="0" err="1"/>
              <a:t>index_type</a:t>
            </a:r>
            <a:r>
              <a:rPr lang="en-US" dirty="0"/>
              <a:t>, </a:t>
            </a:r>
          </a:p>
          <a:p>
            <a:r>
              <a:rPr lang="en-US" dirty="0"/>
              <a:t>    visibility, </a:t>
            </a:r>
          </a:p>
          <a:p>
            <a:r>
              <a:rPr lang="en-US" dirty="0"/>
              <a:t>    status </a:t>
            </a:r>
          </a:p>
          <a:p>
            <a:r>
              <a:rPr lang="en-US" dirty="0"/>
              <a:t>FROM </a:t>
            </a:r>
          </a:p>
          <a:p>
            <a:r>
              <a:rPr lang="en-US" dirty="0"/>
              <a:t>    </a:t>
            </a:r>
            <a:r>
              <a:rPr lang="en-US" dirty="0" err="1"/>
              <a:t>all_indexes</a:t>
            </a:r>
            <a:endParaRPr lang="en-US" dirty="0"/>
          </a:p>
          <a:p>
            <a:r>
              <a:rPr lang="en-US" dirty="0"/>
              <a:t>WHERE </a:t>
            </a:r>
          </a:p>
          <a:p>
            <a:r>
              <a:rPr lang="en-US" dirty="0"/>
              <a:t>    </a:t>
            </a:r>
            <a:r>
              <a:rPr lang="en-US" dirty="0" err="1"/>
              <a:t>table_name</a:t>
            </a:r>
            <a:r>
              <a:rPr lang="en-US" dirty="0"/>
              <a:t> = 'MEMBERS';</a:t>
            </a:r>
            <a:endParaRPr lang="en-IN" dirty="0"/>
          </a:p>
        </p:txBody>
      </p:sp>
      <p:pic>
        <p:nvPicPr>
          <p:cNvPr id="8" name="Picture 7">
            <a:extLst>
              <a:ext uri="{FF2B5EF4-FFF2-40B4-BE49-F238E27FC236}">
                <a16:creationId xmlns:a16="http://schemas.microsoft.com/office/drawing/2014/main" id="{46031363-2E66-8F41-035B-F908B9065173}"/>
              </a:ext>
            </a:extLst>
          </p:cNvPr>
          <p:cNvPicPr>
            <a:picLocks noChangeAspect="1"/>
          </p:cNvPicPr>
          <p:nvPr/>
        </p:nvPicPr>
        <p:blipFill>
          <a:blip r:embed="rId2"/>
          <a:stretch>
            <a:fillRect/>
          </a:stretch>
        </p:blipFill>
        <p:spPr>
          <a:xfrm>
            <a:off x="7257143" y="4348140"/>
            <a:ext cx="4601027" cy="1138260"/>
          </a:xfrm>
          <a:prstGeom prst="rect">
            <a:avLst/>
          </a:prstGeom>
        </p:spPr>
      </p:pic>
    </p:spTree>
    <p:extLst>
      <p:ext uri="{BB962C8B-B14F-4D97-AF65-F5344CB8AC3E}">
        <p14:creationId xmlns:p14="http://schemas.microsoft.com/office/powerpoint/2010/main" val="185502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71" y="308621"/>
            <a:ext cx="11164910" cy="940158"/>
          </a:xfrm>
        </p:spPr>
        <p:txBody>
          <a:bodyPr>
            <a:normAutofit/>
          </a:bodyPr>
          <a:lstStyle/>
          <a:p>
            <a:r>
              <a:rPr lang="en-US" b="1" dirty="0">
                <a:latin typeface="Times New Roman" pitchFamily="18" charset="0"/>
                <a:cs typeface="Times New Roman" pitchFamily="18" charset="0"/>
              </a:rPr>
              <a:t>Creating an index on one column</a:t>
            </a: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19</a:t>
            </a:fld>
            <a:endParaRPr lang="en-US"/>
          </a:p>
        </p:txBody>
      </p:sp>
      <p:sp>
        <p:nvSpPr>
          <p:cNvPr id="4" name="TextBox 3">
            <a:extLst>
              <a:ext uri="{FF2B5EF4-FFF2-40B4-BE49-F238E27FC236}">
                <a16:creationId xmlns:a16="http://schemas.microsoft.com/office/drawing/2014/main" id="{630B6649-914A-8176-691A-3C6C9ADF8988}"/>
              </a:ext>
            </a:extLst>
          </p:cNvPr>
          <p:cNvSpPr txBox="1"/>
          <p:nvPr/>
        </p:nvSpPr>
        <p:spPr>
          <a:xfrm>
            <a:off x="1065627" y="1386059"/>
            <a:ext cx="4055013" cy="3970318"/>
          </a:xfrm>
          <a:prstGeom prst="rect">
            <a:avLst/>
          </a:prstGeom>
          <a:noFill/>
        </p:spPr>
        <p:txBody>
          <a:bodyPr wrap="square">
            <a:spAutoFit/>
          </a:bodyPr>
          <a:lstStyle/>
          <a:p>
            <a:r>
              <a:rPr lang="en-US" dirty="0"/>
              <a:t>CREATE INDEX </a:t>
            </a:r>
            <a:r>
              <a:rPr lang="en-US" dirty="0" err="1"/>
              <a:t>members_last_name_i</a:t>
            </a:r>
            <a:r>
              <a:rPr lang="en-US" dirty="0"/>
              <a:t> </a:t>
            </a:r>
          </a:p>
          <a:p>
            <a:r>
              <a:rPr lang="en-US" dirty="0"/>
              <a:t>ON members(</a:t>
            </a:r>
            <a:r>
              <a:rPr lang="en-US" dirty="0" err="1"/>
              <a:t>last_name</a:t>
            </a:r>
            <a:r>
              <a:rPr lang="en-US" dirty="0"/>
              <a:t>);</a:t>
            </a:r>
          </a:p>
          <a:p>
            <a:endParaRPr lang="en-US" dirty="0"/>
          </a:p>
          <a:p>
            <a:r>
              <a:rPr lang="en-US" dirty="0"/>
              <a:t>SELECT </a:t>
            </a:r>
          </a:p>
          <a:p>
            <a:r>
              <a:rPr lang="en-US" dirty="0"/>
              <a:t>    </a:t>
            </a:r>
            <a:r>
              <a:rPr lang="en-US" dirty="0" err="1"/>
              <a:t>index_name</a:t>
            </a:r>
            <a:r>
              <a:rPr lang="en-US" dirty="0"/>
              <a:t>, </a:t>
            </a:r>
          </a:p>
          <a:p>
            <a:r>
              <a:rPr lang="en-US" dirty="0"/>
              <a:t>    </a:t>
            </a:r>
            <a:r>
              <a:rPr lang="en-US" dirty="0" err="1"/>
              <a:t>index_type</a:t>
            </a:r>
            <a:r>
              <a:rPr lang="en-US" dirty="0"/>
              <a:t>, </a:t>
            </a:r>
          </a:p>
          <a:p>
            <a:r>
              <a:rPr lang="en-US" dirty="0"/>
              <a:t>    visibility, </a:t>
            </a:r>
          </a:p>
          <a:p>
            <a:r>
              <a:rPr lang="en-US" dirty="0"/>
              <a:t>    status </a:t>
            </a:r>
          </a:p>
          <a:p>
            <a:r>
              <a:rPr lang="en-US" dirty="0"/>
              <a:t>FROM </a:t>
            </a:r>
          </a:p>
          <a:p>
            <a:r>
              <a:rPr lang="en-US" dirty="0"/>
              <a:t>    </a:t>
            </a:r>
            <a:r>
              <a:rPr lang="en-US" dirty="0" err="1"/>
              <a:t>all_indexes</a:t>
            </a:r>
            <a:endParaRPr lang="en-US" dirty="0"/>
          </a:p>
          <a:p>
            <a:r>
              <a:rPr lang="en-US" dirty="0"/>
              <a:t>WHERE </a:t>
            </a:r>
          </a:p>
          <a:p>
            <a:r>
              <a:rPr lang="en-US" dirty="0"/>
              <a:t>    </a:t>
            </a:r>
            <a:r>
              <a:rPr lang="en-US" dirty="0" err="1"/>
              <a:t>table_name</a:t>
            </a:r>
            <a:r>
              <a:rPr lang="en-US" dirty="0"/>
              <a:t> = 'MEMBERS’;</a:t>
            </a:r>
          </a:p>
          <a:p>
            <a:endParaRPr lang="en-US" dirty="0"/>
          </a:p>
          <a:p>
            <a:endParaRPr lang="en-US" dirty="0"/>
          </a:p>
        </p:txBody>
      </p:sp>
      <p:pic>
        <p:nvPicPr>
          <p:cNvPr id="5" name="Picture 4">
            <a:extLst>
              <a:ext uri="{FF2B5EF4-FFF2-40B4-BE49-F238E27FC236}">
                <a16:creationId xmlns:a16="http://schemas.microsoft.com/office/drawing/2014/main" id="{9C2F876B-C045-31FF-7C69-D5955E671F5C}"/>
              </a:ext>
            </a:extLst>
          </p:cNvPr>
          <p:cNvPicPr>
            <a:picLocks noChangeAspect="1"/>
          </p:cNvPicPr>
          <p:nvPr/>
        </p:nvPicPr>
        <p:blipFill>
          <a:blip r:embed="rId2"/>
          <a:stretch>
            <a:fillRect/>
          </a:stretch>
        </p:blipFill>
        <p:spPr>
          <a:xfrm>
            <a:off x="422633" y="5195716"/>
            <a:ext cx="5673367" cy="940158"/>
          </a:xfrm>
          <a:prstGeom prst="rect">
            <a:avLst/>
          </a:prstGeom>
        </p:spPr>
      </p:pic>
    </p:spTree>
    <p:extLst>
      <p:ext uri="{BB962C8B-B14F-4D97-AF65-F5344CB8AC3E}">
        <p14:creationId xmlns:p14="http://schemas.microsoft.com/office/powerpoint/2010/main" val="36458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3051926"/>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marL="85725">
              <a:spcBef>
                <a:spcPts val="515"/>
              </a:spcBef>
              <a:spcAft>
                <a:spcPts val="0"/>
              </a:spcAf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The Course aims to:</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Develop understanding the advancement in SQL</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Demonstrate methods to </a:t>
            </a:r>
            <a:r>
              <a:rPr lang="en-IN" sz="2400" dirty="0">
                <a:effectLst/>
                <a:latin typeface="Times New Roman" panose="02020603050405020304" pitchFamily="18" charset="0"/>
                <a:ea typeface="Times New Roman" panose="02020603050405020304" pitchFamily="18" charset="0"/>
                <a:cs typeface="Arial" panose="020B0604020202090204" pitchFamily="34" charset="0"/>
              </a:rPr>
              <a:t>apply SQL using programming construct PL/SQL</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Teach use and application of normalization techniques and implementing the concept of triggers. </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3258-DC31-A481-64EC-5A3C8360B6DC}"/>
              </a:ext>
            </a:extLst>
          </p:cNvPr>
          <p:cNvSpPr>
            <a:spLocks noGrp="1"/>
          </p:cNvSpPr>
          <p:nvPr>
            <p:ph type="title"/>
          </p:nvPr>
        </p:nvSpPr>
        <p:spPr/>
        <p:txBody>
          <a:bodyPr/>
          <a:lstStyle/>
          <a:p>
            <a:r>
              <a:rPr lang="en-IN" b="1" dirty="0"/>
              <a:t>Removing an index</a:t>
            </a:r>
          </a:p>
        </p:txBody>
      </p:sp>
      <p:sp>
        <p:nvSpPr>
          <p:cNvPr id="3" name="Content Placeholder 2">
            <a:extLst>
              <a:ext uri="{FF2B5EF4-FFF2-40B4-BE49-F238E27FC236}">
                <a16:creationId xmlns:a16="http://schemas.microsoft.com/office/drawing/2014/main" id="{0D84F0A3-14B3-374A-B1A0-C1B23B9243C4}"/>
              </a:ext>
            </a:extLst>
          </p:cNvPr>
          <p:cNvSpPr>
            <a:spLocks noGrp="1"/>
          </p:cNvSpPr>
          <p:nvPr>
            <p:ph idx="1"/>
          </p:nvPr>
        </p:nvSpPr>
        <p:spPr/>
        <p:txBody>
          <a:bodyPr/>
          <a:lstStyle/>
          <a:p>
            <a:r>
              <a:rPr lang="en-US" dirty="0"/>
              <a:t>To remove an index, you use the DROP INDEX statement:</a:t>
            </a:r>
          </a:p>
          <a:p>
            <a:pPr marL="0" indent="0">
              <a:buNone/>
            </a:pPr>
            <a:r>
              <a:rPr lang="en-US" dirty="0"/>
              <a:t>           DROP INDEX </a:t>
            </a:r>
            <a:r>
              <a:rPr lang="en-US" dirty="0" err="1"/>
              <a:t>index_name</a:t>
            </a:r>
            <a:r>
              <a:rPr lang="en-US" dirty="0"/>
              <a:t>;</a:t>
            </a:r>
          </a:p>
          <a:p>
            <a:r>
              <a:rPr lang="en-US" dirty="0"/>
              <a:t>For example, to drop the </a:t>
            </a:r>
            <a:r>
              <a:rPr lang="en-US" dirty="0" err="1"/>
              <a:t>members_last_name_i</a:t>
            </a:r>
            <a:r>
              <a:rPr lang="en-US" dirty="0"/>
              <a:t> index, use statement:</a:t>
            </a:r>
          </a:p>
          <a:p>
            <a:pPr marL="0" indent="0">
              <a:buNone/>
            </a:pPr>
            <a:r>
              <a:rPr lang="en-US" dirty="0"/>
              <a:t>        DROP INDEX </a:t>
            </a:r>
            <a:r>
              <a:rPr lang="en-US" dirty="0" err="1"/>
              <a:t>members_last_name_i</a:t>
            </a:r>
            <a:r>
              <a:rPr lang="en-US" dirty="0"/>
              <a:t>;</a:t>
            </a:r>
            <a:endParaRPr lang="en-IN" dirty="0"/>
          </a:p>
        </p:txBody>
      </p:sp>
      <p:sp>
        <p:nvSpPr>
          <p:cNvPr id="5" name="Slide Number Placeholder 4">
            <a:extLst>
              <a:ext uri="{FF2B5EF4-FFF2-40B4-BE49-F238E27FC236}">
                <a16:creationId xmlns:a16="http://schemas.microsoft.com/office/drawing/2014/main" id="{FDA1B88A-2F49-06CF-8352-321EF488334A}"/>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237986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4329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ankur.e13693@cumail.in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97A403-A8AA-975E-348B-DB3FB60D3CF5}"/>
              </a:ext>
            </a:extLst>
          </p:cNvPr>
          <p:cNvSpPr txBox="1"/>
          <p:nvPr/>
        </p:nvSpPr>
        <p:spPr>
          <a:xfrm>
            <a:off x="720497" y="2714166"/>
            <a:ext cx="10941279" cy="1444113"/>
          </a:xfrm>
          <a:prstGeom prst="rect">
            <a:avLst/>
          </a:prstGeom>
          <a:noFill/>
        </p:spPr>
        <p:txBody>
          <a:bodyPr wrap="square">
            <a:spAutoFit/>
          </a:bodyPr>
          <a:lstStyle/>
          <a:p>
            <a:pPr lvl="0" algn="just">
              <a:lnSpc>
                <a:spcPct val="150000"/>
              </a:lnSpc>
              <a:spcAft>
                <a:spcPts val="1000"/>
              </a:spcAft>
            </a:pPr>
            <a:r>
              <a:rPr lang="en-US" sz="2800" dirty="0">
                <a:solidFill>
                  <a:srgbClr val="000000"/>
                </a:solidFill>
                <a:latin typeface="Times New Roman" panose="02020603050405020304" pitchFamily="18" charset="0"/>
                <a:ea typeface="Calibri" panose="020F0502020204030204" pitchFamily="34" charset="0"/>
              </a:rPr>
              <a:t>CO1.  </a:t>
            </a:r>
            <a:r>
              <a:rPr lang="en-US" sz="2800" dirty="0">
                <a:solidFill>
                  <a:srgbClr val="000000"/>
                </a:solidFill>
                <a:effectLst/>
                <a:latin typeface="Times New Roman" panose="02020603050405020304" pitchFamily="18" charset="0"/>
                <a:ea typeface="Calibri" panose="020F0502020204030204" pitchFamily="34" charset="0"/>
              </a:rPr>
              <a:t>Describe and execute advanced level SQL queries</a:t>
            </a:r>
            <a:endParaRPr lang="en-IN" sz="2800" dirty="0">
              <a:solidFill>
                <a:srgbClr val="000000"/>
              </a:solidFill>
              <a:latin typeface="Calibri" panose="020F0502020204030204" pitchFamily="34" charset="0"/>
              <a:ea typeface="Calibri" panose="020F0502020204030204" pitchFamily="34" charset="0"/>
            </a:endParaRPr>
          </a:p>
          <a:p>
            <a:pPr lvl="0" algn="just">
              <a:lnSpc>
                <a:spcPct val="150000"/>
              </a:lnSpc>
              <a:spcAft>
                <a:spcPts val="1000"/>
              </a:spcAft>
            </a:pPr>
            <a:r>
              <a:rPr lang="en-IN" sz="2800" dirty="0">
                <a:solidFill>
                  <a:srgbClr val="000000"/>
                </a:solidFill>
                <a:effectLst/>
                <a:latin typeface="Calibri" panose="020F0502020204030204" pitchFamily="34" charset="0"/>
                <a:ea typeface="Calibri" panose="020F0502020204030204" pitchFamily="34" charset="0"/>
              </a:rPr>
              <a:t>CO2.   </a:t>
            </a:r>
            <a:r>
              <a:rPr lang="en-US" sz="2800" dirty="0">
                <a:solidFill>
                  <a:srgbClr val="000000"/>
                </a:solidFill>
                <a:effectLst/>
                <a:latin typeface="Times New Roman" panose="02020603050405020304" pitchFamily="18" charset="0"/>
                <a:ea typeface="Calibri" panose="020F0502020204030204" pitchFamily="34" charset="0"/>
              </a:rPr>
              <a:t>Create views of data and Implement transaction control using locks. </a:t>
            </a:r>
            <a:endParaRPr lang="en-IN"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6EDB0863-BF28-0A67-DE3D-1CBEC60A0A99}"/>
              </a:ext>
            </a:extLst>
          </p:cNvPr>
          <p:cNvSpPr txBox="1"/>
          <p:nvPr/>
        </p:nvSpPr>
        <p:spPr>
          <a:xfrm>
            <a:off x="1032803" y="1375961"/>
            <a:ext cx="10297551" cy="4557466"/>
          </a:xfrm>
          <a:prstGeom prst="rect">
            <a:avLst/>
          </a:prstGeom>
          <a:noFill/>
        </p:spPr>
        <p:txBody>
          <a:bodyPr wrap="square">
            <a:spAutoFit/>
          </a:bodyPr>
          <a:lstStyle/>
          <a:p>
            <a:pPr marL="57150" algn="just">
              <a:lnSpc>
                <a:spcPct val="250000"/>
              </a:lnSpc>
            </a:pPr>
            <a:r>
              <a:rPr lang="en-IN" sz="2400" b="1" dirty="0">
                <a:effectLst/>
                <a:latin typeface="Times New Roman" panose="02020603050405020304" pitchFamily="18" charset="0"/>
                <a:ea typeface="Calibri" panose="020F0502020204030204" pitchFamily="34" charset="0"/>
                <a:cs typeface="Arial" panose="020B0604020202090204" pitchFamily="34" charset="0"/>
              </a:rPr>
              <a:t>Advanced SQL-</a:t>
            </a:r>
            <a:r>
              <a:rPr lang="en-IN" sz="2400" dirty="0">
                <a:effectLst/>
                <a:latin typeface="Times New Roman" panose="02020603050405020304" pitchFamily="18" charset="0"/>
                <a:ea typeface="Calibri" panose="020F0502020204030204" pitchFamily="34" charset="0"/>
                <a:cs typeface="Arial" panose="020B0604020202090204" pitchFamily="34" charset="0"/>
              </a:rPr>
              <a:t>Transaction Control: Commit, Rollback, Save point. DCL Commands: Grant and Revoke. Locks, Deadlocks ,Types of Locks: Row level locks, Table level locks, Shared lock, Exclusive  lock, Synonym: Create Synonym. Sequences: Create and alter Sequences. Index: Unique and Composite .Views: Create /replace, update and alter views.</a:t>
            </a:r>
            <a:endParaRPr lang="en-IN" sz="2400" dirty="0">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lstStyle/>
          <a:p>
            <a:r>
              <a:rPr lang="en-IN" b="1" dirty="0">
                <a:latin typeface="Times New Roman" pitchFamily="18" charset="0"/>
                <a:cs typeface="Times New Roman" pitchFamily="18" charset="0"/>
              </a:rPr>
              <a:t>Outline </a:t>
            </a:r>
          </a:p>
        </p:txBody>
      </p:sp>
      <p:sp>
        <p:nvSpPr>
          <p:cNvPr id="3" name="Content Placeholder 2"/>
          <p:cNvSpPr>
            <a:spLocks noGrp="1"/>
          </p:cNvSpPr>
          <p:nvPr>
            <p:ph idx="1"/>
          </p:nvPr>
        </p:nvSpPr>
        <p:spPr/>
        <p:txBody>
          <a:bodyPr/>
          <a:lstStyle/>
          <a:p>
            <a:r>
              <a:rPr lang="en-IN" sz="2800" dirty="0">
                <a:effectLst/>
                <a:latin typeface="Times New Roman" panose="02020603050405020304" pitchFamily="18" charset="0"/>
                <a:ea typeface="Calibri" panose="020F0502020204030204" pitchFamily="34" charset="0"/>
                <a:cs typeface="Arial" panose="020B0604020202090204" pitchFamily="34" charset="0"/>
              </a:rPr>
              <a:t>Index: Unique and Composite</a:t>
            </a:r>
            <a:r>
              <a:rPr lang="en-US" b="1" dirty="0"/>
              <a:t> </a:t>
            </a:r>
          </a:p>
        </p:txBody>
      </p:sp>
      <p:sp>
        <p:nvSpPr>
          <p:cNvPr id="6" name="Slide Number Placeholder 5"/>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6</a:t>
            </a:fld>
            <a:endParaRPr lang="en-US"/>
          </a:p>
        </p:txBody>
      </p:sp>
      <p:sp>
        <p:nvSpPr>
          <p:cNvPr id="4" name="TextBox 3">
            <a:extLst>
              <a:ext uri="{FF2B5EF4-FFF2-40B4-BE49-F238E27FC236}">
                <a16:creationId xmlns:a16="http://schemas.microsoft.com/office/drawing/2014/main" id="{3929D5AE-D8E9-36FB-6D5D-FE8C33DAA030}"/>
              </a:ext>
            </a:extLst>
          </p:cNvPr>
          <p:cNvSpPr txBox="1"/>
          <p:nvPr/>
        </p:nvSpPr>
        <p:spPr>
          <a:xfrm>
            <a:off x="829995" y="1684878"/>
            <a:ext cx="11507372" cy="3539430"/>
          </a:xfrm>
          <a:prstGeom prst="rect">
            <a:avLst/>
          </a:prstGeom>
          <a:noFill/>
        </p:spPr>
        <p:txBody>
          <a:bodyPr wrap="square">
            <a:spAutoFit/>
          </a:bodyPr>
          <a:lstStyle/>
          <a:p>
            <a:pPr algn="just"/>
            <a:r>
              <a:rPr lang="en-US" sz="3200" dirty="0"/>
              <a:t>An index is an optional structure, associated with a table or table cluster, that can sometimes speed data access.</a:t>
            </a:r>
          </a:p>
          <a:p>
            <a:pPr algn="just"/>
            <a:endParaRPr lang="en-US" sz="3200" dirty="0"/>
          </a:p>
          <a:p>
            <a:pPr algn="just"/>
            <a:r>
              <a:rPr lang="en-US" sz="3200" dirty="0"/>
              <a:t>Indexes are schema objects that are logically and physically independent of the data in the objects with which they are associated. Thus, you can drop or create an index without physically affecting the indexed table</a:t>
            </a:r>
            <a:endParaRPr lang="en-IN" sz="3200" dirty="0"/>
          </a:p>
        </p:txBody>
      </p:sp>
    </p:spTree>
    <p:extLst>
      <p:ext uri="{BB962C8B-B14F-4D97-AF65-F5344CB8AC3E}">
        <p14:creationId xmlns:p14="http://schemas.microsoft.com/office/powerpoint/2010/main" val="346295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7</a:t>
            </a:fld>
            <a:endParaRPr lang="en-US"/>
          </a:p>
        </p:txBody>
      </p:sp>
      <p:sp>
        <p:nvSpPr>
          <p:cNvPr id="3" name="TextBox 2">
            <a:extLst>
              <a:ext uri="{FF2B5EF4-FFF2-40B4-BE49-F238E27FC236}">
                <a16:creationId xmlns:a16="http://schemas.microsoft.com/office/drawing/2014/main" id="{250835AE-F262-C8EF-852E-16961700FA74}"/>
              </a:ext>
            </a:extLst>
          </p:cNvPr>
          <p:cNvSpPr txBox="1"/>
          <p:nvPr/>
        </p:nvSpPr>
        <p:spPr>
          <a:xfrm>
            <a:off x="793417" y="1338430"/>
            <a:ext cx="4574579" cy="2677656"/>
          </a:xfrm>
          <a:prstGeom prst="rect">
            <a:avLst/>
          </a:prstGeom>
          <a:noFill/>
        </p:spPr>
        <p:txBody>
          <a:bodyPr wrap="square">
            <a:spAutoFit/>
          </a:bodyPr>
          <a:lstStyle/>
          <a:p>
            <a:pPr algn="just"/>
            <a:r>
              <a:rPr lang="en-US" sz="2400" dirty="0"/>
              <a:t>Indexes are special lookup tables that the database search engine can use to speed up data retrieval. Simply put, an index is a pointer to data in a table. An index in a database is very similar to an index in the back of a book</a:t>
            </a:r>
            <a:endParaRPr lang="en-IN" sz="2400" dirty="0"/>
          </a:p>
        </p:txBody>
      </p:sp>
      <p:pic>
        <p:nvPicPr>
          <p:cNvPr id="5" name="Picture 4">
            <a:extLst>
              <a:ext uri="{FF2B5EF4-FFF2-40B4-BE49-F238E27FC236}">
                <a16:creationId xmlns:a16="http://schemas.microsoft.com/office/drawing/2014/main" id="{F7B0C9D1-2108-2B74-953E-F604B7B6B27D}"/>
              </a:ext>
            </a:extLst>
          </p:cNvPr>
          <p:cNvPicPr>
            <a:picLocks noChangeAspect="1"/>
          </p:cNvPicPr>
          <p:nvPr/>
        </p:nvPicPr>
        <p:blipFill>
          <a:blip r:embed="rId2"/>
          <a:stretch>
            <a:fillRect/>
          </a:stretch>
        </p:blipFill>
        <p:spPr>
          <a:xfrm>
            <a:off x="469072" y="4200752"/>
            <a:ext cx="11164910" cy="2312590"/>
          </a:xfrm>
          <a:prstGeom prst="rect">
            <a:avLst/>
          </a:prstGeom>
        </p:spPr>
      </p:pic>
      <p:sp>
        <p:nvSpPr>
          <p:cNvPr id="10" name="TextBox 9">
            <a:extLst>
              <a:ext uri="{FF2B5EF4-FFF2-40B4-BE49-F238E27FC236}">
                <a16:creationId xmlns:a16="http://schemas.microsoft.com/office/drawing/2014/main" id="{3AB56B3B-5C03-1DBD-EE78-CF04BDCB1DD6}"/>
              </a:ext>
            </a:extLst>
          </p:cNvPr>
          <p:cNvSpPr txBox="1"/>
          <p:nvPr/>
        </p:nvSpPr>
        <p:spPr>
          <a:xfrm>
            <a:off x="5367997" y="1465487"/>
            <a:ext cx="6030585" cy="2308324"/>
          </a:xfrm>
          <a:prstGeom prst="rect">
            <a:avLst/>
          </a:prstGeom>
          <a:solidFill>
            <a:srgbClr val="FFFF00"/>
          </a:solidFill>
        </p:spPr>
        <p:txBody>
          <a:bodyPr wrap="square">
            <a:spAutoFit/>
          </a:bodyPr>
          <a:lstStyle/>
          <a:p>
            <a:pPr algn="just"/>
            <a:r>
              <a:rPr lang="en-US" sz="2400" dirty="0"/>
              <a:t>For example, if you want to reference all pages in a book that discuss a certain topic, you first refer to the index, which lists all topics alphabetically and are then referred to one or more specific page</a:t>
            </a:r>
          </a:p>
          <a:p>
            <a:pPr algn="just"/>
            <a:r>
              <a:rPr lang="en-US" sz="2400" dirty="0"/>
              <a:t>numbers.</a:t>
            </a:r>
          </a:p>
        </p:txBody>
      </p:sp>
    </p:spTree>
    <p:extLst>
      <p:ext uri="{BB962C8B-B14F-4D97-AF65-F5344CB8AC3E}">
        <p14:creationId xmlns:p14="http://schemas.microsoft.com/office/powerpoint/2010/main" val="340540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8</a:t>
            </a:fld>
            <a:endParaRPr lang="en-US"/>
          </a:p>
        </p:txBody>
      </p:sp>
      <p:sp>
        <p:nvSpPr>
          <p:cNvPr id="22" name="TextBox 21">
            <a:extLst>
              <a:ext uri="{FF2B5EF4-FFF2-40B4-BE49-F238E27FC236}">
                <a16:creationId xmlns:a16="http://schemas.microsoft.com/office/drawing/2014/main" id="{949DE08E-C7DB-D1C9-9058-C605A513DFE8}"/>
              </a:ext>
            </a:extLst>
          </p:cNvPr>
          <p:cNvSpPr txBox="1"/>
          <p:nvPr/>
        </p:nvSpPr>
        <p:spPr>
          <a:xfrm>
            <a:off x="713604" y="1815313"/>
            <a:ext cx="10640196" cy="954107"/>
          </a:xfrm>
          <a:prstGeom prst="rect">
            <a:avLst/>
          </a:prstGeom>
          <a:noFill/>
        </p:spPr>
        <p:txBody>
          <a:bodyPr wrap="square">
            <a:spAutoFit/>
          </a:bodyPr>
          <a:lstStyle/>
          <a:p>
            <a:r>
              <a:rPr lang="en-US" sz="2800" dirty="0"/>
              <a:t>Indexes are just like unique labels provided to the data so that the identification of data becomes easy when a search query is made</a:t>
            </a:r>
            <a:endParaRPr lang="en-IN" sz="2800" dirty="0"/>
          </a:p>
        </p:txBody>
      </p:sp>
      <p:sp>
        <p:nvSpPr>
          <p:cNvPr id="23" name="TextBox 22">
            <a:extLst>
              <a:ext uri="{FF2B5EF4-FFF2-40B4-BE49-F238E27FC236}">
                <a16:creationId xmlns:a16="http://schemas.microsoft.com/office/drawing/2014/main" id="{3CB3E025-6399-85ED-94AD-1B955525B583}"/>
              </a:ext>
            </a:extLst>
          </p:cNvPr>
          <p:cNvSpPr txBox="1"/>
          <p:nvPr/>
        </p:nvSpPr>
        <p:spPr>
          <a:xfrm>
            <a:off x="713604" y="4969131"/>
            <a:ext cx="10456144" cy="1384995"/>
          </a:xfrm>
          <a:prstGeom prst="rect">
            <a:avLst/>
          </a:prstGeom>
          <a:noFill/>
        </p:spPr>
        <p:txBody>
          <a:bodyPr wrap="square">
            <a:spAutoFit/>
          </a:bodyPr>
          <a:lstStyle/>
          <a:p>
            <a:r>
              <a:rPr lang="en-US" sz="2800" dirty="0"/>
              <a:t>While creating indexes, we should be very cautious as once we create indexes updating the table becomes very difficult. This happens because, along with the data, we need to update the indexes as well</a:t>
            </a:r>
            <a:endParaRPr lang="en-IN" sz="2800" dirty="0"/>
          </a:p>
        </p:txBody>
      </p:sp>
      <p:sp>
        <p:nvSpPr>
          <p:cNvPr id="24" name="TextBox 23">
            <a:extLst>
              <a:ext uri="{FF2B5EF4-FFF2-40B4-BE49-F238E27FC236}">
                <a16:creationId xmlns:a16="http://schemas.microsoft.com/office/drawing/2014/main" id="{A28A9A02-0A43-77ED-1BF1-B4D2E9752117}"/>
              </a:ext>
            </a:extLst>
          </p:cNvPr>
          <p:cNvSpPr txBox="1"/>
          <p:nvPr/>
        </p:nvSpPr>
        <p:spPr>
          <a:xfrm>
            <a:off x="2011680" y="3214469"/>
            <a:ext cx="7375319" cy="1384995"/>
          </a:xfrm>
          <a:prstGeom prst="rect">
            <a:avLst/>
          </a:prstGeom>
          <a:solidFill>
            <a:schemeClr val="accent5">
              <a:lumMod val="40000"/>
              <a:lumOff val="60000"/>
            </a:schemeClr>
          </a:solidFill>
        </p:spPr>
        <p:txBody>
          <a:bodyPr wrap="square">
            <a:spAutoFit/>
          </a:bodyPr>
          <a:lstStyle/>
          <a:p>
            <a:r>
              <a:rPr lang="en-US" sz="2800" dirty="0"/>
              <a:t>CREATE INDEX </a:t>
            </a:r>
            <a:r>
              <a:rPr lang="en-US" sz="2800" dirty="0" err="1"/>
              <a:t>index_name</a:t>
            </a:r>
            <a:endParaRPr lang="en-US" sz="2800" dirty="0"/>
          </a:p>
          <a:p>
            <a:r>
              <a:rPr lang="en-US" sz="2800" dirty="0"/>
              <a:t>ON </a:t>
            </a:r>
            <a:r>
              <a:rPr lang="en-US" sz="2800" dirty="0" err="1"/>
              <a:t>tableName</a:t>
            </a:r>
            <a:r>
              <a:rPr lang="en-US" sz="2800" dirty="0"/>
              <a:t> (columnName1, columnName2, ...);</a:t>
            </a:r>
            <a:endParaRPr lang="en-IN" sz="2800" dirty="0"/>
          </a:p>
        </p:txBody>
      </p:sp>
    </p:spTree>
    <p:extLst>
      <p:ext uri="{BB962C8B-B14F-4D97-AF65-F5344CB8AC3E}">
        <p14:creationId xmlns:p14="http://schemas.microsoft.com/office/powerpoint/2010/main" val="18301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9</a:t>
            </a:fld>
            <a:endParaRPr lang="en-US"/>
          </a:p>
        </p:txBody>
      </p:sp>
      <p:sp>
        <p:nvSpPr>
          <p:cNvPr id="4" name="TextBox 3">
            <a:extLst>
              <a:ext uri="{FF2B5EF4-FFF2-40B4-BE49-F238E27FC236}">
                <a16:creationId xmlns:a16="http://schemas.microsoft.com/office/drawing/2014/main" id="{AED8F371-C856-1716-0FBC-939DAC1AB4E8}"/>
              </a:ext>
            </a:extLst>
          </p:cNvPr>
          <p:cNvSpPr txBox="1"/>
          <p:nvPr/>
        </p:nvSpPr>
        <p:spPr>
          <a:xfrm>
            <a:off x="365759" y="1016548"/>
            <a:ext cx="12084147" cy="6001643"/>
          </a:xfrm>
          <a:prstGeom prst="rect">
            <a:avLst/>
          </a:prstGeom>
          <a:noFill/>
        </p:spPr>
        <p:txBody>
          <a:bodyPr wrap="square">
            <a:spAutoFit/>
          </a:bodyPr>
          <a:lstStyle/>
          <a:p>
            <a:r>
              <a:rPr lang="en-US" sz="3200" dirty="0"/>
              <a:t>An index helps speed up SELECT queries and WHERE clauses, but it slows down data input, </a:t>
            </a:r>
            <a:r>
              <a:rPr lang="en-US" sz="3200" dirty="0" err="1"/>
              <a:t>withUPDATE</a:t>
            </a:r>
            <a:r>
              <a:rPr lang="en-US" sz="3200" dirty="0"/>
              <a:t> and INSERT statements. Indexes can be created or dropped with no effect on the data.</a:t>
            </a:r>
          </a:p>
          <a:p>
            <a:endParaRPr lang="en-US" sz="3200" dirty="0"/>
          </a:p>
          <a:p>
            <a:r>
              <a:rPr lang="en-US" sz="3200" dirty="0"/>
              <a:t>Creating an index involves the CREATE INDEX statement, which allows you to name the index, to specify the table and which column or columns to index, and to indicate whether the index is in ascending or descending order.</a:t>
            </a:r>
          </a:p>
          <a:p>
            <a:endParaRPr lang="en-US" sz="3200" dirty="0"/>
          </a:p>
          <a:p>
            <a:r>
              <a:rPr lang="en-US" sz="3200" dirty="0"/>
              <a:t>Indexes can also be unique, similar to the UNIQUE constraint, in that the index prevents duplicate entries in the column or combination of columns on which there's an index.</a:t>
            </a:r>
          </a:p>
        </p:txBody>
      </p:sp>
    </p:spTree>
    <p:extLst>
      <p:ext uri="{BB962C8B-B14F-4D97-AF65-F5344CB8AC3E}">
        <p14:creationId xmlns:p14="http://schemas.microsoft.com/office/powerpoint/2010/main" val="142939005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1777</TotalTime>
  <Words>1706</Words>
  <Application>Microsoft Office PowerPoint</Application>
  <PresentationFormat>Widescreen</PresentationFormat>
  <Paragraphs>172</Paragraphs>
  <Slides>21</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1" baseType="lpstr">
      <vt:lpstr>Arial</vt:lpstr>
      <vt:lpstr>Calibri</vt:lpstr>
      <vt:lpstr>Calibri Light</vt:lpstr>
      <vt:lpstr>Cambria</vt:lpstr>
      <vt:lpstr>Casper</vt:lpstr>
      <vt:lpstr>Oracle Sans</vt:lpstr>
      <vt:lpstr>Times New Roman</vt:lpstr>
      <vt:lpstr>1_Office Theme</vt:lpstr>
      <vt:lpstr>Contents Slide Master</vt:lpstr>
      <vt:lpstr>CorelDRAW</vt:lpstr>
      <vt:lpstr>PowerPoint Presentation</vt:lpstr>
      <vt:lpstr>DBMS: Course Objectives</vt:lpstr>
      <vt:lpstr>COURSE OUTCOMES</vt:lpstr>
      <vt:lpstr>Unit-1 Syllabus</vt:lpstr>
      <vt:lpstr>Outline </vt:lpstr>
      <vt:lpstr>Index </vt:lpstr>
      <vt:lpstr>Index </vt:lpstr>
      <vt:lpstr>Index </vt:lpstr>
      <vt:lpstr>Index </vt:lpstr>
      <vt:lpstr>Types of indexes </vt:lpstr>
      <vt:lpstr>Unique and Nonunique Indexes  </vt:lpstr>
      <vt:lpstr>Index </vt:lpstr>
      <vt:lpstr>A composite index </vt:lpstr>
      <vt:lpstr>Index </vt:lpstr>
      <vt:lpstr>Advantages and Disadvantages of Indexes </vt:lpstr>
      <vt:lpstr>Index </vt:lpstr>
      <vt:lpstr>Index Usability and Visibility </vt:lpstr>
      <vt:lpstr>CREATE INDEX examples</vt:lpstr>
      <vt:lpstr>Creating an index on one column</vt:lpstr>
      <vt:lpstr>Removing an index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ankur sharma</cp:lastModifiedBy>
  <cp:revision>127</cp:revision>
  <dcterms:created xsi:type="dcterms:W3CDTF">2019-01-09T10:33:58Z</dcterms:created>
  <dcterms:modified xsi:type="dcterms:W3CDTF">2023-06-21T10:15:56Z</dcterms:modified>
</cp:coreProperties>
</file>