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7"/>
  </p:notesMasterIdLst>
  <p:handoutMasterIdLst>
    <p:handoutMasterId r:id="rId18"/>
  </p:handoutMasterIdLst>
  <p:sldIdLst>
    <p:sldId id="525" r:id="rId3"/>
    <p:sldId id="522" r:id="rId4"/>
    <p:sldId id="265" r:id="rId5"/>
    <p:sldId id="490" r:id="rId6"/>
    <p:sldId id="492" r:id="rId7"/>
    <p:sldId id="526" r:id="rId8"/>
    <p:sldId id="527" r:id="rId9"/>
    <p:sldId id="528" r:id="rId10"/>
    <p:sldId id="529" r:id="rId11"/>
    <p:sldId id="530" r:id="rId12"/>
    <p:sldId id="531" r:id="rId13"/>
    <p:sldId id="535" r:id="rId14"/>
    <p:sldId id="532" r:id="rId15"/>
    <p:sldId id="52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68" d="100"/>
          <a:sy n="68"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0361" y="5847162"/>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1.3.3&amp;1.3.4</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Views </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Advanced Database Management System (20CSt-434)</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E3611C-14FB-E174-90A8-80B3B50AA0E3}"/>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3" name="TextBox 2">
            <a:extLst>
              <a:ext uri="{FF2B5EF4-FFF2-40B4-BE49-F238E27FC236}">
                <a16:creationId xmlns:a16="http://schemas.microsoft.com/office/drawing/2014/main" id="{9DDFD72E-2FB8-2F50-1661-5BA57D131BAD}"/>
              </a:ext>
            </a:extLst>
          </p:cNvPr>
          <p:cNvSpPr txBox="1"/>
          <p:nvPr/>
        </p:nvSpPr>
        <p:spPr>
          <a:xfrm>
            <a:off x="1603717" y="1174041"/>
            <a:ext cx="10030264" cy="4031873"/>
          </a:xfrm>
          <a:prstGeom prst="rect">
            <a:avLst/>
          </a:prstGeom>
          <a:noFill/>
        </p:spPr>
        <p:txBody>
          <a:bodyPr wrap="square">
            <a:spAutoFit/>
          </a:bodyPr>
          <a:lstStyle/>
          <a:p>
            <a:r>
              <a:rPr lang="en-US" sz="3200" dirty="0"/>
              <a:t>Creating a View in SQL</a:t>
            </a:r>
          </a:p>
          <a:p>
            <a:r>
              <a:rPr lang="en-US" sz="3200" dirty="0"/>
              <a:t>We can create views in SQL by using the CREATE VIEW command. For example,</a:t>
            </a:r>
          </a:p>
          <a:p>
            <a:endParaRPr lang="en-US" sz="3200" dirty="0"/>
          </a:p>
          <a:p>
            <a:r>
              <a:rPr lang="en-US" sz="3200" dirty="0"/>
              <a:t>CREATE VIEW </a:t>
            </a:r>
            <a:r>
              <a:rPr lang="en-US" sz="3200" dirty="0" err="1"/>
              <a:t>us_customers</a:t>
            </a:r>
            <a:r>
              <a:rPr lang="en-US" sz="3200" dirty="0"/>
              <a:t> AS</a:t>
            </a:r>
          </a:p>
          <a:p>
            <a:r>
              <a:rPr lang="en-US" sz="3200" dirty="0"/>
              <a:t>SELECT </a:t>
            </a:r>
            <a:r>
              <a:rPr lang="en-US" sz="3200" dirty="0" err="1"/>
              <a:t>customer_id</a:t>
            </a:r>
            <a:r>
              <a:rPr lang="en-US" sz="3200" dirty="0"/>
              <a:t>, </a:t>
            </a:r>
            <a:r>
              <a:rPr lang="en-US" sz="3200" dirty="0" err="1"/>
              <a:t>first_name</a:t>
            </a:r>
            <a:endParaRPr lang="en-US" sz="3200" dirty="0"/>
          </a:p>
          <a:p>
            <a:r>
              <a:rPr lang="en-US" sz="3200" dirty="0"/>
              <a:t>FROM Customers</a:t>
            </a:r>
          </a:p>
          <a:p>
            <a:r>
              <a:rPr lang="en-US" sz="3200" dirty="0"/>
              <a:t>WHERE Country = 'USA';</a:t>
            </a:r>
            <a:endParaRPr lang="en-IN" sz="3200" dirty="0"/>
          </a:p>
        </p:txBody>
      </p:sp>
    </p:spTree>
    <p:extLst>
      <p:ext uri="{BB962C8B-B14F-4D97-AF65-F5344CB8AC3E}">
        <p14:creationId xmlns:p14="http://schemas.microsoft.com/office/powerpoint/2010/main" val="361048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E3611C-14FB-E174-90A8-80B3B50AA0E3}"/>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3" name="TextBox 2">
            <a:extLst>
              <a:ext uri="{FF2B5EF4-FFF2-40B4-BE49-F238E27FC236}">
                <a16:creationId xmlns:a16="http://schemas.microsoft.com/office/drawing/2014/main" id="{C96D1353-C6DC-AD1D-0F81-0B9A1DB48971}"/>
              </a:ext>
            </a:extLst>
          </p:cNvPr>
          <p:cNvSpPr txBox="1"/>
          <p:nvPr/>
        </p:nvSpPr>
        <p:spPr>
          <a:xfrm>
            <a:off x="1589649" y="1166842"/>
            <a:ext cx="7839221" cy="4524315"/>
          </a:xfrm>
          <a:prstGeom prst="rect">
            <a:avLst/>
          </a:prstGeom>
          <a:noFill/>
        </p:spPr>
        <p:txBody>
          <a:bodyPr wrap="square">
            <a:spAutoFit/>
          </a:bodyPr>
          <a:lstStyle/>
          <a:p>
            <a:r>
              <a:rPr lang="en-US" sz="3200" b="1" dirty="0"/>
              <a:t>Updating a View</a:t>
            </a:r>
          </a:p>
          <a:p>
            <a:r>
              <a:rPr lang="en-US" sz="3200" dirty="0"/>
              <a:t>It's possible to change or update an existing view using the CREATE OR REPLACE VIEW command. For example,</a:t>
            </a:r>
          </a:p>
          <a:p>
            <a:endParaRPr lang="en-US" sz="3200" dirty="0"/>
          </a:p>
          <a:p>
            <a:r>
              <a:rPr lang="en-US" sz="3200" dirty="0"/>
              <a:t>CREATE OR REPLACE VIEW </a:t>
            </a:r>
            <a:r>
              <a:rPr lang="en-US" sz="3200" dirty="0" err="1"/>
              <a:t>us_customers</a:t>
            </a:r>
            <a:r>
              <a:rPr lang="en-US" sz="3200" dirty="0"/>
              <a:t> AS</a:t>
            </a:r>
          </a:p>
          <a:p>
            <a:r>
              <a:rPr lang="en-US" sz="3200" dirty="0"/>
              <a:t>SELECT *</a:t>
            </a:r>
          </a:p>
          <a:p>
            <a:r>
              <a:rPr lang="en-US" sz="3200" dirty="0"/>
              <a:t>FROM Customers</a:t>
            </a:r>
          </a:p>
          <a:p>
            <a:r>
              <a:rPr lang="en-US" sz="3200" dirty="0"/>
              <a:t>WHERE Country = 'USA';</a:t>
            </a:r>
            <a:endParaRPr lang="en-IN" sz="3200" dirty="0"/>
          </a:p>
        </p:txBody>
      </p:sp>
    </p:spTree>
    <p:extLst>
      <p:ext uri="{BB962C8B-B14F-4D97-AF65-F5344CB8AC3E}">
        <p14:creationId xmlns:p14="http://schemas.microsoft.com/office/powerpoint/2010/main" val="58465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E3611C-14FB-E174-90A8-80B3B50AA0E3}"/>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3" name="TextBox 2">
            <a:extLst>
              <a:ext uri="{FF2B5EF4-FFF2-40B4-BE49-F238E27FC236}">
                <a16:creationId xmlns:a16="http://schemas.microsoft.com/office/drawing/2014/main" id="{F98673AF-C8CB-ECBC-72B7-78EBE73C27E3}"/>
              </a:ext>
            </a:extLst>
          </p:cNvPr>
          <p:cNvSpPr txBox="1"/>
          <p:nvPr/>
        </p:nvSpPr>
        <p:spPr>
          <a:xfrm>
            <a:off x="1097280" y="1251914"/>
            <a:ext cx="10424160" cy="3170099"/>
          </a:xfrm>
          <a:prstGeom prst="rect">
            <a:avLst/>
          </a:prstGeom>
          <a:noFill/>
        </p:spPr>
        <p:txBody>
          <a:bodyPr wrap="square">
            <a:spAutoFit/>
          </a:bodyPr>
          <a:lstStyle/>
          <a:p>
            <a:r>
              <a:rPr lang="en-US" sz="4000" dirty="0"/>
              <a:t>Deleting a View</a:t>
            </a:r>
          </a:p>
          <a:p>
            <a:r>
              <a:rPr lang="en-US" sz="4000" dirty="0"/>
              <a:t>We can delete views using the DROP VIEW command. For example,</a:t>
            </a:r>
          </a:p>
          <a:p>
            <a:endParaRPr lang="en-US" sz="4000" dirty="0"/>
          </a:p>
          <a:p>
            <a:r>
              <a:rPr lang="en-US" sz="4000" dirty="0"/>
              <a:t>DROP VIEW </a:t>
            </a:r>
            <a:r>
              <a:rPr lang="en-US" sz="4000" dirty="0" err="1"/>
              <a:t>us_customers</a:t>
            </a:r>
            <a:r>
              <a:rPr lang="en-US" sz="4000" dirty="0"/>
              <a:t>;</a:t>
            </a:r>
            <a:endParaRPr lang="en-IN" sz="4000" dirty="0"/>
          </a:p>
        </p:txBody>
      </p:sp>
    </p:spTree>
    <p:extLst>
      <p:ext uri="{BB962C8B-B14F-4D97-AF65-F5344CB8AC3E}">
        <p14:creationId xmlns:p14="http://schemas.microsoft.com/office/powerpoint/2010/main" val="284749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E3611C-14FB-E174-90A8-80B3B50AA0E3}"/>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4" name="TextBox 3">
            <a:extLst>
              <a:ext uri="{FF2B5EF4-FFF2-40B4-BE49-F238E27FC236}">
                <a16:creationId xmlns:a16="http://schemas.microsoft.com/office/drawing/2014/main" id="{2411B3BF-8E4B-7108-17CD-68A1282FBD0C}"/>
              </a:ext>
            </a:extLst>
          </p:cNvPr>
          <p:cNvSpPr txBox="1"/>
          <p:nvPr/>
        </p:nvSpPr>
        <p:spPr>
          <a:xfrm>
            <a:off x="1923757" y="750836"/>
            <a:ext cx="6098344" cy="646331"/>
          </a:xfrm>
          <a:prstGeom prst="rect">
            <a:avLst/>
          </a:prstGeom>
          <a:noFill/>
        </p:spPr>
        <p:txBody>
          <a:bodyPr wrap="square">
            <a:spAutoFit/>
          </a:bodyPr>
          <a:lstStyle/>
          <a:p>
            <a:r>
              <a:rPr lang="en-US" sz="3600" b="1" dirty="0"/>
              <a:t>Pros and Cons of Views</a:t>
            </a:r>
            <a:endParaRPr lang="en-IN" sz="3600" b="1" dirty="0"/>
          </a:p>
        </p:txBody>
      </p:sp>
      <p:sp>
        <p:nvSpPr>
          <p:cNvPr id="7" name="TextBox 6">
            <a:extLst>
              <a:ext uri="{FF2B5EF4-FFF2-40B4-BE49-F238E27FC236}">
                <a16:creationId xmlns:a16="http://schemas.microsoft.com/office/drawing/2014/main" id="{5062EABE-2D57-33F9-A993-BB1B30366B99}"/>
              </a:ext>
            </a:extLst>
          </p:cNvPr>
          <p:cNvSpPr txBox="1"/>
          <p:nvPr/>
        </p:nvSpPr>
        <p:spPr>
          <a:xfrm>
            <a:off x="567397" y="1843933"/>
            <a:ext cx="11057206" cy="4401205"/>
          </a:xfrm>
          <a:prstGeom prst="rect">
            <a:avLst/>
          </a:prstGeom>
          <a:noFill/>
        </p:spPr>
        <p:txBody>
          <a:bodyPr wrap="square">
            <a:spAutoFit/>
          </a:bodyPr>
          <a:lstStyle/>
          <a:p>
            <a:pPr algn="just"/>
            <a:r>
              <a:rPr lang="en-US" sz="2800" dirty="0"/>
              <a:t>Views can be utilized as a subset of actual data to perform certain operations. It helps us to provide an abstraction to various users or hide the complexity for users who are accessing data from the table. For example, a user has permission to access particular columns of data rather than the whole table. It can help us to simplify complex queries into a simpler one. It also simplifies data access from multiple joined tables. It can be used as aggregated tables using group by operations. Views can be used for security purposes or can add extra value from the security point of view. It does not hold any space because it only has the definition in the data dictionary, not the copy of actual data.</a:t>
            </a:r>
            <a:endParaRPr lang="en-IN" sz="2800" dirty="0"/>
          </a:p>
        </p:txBody>
      </p:sp>
    </p:spTree>
    <p:extLst>
      <p:ext uri="{BB962C8B-B14F-4D97-AF65-F5344CB8AC3E}">
        <p14:creationId xmlns:p14="http://schemas.microsoft.com/office/powerpoint/2010/main" val="2195393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4329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ankur.e13693@cumail.in</a:t>
            </a:r>
            <a:endParaRPr lang="en-US"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3051926"/>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marL="85725">
              <a:spcBef>
                <a:spcPts val="515"/>
              </a:spcBef>
              <a:spcAft>
                <a:spcPts val="0"/>
              </a:spcAf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The Course aims to:</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Develop understanding the advancement in SQL</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Demonstrate methods to </a:t>
            </a:r>
            <a:r>
              <a:rPr lang="en-IN" sz="2400" dirty="0">
                <a:effectLst/>
                <a:latin typeface="Times New Roman" panose="02020603050405020304" pitchFamily="18" charset="0"/>
                <a:ea typeface="Times New Roman" panose="02020603050405020304" pitchFamily="18" charset="0"/>
                <a:cs typeface="Arial" panose="020B0604020202090204" pitchFamily="34" charset="0"/>
              </a:rPr>
              <a:t>apply SQL using programming construct PL/SQL</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Teach use and application of normalization techniques and implementing the concept of triggers. </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97A403-A8AA-975E-348B-DB3FB60D3CF5}"/>
              </a:ext>
            </a:extLst>
          </p:cNvPr>
          <p:cNvSpPr txBox="1"/>
          <p:nvPr/>
        </p:nvSpPr>
        <p:spPr>
          <a:xfrm>
            <a:off x="720497" y="2714166"/>
            <a:ext cx="10941279" cy="1444113"/>
          </a:xfrm>
          <a:prstGeom prst="rect">
            <a:avLst/>
          </a:prstGeom>
          <a:noFill/>
        </p:spPr>
        <p:txBody>
          <a:bodyPr wrap="square">
            <a:spAutoFit/>
          </a:bodyPr>
          <a:lstStyle/>
          <a:p>
            <a:pPr lvl="0" algn="just">
              <a:lnSpc>
                <a:spcPct val="150000"/>
              </a:lnSpc>
              <a:spcAft>
                <a:spcPts val="1000"/>
              </a:spcAft>
            </a:pPr>
            <a:r>
              <a:rPr lang="en-US" sz="2800" dirty="0">
                <a:solidFill>
                  <a:srgbClr val="000000"/>
                </a:solidFill>
                <a:latin typeface="Times New Roman" panose="02020603050405020304" pitchFamily="18" charset="0"/>
                <a:ea typeface="Calibri" panose="020F0502020204030204" pitchFamily="34" charset="0"/>
              </a:rPr>
              <a:t>CO1.  </a:t>
            </a:r>
            <a:r>
              <a:rPr lang="en-US" sz="2800" dirty="0">
                <a:solidFill>
                  <a:srgbClr val="000000"/>
                </a:solidFill>
                <a:effectLst/>
                <a:latin typeface="Times New Roman" panose="02020603050405020304" pitchFamily="18" charset="0"/>
                <a:ea typeface="Calibri" panose="020F0502020204030204" pitchFamily="34" charset="0"/>
              </a:rPr>
              <a:t>Describe and execute advanced level SQL queries</a:t>
            </a:r>
            <a:endParaRPr lang="en-IN" sz="2800" dirty="0">
              <a:solidFill>
                <a:srgbClr val="000000"/>
              </a:solidFill>
              <a:latin typeface="Calibri" panose="020F0502020204030204" pitchFamily="34" charset="0"/>
              <a:ea typeface="Calibri" panose="020F0502020204030204" pitchFamily="34" charset="0"/>
            </a:endParaRPr>
          </a:p>
          <a:p>
            <a:pPr lvl="0" algn="just">
              <a:lnSpc>
                <a:spcPct val="150000"/>
              </a:lnSpc>
              <a:spcAft>
                <a:spcPts val="1000"/>
              </a:spcAft>
            </a:pPr>
            <a:r>
              <a:rPr lang="en-IN" sz="2800" dirty="0">
                <a:solidFill>
                  <a:srgbClr val="000000"/>
                </a:solidFill>
                <a:effectLst/>
                <a:latin typeface="Calibri" panose="020F0502020204030204" pitchFamily="34" charset="0"/>
                <a:ea typeface="Calibri" panose="020F0502020204030204" pitchFamily="34" charset="0"/>
              </a:rPr>
              <a:t>CO2.   </a:t>
            </a:r>
            <a:r>
              <a:rPr lang="en-US" sz="2800" dirty="0">
                <a:solidFill>
                  <a:srgbClr val="000000"/>
                </a:solidFill>
                <a:effectLst/>
                <a:latin typeface="Times New Roman" panose="02020603050405020304" pitchFamily="18" charset="0"/>
                <a:ea typeface="Calibri" panose="020F0502020204030204" pitchFamily="34" charset="0"/>
              </a:rPr>
              <a:t>Create views of data and Implement transaction control using locks. </a:t>
            </a:r>
            <a:endParaRPr lang="en-IN" sz="2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6EDB0863-BF28-0A67-DE3D-1CBEC60A0A99}"/>
              </a:ext>
            </a:extLst>
          </p:cNvPr>
          <p:cNvSpPr txBox="1"/>
          <p:nvPr/>
        </p:nvSpPr>
        <p:spPr>
          <a:xfrm>
            <a:off x="1032803" y="1375961"/>
            <a:ext cx="10297551" cy="4557466"/>
          </a:xfrm>
          <a:prstGeom prst="rect">
            <a:avLst/>
          </a:prstGeom>
          <a:noFill/>
        </p:spPr>
        <p:txBody>
          <a:bodyPr wrap="square">
            <a:spAutoFit/>
          </a:bodyPr>
          <a:lstStyle/>
          <a:p>
            <a:pPr marL="57150" algn="just">
              <a:lnSpc>
                <a:spcPct val="250000"/>
              </a:lnSpc>
            </a:pPr>
            <a:r>
              <a:rPr lang="en-IN" sz="2400" b="1" dirty="0">
                <a:effectLst/>
                <a:latin typeface="Times New Roman" panose="02020603050405020304" pitchFamily="18" charset="0"/>
                <a:ea typeface="Calibri" panose="020F0502020204030204" pitchFamily="34" charset="0"/>
                <a:cs typeface="Arial" panose="020B0604020202090204" pitchFamily="34" charset="0"/>
              </a:rPr>
              <a:t>Advanced SQL-</a:t>
            </a:r>
            <a:r>
              <a:rPr lang="en-IN" sz="2400" dirty="0">
                <a:effectLst/>
                <a:latin typeface="Times New Roman" panose="02020603050405020304" pitchFamily="18" charset="0"/>
                <a:ea typeface="Calibri" panose="020F0502020204030204" pitchFamily="34" charset="0"/>
                <a:cs typeface="Arial" panose="020B0604020202090204" pitchFamily="34" charset="0"/>
              </a:rPr>
              <a:t>Transaction Control: Commit, Rollback, Save point. DCL Commands: Grant and Revoke. Locks, Deadlocks ,Types of Locks: Row level locks, Table level locks, Shared lock, Exclusive  lock, Synonym: Create Synonym. Sequences: Create and alter Sequences. Index: Unique and Composite .Views: Create /replace, update and alter views.</a:t>
            </a:r>
            <a:endParaRPr lang="en-IN" sz="2400" dirty="0">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lstStyle/>
          <a:p>
            <a:r>
              <a:rPr lang="en-IN" b="1" dirty="0">
                <a:latin typeface="Times New Roman" pitchFamily="18" charset="0"/>
                <a:cs typeface="Times New Roman" pitchFamily="18" charset="0"/>
              </a:rPr>
              <a:t>Outline </a:t>
            </a:r>
          </a:p>
        </p:txBody>
      </p:sp>
      <p:sp>
        <p:nvSpPr>
          <p:cNvPr id="3" name="Content Placeholder 2"/>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cs typeface="Arial" panose="020B0604020202090204" pitchFamily="34" charset="0"/>
              </a:rPr>
              <a:t>Views </a:t>
            </a:r>
            <a:endParaRPr lang="en-US" b="1"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E3611C-14FB-E174-90A8-80B3B50AA0E3}"/>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id="{E2D2A7D4-EDB1-9962-A96F-A289B40C4674}"/>
              </a:ext>
            </a:extLst>
          </p:cNvPr>
          <p:cNvPicPr>
            <a:picLocks noChangeAspect="1"/>
          </p:cNvPicPr>
          <p:nvPr/>
        </p:nvPicPr>
        <p:blipFill>
          <a:blip r:embed="rId2"/>
          <a:stretch>
            <a:fillRect/>
          </a:stretch>
        </p:blipFill>
        <p:spPr>
          <a:xfrm>
            <a:off x="420414" y="1420836"/>
            <a:ext cx="11351172" cy="5437163"/>
          </a:xfrm>
          <a:prstGeom prst="rect">
            <a:avLst/>
          </a:prstGeom>
        </p:spPr>
      </p:pic>
      <p:sp>
        <p:nvSpPr>
          <p:cNvPr id="7" name="Title 7">
            <a:extLst>
              <a:ext uri="{FF2B5EF4-FFF2-40B4-BE49-F238E27FC236}">
                <a16:creationId xmlns:a16="http://schemas.microsoft.com/office/drawing/2014/main" id="{FD3D8B49-4612-E9F0-AC1F-3AC438CF6788}"/>
              </a:ext>
            </a:extLst>
          </p:cNvPr>
          <p:cNvSpPr txBox="1">
            <a:spLocks noGrp="1" noChangeArrowheads="1"/>
          </p:cNvSpPr>
          <p:nvPr>
            <p:ph type="title"/>
          </p:nvPr>
        </p:nvSpPr>
        <p:spPr bwMode="auto">
          <a:xfrm>
            <a:off x="710166" y="268368"/>
            <a:ext cx="11125519"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Views </a:t>
            </a:r>
          </a:p>
        </p:txBody>
      </p:sp>
    </p:spTree>
    <p:extLst>
      <p:ext uri="{BB962C8B-B14F-4D97-AF65-F5344CB8AC3E}">
        <p14:creationId xmlns:p14="http://schemas.microsoft.com/office/powerpoint/2010/main" val="337263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E3611C-14FB-E174-90A8-80B3B50AA0E3}"/>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4" name="Title 1">
            <a:extLst>
              <a:ext uri="{FF2B5EF4-FFF2-40B4-BE49-F238E27FC236}">
                <a16:creationId xmlns:a16="http://schemas.microsoft.com/office/drawing/2014/main" id="{1755F96A-642F-2AE9-0981-F1BCA622EA82}"/>
              </a:ext>
            </a:extLst>
          </p:cNvPr>
          <p:cNvSpPr>
            <a:spLocks noGrp="1"/>
          </p:cNvSpPr>
          <p:nvPr>
            <p:ph type="title"/>
          </p:nvPr>
        </p:nvSpPr>
        <p:spPr>
          <a:xfrm>
            <a:off x="1069848" y="484632"/>
            <a:ext cx="10058400" cy="1609344"/>
          </a:xfrm>
        </p:spPr>
        <p:txBody>
          <a:bodyPr/>
          <a:lstStyle/>
          <a:p>
            <a:r>
              <a:rPr lang="en-US" b="1" dirty="0"/>
              <a:t>Views</a:t>
            </a:r>
            <a:endParaRPr lang="en-IN" b="1" dirty="0"/>
          </a:p>
        </p:txBody>
      </p:sp>
      <p:sp>
        <p:nvSpPr>
          <p:cNvPr id="6" name="TextBox 5">
            <a:extLst>
              <a:ext uri="{FF2B5EF4-FFF2-40B4-BE49-F238E27FC236}">
                <a16:creationId xmlns:a16="http://schemas.microsoft.com/office/drawing/2014/main" id="{A20916F3-E33E-C196-C90E-F14D7F023C20}"/>
              </a:ext>
            </a:extLst>
          </p:cNvPr>
          <p:cNvSpPr txBox="1"/>
          <p:nvPr/>
        </p:nvSpPr>
        <p:spPr>
          <a:xfrm>
            <a:off x="1063752" y="1650703"/>
            <a:ext cx="10896600" cy="646331"/>
          </a:xfrm>
          <a:prstGeom prst="rect">
            <a:avLst/>
          </a:prstGeom>
          <a:noFill/>
        </p:spPr>
        <p:txBody>
          <a:bodyPr wrap="square">
            <a:spAutoFit/>
          </a:bodyPr>
          <a:lstStyle/>
          <a:p>
            <a:r>
              <a:rPr lang="en-US" dirty="0"/>
              <a:t>A PL/SQL view is a virtual table that contains data from one or more tables. PL/SQL Views are used to provide security or simplify complex queries</a:t>
            </a:r>
            <a:endParaRPr lang="en-IN" dirty="0"/>
          </a:p>
        </p:txBody>
      </p:sp>
      <p:sp>
        <p:nvSpPr>
          <p:cNvPr id="7" name="TextBox 6">
            <a:extLst>
              <a:ext uri="{FF2B5EF4-FFF2-40B4-BE49-F238E27FC236}">
                <a16:creationId xmlns:a16="http://schemas.microsoft.com/office/drawing/2014/main" id="{1E9D9AC0-3913-3032-487C-0B9F87780249}"/>
              </a:ext>
            </a:extLst>
          </p:cNvPr>
          <p:cNvSpPr txBox="1"/>
          <p:nvPr/>
        </p:nvSpPr>
        <p:spPr>
          <a:xfrm>
            <a:off x="996696" y="2106936"/>
            <a:ext cx="10652760" cy="1200329"/>
          </a:xfrm>
          <a:prstGeom prst="rect">
            <a:avLst/>
          </a:prstGeom>
          <a:noFill/>
        </p:spPr>
        <p:txBody>
          <a:bodyPr wrap="square">
            <a:spAutoFit/>
          </a:bodyPr>
          <a:lstStyle/>
          <a:p>
            <a:endParaRPr lang="en-US" dirty="0"/>
          </a:p>
          <a:p>
            <a:r>
              <a:rPr lang="en-US" dirty="0"/>
              <a:t>Views are customized presentations of data in one or more tables or other views. You can think of them as stored queries. Views do not actually contain data, but instead derive their data from the tables upon which they are based.</a:t>
            </a:r>
            <a:endParaRPr lang="en-IN" dirty="0"/>
          </a:p>
        </p:txBody>
      </p:sp>
      <p:sp>
        <p:nvSpPr>
          <p:cNvPr id="8" name="TextBox 7">
            <a:extLst>
              <a:ext uri="{FF2B5EF4-FFF2-40B4-BE49-F238E27FC236}">
                <a16:creationId xmlns:a16="http://schemas.microsoft.com/office/drawing/2014/main" id="{7D2A0B5B-0AC6-E906-1B8D-792C8C7F4A3D}"/>
              </a:ext>
            </a:extLst>
          </p:cNvPr>
          <p:cNvSpPr txBox="1"/>
          <p:nvPr/>
        </p:nvSpPr>
        <p:spPr>
          <a:xfrm>
            <a:off x="1063752" y="3429000"/>
            <a:ext cx="10786872" cy="1200329"/>
          </a:xfrm>
          <a:prstGeom prst="rect">
            <a:avLst/>
          </a:prstGeom>
          <a:noFill/>
        </p:spPr>
        <p:txBody>
          <a:bodyPr wrap="square">
            <a:spAutoFit/>
          </a:bodyPr>
          <a:lstStyle/>
          <a:p>
            <a:pPr algn="just"/>
            <a:r>
              <a:rPr lang="en-US" dirty="0"/>
              <a:t>Similar to tables, views can be queried, updated, inserted into, and deleted from, with some restrictions. All operations performed on a view actually affect the base tables of the view. Views can provide an additional level of security by restricting access to a predetermined set of rows and columns of a table. They can also hide data complexity and store complex queries</a:t>
            </a:r>
            <a:endParaRPr lang="en-IN" dirty="0"/>
          </a:p>
        </p:txBody>
      </p:sp>
      <p:sp>
        <p:nvSpPr>
          <p:cNvPr id="9" name="TextBox 8">
            <a:extLst>
              <a:ext uri="{FF2B5EF4-FFF2-40B4-BE49-F238E27FC236}">
                <a16:creationId xmlns:a16="http://schemas.microsoft.com/office/drawing/2014/main" id="{8EB34D63-1C78-06AD-C7E4-63822CD995F8}"/>
              </a:ext>
            </a:extLst>
          </p:cNvPr>
          <p:cNvSpPr txBox="1"/>
          <p:nvPr/>
        </p:nvSpPr>
        <p:spPr>
          <a:xfrm>
            <a:off x="996696" y="5166885"/>
            <a:ext cx="9805416" cy="923330"/>
          </a:xfrm>
          <a:prstGeom prst="rect">
            <a:avLst/>
          </a:prstGeom>
          <a:noFill/>
        </p:spPr>
        <p:txBody>
          <a:bodyPr wrap="square">
            <a:spAutoFit/>
          </a:bodyPr>
          <a:lstStyle/>
          <a:p>
            <a:r>
              <a:rPr lang="en-US" b="1" dirty="0"/>
              <a:t>Important views are in the SYS schema. There are two types: </a:t>
            </a:r>
          </a:p>
          <a:p>
            <a:pPr marL="342900" indent="-342900">
              <a:buFont typeface="+mj-lt"/>
              <a:buAutoNum type="arabicPeriod"/>
            </a:pPr>
            <a:r>
              <a:rPr lang="en-US" b="1" dirty="0"/>
              <a:t>Static data dictionary views and</a:t>
            </a:r>
          </a:p>
          <a:p>
            <a:pPr marL="342900" indent="-342900">
              <a:buFont typeface="+mj-lt"/>
              <a:buAutoNum type="arabicPeriod"/>
            </a:pPr>
            <a:r>
              <a:rPr lang="en-US" b="1" dirty="0"/>
              <a:t>Dynamic performance views</a:t>
            </a:r>
            <a:endParaRPr lang="en-IN" b="1" dirty="0"/>
          </a:p>
        </p:txBody>
      </p:sp>
    </p:spTree>
    <p:extLst>
      <p:ext uri="{BB962C8B-B14F-4D97-AF65-F5344CB8AC3E}">
        <p14:creationId xmlns:p14="http://schemas.microsoft.com/office/powerpoint/2010/main" val="253876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E3611C-14FB-E174-90A8-80B3B50AA0E3}"/>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2" name="Title 1">
            <a:extLst>
              <a:ext uri="{FF2B5EF4-FFF2-40B4-BE49-F238E27FC236}">
                <a16:creationId xmlns:a16="http://schemas.microsoft.com/office/drawing/2014/main" id="{C4638FDD-FF80-9385-C67D-7ECA6B11C326}"/>
              </a:ext>
            </a:extLst>
          </p:cNvPr>
          <p:cNvSpPr>
            <a:spLocks noGrp="1"/>
          </p:cNvSpPr>
          <p:nvPr>
            <p:ph type="title"/>
          </p:nvPr>
        </p:nvSpPr>
        <p:spPr>
          <a:xfrm>
            <a:off x="1069848" y="484632"/>
            <a:ext cx="10058400" cy="1609344"/>
          </a:xfrm>
        </p:spPr>
        <p:txBody>
          <a:bodyPr/>
          <a:lstStyle/>
          <a:p>
            <a:r>
              <a:rPr lang="en-US" b="1" dirty="0"/>
              <a:t>Views</a:t>
            </a:r>
            <a:endParaRPr lang="en-IN" b="1" dirty="0"/>
          </a:p>
        </p:txBody>
      </p:sp>
      <p:sp>
        <p:nvSpPr>
          <p:cNvPr id="3" name="TextBox 2">
            <a:extLst>
              <a:ext uri="{FF2B5EF4-FFF2-40B4-BE49-F238E27FC236}">
                <a16:creationId xmlns:a16="http://schemas.microsoft.com/office/drawing/2014/main" id="{4E97DABE-8F9E-BFF1-43EA-96E7125C749A}"/>
              </a:ext>
            </a:extLst>
          </p:cNvPr>
          <p:cNvSpPr txBox="1"/>
          <p:nvPr/>
        </p:nvSpPr>
        <p:spPr>
          <a:xfrm>
            <a:off x="1010206" y="1724644"/>
            <a:ext cx="3538728" cy="369332"/>
          </a:xfrm>
          <a:prstGeom prst="rect">
            <a:avLst/>
          </a:prstGeom>
          <a:noFill/>
        </p:spPr>
        <p:txBody>
          <a:bodyPr wrap="square">
            <a:spAutoFit/>
          </a:bodyPr>
          <a:lstStyle/>
          <a:p>
            <a:r>
              <a:rPr lang="en-US" b="1" dirty="0"/>
              <a:t>Static data dictionary views</a:t>
            </a:r>
          </a:p>
        </p:txBody>
      </p:sp>
      <p:sp>
        <p:nvSpPr>
          <p:cNvPr id="4" name="TextBox 3">
            <a:extLst>
              <a:ext uri="{FF2B5EF4-FFF2-40B4-BE49-F238E27FC236}">
                <a16:creationId xmlns:a16="http://schemas.microsoft.com/office/drawing/2014/main" id="{4DCE9678-012B-2915-AEA6-378B4560B63F}"/>
              </a:ext>
            </a:extLst>
          </p:cNvPr>
          <p:cNvSpPr txBox="1"/>
          <p:nvPr/>
        </p:nvSpPr>
        <p:spPr>
          <a:xfrm>
            <a:off x="1010206" y="2121408"/>
            <a:ext cx="3816096" cy="1477328"/>
          </a:xfrm>
          <a:prstGeom prst="rect">
            <a:avLst/>
          </a:prstGeom>
          <a:noFill/>
        </p:spPr>
        <p:txBody>
          <a:bodyPr wrap="square">
            <a:spAutoFit/>
          </a:bodyPr>
          <a:lstStyle/>
          <a:p>
            <a:pPr algn="just"/>
            <a:r>
              <a:rPr lang="en-US" dirty="0"/>
              <a:t>The data dictionary views are called static views because they change infrequently, only when a change is made to the data dictionary</a:t>
            </a:r>
            <a:endParaRPr lang="en-IN" dirty="0"/>
          </a:p>
        </p:txBody>
      </p:sp>
      <p:sp>
        <p:nvSpPr>
          <p:cNvPr id="6" name="TextBox 5">
            <a:extLst>
              <a:ext uri="{FF2B5EF4-FFF2-40B4-BE49-F238E27FC236}">
                <a16:creationId xmlns:a16="http://schemas.microsoft.com/office/drawing/2014/main" id="{3DD9778F-A297-5EBA-4A4C-69DA6E8CC8D2}"/>
              </a:ext>
            </a:extLst>
          </p:cNvPr>
          <p:cNvSpPr txBox="1"/>
          <p:nvPr/>
        </p:nvSpPr>
        <p:spPr>
          <a:xfrm>
            <a:off x="6742176" y="1724644"/>
            <a:ext cx="3217370" cy="646331"/>
          </a:xfrm>
          <a:prstGeom prst="rect">
            <a:avLst/>
          </a:prstGeom>
          <a:noFill/>
        </p:spPr>
        <p:txBody>
          <a:bodyPr wrap="square">
            <a:spAutoFit/>
          </a:bodyPr>
          <a:lstStyle/>
          <a:p>
            <a:r>
              <a:rPr lang="en-IN" b="1" dirty="0"/>
              <a:t>Dynamic performance views</a:t>
            </a:r>
          </a:p>
        </p:txBody>
      </p:sp>
      <p:sp>
        <p:nvSpPr>
          <p:cNvPr id="7" name="TextBox 6">
            <a:extLst>
              <a:ext uri="{FF2B5EF4-FFF2-40B4-BE49-F238E27FC236}">
                <a16:creationId xmlns:a16="http://schemas.microsoft.com/office/drawing/2014/main" id="{C37BE7AC-7B12-F3FA-BA29-F7BB41AC85CC}"/>
              </a:ext>
            </a:extLst>
          </p:cNvPr>
          <p:cNvSpPr txBox="1"/>
          <p:nvPr/>
        </p:nvSpPr>
        <p:spPr>
          <a:xfrm>
            <a:off x="6632448" y="2370975"/>
            <a:ext cx="3217370" cy="2862322"/>
          </a:xfrm>
          <a:prstGeom prst="rect">
            <a:avLst/>
          </a:prstGeom>
          <a:noFill/>
        </p:spPr>
        <p:txBody>
          <a:bodyPr wrap="square">
            <a:spAutoFit/>
          </a:bodyPr>
          <a:lstStyle/>
          <a:p>
            <a:pPr algn="just"/>
            <a:r>
              <a:rPr lang="en-US" dirty="0"/>
              <a:t>Dynamic performance views monitor ongoing database activity. They are available only to administrators. The names of dynamic performance views start with the characters V$. For this reason, these views are often referred to as V$ views.</a:t>
            </a:r>
            <a:endParaRPr lang="en-IN" dirty="0"/>
          </a:p>
        </p:txBody>
      </p:sp>
      <p:sp>
        <p:nvSpPr>
          <p:cNvPr id="8" name="TextBox 7">
            <a:extLst>
              <a:ext uri="{FF2B5EF4-FFF2-40B4-BE49-F238E27FC236}">
                <a16:creationId xmlns:a16="http://schemas.microsoft.com/office/drawing/2014/main" id="{4B422DC2-E163-E1FD-7F93-3ADC80312B28}"/>
              </a:ext>
            </a:extLst>
          </p:cNvPr>
          <p:cNvSpPr txBox="1"/>
          <p:nvPr/>
        </p:nvSpPr>
        <p:spPr>
          <a:xfrm>
            <a:off x="1069848" y="3626168"/>
            <a:ext cx="2827913" cy="1200329"/>
          </a:xfrm>
          <a:prstGeom prst="rect">
            <a:avLst/>
          </a:prstGeom>
          <a:noFill/>
        </p:spPr>
        <p:txBody>
          <a:bodyPr wrap="square">
            <a:spAutoFit/>
          </a:bodyPr>
          <a:lstStyle/>
          <a:p>
            <a:r>
              <a:rPr lang="en-US" dirty="0"/>
              <a:t>Other two types of views, namely </a:t>
            </a:r>
            <a:r>
              <a:rPr lang="en-US" b="1" dirty="0"/>
              <a:t>system-defined views and user-defined views</a:t>
            </a:r>
            <a:r>
              <a:rPr lang="en-US" dirty="0"/>
              <a:t>.</a:t>
            </a:r>
            <a:endParaRPr lang="en-IN" dirty="0"/>
          </a:p>
        </p:txBody>
      </p:sp>
      <p:sp>
        <p:nvSpPr>
          <p:cNvPr id="9" name="TextBox 8">
            <a:extLst>
              <a:ext uri="{FF2B5EF4-FFF2-40B4-BE49-F238E27FC236}">
                <a16:creationId xmlns:a16="http://schemas.microsoft.com/office/drawing/2014/main" id="{0CEDF4DB-A930-2965-3DFF-64F5487AD83D}"/>
              </a:ext>
            </a:extLst>
          </p:cNvPr>
          <p:cNvSpPr txBox="1"/>
          <p:nvPr/>
        </p:nvSpPr>
        <p:spPr>
          <a:xfrm>
            <a:off x="876983" y="5727037"/>
            <a:ext cx="10690282" cy="646331"/>
          </a:xfrm>
          <a:prstGeom prst="rect">
            <a:avLst/>
          </a:prstGeom>
          <a:noFill/>
        </p:spPr>
        <p:txBody>
          <a:bodyPr wrap="square">
            <a:spAutoFit/>
          </a:bodyPr>
          <a:lstStyle/>
          <a:p>
            <a:r>
              <a:rPr lang="en-US" b="1" dirty="0"/>
              <a:t>The most common uses of views are : Simplifying data retrieval , Maintaining logical data independence, Implementing data security.</a:t>
            </a:r>
          </a:p>
        </p:txBody>
      </p:sp>
    </p:spTree>
    <p:extLst>
      <p:ext uri="{BB962C8B-B14F-4D97-AF65-F5344CB8AC3E}">
        <p14:creationId xmlns:p14="http://schemas.microsoft.com/office/powerpoint/2010/main" val="205390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E3611C-14FB-E174-90A8-80B3B50AA0E3}"/>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2" name="Title 1">
            <a:extLst>
              <a:ext uri="{FF2B5EF4-FFF2-40B4-BE49-F238E27FC236}">
                <a16:creationId xmlns:a16="http://schemas.microsoft.com/office/drawing/2014/main" id="{C30B95F4-62FE-3D5B-9A6C-2FD21855B0A6}"/>
              </a:ext>
            </a:extLst>
          </p:cNvPr>
          <p:cNvSpPr>
            <a:spLocks noGrp="1"/>
          </p:cNvSpPr>
          <p:nvPr>
            <p:ph type="title"/>
          </p:nvPr>
        </p:nvSpPr>
        <p:spPr>
          <a:xfrm>
            <a:off x="1069848" y="484632"/>
            <a:ext cx="10058400" cy="1609344"/>
          </a:xfrm>
        </p:spPr>
        <p:txBody>
          <a:bodyPr/>
          <a:lstStyle/>
          <a:p>
            <a:r>
              <a:rPr lang="en-US" dirty="0"/>
              <a:t>views</a:t>
            </a:r>
            <a:endParaRPr lang="en-IN" dirty="0"/>
          </a:p>
        </p:txBody>
      </p:sp>
      <p:sp>
        <p:nvSpPr>
          <p:cNvPr id="3" name="TextBox 2">
            <a:extLst>
              <a:ext uri="{FF2B5EF4-FFF2-40B4-BE49-F238E27FC236}">
                <a16:creationId xmlns:a16="http://schemas.microsoft.com/office/drawing/2014/main" id="{759F8F3C-3ED0-EAB1-CBC6-0F00DF82C38D}"/>
              </a:ext>
            </a:extLst>
          </p:cNvPr>
          <p:cNvSpPr txBox="1"/>
          <p:nvPr/>
        </p:nvSpPr>
        <p:spPr>
          <a:xfrm>
            <a:off x="755904" y="2274838"/>
            <a:ext cx="6096000" cy="2308324"/>
          </a:xfrm>
          <a:prstGeom prst="rect">
            <a:avLst/>
          </a:prstGeom>
          <a:noFill/>
        </p:spPr>
        <p:txBody>
          <a:bodyPr wrap="square">
            <a:spAutoFit/>
          </a:bodyPr>
          <a:lstStyle/>
          <a:p>
            <a:pPr algn="just"/>
            <a:r>
              <a:rPr lang="en-US" b="1" dirty="0"/>
              <a:t>Simple View: </a:t>
            </a:r>
            <a:r>
              <a:rPr lang="en-US" dirty="0"/>
              <a:t>Simple views are views that are created on a single table. We can perform only basic SQL operations in simple views. That means, we cannot perform analytical and aggregate operations by grouping, sets, etc. in simple views. We can definitely perform insert, update, delete directly from a simple view, but for that, we must have the primary key column in the view.</a:t>
            </a:r>
            <a:endParaRPr lang="en-IN" dirty="0"/>
          </a:p>
        </p:txBody>
      </p:sp>
      <p:sp>
        <p:nvSpPr>
          <p:cNvPr id="4" name="TextBox 3">
            <a:extLst>
              <a:ext uri="{FF2B5EF4-FFF2-40B4-BE49-F238E27FC236}">
                <a16:creationId xmlns:a16="http://schemas.microsoft.com/office/drawing/2014/main" id="{A4D8F01E-05E8-E49D-02D1-E86C32BCA4CC}"/>
              </a:ext>
            </a:extLst>
          </p:cNvPr>
          <p:cNvSpPr txBox="1"/>
          <p:nvPr/>
        </p:nvSpPr>
        <p:spPr>
          <a:xfrm>
            <a:off x="825691" y="4601765"/>
            <a:ext cx="6096000" cy="2031325"/>
          </a:xfrm>
          <a:prstGeom prst="rect">
            <a:avLst/>
          </a:prstGeom>
          <a:noFill/>
        </p:spPr>
        <p:txBody>
          <a:bodyPr wrap="square">
            <a:spAutoFit/>
          </a:bodyPr>
          <a:lstStyle/>
          <a:p>
            <a:pPr algn="just"/>
            <a:r>
              <a:rPr lang="en-US" b="1" dirty="0"/>
              <a:t>Complex View: </a:t>
            </a:r>
            <a:r>
              <a:rPr lang="en-US" dirty="0"/>
              <a:t>Complex views as the name suggest are a bit complicated compared to simple views. Complex views are created on more than one database table. We can perform analytical and aggregate operations in complex views, but unlike simple views, we cannot perform insert, delete, and update directly from a complex view.</a:t>
            </a:r>
            <a:endParaRPr lang="en-IN" dirty="0"/>
          </a:p>
        </p:txBody>
      </p:sp>
      <p:sp>
        <p:nvSpPr>
          <p:cNvPr id="6" name="TextBox 5">
            <a:extLst>
              <a:ext uri="{FF2B5EF4-FFF2-40B4-BE49-F238E27FC236}">
                <a16:creationId xmlns:a16="http://schemas.microsoft.com/office/drawing/2014/main" id="{B27ACF92-CA86-CF5D-AA3B-C69467EFBA66}"/>
              </a:ext>
            </a:extLst>
          </p:cNvPr>
          <p:cNvSpPr txBox="1"/>
          <p:nvPr/>
        </p:nvSpPr>
        <p:spPr>
          <a:xfrm>
            <a:off x="156814" y="3091302"/>
            <a:ext cx="738664" cy="2031325"/>
          </a:xfrm>
          <a:prstGeom prst="rect">
            <a:avLst/>
          </a:prstGeom>
          <a:noFill/>
        </p:spPr>
        <p:txBody>
          <a:bodyPr vert="vert270" wrap="square" rtlCol="0" anchor="ctr" anchorCtr="1">
            <a:spAutoFit/>
          </a:bodyPr>
          <a:lstStyle/>
          <a:p>
            <a:r>
              <a:rPr lang="en-US" b="1" dirty="0"/>
              <a:t>User  defined  views </a:t>
            </a:r>
            <a:endParaRPr lang="en-IN" b="1" dirty="0"/>
          </a:p>
        </p:txBody>
      </p:sp>
      <p:sp>
        <p:nvSpPr>
          <p:cNvPr id="7" name="TextBox 6">
            <a:extLst>
              <a:ext uri="{FF2B5EF4-FFF2-40B4-BE49-F238E27FC236}">
                <a16:creationId xmlns:a16="http://schemas.microsoft.com/office/drawing/2014/main" id="{58F38140-A0D8-4CCA-284E-4C7965284DA7}"/>
              </a:ext>
            </a:extLst>
          </p:cNvPr>
          <p:cNvSpPr txBox="1"/>
          <p:nvPr/>
        </p:nvSpPr>
        <p:spPr>
          <a:xfrm>
            <a:off x="7967681" y="3113946"/>
            <a:ext cx="4067505" cy="1754326"/>
          </a:xfrm>
          <a:prstGeom prst="rect">
            <a:avLst/>
          </a:prstGeom>
          <a:noFill/>
        </p:spPr>
        <p:txBody>
          <a:bodyPr wrap="square">
            <a:spAutoFit/>
          </a:bodyPr>
          <a:lstStyle/>
          <a:p>
            <a:r>
              <a:rPr lang="en-US" b="1" dirty="0"/>
              <a:t>System-defined views</a:t>
            </a:r>
          </a:p>
          <a:p>
            <a:pPr algn="just"/>
            <a:r>
              <a:rPr lang="en-US" dirty="0"/>
              <a:t>They are views for routines, </a:t>
            </a:r>
            <a:r>
              <a:rPr lang="en-US" dirty="0" err="1"/>
              <a:t>schemas,table_privileges</a:t>
            </a:r>
            <a:r>
              <a:rPr lang="en-US" dirty="0"/>
              <a:t>, </a:t>
            </a:r>
            <a:r>
              <a:rPr lang="en-US" dirty="0" err="1"/>
              <a:t>table_privileges,check</a:t>
            </a:r>
            <a:r>
              <a:rPr lang="en-US" dirty="0"/>
              <a:t>_</a:t>
            </a:r>
          </a:p>
          <a:p>
            <a:pPr algn="just"/>
            <a:r>
              <a:rPr lang="en-US" dirty="0"/>
              <a:t>constraints. They are automatically created when we create a database. </a:t>
            </a:r>
            <a:endParaRPr lang="en-IN" dirty="0"/>
          </a:p>
        </p:txBody>
      </p:sp>
    </p:spTree>
    <p:extLst>
      <p:ext uri="{BB962C8B-B14F-4D97-AF65-F5344CB8AC3E}">
        <p14:creationId xmlns:p14="http://schemas.microsoft.com/office/powerpoint/2010/main" val="34444756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1797</TotalTime>
  <Words>909</Words>
  <Application>Microsoft Office PowerPoint</Application>
  <PresentationFormat>Widescreen</PresentationFormat>
  <Paragraphs>83</Paragraphs>
  <Slides>14</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Calibri Light</vt:lpstr>
      <vt:lpstr>Cambria</vt:lpstr>
      <vt:lpstr>Casper</vt:lpstr>
      <vt:lpstr>Times New Roman</vt:lpstr>
      <vt:lpstr>1_Office Theme</vt:lpstr>
      <vt:lpstr>Contents Slide Master</vt:lpstr>
      <vt:lpstr>CorelDRAW</vt:lpstr>
      <vt:lpstr>PowerPoint Presentation</vt:lpstr>
      <vt:lpstr>DBMS: Course Objectives</vt:lpstr>
      <vt:lpstr>COURSE OUTCOMES</vt:lpstr>
      <vt:lpstr>Unit-1 Syllabus</vt:lpstr>
      <vt:lpstr>Outline </vt:lpstr>
      <vt:lpstr>Views </vt:lpstr>
      <vt:lpstr>Views</vt:lpstr>
      <vt:lpstr>Views</vt:lpstr>
      <vt:lpstr>views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ankur sharma</cp:lastModifiedBy>
  <cp:revision>128</cp:revision>
  <dcterms:created xsi:type="dcterms:W3CDTF">2019-01-09T10:33:58Z</dcterms:created>
  <dcterms:modified xsi:type="dcterms:W3CDTF">2023-06-21T10:36:52Z</dcterms:modified>
</cp:coreProperties>
</file>