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2"/>
  </p:notesMasterIdLst>
  <p:handoutMasterIdLst>
    <p:handoutMasterId r:id="rId23"/>
  </p:handoutMasterIdLst>
  <p:sldIdLst>
    <p:sldId id="423" r:id="rId3"/>
    <p:sldId id="424" r:id="rId4"/>
    <p:sldId id="425" r:id="rId5"/>
    <p:sldId id="426" r:id="rId6"/>
    <p:sldId id="427" r:id="rId7"/>
    <p:sldId id="386" r:id="rId8"/>
    <p:sldId id="414" r:id="rId9"/>
    <p:sldId id="415" r:id="rId10"/>
    <p:sldId id="417" r:id="rId11"/>
    <p:sldId id="419" r:id="rId12"/>
    <p:sldId id="420" r:id="rId13"/>
    <p:sldId id="421" r:id="rId14"/>
    <p:sldId id="422" r:id="rId15"/>
    <p:sldId id="412" r:id="rId16"/>
    <p:sldId id="408" r:id="rId17"/>
    <p:sldId id="409" r:id="rId18"/>
    <p:sldId id="406" r:id="rId19"/>
    <p:sldId id="42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7/1/2023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basics-of-neural-networks-neural-network-series-part-1-4419e343b2b" TargetMode="External"/><Relationship Id="rId2" Type="http://schemas.openxmlformats.org/officeDocument/2006/relationships/hyperlink" Target="https://www.analyticsvidhya.com/blog/2022/01/introduction-to-neural-network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4TC5s_xNKSs/" TargetMode="External"/><Relationship Id="rId4" Type="http://schemas.openxmlformats.org/officeDocument/2006/relationships/hyperlink" Target="https://www.tutorialspoint.com/artificial_neural_network/artificial_neural_network_basic_concepts.ht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2297" y="5426645"/>
            <a:ext cx="12192173" cy="151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216" y="5901126"/>
            <a:ext cx="45703" cy="61366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2072" y="6507678"/>
            <a:ext cx="2742245" cy="364998"/>
          </a:xfrm>
          <a:prstGeom prst="rect">
            <a:avLst/>
          </a:prstGeom>
        </p:spPr>
        <p:txBody>
          <a:bodyPr vert="horz" lIns="91408" tIns="45705" rIns="91408" bIns="45705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5669" y="5939006"/>
            <a:ext cx="1291323" cy="1157202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 kern="0">
              <a:solidFill>
                <a:srgbClr val="FFFFFF"/>
              </a:solidFill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85" y="3121828"/>
          <a:ext cx="3301906" cy="314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85" y="3121828"/>
                        <a:ext cx="3301906" cy="31469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107" y="-24569"/>
            <a:ext cx="5144769" cy="585040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sz="1799" kern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5457" y="2026015"/>
            <a:ext cx="6827048" cy="158012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2" y="25688"/>
            <a:ext cx="3858410" cy="1537717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8498" y="5333336"/>
            <a:ext cx="2365800" cy="159964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086" y="6018658"/>
            <a:ext cx="4926892" cy="64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endParaRPr lang="en-US" sz="1598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505" y="6042737"/>
            <a:ext cx="45703" cy="3704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4801" y="5585389"/>
            <a:ext cx="6429803" cy="8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3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23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3_1</a:t>
            </a:r>
            <a:endParaRPr lang="en-US" sz="23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7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Types</a:t>
            </a:r>
            <a:endParaRPr lang="en-US" sz="23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9442" y="1462268"/>
            <a:ext cx="11099560" cy="333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797" b="1" dirty="0">
                <a:solidFill>
                  <a:prstClr val="black"/>
                </a:solidFill>
                <a:latin typeface="Cambria" panose="02040503050406030204" pitchFamily="18" charset="0"/>
              </a:rPr>
              <a:t>APEX INSTITUTE OF TECHNOLOGY</a:t>
            </a:r>
            <a:endParaRPr lang="en-US" sz="4797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/>
            <a:r>
              <a:rPr lang="en-IN" sz="2808" b="1" dirty="0">
                <a:solidFill>
                  <a:prstClr val="black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sz="2808" b="1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199" b="1" dirty="0">
              <a:solidFill>
                <a:prstClr val="black"/>
              </a:solidFill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DEEP LEARNING (20CSF-432)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99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199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defTabSz="62204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598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BFEC36B-CEA0-4776-97D3-24A4221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596A51D-A5A9-457D-8737-4DC770A0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590154"/>
            <a:ext cx="749722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3E16DAFA-1AB2-4BCB-93FB-A5C5D1F0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6E6B2B-AAF5-470A-9D7A-C85B5427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656838"/>
            <a:ext cx="749722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8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5AC3F6F0-9142-40B9-B176-F74F0522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F715A0F-0A7F-4775-BF6A-DB320730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642548"/>
            <a:ext cx="7459116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12288C1-C595-4E8B-99DA-416107F2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11D30CC-3DF1-45D0-94D6-AB948F21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633022"/>
            <a:ext cx="7535327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64D6F-EABE-4037-83B7-2927CF51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Supervised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17B149-378F-4FFF-89DC-C927C49E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House prices</a:t>
            </a:r>
          </a:p>
          <a:p>
            <a:r>
              <a:rPr lang="en-IN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How’s the weather today?</a:t>
            </a:r>
            <a:endParaRPr lang="en-IN" b="1" dirty="0">
              <a:solidFill>
                <a:srgbClr val="48485E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Is it a cat or a dog?</a:t>
            </a:r>
            <a:endParaRPr lang="en-IN" b="1" i="0" dirty="0">
              <a:solidFill>
                <a:srgbClr val="48485E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Who are the unhappy customers?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CEC10F-4CE9-4E7F-976F-92EC6B42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0C0F1E-DBE5-4452-892C-69BD1E0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Finding customer segments</a:t>
            </a:r>
          </a:p>
          <a:p>
            <a:r>
              <a:rPr lang="en-IN" b="1" dirty="0">
                <a:solidFill>
                  <a:srgbClr val="48485E"/>
                </a:solidFill>
                <a:latin typeface="Roboto" panose="02000000000000000000" pitchFamily="2" charset="0"/>
              </a:rPr>
              <a:t>Recommender Systems</a:t>
            </a:r>
          </a:p>
          <a:p>
            <a:r>
              <a:rPr lang="en-IN" b="1" dirty="0">
                <a:solidFill>
                  <a:srgbClr val="48485E"/>
                </a:solidFill>
                <a:latin typeface="Roboto" panose="02000000000000000000" pitchFamily="2" charset="0"/>
              </a:rPr>
              <a:t>Clustering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98F097F-6F42-4E3C-9112-41131713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2E941A29-03D9-450D-AFB9-439B19E1E725}"/>
              </a:ext>
            </a:extLst>
          </p:cNvPr>
          <p:cNvSpPr txBox="1">
            <a:spLocks/>
          </p:cNvSpPr>
          <p:nvPr/>
        </p:nvSpPr>
        <p:spPr>
          <a:xfrm>
            <a:off x="1032641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Examples of Un-Supervised Learning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247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AC5DD8-5CE2-4BD3-BB68-DC0682CC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Robotics Manipulation</a:t>
            </a:r>
          </a:p>
          <a:p>
            <a:r>
              <a:rPr lang="en-US" b="1" dirty="0"/>
              <a:t>Self Driving Cars</a:t>
            </a:r>
          </a:p>
          <a:p>
            <a:r>
              <a:rPr lang="en-US" b="1" dirty="0"/>
              <a:t>Chatbots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71225B-3992-4024-BA39-23DEEF1F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D91E1466-2773-4B83-B73B-B112B44D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Examples of Reinforcement Learning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6579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9634" name="Picture 2" descr="https://html.scribdassets.com/54z237xiyo5iuu10/images/22-9356639305.jpg"/>
          <p:cNvPicPr>
            <a:picLocks noChangeAspect="1" noChangeArrowheads="1"/>
          </p:cNvPicPr>
          <p:nvPr/>
        </p:nvPicPr>
        <p:blipFill>
          <a:blip r:embed="rId2"/>
          <a:srcRect t="53184"/>
          <a:stretch>
            <a:fillRect/>
          </a:stretch>
        </p:blipFill>
        <p:spPr bwMode="auto">
          <a:xfrm>
            <a:off x="999636" y="1786596"/>
            <a:ext cx="9438591" cy="4565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33" y="217234"/>
            <a:ext cx="10511938" cy="64055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797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797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033" y="1005686"/>
            <a:ext cx="10511938" cy="54550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Book:</a:t>
            </a:r>
          </a:p>
          <a:p>
            <a:r>
              <a:rPr lang="en-US" sz="22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Python, Authors: Francois </a:t>
            </a:r>
            <a:r>
              <a:rPr lang="en-US" sz="2206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Chollet</a:t>
            </a:r>
            <a:r>
              <a:rPr lang="en-US" sz="2206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Manning Publications.</a:t>
            </a:r>
          </a:p>
          <a:p>
            <a:r>
              <a:rPr lang="en-US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Using Python, Authors: </a:t>
            </a:r>
            <a:r>
              <a:rPr lang="en-IN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Lovelyn</a:t>
            </a:r>
            <a:r>
              <a:rPr lang="en-IN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Rose, L Ashok Kumar, D </a:t>
            </a:r>
            <a:r>
              <a:rPr lang="en-IN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Karthika</a:t>
            </a:r>
            <a:r>
              <a:rPr lang="en-IN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6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Renuka</a:t>
            </a:r>
            <a:r>
              <a:rPr lang="en-IN" sz="22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Wiley Publication.</a:t>
            </a:r>
            <a:endParaRPr lang="en-US" sz="220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6" dirty="0">
                <a:solidFill>
                  <a:prstClr val="black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Websites:</a:t>
            </a:r>
          </a:p>
          <a:p>
            <a:r>
              <a:rPr lang="en-IN" sz="2206" dirty="0">
                <a:latin typeface="Times New Roman" pitchFamily="18" charset="0"/>
                <a:cs typeface="Times New Roman" pitchFamily="18" charset="0"/>
                <a:hlinkClick r:id="rId2"/>
              </a:rPr>
              <a:t>https://www.analyticsvidhya.com/blog/2022/01/introduction-to-neural-networks/</a:t>
            </a:r>
            <a:endParaRPr lang="en-IN" sz="2206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6" dirty="0">
                <a:latin typeface="Times New Roman" pitchFamily="18" charset="0"/>
                <a:cs typeface="Times New Roman" pitchFamily="18" charset="0"/>
                <a:hlinkClick r:id="rId3"/>
              </a:rPr>
              <a:t>https://towardsdatascience.com/the-basics-of-neural-networks-neural-network-series-part-1-4419e343b2b</a:t>
            </a:r>
            <a:endParaRPr lang="en-IN" sz="2206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6" dirty="0">
                <a:latin typeface="Times New Roman" pitchFamily="18" charset="0"/>
                <a:cs typeface="Times New Roman" pitchFamily="18" charset="0"/>
                <a:hlinkClick r:id="rId4"/>
              </a:rPr>
              <a:t>https://www.tutorialspoint.com/artificial_neural_network/artificial_neural_network_basic_concepts.htm</a:t>
            </a:r>
            <a:endParaRPr lang="en-IN" sz="2206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NPTEL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  <a:hlinkClick r:id="rId5"/>
              </a:rPr>
              <a:t>https://www.youtube.com/watch?v=4TC5s_xNKSs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8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=""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=""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=""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0155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</a:t>
            </a:r>
            <a:r>
              <a:rPr lang="en-US" dirty="0" smtClean="0">
                <a:latin typeface="Casper" panose="02000506000000020004" pitchFamily="2" charset="0"/>
                <a:cs typeface="Segoe UI" panose="020B0502040204020203" pitchFamily="34" charset="0"/>
              </a:rPr>
              <a:t>madan.e13485@cumail.in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87" y="1194"/>
            <a:ext cx="10511938" cy="1351811"/>
          </a:xfrm>
        </p:spPr>
        <p:txBody>
          <a:bodyPr>
            <a:normAutofit/>
          </a:bodyPr>
          <a:lstStyle/>
          <a:p>
            <a:r>
              <a:rPr lang="en-IN" sz="31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5961" y="1147016"/>
            <a:ext cx="11071975" cy="3791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3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3"/>
              </a:spcAft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  <a:endParaRPr lang="en-US" sz="20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key features in a neural network’s architecture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Understand the main fundamentals that drive Deep Learning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 able to build, train and apply fully connected deep neural networks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Know how to implement efficient CNN or RNN.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7720" indent="-687720" algn="just">
              <a:spcAft>
                <a:spcPts val="1203"/>
              </a:spcAft>
              <a:buFont typeface="+mj-lt"/>
              <a:buAutoNum type="arabicPeriod"/>
            </a:pPr>
            <a:r>
              <a:rPr lang="en-IN" sz="2006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Implementation the fundamental methods involved in deep learning, including the underlying optimization concepts (gradient descent and backpropagation) and how they can be combined to solve real-world problems.  </a:t>
            </a:r>
            <a:endParaRPr lang="en-US" sz="1604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2043" y="352355"/>
            <a:ext cx="1112164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69" y="1171621"/>
            <a:ext cx="869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22370" y="1824345"/>
          <a:ext cx="10260363" cy="4352314"/>
        </p:xfrm>
        <a:graphic>
          <a:graphicData uri="http://schemas.openxmlformats.org/drawingml/2006/table">
            <a:tbl>
              <a:tblPr bandRow="1">
                <a:effectLst/>
                <a:tableStyleId>{5940675A-B579-460E-94D1-54222C63F5DA}</a:tableStyleId>
              </a:tblPr>
              <a:tblGrid>
                <a:gridCol w="894483"/>
                <a:gridCol w="9365880"/>
              </a:tblGrid>
              <a:tr h="6319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Understand neural network, its working and parameters, and various deep neural network architectures.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4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CO2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Differentiate between the major types of neural network architectures (multi-layered perceptron, convolutional neural networks, recurrent neural networks, etc.) and what types of problems can be solved by these architectures.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Evaluate the performance of deep neural network and improve the performance by applying optimization techniques.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Design or select neural network architectures for new data problems based on their requirements and problem characteristics and analyse their performance.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CO5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Describe some of the latest research being conducted in the field and open problems that are yet to be solved. 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7073" marR="11707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63" y="95832"/>
            <a:ext cx="10511938" cy="858070"/>
          </a:xfrm>
        </p:spPr>
        <p:txBody>
          <a:bodyPr>
            <a:normAutofit/>
          </a:bodyPr>
          <a:lstStyle/>
          <a:p>
            <a:pPr algn="ctr"/>
            <a:r>
              <a:rPr lang="en-IN" sz="3199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0216" y="1121266"/>
          <a:ext cx="10641756" cy="4798993"/>
        </p:xfrm>
        <a:graphic>
          <a:graphicData uri="http://schemas.openxmlformats.org/drawingml/2006/table">
            <a:tbl>
              <a:tblPr firstRow="1" firstCol="1" bandRow="1"/>
              <a:tblGrid>
                <a:gridCol w="2348971"/>
                <a:gridCol w="8292786"/>
              </a:tblGrid>
              <a:tr h="529076"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Times New Roman"/>
                          <a:ea typeface="Calibri"/>
                          <a:cs typeface="Arial"/>
                        </a:rPr>
                        <a:t>Unit-1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97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Artificial Neural Network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56" marR="685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Fundamentals of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1391920" algn="l"/>
                        </a:tabLs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Neural Network, Model of Artificial Neuron,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Multilayer Perceptron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Back Propagation, 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rules and various activation functions,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descent, Stochastic Gradient descent.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2531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Neural Network Architecture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Single layer Feed-forward networks. Multi-layer Feed-forward networks. Architecture of Back-propagation (BP) Networks, Backpropagation Learning.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856">
                <a:tc>
                  <a:txBody>
                    <a:bodyPr/>
                    <a:lstStyle/>
                    <a:p>
                      <a:pPr marR="53975" algn="just">
                        <a:spcAft>
                          <a:spcPts val="0"/>
                        </a:spcAft>
                      </a:pPr>
                      <a:r>
                        <a:rPr lang="en-IN" sz="2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Neural Network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Training Deep Neural Networks using Back Propagation-Setup and initialization issues, Gradient- Descent Strategies, vanishing and exploding Gradient problems, regularizations, and dropouts.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8251" marR="10825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33" y="365128"/>
            <a:ext cx="10511938" cy="610979"/>
          </a:xfrm>
        </p:spPr>
        <p:txBody>
          <a:bodyPr>
            <a:normAutofit fontScale="90000"/>
          </a:bodyPr>
          <a:lstStyle/>
          <a:p>
            <a:r>
              <a:rPr lang="en-US" sz="4011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861" y="1079633"/>
            <a:ext cx="10980110" cy="5501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6" b="1" dirty="0"/>
              <a:t>TEXT BOOKS:</a:t>
            </a:r>
            <a:r>
              <a:rPr lang="en-IN" sz="2006" b="1" dirty="0"/>
              <a:t> </a:t>
            </a:r>
            <a:endParaRPr lang="en-US" sz="2006" dirty="0"/>
          </a:p>
          <a:p>
            <a:r>
              <a:rPr lang="en-US" sz="2006" b="1" dirty="0"/>
              <a:t>T1:</a:t>
            </a:r>
            <a:r>
              <a:rPr lang="en-US" sz="2006" dirty="0"/>
              <a:t> Deep Learning with Python by Francois </a:t>
            </a:r>
            <a:r>
              <a:rPr lang="en-US" sz="2006" dirty="0" err="1"/>
              <a:t>Chollet</a:t>
            </a:r>
            <a:r>
              <a:rPr lang="en-US" sz="2006" dirty="0"/>
              <a:t>, Publisher: Manning Publications </a:t>
            </a:r>
          </a:p>
          <a:p>
            <a:r>
              <a:rPr lang="en-US" sz="2006" b="1" dirty="0"/>
              <a:t>T2:</a:t>
            </a:r>
            <a:r>
              <a:rPr lang="en-US" sz="2006" dirty="0"/>
              <a:t> Deep Learning from Scratch: Building with Python from First Principles by Seth Weidman published by </a:t>
            </a:r>
            <a:r>
              <a:rPr lang="en-US" sz="2006" dirty="0" err="1"/>
              <a:t>O`Reilley</a:t>
            </a:r>
            <a:endParaRPr lang="en-US" sz="2006" dirty="0"/>
          </a:p>
          <a:p>
            <a:r>
              <a:rPr lang="en-IN" sz="2006" b="1" dirty="0"/>
              <a:t>T3</a:t>
            </a:r>
            <a:r>
              <a:rPr lang="en-IN" sz="2006" dirty="0"/>
              <a:t>: </a:t>
            </a:r>
            <a:r>
              <a:rPr lang="en-US" sz="2006" dirty="0"/>
              <a:t>Deep Learning by Ian </a:t>
            </a:r>
            <a:r>
              <a:rPr lang="en-US" sz="2006" dirty="0" err="1"/>
              <a:t>Goodfellow</a:t>
            </a:r>
            <a:r>
              <a:rPr lang="en-US" sz="2006" dirty="0"/>
              <a:t>, </a:t>
            </a:r>
            <a:r>
              <a:rPr lang="en-US" sz="2006" dirty="0" err="1"/>
              <a:t>Yoshua</a:t>
            </a:r>
            <a:r>
              <a:rPr lang="en-US" sz="2006" dirty="0"/>
              <a:t> </a:t>
            </a:r>
            <a:r>
              <a:rPr lang="en-US" sz="2006" dirty="0" err="1"/>
              <a:t>Bengio</a:t>
            </a:r>
            <a:r>
              <a:rPr lang="en-US" sz="2006" dirty="0"/>
              <a:t> and Aaron </a:t>
            </a:r>
            <a:r>
              <a:rPr lang="en-US" sz="2006" dirty="0" err="1"/>
              <a:t>Courville</a:t>
            </a:r>
            <a:r>
              <a:rPr lang="en-US" sz="2006" dirty="0"/>
              <a:t> published by MIT Press.</a:t>
            </a:r>
          </a:p>
          <a:p>
            <a:pPr marL="0" indent="0">
              <a:buNone/>
            </a:pPr>
            <a:endParaRPr lang="en-US" sz="2006" dirty="0"/>
          </a:p>
          <a:p>
            <a:pPr marL="0" indent="0">
              <a:buNone/>
            </a:pPr>
            <a:r>
              <a:rPr lang="en-IN" sz="2006" b="1" dirty="0"/>
              <a:t>REFERENCE BOOKS:</a:t>
            </a:r>
            <a:endParaRPr lang="en-US" sz="2006" dirty="0"/>
          </a:p>
          <a:p>
            <a:r>
              <a:rPr lang="en-IN" sz="2006" b="1" dirty="0"/>
              <a:t>R1 </a:t>
            </a:r>
            <a:r>
              <a:rPr lang="en-US" sz="2006" dirty="0"/>
              <a:t>Fundamentals of Deep Learning: by </a:t>
            </a:r>
            <a:r>
              <a:rPr lang="en-US" sz="2006" dirty="0" err="1"/>
              <a:t>Nithin</a:t>
            </a:r>
            <a:r>
              <a:rPr lang="en-US" sz="2006" dirty="0"/>
              <a:t> </a:t>
            </a:r>
            <a:r>
              <a:rPr lang="en-US" sz="2006" dirty="0" err="1"/>
              <a:t>Buduma</a:t>
            </a:r>
            <a:r>
              <a:rPr lang="en-US" sz="2006" dirty="0"/>
              <a:t>, Nikhil </a:t>
            </a:r>
            <a:r>
              <a:rPr lang="en-US" sz="2006" dirty="0" err="1"/>
              <a:t>Buduma</a:t>
            </a:r>
            <a:r>
              <a:rPr lang="en-US" sz="2006" dirty="0"/>
              <a:t> and Joe Papa, OREILLY Publication, Second Edition.</a:t>
            </a:r>
          </a:p>
          <a:p>
            <a:r>
              <a:rPr lang="en-IN" sz="2006" b="1" dirty="0"/>
              <a:t>R2</a:t>
            </a:r>
            <a:r>
              <a:rPr lang="en-IN" sz="2006" dirty="0"/>
              <a:t> </a:t>
            </a:r>
            <a:r>
              <a:rPr lang="en-US" sz="2006" dirty="0"/>
              <a:t>Deep Learning: A Practitioners Approach by Josh Patterson and Adam Gibson, OREILLY Publication.</a:t>
            </a:r>
          </a:p>
          <a:p>
            <a:r>
              <a:rPr lang="en-IN" sz="2006" b="1" dirty="0"/>
              <a:t>R3</a:t>
            </a:r>
            <a:r>
              <a:rPr lang="en-IN" sz="2006" dirty="0"/>
              <a:t> </a:t>
            </a:r>
            <a:r>
              <a:rPr lang="en-US" sz="2006" dirty="0"/>
              <a:t>Deep Learning for Coders with </a:t>
            </a:r>
            <a:r>
              <a:rPr lang="en-US" sz="2006" dirty="0" err="1"/>
              <a:t>fastai</a:t>
            </a:r>
            <a:r>
              <a:rPr lang="en-US" sz="2006" dirty="0"/>
              <a:t> and </a:t>
            </a:r>
            <a:r>
              <a:rPr lang="en-US" sz="2006" dirty="0" err="1"/>
              <a:t>PyTorch</a:t>
            </a:r>
            <a:r>
              <a:rPr lang="en-US" sz="2006" dirty="0"/>
              <a:t> by Jeremy Howard and Sylvain </a:t>
            </a:r>
            <a:r>
              <a:rPr lang="en-US" sz="2006" dirty="0" err="1"/>
              <a:t>Gugger</a:t>
            </a:r>
            <a:r>
              <a:rPr lang="en-US" sz="2006" dirty="0"/>
              <a:t>, OREILLY Publication.</a:t>
            </a:r>
          </a:p>
          <a:p>
            <a:r>
              <a:rPr lang="en-US" sz="2006" b="1" dirty="0"/>
              <a:t>R4</a:t>
            </a:r>
            <a:r>
              <a:rPr lang="en-US" sz="2006" dirty="0"/>
              <a:t> Deep Learning Using Python </a:t>
            </a:r>
            <a:r>
              <a:rPr lang="en-IN" sz="2006" dirty="0"/>
              <a:t>by S </a:t>
            </a:r>
            <a:r>
              <a:rPr lang="en-IN" sz="2006" dirty="0" err="1"/>
              <a:t>Lovelyn</a:t>
            </a:r>
            <a:r>
              <a:rPr lang="en-IN" sz="2006" dirty="0"/>
              <a:t> Rose, L Ashok Kumar, D </a:t>
            </a:r>
            <a:r>
              <a:rPr lang="en-IN" sz="2006" dirty="0" err="1"/>
              <a:t>Karthika</a:t>
            </a:r>
            <a:r>
              <a:rPr lang="en-IN" sz="2006" dirty="0"/>
              <a:t> </a:t>
            </a:r>
            <a:r>
              <a:rPr lang="en-IN" sz="2006" dirty="0" err="1"/>
              <a:t>Renuka</a:t>
            </a:r>
            <a:r>
              <a:rPr lang="en-IN" sz="2006" dirty="0"/>
              <a:t>, Wiley Publication</a:t>
            </a:r>
            <a:endParaRPr lang="en-US" sz="2006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45235" cy="742013"/>
          </a:xfrm>
        </p:spPr>
        <p:txBody>
          <a:bodyPr>
            <a:noAutofit/>
          </a:bodyPr>
          <a:lstStyle/>
          <a:p>
            <a:r>
              <a:rPr lang="en-US" sz="4800" b="1" dirty="0"/>
              <a:t>Table of 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827" y="1502764"/>
            <a:ext cx="7314861" cy="381158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 </a:t>
            </a:r>
            <a:r>
              <a:rPr lang="en-US" sz="2800" dirty="0" smtClean="0"/>
              <a:t>Learning in ANN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Types of learning</a:t>
            </a:r>
            <a:endParaRPr lang="en-US" sz="2800" dirty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850FFFD-F238-4C51-9D1C-BC11A907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9182E5-3AEB-449B-9E91-38353DC7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29" y="154419"/>
            <a:ext cx="9028386" cy="674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D40E3A6-E776-4B2A-8D69-DDB7EA3B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DF6FB84-F7C3-4B4B-86B6-0D74AC40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19" y="80837"/>
            <a:ext cx="8963729" cy="66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2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EDD4FD9-B273-4CEC-B4EF-E5C7DCA0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72E68B-D165-4423-9E2E-B4F88565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8" y="0"/>
            <a:ext cx="8807669" cy="655842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67DD1617-8BB6-4C54-9E6C-58D7D1589FD8}"/>
              </a:ext>
            </a:extLst>
          </p:cNvPr>
          <p:cNvCxnSpPr>
            <a:cxnSpLocks/>
          </p:cNvCxnSpPr>
          <p:nvPr/>
        </p:nvCxnSpPr>
        <p:spPr>
          <a:xfrm flipH="1">
            <a:off x="3200401" y="4675721"/>
            <a:ext cx="57806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A3B4E6EA-9BA5-4F96-BEA6-B2E3A26EA3B4}"/>
              </a:ext>
            </a:extLst>
          </p:cNvPr>
          <p:cNvCxnSpPr>
            <a:cxnSpLocks/>
          </p:cNvCxnSpPr>
          <p:nvPr/>
        </p:nvCxnSpPr>
        <p:spPr>
          <a:xfrm>
            <a:off x="3741684" y="4708498"/>
            <a:ext cx="777764" cy="23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B585C4E-342C-4053-9C8C-D36C0165C21C}"/>
              </a:ext>
            </a:extLst>
          </p:cNvPr>
          <p:cNvCxnSpPr>
            <a:cxnSpLocks/>
          </p:cNvCxnSpPr>
          <p:nvPr/>
        </p:nvCxnSpPr>
        <p:spPr>
          <a:xfrm flipH="1">
            <a:off x="6096000" y="4655946"/>
            <a:ext cx="346840" cy="2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B1E6CA5-909D-4C67-BE4E-93669DF89789}"/>
              </a:ext>
            </a:extLst>
          </p:cNvPr>
          <p:cNvCxnSpPr>
            <a:cxnSpLocks/>
          </p:cNvCxnSpPr>
          <p:nvPr/>
        </p:nvCxnSpPr>
        <p:spPr>
          <a:xfrm>
            <a:off x="6442840" y="4655946"/>
            <a:ext cx="1299341" cy="32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63823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1988</TotalTime>
  <Words>458</Words>
  <Application>Microsoft Office PowerPoint</Application>
  <PresentationFormat>Widescreen</PresentationFormat>
  <Paragraphs>105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 Unicode MS</vt:lpstr>
      <vt:lpstr>Arial</vt:lpstr>
      <vt:lpstr>Calibri</vt:lpstr>
      <vt:lpstr>Calibri Light</vt:lpstr>
      <vt:lpstr>Cambria</vt:lpstr>
      <vt:lpstr>Casper</vt:lpstr>
      <vt:lpstr>Karla</vt:lpstr>
      <vt:lpstr>Roboto</vt:lpstr>
      <vt:lpstr>Segoe UI</vt:lpstr>
      <vt:lpstr>Times New Roman</vt:lpstr>
      <vt:lpstr>Unit 2.1</vt:lpstr>
      <vt:lpstr>Contents Slide Master</vt:lpstr>
      <vt:lpstr>CorelDRAW</vt:lpstr>
      <vt:lpstr>PowerPoint Presentation</vt:lpstr>
      <vt:lpstr>Deep Learning: Course Objectives</vt:lpstr>
      <vt:lpstr>COURSE OUTCOMES</vt:lpstr>
      <vt:lpstr>Unit-1 Syllabus</vt:lpstr>
      <vt:lpstr>SUGGESTIVE READINGS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Supervised Learning</vt:lpstr>
      <vt:lpstr>PowerPoint Presentation</vt:lpstr>
      <vt:lpstr>Examples of Reinforcement Learning</vt:lpstr>
      <vt:lpstr>Reinforcement Learning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30</cp:revision>
  <dcterms:created xsi:type="dcterms:W3CDTF">2020-06-09T06:07:05Z</dcterms:created>
  <dcterms:modified xsi:type="dcterms:W3CDTF">2023-07-01T05:40:44Z</dcterms:modified>
</cp:coreProperties>
</file>