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8"/>
  </p:notesMasterIdLst>
  <p:handoutMasterIdLst>
    <p:handoutMasterId r:id="rId19"/>
  </p:handoutMasterIdLst>
  <p:sldIdLst>
    <p:sldId id="435" r:id="rId3"/>
    <p:sldId id="436" r:id="rId4"/>
    <p:sldId id="437" r:id="rId5"/>
    <p:sldId id="438" r:id="rId6"/>
    <p:sldId id="439" r:id="rId7"/>
    <p:sldId id="386" r:id="rId8"/>
    <p:sldId id="426" r:id="rId9"/>
    <p:sldId id="427" r:id="rId10"/>
    <p:sldId id="428" r:id="rId11"/>
    <p:sldId id="429" r:id="rId12"/>
    <p:sldId id="433" r:id="rId13"/>
    <p:sldId id="430" r:id="rId14"/>
    <p:sldId id="434" r:id="rId15"/>
    <p:sldId id="36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59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7/1/2023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7/1/2023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syd.edu.au/~irena/ai01/nn/8.html" TargetMode="External"/><Relationship Id="rId2" Type="http://schemas.openxmlformats.org/officeDocument/2006/relationships/hyperlink" Target="https://nptel.ac.in/courses/106/105/106105173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oc.ic.ac.uk/~nd/surprise_96/journal/vol4/cs11/report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2297" y="5426645"/>
            <a:ext cx="12192173" cy="1518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4216" y="5901126"/>
            <a:ext cx="45703" cy="6136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2072" y="6507678"/>
            <a:ext cx="2742245" cy="364998"/>
          </a:xfrm>
          <a:prstGeom prst="rect">
            <a:avLst/>
          </a:prstGeom>
        </p:spPr>
        <p:txBody>
          <a:bodyPr vert="horz" lIns="91408" tIns="45705" rIns="91408" bIns="45705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99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5669" y="5939006"/>
            <a:ext cx="1291323" cy="1157202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D" sz="1799" kern="0">
              <a:solidFill>
                <a:srgbClr val="FFFFFF"/>
              </a:solidFill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=""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8885" y="3121828"/>
          <a:ext cx="3301906" cy="314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85" y="3121828"/>
                        <a:ext cx="3301906" cy="31469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107" y="-24569"/>
            <a:ext cx="5144769" cy="585040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D" sz="1799" kern="0">
              <a:solidFill>
                <a:srgbClr val="FFFFFF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5457" y="2026015"/>
            <a:ext cx="6827048" cy="158012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2" y="25688"/>
            <a:ext cx="3858410" cy="1537717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8498" y="5333336"/>
            <a:ext cx="2365800" cy="1599643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086" y="6018658"/>
            <a:ext cx="4926892" cy="64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199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endParaRPr lang="en-US" sz="1598" b="1" dirty="0">
              <a:solidFill>
                <a:prstClr val="black"/>
              </a:solidFill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505" y="6042737"/>
            <a:ext cx="45703" cy="37049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54801" y="5585389"/>
            <a:ext cx="6429803" cy="88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622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399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IN" sz="2399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IN" sz="2399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3_2</a:t>
            </a:r>
            <a:endParaRPr lang="en-US" sz="2399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22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407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Learning Laws</a:t>
            </a:r>
            <a:endParaRPr lang="en-US" sz="2399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9442" y="1462268"/>
            <a:ext cx="11099560" cy="333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4797" b="1" dirty="0">
                <a:solidFill>
                  <a:prstClr val="black"/>
                </a:solidFill>
                <a:latin typeface="Cambria" panose="02040503050406030204" pitchFamily="18" charset="0"/>
              </a:rPr>
              <a:t>APEX INSTITUTE OF TECHNOLOGY</a:t>
            </a:r>
            <a:endParaRPr lang="en-US" sz="4797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algn="ctr"/>
            <a:r>
              <a:rPr lang="en-IN" sz="2808" b="1" dirty="0">
                <a:solidFill>
                  <a:prstClr val="black"/>
                </a:solidFill>
                <a:latin typeface="Cambria" panose="02040503050406030204" pitchFamily="18" charset="0"/>
              </a:rPr>
              <a:t>DEPARTMENT OF COMPUTER SCIENCE &amp; ENGINEERING</a:t>
            </a:r>
            <a:endParaRPr lang="en-US" sz="2808" b="1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algn="ctr" defTabSz="622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en-US" sz="3199" b="1" dirty="0">
              <a:solidFill>
                <a:prstClr val="black"/>
              </a:solidFill>
              <a:latin typeface="Cambria" panose="02040503050406030204" pitchFamily="18" charset="0"/>
              <a:ea typeface="Calibri" charset="0"/>
              <a:cs typeface="Times New Roman" charset="0"/>
            </a:endParaRPr>
          </a:p>
          <a:p>
            <a:pPr algn="ctr" defTabSz="622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99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DEEP </a:t>
            </a:r>
            <a:r>
              <a:rPr lang="en-US" sz="3199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LEARNING (</a:t>
            </a:r>
            <a:r>
              <a:rPr lang="en-US" sz="3199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20CSF-432)</a:t>
            </a:r>
            <a:endParaRPr lang="en-US" sz="3199" dirty="0">
              <a:solidFill>
                <a:prstClr val="black">
                  <a:lumMod val="85000"/>
                  <a:lumOff val="15000"/>
                </a:prstClr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ctr" defTabSz="622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99" b="1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Faculty:</a:t>
            </a:r>
            <a:r>
              <a:rPr lang="en-US" sz="3199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Prof. (Dr.) </a:t>
            </a:r>
            <a:r>
              <a:rPr lang="en-US" sz="3199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Madan Lal Saini(E13485)</a:t>
            </a:r>
            <a:endParaRPr lang="en-US" sz="3199" dirty="0">
              <a:solidFill>
                <a:prstClr val="black">
                  <a:lumMod val="85000"/>
                  <a:lumOff val="15000"/>
                </a:prstClr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ctr" defTabSz="622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98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72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1036A9C-C8DF-46EE-A3FF-BF79CCD3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C7A3AD4-5445-4D73-AF8E-A01CFE7F3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212" y="136525"/>
            <a:ext cx="8607107" cy="648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14D11CB-847F-4BA7-BD73-AE814B873A86}"/>
              </a:ext>
            </a:extLst>
          </p:cNvPr>
          <p:cNvSpPr txBox="1"/>
          <p:nvPr/>
        </p:nvSpPr>
        <p:spPr>
          <a:xfrm>
            <a:off x="118212" y="1384766"/>
            <a:ext cx="29297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Donald Hebb stated in 1949 that in the brain, the learning is performed by the change in the synaptic gap.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68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8DB220A-43F6-4DF4-8FD4-C2C8397D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 descr="It605 D L17: Supervised Learning: Hebb Rule For And Gate - Lessons -  Blendspace">
            <a:extLst>
              <a:ext uri="{FF2B5EF4-FFF2-40B4-BE49-F238E27FC236}">
                <a16:creationId xmlns:a16="http://schemas.microsoft.com/office/drawing/2014/main" xmlns="" id="{9B9C2FA5-5D87-471E-B214-0D0F6000DE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79"/>
          <a:stretch/>
        </p:blipFill>
        <p:spPr bwMode="auto">
          <a:xfrm>
            <a:off x="2974428" y="520372"/>
            <a:ext cx="9144000" cy="620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BAB64AC-480A-4D54-8DA0-D0BE8B967095}"/>
              </a:ext>
            </a:extLst>
          </p:cNvPr>
          <p:cNvSpPr txBox="1"/>
          <p:nvPr/>
        </p:nvSpPr>
        <p:spPr>
          <a:xfrm>
            <a:off x="286377" y="3429000"/>
            <a:ext cx="29297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x: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refers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to the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trg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 input and target out pair.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001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866A4BA-4889-41C1-A433-A8F9A571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675B80E-6516-496C-BD8D-1F759C8FF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944" y="136525"/>
            <a:ext cx="9532262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4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337F642-CAD0-4662-99B6-7AA8423F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6" name="Picture 2" descr="Ann ics320 part4">
            <a:extLst>
              <a:ext uri="{FF2B5EF4-FFF2-40B4-BE49-F238E27FC236}">
                <a16:creationId xmlns:a16="http://schemas.microsoft.com/office/drawing/2014/main" xmlns="" id="{60763A4D-A2F6-45AA-9DBC-0F9E288B4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123" y="94592"/>
            <a:ext cx="8986345" cy="6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56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3928"/>
            <a:ext cx="10515600" cy="4827848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Book: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/>
              <a:t> Deep Learning with Python by Francois </a:t>
            </a:r>
            <a:r>
              <a:rPr lang="en-US" dirty="0" err="1"/>
              <a:t>Chollet</a:t>
            </a:r>
            <a:r>
              <a:rPr lang="en-US" dirty="0"/>
              <a:t>, Publisher: Manning Publications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Websites: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>
                <a:latin typeface="Times New Roman" pitchFamily="18" charset="0"/>
                <a:cs typeface="Times New Roman" pitchFamily="18" charset="0"/>
                <a:hlinkClick r:id="rId2"/>
              </a:rPr>
              <a:t>https://nptel.ac.in/courses/106/105/106105173/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/>
              <a:t>MultiLayer</a:t>
            </a:r>
            <a:r>
              <a:rPr lang="en-US" dirty="0"/>
              <a:t> </a:t>
            </a:r>
            <a:r>
              <a:rPr lang="en-US" dirty="0" err="1"/>
              <a:t>Perceptron</a:t>
            </a:r>
            <a:r>
              <a:rPr lang="en-US" dirty="0"/>
              <a:t> Learning Algorithm </a:t>
            </a:r>
          </a:p>
          <a:p>
            <a:pPr lvl="1"/>
            <a:r>
              <a:rPr lang="en-US" dirty="0" err="1">
                <a:hlinkClick r:id="rId3"/>
              </a:rPr>
              <a:t>http://www.cs.usyd.edu.au/~irena/ai01/nn/8.html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http://www.doc.ic.ac.uk/~nd/surprise_96/journal/vol4/cs11/report.html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xmlns="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xmlns="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xmlns="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CorelDRAW" r:id="rId3" imgW="2169000" imgH="2169360" progId="">
                    <p:embed/>
                  </p:oleObj>
                </mc:Choice>
                <mc:Fallback>
                  <p:oleObj name="CorelDRAW" r:id="rId3" imgW="2169000" imgH="2169360" progId="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4114005" y="5394447"/>
            <a:ext cx="30155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>
                <a:latin typeface="Casper" panose="02000506000000020004" pitchFamily="2" charset="0"/>
                <a:cs typeface="Segoe UI" panose="020B0502040204020203" pitchFamily="34" charset="0"/>
              </a:rPr>
              <a:t>Email</a:t>
            </a:r>
            <a:r>
              <a:rPr lang="en-US">
                <a:latin typeface="Casper" panose="02000506000000020004" pitchFamily="2" charset="0"/>
                <a:cs typeface="Segoe UI" panose="020B0502040204020203" pitchFamily="34" charset="0"/>
              </a:rPr>
              <a:t>: </a:t>
            </a:r>
            <a:r>
              <a:rPr lang="en-US" smtClean="0">
                <a:latin typeface="Casper" panose="02000506000000020004" pitchFamily="2" charset="0"/>
                <a:cs typeface="Segoe UI" panose="020B0502040204020203" pitchFamily="34" charset="0"/>
              </a:rPr>
              <a:t>madan.e13485@cumail.in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87" y="1194"/>
            <a:ext cx="10511938" cy="1351811"/>
          </a:xfrm>
        </p:spPr>
        <p:txBody>
          <a:bodyPr>
            <a:normAutofit/>
          </a:bodyPr>
          <a:lstStyle/>
          <a:p>
            <a:r>
              <a:rPr lang="en-IN" sz="31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Deep </a:t>
            </a:r>
            <a:r>
              <a:rPr lang="en-IN" sz="31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Learning: Course Objectives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5961" y="1147016"/>
            <a:ext cx="11071975" cy="379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3"/>
              </a:spcAft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endParaRPr lang="en-US" sz="20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203"/>
              </a:spcAft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Course aims to:</a:t>
            </a:r>
            <a:endParaRPr lang="en-US" sz="20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7720" indent="-687720">
              <a:spcAft>
                <a:spcPts val="1203"/>
              </a:spcAft>
              <a:buFont typeface="+mj-lt"/>
              <a:buAutoNum type="arabicPeriod"/>
            </a:pPr>
            <a:r>
              <a:rPr lang="en-IN" sz="2006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Understand the key features in a neural network’s architecture</a:t>
            </a:r>
            <a:endParaRPr lang="en-US" sz="1604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7720" indent="-687720">
              <a:spcAft>
                <a:spcPts val="1203"/>
              </a:spcAft>
              <a:buFont typeface="+mj-lt"/>
              <a:buAutoNum type="arabicPeriod"/>
            </a:pPr>
            <a:r>
              <a:rPr lang="en-IN" sz="2006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Understand the main fundamentals that drive Deep Learning</a:t>
            </a:r>
            <a:endParaRPr lang="en-US" sz="1604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7720" indent="-687720">
              <a:spcAft>
                <a:spcPts val="1203"/>
              </a:spcAft>
              <a:buFont typeface="+mj-lt"/>
              <a:buAutoNum type="arabicPeriod"/>
            </a:pPr>
            <a:r>
              <a:rPr lang="en-IN" sz="2006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 able to build, train and apply fully connected deep neural networks</a:t>
            </a:r>
            <a:endParaRPr lang="en-US" sz="1604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7720" indent="-687720">
              <a:spcAft>
                <a:spcPts val="1203"/>
              </a:spcAft>
              <a:buFont typeface="+mj-lt"/>
              <a:buAutoNum type="arabicPeriod"/>
            </a:pPr>
            <a:r>
              <a:rPr lang="en-IN" sz="2006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Know how to implement efficient CNN or RNN.</a:t>
            </a:r>
            <a:endParaRPr lang="en-US" sz="1604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7720" indent="-687720" algn="just">
              <a:spcAft>
                <a:spcPts val="1203"/>
              </a:spcAft>
              <a:buFont typeface="+mj-lt"/>
              <a:buAutoNum type="arabicPeriod"/>
            </a:pPr>
            <a:r>
              <a:rPr lang="en-IN" sz="2006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Implementation </a:t>
            </a:r>
            <a:r>
              <a:rPr lang="en-IN" sz="2006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fundamental methods involved in deep learning, including the underlying optimization concepts (gradient descent and backpropagation) and how they can be combined to solve real-world problems.  </a:t>
            </a:r>
            <a:endParaRPr lang="en-US" sz="1604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22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2043" y="352355"/>
            <a:ext cx="11121645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2369" y="1171621"/>
            <a:ext cx="8699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completion of this course, the students shall be able to:-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722370" y="1824345"/>
          <a:ext cx="10260363" cy="4352314"/>
        </p:xfrm>
        <a:graphic>
          <a:graphicData uri="http://schemas.openxmlformats.org/drawingml/2006/table">
            <a:tbl>
              <a:tblPr bandRow="1">
                <a:effectLst/>
                <a:tableStyleId>{5940675A-B579-460E-94D1-54222C63F5DA}</a:tableStyleId>
              </a:tblPr>
              <a:tblGrid>
                <a:gridCol w="894483"/>
                <a:gridCol w="9365880"/>
              </a:tblGrid>
              <a:tr h="6319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CO1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Understand neural network, its working and parameters, and various deep neural network architectures.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47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CO2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Differentiate between the major types of neural network architectures (multi-layered perceptron, convolutional neural networks, recurrent neural networks, etc.) and what types of problems can be solved by these architectures.</a:t>
                      </a:r>
                      <a:endParaRPr lang="en-US" sz="18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85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CO3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Evaluate the performance of deep neural network and improve the performance by applying optimization techniques. </a:t>
                      </a:r>
                      <a:endParaRPr lang="en-US" sz="18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85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CO4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Design or select neural network architectures for new data problems based on their requirements and problem characteristics and analyse their performance.</a:t>
                      </a:r>
                      <a:endParaRPr lang="en-US" sz="18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85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CO5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Describe some of the latest research being conducted in the field and open problems that are yet to be solved. </a:t>
                      </a:r>
                      <a:endParaRPr lang="en-US" sz="18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79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163" y="95832"/>
            <a:ext cx="10511938" cy="858070"/>
          </a:xfrm>
        </p:spPr>
        <p:txBody>
          <a:bodyPr>
            <a:normAutofit/>
          </a:bodyPr>
          <a:lstStyle/>
          <a:p>
            <a:pPr algn="ctr"/>
            <a:r>
              <a:rPr lang="en-IN" sz="3199" b="1" dirty="0">
                <a:latin typeface="Times New Roman" pitchFamily="18" charset="0"/>
                <a:cs typeface="Times New Roman" pitchFamily="18" charset="0"/>
              </a:rPr>
              <a:t>Unit-1 Syllabus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10216" y="1121266"/>
          <a:ext cx="10641756" cy="4798993"/>
        </p:xfrm>
        <a:graphic>
          <a:graphicData uri="http://schemas.openxmlformats.org/drawingml/2006/table">
            <a:tbl>
              <a:tblPr firstRow="1" firstCol="1" bandRow="1"/>
              <a:tblGrid>
                <a:gridCol w="2348971"/>
                <a:gridCol w="8292786"/>
              </a:tblGrid>
              <a:tr h="529076">
                <a:tc>
                  <a:txBody>
                    <a:bodyPr/>
                    <a:lstStyle/>
                    <a:p>
                      <a:pPr marL="0" marR="539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  <a:latin typeface="Times New Roman"/>
                          <a:ea typeface="Calibri"/>
                          <a:cs typeface="Arial"/>
                        </a:rPr>
                        <a:t>Unit-1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56" marR="68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Artificial Neural Network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56" marR="68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462531">
                <a:tc>
                  <a:txBody>
                    <a:bodyPr/>
                    <a:lstStyle/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Fundamentals of Neural Network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251" marR="108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1391920" algn="l"/>
                        </a:tabLst>
                      </a:pP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to Neural Network, Model of Artificial Neuron, 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Multilayer Perceptron</a:t>
                      </a: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Back Propagation, </a:t>
                      </a: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rules and various activation functions, 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Gradient descent, Stochastic Gradient descent.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251" marR="108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2531">
                <a:tc>
                  <a:txBody>
                    <a:bodyPr/>
                    <a:lstStyle/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IN" sz="2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Neural Network Architecture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251" marR="108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Single layer Feed-forward networks. Multi-layer Feed-forward networks. Architecture of Back-propagation (BP) Networks, Backpropagation Learning.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251" marR="108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4856">
                <a:tc>
                  <a:txBody>
                    <a:bodyPr/>
                    <a:lstStyle/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IN" sz="2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Training Neural Network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251" marR="108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Training Deep Neural Networks using Back Propagation-Setup and initialization issues, Gradient- Descent Strategies, vanishing and exploding Gradient problems, regularizations, and dropouts.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251" marR="108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38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33" y="365128"/>
            <a:ext cx="10511938" cy="610979"/>
          </a:xfrm>
        </p:spPr>
        <p:txBody>
          <a:bodyPr>
            <a:normAutofit fontScale="90000"/>
          </a:bodyPr>
          <a:lstStyle/>
          <a:p>
            <a:r>
              <a:rPr lang="en-US" sz="4011" dirty="0"/>
              <a:t>SUGGESTIVE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861" y="1079633"/>
            <a:ext cx="10980110" cy="5501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6" b="1" dirty="0"/>
              <a:t>TEXT BOOKS</a:t>
            </a:r>
            <a:r>
              <a:rPr lang="en-US" sz="2006" b="1" dirty="0"/>
              <a:t>:</a:t>
            </a:r>
            <a:r>
              <a:rPr lang="en-IN" sz="2006" b="1" dirty="0"/>
              <a:t> </a:t>
            </a:r>
            <a:endParaRPr lang="en-US" sz="2006" dirty="0"/>
          </a:p>
          <a:p>
            <a:r>
              <a:rPr lang="en-US" sz="2006" b="1" dirty="0"/>
              <a:t>T1</a:t>
            </a:r>
            <a:r>
              <a:rPr lang="en-US" sz="2006" b="1" dirty="0"/>
              <a:t>:</a:t>
            </a:r>
            <a:r>
              <a:rPr lang="en-US" sz="2006" dirty="0"/>
              <a:t> Deep Learning with Python by Francois </a:t>
            </a:r>
            <a:r>
              <a:rPr lang="en-US" sz="2006" dirty="0" err="1"/>
              <a:t>Chollet</a:t>
            </a:r>
            <a:r>
              <a:rPr lang="en-US" sz="2006" dirty="0"/>
              <a:t>, Publisher: Manning Publications </a:t>
            </a:r>
          </a:p>
          <a:p>
            <a:r>
              <a:rPr lang="en-US" sz="2006" b="1" dirty="0"/>
              <a:t>T2:</a:t>
            </a:r>
            <a:r>
              <a:rPr lang="en-US" sz="2006" dirty="0"/>
              <a:t> Deep Learning from Scratch: Building with Python from First Principles by Seth Weidman published by </a:t>
            </a:r>
            <a:r>
              <a:rPr lang="en-US" sz="2006" dirty="0" err="1"/>
              <a:t>O`Reilley</a:t>
            </a:r>
            <a:endParaRPr lang="en-US" sz="2006" dirty="0"/>
          </a:p>
          <a:p>
            <a:r>
              <a:rPr lang="en-IN" sz="2006" b="1" dirty="0"/>
              <a:t>T3</a:t>
            </a:r>
            <a:r>
              <a:rPr lang="en-IN" sz="2006" dirty="0"/>
              <a:t>: </a:t>
            </a:r>
            <a:r>
              <a:rPr lang="en-US" sz="2006" dirty="0"/>
              <a:t>Deep Learning by Ian </a:t>
            </a:r>
            <a:r>
              <a:rPr lang="en-US" sz="2006" dirty="0" err="1"/>
              <a:t>Goodfellow</a:t>
            </a:r>
            <a:r>
              <a:rPr lang="en-US" sz="2006" dirty="0"/>
              <a:t>, </a:t>
            </a:r>
            <a:r>
              <a:rPr lang="en-US" sz="2006" dirty="0" err="1"/>
              <a:t>Yoshua</a:t>
            </a:r>
            <a:r>
              <a:rPr lang="en-US" sz="2006" dirty="0"/>
              <a:t> </a:t>
            </a:r>
            <a:r>
              <a:rPr lang="en-US" sz="2006" dirty="0" err="1"/>
              <a:t>Bengio</a:t>
            </a:r>
            <a:r>
              <a:rPr lang="en-US" sz="2006" dirty="0"/>
              <a:t> and Aaron </a:t>
            </a:r>
            <a:r>
              <a:rPr lang="en-US" sz="2006" dirty="0" err="1"/>
              <a:t>Courville</a:t>
            </a:r>
            <a:r>
              <a:rPr lang="en-US" sz="2006" dirty="0"/>
              <a:t> published by MIT Press.</a:t>
            </a:r>
          </a:p>
          <a:p>
            <a:pPr marL="0" indent="0">
              <a:buNone/>
            </a:pPr>
            <a:endParaRPr lang="en-US" sz="2006" dirty="0"/>
          </a:p>
          <a:p>
            <a:pPr marL="0" indent="0">
              <a:buNone/>
            </a:pPr>
            <a:r>
              <a:rPr lang="en-IN" sz="2006" b="1" dirty="0"/>
              <a:t>REFERENCE BOOKS</a:t>
            </a:r>
            <a:r>
              <a:rPr lang="en-IN" sz="2006" b="1" dirty="0"/>
              <a:t>:</a:t>
            </a:r>
            <a:endParaRPr lang="en-US" sz="2006" dirty="0"/>
          </a:p>
          <a:p>
            <a:r>
              <a:rPr lang="en-IN" sz="2006" b="1" dirty="0"/>
              <a:t>R1 </a:t>
            </a:r>
            <a:r>
              <a:rPr lang="en-US" sz="2006" dirty="0"/>
              <a:t>Fundamentals of Deep Learning: by </a:t>
            </a:r>
            <a:r>
              <a:rPr lang="en-US" sz="2006" dirty="0" err="1"/>
              <a:t>Nithin</a:t>
            </a:r>
            <a:r>
              <a:rPr lang="en-US" sz="2006" dirty="0"/>
              <a:t> </a:t>
            </a:r>
            <a:r>
              <a:rPr lang="en-US" sz="2006" dirty="0" err="1"/>
              <a:t>Buduma</a:t>
            </a:r>
            <a:r>
              <a:rPr lang="en-US" sz="2006" dirty="0"/>
              <a:t>, Nikhil </a:t>
            </a:r>
            <a:r>
              <a:rPr lang="en-US" sz="2006" dirty="0" err="1"/>
              <a:t>Buduma</a:t>
            </a:r>
            <a:r>
              <a:rPr lang="en-US" sz="2006" dirty="0"/>
              <a:t> and Joe Papa, OREILLY Publication, Second Edition.</a:t>
            </a:r>
          </a:p>
          <a:p>
            <a:r>
              <a:rPr lang="en-IN" sz="2006" b="1" dirty="0"/>
              <a:t>R2</a:t>
            </a:r>
            <a:r>
              <a:rPr lang="en-IN" sz="2006" dirty="0"/>
              <a:t> </a:t>
            </a:r>
            <a:r>
              <a:rPr lang="en-US" sz="2006" dirty="0"/>
              <a:t>Deep Learning: A Practitioners Approach by Josh Patterson and Adam Gibson, OREILLY Publication.</a:t>
            </a:r>
          </a:p>
          <a:p>
            <a:r>
              <a:rPr lang="en-IN" sz="2006" b="1" dirty="0"/>
              <a:t>R3</a:t>
            </a:r>
            <a:r>
              <a:rPr lang="en-IN" sz="2006" dirty="0"/>
              <a:t> </a:t>
            </a:r>
            <a:r>
              <a:rPr lang="en-US" sz="2006" dirty="0"/>
              <a:t>Deep Learning for Coders with </a:t>
            </a:r>
            <a:r>
              <a:rPr lang="en-US" sz="2006" dirty="0" err="1"/>
              <a:t>fastai</a:t>
            </a:r>
            <a:r>
              <a:rPr lang="en-US" sz="2006" dirty="0"/>
              <a:t> and </a:t>
            </a:r>
            <a:r>
              <a:rPr lang="en-US" sz="2006" dirty="0" err="1"/>
              <a:t>PyTorch</a:t>
            </a:r>
            <a:r>
              <a:rPr lang="en-US" sz="2006" dirty="0"/>
              <a:t> by Jeremy Howard and Sylvain </a:t>
            </a:r>
            <a:r>
              <a:rPr lang="en-US" sz="2006" dirty="0" err="1"/>
              <a:t>Gugger</a:t>
            </a:r>
            <a:r>
              <a:rPr lang="en-US" sz="2006" dirty="0"/>
              <a:t>, OREILLY Publication.</a:t>
            </a:r>
          </a:p>
          <a:p>
            <a:r>
              <a:rPr lang="en-US" sz="2006" b="1" dirty="0"/>
              <a:t>R4</a:t>
            </a:r>
            <a:r>
              <a:rPr lang="en-US" sz="2006" dirty="0"/>
              <a:t> Deep Learning Using Python </a:t>
            </a:r>
            <a:r>
              <a:rPr lang="en-IN" sz="2006" dirty="0"/>
              <a:t>by S </a:t>
            </a:r>
            <a:r>
              <a:rPr lang="en-IN" sz="2006" dirty="0" err="1"/>
              <a:t>Lovelyn</a:t>
            </a:r>
            <a:r>
              <a:rPr lang="en-IN" sz="2006" dirty="0"/>
              <a:t> Rose, L Ashok Kumar, D </a:t>
            </a:r>
            <a:r>
              <a:rPr lang="en-IN" sz="2006" dirty="0" err="1"/>
              <a:t>Karthika</a:t>
            </a:r>
            <a:r>
              <a:rPr lang="en-IN" sz="2006" dirty="0"/>
              <a:t> </a:t>
            </a:r>
            <a:r>
              <a:rPr lang="en-IN" sz="2006" dirty="0" err="1"/>
              <a:t>Renuka</a:t>
            </a:r>
            <a:r>
              <a:rPr lang="en-IN" sz="2006" dirty="0"/>
              <a:t>, Wiley Publication</a:t>
            </a:r>
            <a:endParaRPr lang="en-US" sz="2006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81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6745235" cy="742013"/>
          </a:xfrm>
        </p:spPr>
        <p:txBody>
          <a:bodyPr>
            <a:noAutofit/>
          </a:bodyPr>
          <a:lstStyle/>
          <a:p>
            <a:r>
              <a:rPr lang="en-US" sz="4800" b="1" dirty="0"/>
              <a:t>Table of 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827" y="1502764"/>
            <a:ext cx="7314861" cy="3811588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/>
              <a:t>Learning Laws</a:t>
            </a:r>
          </a:p>
          <a:p>
            <a:pPr>
              <a:buFont typeface="Arial" pitchFamily="34" charset="0"/>
              <a:buChar char="•"/>
            </a:pPr>
            <a:endParaRPr lang="en-US" sz="2800" b="1" dirty="0"/>
          </a:p>
          <a:p>
            <a:pPr>
              <a:buFont typeface="Wingdings" pitchFamily="2" charset="2"/>
              <a:buChar char="Ø"/>
            </a:pPr>
            <a:endParaRPr lang="en-US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5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A10B5B8-3086-48C9-8500-93C55D53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54335E0-B673-4316-AF89-5244955C7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63" y="136525"/>
            <a:ext cx="8739693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3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6D08B92-954B-405E-99B0-631C442F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25779B2-D148-49BD-9B75-421905F10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881" y="136525"/>
            <a:ext cx="8728615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9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7C56480-B6DF-4250-9C33-5F289BB6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C73D69D-94B6-4080-A3FC-A0582C7D2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574" y="136525"/>
            <a:ext cx="8769010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8692"/>
      </p:ext>
    </p:extLst>
  </p:cSld>
  <p:clrMapOvr>
    <a:masterClrMapping/>
  </p:clrMapOvr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2.1</Template>
  <TotalTime>2000</TotalTime>
  <Words>408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31" baseType="lpstr">
      <vt:lpstr>Arial Unicode MS</vt:lpstr>
      <vt:lpstr>맑은 고딕</vt:lpstr>
      <vt:lpstr>Arial</vt:lpstr>
      <vt:lpstr>Calibri</vt:lpstr>
      <vt:lpstr>Calibri Light</vt:lpstr>
      <vt:lpstr>Cambria</vt:lpstr>
      <vt:lpstr>Casper</vt:lpstr>
      <vt:lpstr>Karla</vt:lpstr>
      <vt:lpstr>Segoe UI</vt:lpstr>
      <vt:lpstr>Symbol</vt:lpstr>
      <vt:lpstr>Tahoma</vt:lpstr>
      <vt:lpstr>Times New Roman</vt:lpstr>
      <vt:lpstr>Wingdings</vt:lpstr>
      <vt:lpstr>Unit 2.1</vt:lpstr>
      <vt:lpstr>Contents Slide Master</vt:lpstr>
      <vt:lpstr>CorelDRAW</vt:lpstr>
      <vt:lpstr>PowerPoint Presentation</vt:lpstr>
      <vt:lpstr>Deep Learning: Course Objectives</vt:lpstr>
      <vt:lpstr>COURSE OUTCOMES</vt:lpstr>
      <vt:lpstr>Unit-1 Syllabus</vt:lpstr>
      <vt:lpstr>SUGGESTIVE READINGS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Microsoft account</cp:lastModifiedBy>
  <cp:revision>35</cp:revision>
  <dcterms:created xsi:type="dcterms:W3CDTF">2020-06-09T06:07:05Z</dcterms:created>
  <dcterms:modified xsi:type="dcterms:W3CDTF">2023-07-01T05:39:51Z</dcterms:modified>
</cp:coreProperties>
</file>