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2"/>
  </p:notesMasterIdLst>
  <p:handoutMasterIdLst>
    <p:handoutMasterId r:id="rId23"/>
  </p:handoutMasterIdLst>
  <p:sldIdLst>
    <p:sldId id="425" r:id="rId3"/>
    <p:sldId id="426" r:id="rId4"/>
    <p:sldId id="427" r:id="rId5"/>
    <p:sldId id="428" r:id="rId6"/>
    <p:sldId id="429" r:id="rId7"/>
    <p:sldId id="399" r:id="rId8"/>
    <p:sldId id="400" r:id="rId9"/>
    <p:sldId id="386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36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01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9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yd.edu.au/~irena/ai01/nn/8.html" TargetMode="External"/><Relationship Id="rId2" Type="http://schemas.openxmlformats.org/officeDocument/2006/relationships/hyperlink" Target="https://nptel.ac.in/courses/106/105/10610517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c.ic.ac.uk/~nd/surprise_96/journal/vol4/cs11/repor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2297" y="5426645"/>
            <a:ext cx="12192173" cy="151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216" y="5901126"/>
            <a:ext cx="45703" cy="6136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2072" y="6507678"/>
            <a:ext cx="2742245" cy="364998"/>
          </a:xfrm>
          <a:prstGeom prst="rect">
            <a:avLst/>
          </a:prstGeom>
        </p:spPr>
        <p:txBody>
          <a:bodyPr vert="horz" lIns="91408" tIns="45705" rIns="91408" bIns="45705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5669" y="5939006"/>
            <a:ext cx="1291323" cy="1157202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sz="1799" kern="0">
              <a:solidFill>
                <a:srgbClr val="FFFFFF"/>
              </a:solidFill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885" y="3121828"/>
          <a:ext cx="3301906" cy="314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5" y="3121828"/>
                        <a:ext cx="3301906" cy="31469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107" y="-24569"/>
            <a:ext cx="5144769" cy="585040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sz="1799" kern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5457" y="2026015"/>
            <a:ext cx="6827048" cy="158012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" y="25688"/>
            <a:ext cx="3858410" cy="1537717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8498" y="5333336"/>
            <a:ext cx="2365800" cy="159964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086" y="6018658"/>
            <a:ext cx="4926892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endParaRPr lang="en-US" sz="1598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505" y="6042737"/>
            <a:ext cx="45703" cy="3704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4801" y="5585389"/>
            <a:ext cx="6429803" cy="135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3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IN" sz="23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8</a:t>
            </a:r>
            <a:endParaRPr lang="en-US" sz="23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7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Gradient </a:t>
            </a:r>
            <a:r>
              <a:rPr lang="fr-FR" sz="2407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descent</a:t>
            </a:r>
            <a:r>
              <a:rPr lang="fr-FR" sz="2407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7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Stochastic</a:t>
            </a:r>
            <a:r>
              <a:rPr lang="fr-FR" sz="2407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Gradient </a:t>
            </a:r>
            <a:r>
              <a:rPr lang="fr-FR" sz="2407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descent</a:t>
            </a:r>
            <a:endParaRPr lang="en-US" sz="23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9442" y="1462268"/>
            <a:ext cx="11099560" cy="333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797" b="1" dirty="0">
                <a:solidFill>
                  <a:prstClr val="black"/>
                </a:solidFill>
                <a:latin typeface="Cambria" panose="02040503050406030204" pitchFamily="18" charset="0"/>
              </a:rPr>
              <a:t>APEX INSTITUTE OF TECHNOLOGY</a:t>
            </a:r>
            <a:endParaRPr lang="en-US" sz="4797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/>
            <a:r>
              <a:rPr lang="en-IN" sz="2808" b="1" dirty="0">
                <a:solidFill>
                  <a:prstClr val="black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sz="2808" b="1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199" b="1" dirty="0">
              <a:solidFill>
                <a:prstClr val="black"/>
              </a:solidFill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DEEP </a:t>
            </a: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LEARNING (</a:t>
            </a: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20CSF-432)</a:t>
            </a:r>
            <a:endParaRPr lang="en-US" sz="3199" dirty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99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</a:t>
            </a: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Madan Lal Saini(E13485)</a:t>
            </a:r>
            <a:endParaRPr lang="en-US" sz="3199" dirty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98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D0C1662-D2BA-4F71-A8BD-1108EF25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047DFB-28AC-4230-964B-028093B0C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" r="931"/>
          <a:stretch/>
        </p:blipFill>
        <p:spPr>
          <a:xfrm>
            <a:off x="1650124" y="43026"/>
            <a:ext cx="8145517" cy="61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30030E2-3F1E-4714-A2CC-63CAB9AB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4B4140-21A0-4598-B3C0-5D2475A4E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" r="1818"/>
          <a:stretch/>
        </p:blipFill>
        <p:spPr>
          <a:xfrm>
            <a:off x="1650124" y="13068"/>
            <a:ext cx="8071945" cy="62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A6D9015-E23A-4521-8200-AB157AB2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7F647D-046B-48B2-B07D-9EA230EE6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" r="1354"/>
          <a:stretch/>
        </p:blipFill>
        <p:spPr>
          <a:xfrm>
            <a:off x="1755228" y="72878"/>
            <a:ext cx="7987862" cy="61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2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3F0BF14-1E14-4A20-9BBA-6C9E6ED8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1701BE-E0F9-41FD-ABFC-9B412CE8F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" r="965"/>
          <a:stretch/>
        </p:blipFill>
        <p:spPr>
          <a:xfrm>
            <a:off x="1650124" y="106338"/>
            <a:ext cx="8145518" cy="60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7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BBF603B-6AC9-472A-B3D0-106D7530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E724B5-3FA4-4F7C-8A29-7AFBA56A3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" r="856"/>
          <a:stretch/>
        </p:blipFill>
        <p:spPr>
          <a:xfrm>
            <a:off x="2469930" y="647312"/>
            <a:ext cx="731520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6D34BEB-30FC-418D-9031-35BB99F4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1CA6A5-59ED-4E76-88BB-2CAB1C8AF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" r="1227"/>
          <a:stretch/>
        </p:blipFill>
        <p:spPr>
          <a:xfrm>
            <a:off x="2406869" y="637785"/>
            <a:ext cx="7378262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1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BF1EF5C-9193-4251-8F8B-368CAA90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DAEE18-4B73-4C87-9573-6CAA20B8B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" r="934"/>
          <a:stretch/>
        </p:blipFill>
        <p:spPr>
          <a:xfrm>
            <a:off x="2501461" y="656838"/>
            <a:ext cx="7315201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6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DA60BF5-91C9-4948-843F-E510A289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228991-BA6C-41C8-A663-7C2DBAE7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771154"/>
            <a:ext cx="7449590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1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928"/>
            <a:ext cx="10515600" cy="482784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Book: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/>
              <a:t> Deep Learning with Python by Francois </a:t>
            </a:r>
            <a:r>
              <a:rPr lang="en-US" dirty="0" err="1"/>
              <a:t>Chollet</a:t>
            </a:r>
            <a:r>
              <a:rPr lang="en-US" dirty="0"/>
              <a:t>, Publisher: Manning Publications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Journal Paper : https://www.sciencedirect.com/science/article/pii/S2405844018332067</a:t>
            </a:r>
          </a:p>
          <a:p>
            <a:pPr marL="225425" lvl="1" indent="-169863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Websites: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  <a:hlinkClick r:id="rId2"/>
              </a:rPr>
              <a:t>https://nptel.ac.in/courses/106/105/106105173/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/>
              <a:t>MultiLayer</a:t>
            </a:r>
            <a:r>
              <a:rPr lang="en-US" dirty="0"/>
              <a:t> </a:t>
            </a:r>
            <a:r>
              <a:rPr lang="en-US" dirty="0" err="1"/>
              <a:t>Perceptron</a:t>
            </a:r>
            <a:r>
              <a:rPr lang="en-US" dirty="0"/>
              <a:t> Learning Algorithm </a:t>
            </a:r>
          </a:p>
          <a:p>
            <a:pPr lvl="1"/>
            <a:r>
              <a:rPr lang="en-US" dirty="0" err="1">
                <a:hlinkClick r:id="rId3"/>
              </a:rPr>
              <a:t>http://www.cs.usyd.edu.au/~irena/ai01/nn/8.html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http://www.doc.ic.ac.uk/~nd/surprise_96/journal/vol4/cs11/report.html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29018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madan.13485@cumail.in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87" y="1194"/>
            <a:ext cx="10511938" cy="1351811"/>
          </a:xfrm>
        </p:spPr>
        <p:txBody>
          <a:bodyPr>
            <a:normAutofit/>
          </a:bodyPr>
          <a:lstStyle/>
          <a:p>
            <a:r>
              <a:rPr lang="en-IN" sz="3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IN" sz="3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Learning: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961" y="1147016"/>
            <a:ext cx="11071975" cy="379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3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3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 the key features in a neural network’s architecture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 the main fundamentals that drive Deep Learning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 able to build, train and apply fully connected deep neural networks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Know how to implement efficient CNN or RNN.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 algn="just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Implementation </a:t>
            </a: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fundamental methods involved in deep learning, including the underlying optimization concepts (gradient descent and backpropagation) and how they can be combined to solve real-world problems.  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2043" y="352355"/>
            <a:ext cx="1112164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369" y="1171621"/>
            <a:ext cx="869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22370" y="1824345"/>
          <a:ext cx="10260363" cy="4352314"/>
        </p:xfrm>
        <a:graphic>
          <a:graphicData uri="http://schemas.openxmlformats.org/drawingml/2006/table">
            <a:tbl>
              <a:tblPr bandRow="1">
                <a:effectLst/>
                <a:tableStyleId>{5940675A-B579-460E-94D1-54222C63F5DA}</a:tableStyleId>
              </a:tblPr>
              <a:tblGrid>
                <a:gridCol w="894483"/>
                <a:gridCol w="9365880"/>
              </a:tblGrid>
              <a:tr h="6319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Understand neural network, its working and parameters, and various deep neural network architectures.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Differentiate between the major types of neural network architectures (multi-layered perceptron, convolutional neural networks, recurrent neural networks, etc.) and what types of problems can be solved by these architectures.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Evaluate the performance of deep neural network and improve the performance by applying optimization techniques.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Design or select neural network architectures for new data problems based on their requirements and problem characteristics and analyse their performance.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Describe some of the latest research being conducted in the field and open problems that are yet to be solved.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4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63" y="95832"/>
            <a:ext cx="10511938" cy="858070"/>
          </a:xfrm>
        </p:spPr>
        <p:txBody>
          <a:bodyPr>
            <a:normAutofit/>
          </a:bodyPr>
          <a:lstStyle/>
          <a:p>
            <a:pPr algn="ctr"/>
            <a:r>
              <a:rPr lang="en-IN" sz="3199" b="1" dirty="0">
                <a:latin typeface="Times New Roman" pitchFamily="18" charset="0"/>
                <a:cs typeface="Times New Roman" pitchFamily="18" charset="0"/>
              </a:rPr>
              <a:t>Unit-1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0216" y="1121266"/>
          <a:ext cx="10641756" cy="4798993"/>
        </p:xfrm>
        <a:graphic>
          <a:graphicData uri="http://schemas.openxmlformats.org/drawingml/2006/table">
            <a:tbl>
              <a:tblPr firstRow="1" firstCol="1" bandRow="1"/>
              <a:tblGrid>
                <a:gridCol w="2348971"/>
                <a:gridCol w="8292786"/>
              </a:tblGrid>
              <a:tr h="529076"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Unit-1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Artificial Neural Network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Fundamentals of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391920" algn="l"/>
                        </a:tabLs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Neural Network, Model of Artificial Neuron,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Multilayer Perceptron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Back Propagation, 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rules and various activation functions,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descent, Stochastic Gradient descent.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Neural Network Architecture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Single layer Feed-forward networks. Multi-layer Feed-forward networks. Architecture of Back-propagation (BP) Networks, Backpropagation Learning.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856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Deep Neural Networks using Back Propagation-Setup and initialization issues, Gradient- Descent Strategies, vanishing and exploding Gradient problems, regularizations, and dropouts.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7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33" y="365128"/>
            <a:ext cx="10511938" cy="610979"/>
          </a:xfrm>
        </p:spPr>
        <p:txBody>
          <a:bodyPr>
            <a:normAutofit fontScale="90000"/>
          </a:bodyPr>
          <a:lstStyle/>
          <a:p>
            <a:r>
              <a:rPr lang="en-US" sz="4011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861" y="1079633"/>
            <a:ext cx="10980110" cy="5501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6" b="1" dirty="0"/>
              <a:t>TEXT BOOKS</a:t>
            </a:r>
            <a:r>
              <a:rPr lang="en-US" sz="2006" b="1" dirty="0"/>
              <a:t>:</a:t>
            </a:r>
            <a:r>
              <a:rPr lang="en-IN" sz="2006" b="1" dirty="0"/>
              <a:t> </a:t>
            </a:r>
            <a:endParaRPr lang="en-US" sz="2006" dirty="0"/>
          </a:p>
          <a:p>
            <a:r>
              <a:rPr lang="en-US" sz="2006" b="1" dirty="0"/>
              <a:t>T1</a:t>
            </a:r>
            <a:r>
              <a:rPr lang="en-US" sz="2006" b="1" dirty="0"/>
              <a:t>:</a:t>
            </a:r>
            <a:r>
              <a:rPr lang="en-US" sz="2006" dirty="0"/>
              <a:t> Deep Learning with Python by Francois </a:t>
            </a:r>
            <a:r>
              <a:rPr lang="en-US" sz="2006" dirty="0" err="1"/>
              <a:t>Chollet</a:t>
            </a:r>
            <a:r>
              <a:rPr lang="en-US" sz="2006" dirty="0"/>
              <a:t>, Publisher: Manning Publications </a:t>
            </a:r>
          </a:p>
          <a:p>
            <a:r>
              <a:rPr lang="en-US" sz="2006" b="1" dirty="0"/>
              <a:t>T2:</a:t>
            </a:r>
            <a:r>
              <a:rPr lang="en-US" sz="2006" dirty="0"/>
              <a:t> Deep Learning from Scratch: Building with Python from First Principles by Seth Weidman published by </a:t>
            </a:r>
            <a:r>
              <a:rPr lang="en-US" sz="2006" dirty="0" err="1"/>
              <a:t>O`Reilley</a:t>
            </a:r>
            <a:endParaRPr lang="en-US" sz="2006" dirty="0"/>
          </a:p>
          <a:p>
            <a:r>
              <a:rPr lang="en-IN" sz="2006" b="1" dirty="0"/>
              <a:t>T3</a:t>
            </a:r>
            <a:r>
              <a:rPr lang="en-IN" sz="2006" dirty="0"/>
              <a:t>: </a:t>
            </a:r>
            <a:r>
              <a:rPr lang="en-US" sz="2006" dirty="0"/>
              <a:t>Deep Learning by Ian </a:t>
            </a:r>
            <a:r>
              <a:rPr lang="en-US" sz="2006" dirty="0" err="1"/>
              <a:t>Goodfellow</a:t>
            </a:r>
            <a:r>
              <a:rPr lang="en-US" sz="2006" dirty="0"/>
              <a:t>, </a:t>
            </a:r>
            <a:r>
              <a:rPr lang="en-US" sz="2006" dirty="0" err="1"/>
              <a:t>Yoshua</a:t>
            </a:r>
            <a:r>
              <a:rPr lang="en-US" sz="2006" dirty="0"/>
              <a:t> </a:t>
            </a:r>
            <a:r>
              <a:rPr lang="en-US" sz="2006" dirty="0" err="1"/>
              <a:t>Bengio</a:t>
            </a:r>
            <a:r>
              <a:rPr lang="en-US" sz="2006" dirty="0"/>
              <a:t> and Aaron </a:t>
            </a:r>
            <a:r>
              <a:rPr lang="en-US" sz="2006" dirty="0" err="1"/>
              <a:t>Courville</a:t>
            </a:r>
            <a:r>
              <a:rPr lang="en-US" sz="2006" dirty="0"/>
              <a:t> published by MIT Press.</a:t>
            </a:r>
          </a:p>
          <a:p>
            <a:pPr marL="0" indent="0">
              <a:buNone/>
            </a:pPr>
            <a:endParaRPr lang="en-US" sz="2006" dirty="0"/>
          </a:p>
          <a:p>
            <a:pPr marL="0" indent="0">
              <a:buNone/>
            </a:pPr>
            <a:r>
              <a:rPr lang="en-IN" sz="2006" b="1" dirty="0"/>
              <a:t>REFERENCE BOOKS</a:t>
            </a:r>
            <a:r>
              <a:rPr lang="en-IN" sz="2006" b="1" dirty="0"/>
              <a:t>:</a:t>
            </a:r>
            <a:endParaRPr lang="en-US" sz="2006" dirty="0"/>
          </a:p>
          <a:p>
            <a:r>
              <a:rPr lang="en-IN" sz="2006" b="1" dirty="0"/>
              <a:t>R1 </a:t>
            </a:r>
            <a:r>
              <a:rPr lang="en-US" sz="2006" dirty="0"/>
              <a:t>Fundamentals of Deep Learning: by </a:t>
            </a:r>
            <a:r>
              <a:rPr lang="en-US" sz="2006" dirty="0" err="1"/>
              <a:t>Nithin</a:t>
            </a:r>
            <a:r>
              <a:rPr lang="en-US" sz="2006" dirty="0"/>
              <a:t> </a:t>
            </a:r>
            <a:r>
              <a:rPr lang="en-US" sz="2006" dirty="0" err="1"/>
              <a:t>Buduma</a:t>
            </a:r>
            <a:r>
              <a:rPr lang="en-US" sz="2006" dirty="0"/>
              <a:t>, Nikhil </a:t>
            </a:r>
            <a:r>
              <a:rPr lang="en-US" sz="2006" dirty="0" err="1"/>
              <a:t>Buduma</a:t>
            </a:r>
            <a:r>
              <a:rPr lang="en-US" sz="2006" dirty="0"/>
              <a:t> and Joe Papa, OREILLY Publication, Second Edition.</a:t>
            </a:r>
          </a:p>
          <a:p>
            <a:r>
              <a:rPr lang="en-IN" sz="2006" b="1" dirty="0"/>
              <a:t>R2</a:t>
            </a:r>
            <a:r>
              <a:rPr lang="en-IN" sz="2006" dirty="0"/>
              <a:t> </a:t>
            </a:r>
            <a:r>
              <a:rPr lang="en-US" sz="2006" dirty="0"/>
              <a:t>Deep Learning: A Practitioners Approach by Josh Patterson and Adam Gibson, OREILLY Publication.</a:t>
            </a:r>
          </a:p>
          <a:p>
            <a:r>
              <a:rPr lang="en-IN" sz="2006" b="1" dirty="0"/>
              <a:t>R3</a:t>
            </a:r>
            <a:r>
              <a:rPr lang="en-IN" sz="2006" dirty="0"/>
              <a:t> </a:t>
            </a:r>
            <a:r>
              <a:rPr lang="en-US" sz="2006" dirty="0"/>
              <a:t>Deep Learning for Coders with </a:t>
            </a:r>
            <a:r>
              <a:rPr lang="en-US" sz="2006" dirty="0" err="1"/>
              <a:t>fastai</a:t>
            </a:r>
            <a:r>
              <a:rPr lang="en-US" sz="2006" dirty="0"/>
              <a:t> and </a:t>
            </a:r>
            <a:r>
              <a:rPr lang="en-US" sz="2006" dirty="0" err="1"/>
              <a:t>PyTorch</a:t>
            </a:r>
            <a:r>
              <a:rPr lang="en-US" sz="2006" dirty="0"/>
              <a:t> by Jeremy Howard and Sylvain </a:t>
            </a:r>
            <a:r>
              <a:rPr lang="en-US" sz="2006" dirty="0" err="1"/>
              <a:t>Gugger</a:t>
            </a:r>
            <a:r>
              <a:rPr lang="en-US" sz="2006" dirty="0"/>
              <a:t>, OREILLY Publication.</a:t>
            </a:r>
          </a:p>
          <a:p>
            <a:r>
              <a:rPr lang="en-US" sz="2006" b="1" dirty="0"/>
              <a:t>R4</a:t>
            </a:r>
            <a:r>
              <a:rPr lang="en-US" sz="2006" dirty="0"/>
              <a:t> Deep Learning Using Python </a:t>
            </a:r>
            <a:r>
              <a:rPr lang="en-IN" sz="2006" dirty="0"/>
              <a:t>by S </a:t>
            </a:r>
            <a:r>
              <a:rPr lang="en-IN" sz="2006" dirty="0" err="1"/>
              <a:t>Lovelyn</a:t>
            </a:r>
            <a:r>
              <a:rPr lang="en-IN" sz="2006" dirty="0"/>
              <a:t> Rose, L Ashok Kumar, D </a:t>
            </a:r>
            <a:r>
              <a:rPr lang="en-IN" sz="2006" dirty="0" err="1"/>
              <a:t>Karthika</a:t>
            </a:r>
            <a:r>
              <a:rPr lang="en-IN" sz="2006" dirty="0"/>
              <a:t> </a:t>
            </a:r>
            <a:r>
              <a:rPr lang="en-IN" sz="2006" dirty="0" err="1"/>
              <a:t>Renuka</a:t>
            </a:r>
            <a:r>
              <a:rPr lang="en-IN" sz="2006" dirty="0"/>
              <a:t>, Wiley Publication</a:t>
            </a:r>
            <a:endParaRPr lang="en-US" sz="2006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4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Objectives</a:t>
            </a:r>
            <a:endParaRPr sz="4800" b="1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2"/>
          </p:nvPr>
        </p:nvSpPr>
        <p:spPr>
          <a:xfrm>
            <a:off x="839788" y="1477006"/>
            <a:ext cx="109057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/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865" y="1634063"/>
          <a:ext cx="11084393" cy="42819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084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48978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143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Outcomes</a:t>
            </a:r>
            <a:endParaRPr sz="4800" b="1"/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9784" y="1556928"/>
          <a:ext cx="11467475" cy="4783910"/>
        </p:xfrm>
        <a:graphic>
          <a:graphicData uri="http://schemas.openxmlformats.org/drawingml/2006/table">
            <a:tbl>
              <a:tblPr/>
              <a:tblGrid>
                <a:gridCol w="840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8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89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4972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989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</p:spPr>
        <p:txBody>
          <a:bodyPr>
            <a:noAutofit/>
          </a:bodyPr>
          <a:lstStyle/>
          <a:p>
            <a:r>
              <a:rPr lang="en-US" sz="4800" b="1" dirty="0"/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827" y="1502764"/>
            <a:ext cx="7314861" cy="381158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 </a:t>
            </a:r>
            <a:r>
              <a:rPr lang="en-US" sz="2800" dirty="0"/>
              <a:t>Learning Rules</a:t>
            </a:r>
          </a:p>
          <a:p>
            <a:pPr>
              <a:buFont typeface="Wingdings" pitchFamily="2" charset="2"/>
              <a:buChar char="Ø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5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E70E62C-37AD-499C-9189-D2FA6DD5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2E89C4-D8F8-49B8-A92B-F3CDBF396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" r="1379" b="2410"/>
          <a:stretch/>
        </p:blipFill>
        <p:spPr>
          <a:xfrm>
            <a:off x="1639614" y="52313"/>
            <a:ext cx="8113986" cy="60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55170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2052</TotalTime>
  <Words>541</Words>
  <Application>Microsoft Office PowerPoint</Application>
  <PresentationFormat>Widescreen</PresentationFormat>
  <Paragraphs>111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 Unicode MS</vt:lpstr>
      <vt:lpstr>Arial</vt:lpstr>
      <vt:lpstr>Calibri</vt:lpstr>
      <vt:lpstr>Calibri Light</vt:lpstr>
      <vt:lpstr>Cambria</vt:lpstr>
      <vt:lpstr>Casper</vt:lpstr>
      <vt:lpstr>Karla</vt:lpstr>
      <vt:lpstr>Noto Sans Symbols</vt:lpstr>
      <vt:lpstr>Segoe UI</vt:lpstr>
      <vt:lpstr>Times New Roman</vt:lpstr>
      <vt:lpstr>Wingdings</vt:lpstr>
      <vt:lpstr>Unit 2.1</vt:lpstr>
      <vt:lpstr>Contents Slide Master</vt:lpstr>
      <vt:lpstr>CorelDRAW</vt:lpstr>
      <vt:lpstr>PowerPoint Presentation</vt:lpstr>
      <vt:lpstr>Deep Learning: Course Objectives</vt:lpstr>
      <vt:lpstr>COURSE OUTCOMES</vt:lpstr>
      <vt:lpstr>Unit-1 Syllabus</vt:lpstr>
      <vt:lpstr>SUGGESTIVE READINGS</vt:lpstr>
      <vt:lpstr>Course Objectives</vt:lpstr>
      <vt:lpstr>Course Outcomes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36</cp:revision>
  <dcterms:created xsi:type="dcterms:W3CDTF">2020-06-09T06:07:05Z</dcterms:created>
  <dcterms:modified xsi:type="dcterms:W3CDTF">2023-07-01T05:46:44Z</dcterms:modified>
</cp:coreProperties>
</file>