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74" r:id="rId2"/>
    <p:sldId id="275" r:id="rId3"/>
    <p:sldId id="276" r:id="rId4"/>
    <p:sldId id="277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8C5D-C539-489B-9002-E31F26A4584A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36EE6-EBE2-4EB4-AD0C-43B12C44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6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953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 txBox="1">
            <a:spLocks noGrp="1"/>
          </p:cNvSpPr>
          <p:nvPr>
            <p:ph type="title"/>
          </p:nvPr>
        </p:nvSpPr>
        <p:spPr>
          <a:xfrm rot="5400000">
            <a:off x="7133432" y="1956598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2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0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353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1"/>
          <p:cNvSpPr/>
          <p:nvPr/>
        </p:nvSpPr>
        <p:spPr>
          <a:xfrm>
            <a:off x="-19051" y="0"/>
            <a:ext cx="12211051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1"/>
          <p:cNvSpPr/>
          <p:nvPr/>
        </p:nvSpPr>
        <p:spPr>
          <a:xfrm>
            <a:off x="1085851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1"/>
          <p:cNvSpPr>
            <a:spLocks noGrp="1"/>
          </p:cNvSpPr>
          <p:nvPr>
            <p:ph type="pic" idx="2"/>
          </p:nvPr>
        </p:nvSpPr>
        <p:spPr>
          <a:xfrm>
            <a:off x="1847851" y="2819400"/>
            <a:ext cx="84963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108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302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6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65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37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444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0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636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5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>
            <a:spLocks noGrp="1"/>
          </p:cNvSpPr>
          <p:nvPr>
            <p:ph type="pic" idx="2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243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 defTabSz="91440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2257417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2297" y="5426645"/>
            <a:ext cx="12192173" cy="1518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endParaRPr lang="en-US" sz="1799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216" y="5901126"/>
            <a:ext cx="45703" cy="6136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endParaRPr lang="en-US" sz="1799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2072" y="6507678"/>
            <a:ext cx="2742245" cy="364998"/>
          </a:xfrm>
          <a:prstGeom prst="rect">
            <a:avLst/>
          </a:prstGeom>
        </p:spPr>
        <p:txBody>
          <a:bodyPr vert="horz" lIns="91408" tIns="45705" rIns="91408" bIns="45705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lang="en-US" sz="1199" dirty="0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5669" y="5939006"/>
            <a:ext cx="1291323" cy="1157202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  <a:defRPr/>
            </a:pPr>
            <a:endParaRPr lang="en-ID" sz="1799" kern="0">
              <a:solidFill>
                <a:srgbClr val="FFFFFF"/>
              </a:solidFill>
              <a:cs typeface="Arial"/>
              <a:sym typeface="Arial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885" y="3121828"/>
          <a:ext cx="3301906" cy="314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5" y="3121828"/>
                        <a:ext cx="3301906" cy="31469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107" y="-24569"/>
            <a:ext cx="5144769" cy="585040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  <a:defRPr/>
            </a:pPr>
            <a:endParaRPr lang="en-ID" sz="1799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5457" y="2026015"/>
            <a:ext cx="6827048" cy="158012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endParaRPr lang="en-US" sz="1799" kern="0">
              <a:solidFill>
                <a:prstClr val="white"/>
              </a:solidFill>
              <a:sym typeface="Arial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22" y="16183"/>
            <a:ext cx="3858410" cy="1537717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8498" y="5333336"/>
            <a:ext cx="2365800" cy="159964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endParaRPr lang="en-US" sz="1799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086" y="6018658"/>
            <a:ext cx="4926892" cy="64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  <a:sym typeface="Arial"/>
              </a:rPr>
              <a:t>DISCOVER . </a:t>
            </a:r>
            <a:r>
              <a:rPr lang="en-US" sz="2000" b="1" kern="0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  <a:sym typeface="Arial"/>
              </a:rPr>
              <a:t>LEARN</a:t>
            </a:r>
            <a:r>
              <a:rPr 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  <a:sym typeface="Arial"/>
              </a:rPr>
              <a:t> . EMPOWER</a:t>
            </a:r>
            <a:endParaRPr lang="en-US" sz="1199" b="1" kern="0" dirty="0">
              <a:solidFill>
                <a:prstClr val="black"/>
              </a:solidFill>
              <a:latin typeface="Casper" panose="02000506000000020004" pitchFamily="2" charset="0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en-US" sz="1598" b="1" kern="0" dirty="0">
              <a:solidFill>
                <a:prstClr val="black"/>
              </a:solidFill>
              <a:latin typeface="Casper" panose="02000506000000020004" pitchFamily="2" charset="0"/>
              <a:cs typeface="Arial"/>
              <a:sym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505" y="6042737"/>
            <a:ext cx="45703" cy="3704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endParaRPr lang="en-US" sz="1799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4801" y="5585389"/>
            <a:ext cx="6429803" cy="88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/>
              </a:buClr>
              <a:buFont typeface="Arial"/>
              <a:buNone/>
            </a:pPr>
            <a:r>
              <a:rPr lang="en-IN" sz="2399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Lecture – </a:t>
            </a:r>
            <a:r>
              <a:rPr lang="en-IN" sz="2399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14</a:t>
            </a:r>
            <a:endParaRPr lang="en-US" sz="2399" b="1" kern="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/>
              </a:buClr>
              <a:buFont typeface="Arial"/>
              <a:buNone/>
            </a:pPr>
            <a:r>
              <a:rPr lang="en-IN" sz="2407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Dropouts</a:t>
            </a:r>
            <a:endParaRPr lang="en-US" sz="2399" b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9442" y="1462268"/>
            <a:ext cx="11099560" cy="333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IN" sz="4797" b="1" kern="0" dirty="0">
                <a:solidFill>
                  <a:prstClr val="black"/>
                </a:solidFill>
                <a:latin typeface="Cambria" panose="02040503050406030204" pitchFamily="18" charset="0"/>
                <a:cs typeface="Arial"/>
                <a:sym typeface="Arial"/>
              </a:rPr>
              <a:t>APEX INSTITUTE OF TECHNOLOGY</a:t>
            </a:r>
            <a:endParaRPr lang="en-US" sz="4797" kern="0" dirty="0">
              <a:solidFill>
                <a:prstClr val="black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IN" sz="2808" b="1" kern="0" dirty="0">
                <a:solidFill>
                  <a:prstClr val="black"/>
                </a:solidFill>
                <a:latin typeface="Cambria" panose="02040503050406030204" pitchFamily="18" charset="0"/>
                <a:cs typeface="Arial"/>
                <a:sym typeface="Arial"/>
              </a:rPr>
              <a:t>DEPARTMENT OF COMPUTER SCIENCE &amp; ENGINEERING</a:t>
            </a:r>
            <a:endParaRPr lang="en-US" sz="2808" b="1" kern="0" dirty="0">
              <a:solidFill>
                <a:prstClr val="black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/>
              </a:buClr>
              <a:buFont typeface="Arial"/>
              <a:buNone/>
            </a:pPr>
            <a:endParaRPr lang="en-US" altLang="en-US" sz="3199" b="1" kern="0" dirty="0">
              <a:solidFill>
                <a:prstClr val="black"/>
              </a:solidFill>
              <a:latin typeface="Cambria" panose="02040503050406030204" pitchFamily="18" charset="0"/>
              <a:ea typeface="Calibri" charset="0"/>
              <a:cs typeface="Times New Roman" charset="0"/>
              <a:sym typeface="Arial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/>
              </a:buClr>
              <a:buFont typeface="Arial"/>
              <a:buNone/>
            </a:pPr>
            <a:r>
              <a:rPr lang="en-US" sz="3199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  <a:sym typeface="Arial"/>
              </a:rPr>
              <a:t>DEEP LEARNING (20CSF-432)</a:t>
            </a: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/>
              </a:buClr>
              <a:buFont typeface="Arial"/>
              <a:buNone/>
            </a:pPr>
            <a:r>
              <a:rPr lang="en-US" sz="3199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Faculty:</a:t>
            </a:r>
            <a:r>
              <a:rPr lang="en-US" sz="3199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  <a:sym typeface="Arial"/>
              </a:rPr>
              <a:t> Prof. (Dr.) Madan Lal Saini(E13485)</a:t>
            </a: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/>
              </a:buClr>
              <a:buFont typeface="Arial"/>
              <a:buNone/>
            </a:pPr>
            <a:endParaRPr lang="en-US" sz="1598" kern="0" dirty="0">
              <a:solidFill>
                <a:prstClr val="black"/>
              </a:solidFill>
              <a:latin typeface="Cambria" panose="02040503050406030204" pitchFamily="18" charset="0"/>
              <a:cs typeface="Arial"/>
              <a:sym typeface="Arial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8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BAADD-4BA4-9742-2283-3B951521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685FAC-45AC-741A-52D1-BEBC2A68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57703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tensorflow.keras.layers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Dense, Dropout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=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load_iris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 X =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iris.data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 =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iris.target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label_encoder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y_encoded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label_encoder.fit_transform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</a:p>
          <a:p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y_one_hot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keras.utils.to_categorical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y_encoded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=3)</a:t>
            </a:r>
          </a:p>
          <a:p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y_one_hot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=0.2,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=42)</a:t>
            </a:r>
          </a:p>
          <a:p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= Sequential([  Dense(64, activation='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input_dim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=4),     Dropout(0.5),  # Add dropout layer with a dropout rate of 0.5</a:t>
            </a:r>
          </a:p>
          <a:p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Dense(64, activation='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’),     Dropout(0.5),      Dense(3, activation='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 ])</a:t>
            </a:r>
          </a:p>
          <a:p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(optimizer='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loss='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metrics=['accuracy'])</a:t>
            </a:r>
          </a:p>
          <a:p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epochs=50,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validation_split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=0.1)</a:t>
            </a:r>
          </a:p>
          <a:p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loss, accuracy =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model.evaluate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f"Test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loss: {loss:.4f}, Test accuracy: {accuracy:.4f}")</a:t>
            </a:r>
          </a:p>
        </p:txBody>
      </p:sp>
    </p:spTree>
    <p:extLst>
      <p:ext uri="{BB962C8B-B14F-4D97-AF65-F5344CB8AC3E}">
        <p14:creationId xmlns:p14="http://schemas.microsoft.com/office/powerpoint/2010/main" val="366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4D73F9-D5D0-01B2-D304-C4F91567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Illustrate how during each training iteration, certain neurons are randomly deactivated.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221C6F-D2F7-6FCB-47F5-281B4CF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1905311"/>
            <a:ext cx="7356255" cy="4424437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= Sequential([</a:t>
            </a:r>
          </a:p>
          <a:p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Dense(8, activation='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input_dim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=4),</a:t>
            </a:r>
          </a:p>
          <a:p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Dropout(0.5),</a:t>
            </a:r>
          </a:p>
          <a:p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Dense(8, activation='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Dropout(0.5),</a:t>
            </a:r>
          </a:p>
          <a:p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Dense(3, activation='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input_sample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([[0.2, 0.4, 0.6, 0.8]])</a:t>
            </a:r>
          </a:p>
          <a:p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=(8, 6))</a:t>
            </a:r>
          </a:p>
          <a:p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(1, 2, 1)</a:t>
            </a:r>
          </a:p>
          <a:p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tf.keras.utils.plot_model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(model,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show_shapes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show_layer_names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rankdir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='TB')</a:t>
            </a:r>
          </a:p>
          <a:p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("Original Network")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C3FFDF-48FB-A93A-813A-74944AF011A3}"/>
              </a:ext>
            </a:extLst>
          </p:cNvPr>
          <p:cNvSpPr txBox="1"/>
          <p:nvPr/>
        </p:nvSpPr>
        <p:spPr>
          <a:xfrm>
            <a:off x="3853543" y="1996751"/>
            <a:ext cx="80429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(1, 2, 2)</a:t>
            </a:r>
          </a:p>
          <a:p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dropout_model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Sequential(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model.layers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[:-1])  </a:t>
            </a:r>
          </a:p>
          <a:p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Create a model without the output layer</a:t>
            </a:r>
          </a:p>
          <a:p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tf.keras.utils.plot_model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dropout_model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show_shapes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show_layer_names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=False, </a:t>
            </a:r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rankdir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='TB')</a:t>
            </a:r>
          </a:p>
          <a:p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("Network with Dropout")</a:t>
            </a:r>
          </a:p>
          <a:p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plt.tight_layout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623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EF2D7-9A30-74E6-0571-EA795559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Benefits of Dropout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F52410-C3E2-ECC8-A1C3-47C6F5F0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Using Dropout to Prevent Overfitting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offers several benefits for preventing overfitting in neural networks.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1. Increased Generalization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encourages the network to learn more robust and generalized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results in a model that performs well on unseen data, improving generalization.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2. Reduced Reliance on Specific Features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Neurons can't rely on the presence of certain features due to random deactivation.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model learns to be less sensitive to minor fluctuations or outliers in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67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F4ADFA-DE28-4BAA-E1CE-C4B8CB06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48D166-5E09-9283-A171-685DEC944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3. Robustness Against Noise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introduces noise during training by deactivating neurons randomly.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model becomes more resilient to noise in the input data, making it more reliable.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4. Improved Convergence and Faster Training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can lead to better convergence during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network tends to learn faster as it explores different paths through the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949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609037-8F50-92F8-6AC5-21A89DA3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Dropout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A12017-73F3-424C-D306-1037F86A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is straightforward to implement in neural networks and follows these steps: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1. Setting the Dropout Rate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Choose a dropout rate, often denoted as p (e.g., p = 0.2).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dropout rate represents the probability of deactivating a neuron during training.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2. Random Deactivation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During each training iteration: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Randomly deactivate neurons with a probability of 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means each neuron has a p chance of being dropped out.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3. Activation Scaling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compensate for the removed neurons, scale the remaining neurons' activations by 1/(1 - p).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ensures the expected sum of neuron activations remains constant.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93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293260-9C9A-675B-23B1-285AA334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E13802-E0A2-50C2-F9C2-F8CCCA99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Tuning Dropout Rates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Finding the optimal dropout rate requires experimentation.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Techniques like cross-validation can help identify the best dropout rate for your specific model and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18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A38522-1320-8CD7-8666-AC858778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Dropout Variants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CCC572-4AAE-7915-41C3-F8B8B376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Variants and Extensions of Dropout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has given rise to several variants that adapt and extend its basic concept.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1. Inverted Dropout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Scales retained neurons' activations during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Addresses the scaling issue by scaling the retained neurons' outputs.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Ensures consistent behavior during training and testing.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2.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DropConnect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Randomly drops connections between neurons, not entire neurons.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Each connection between neurons has a probability of being dropped.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Extends dropout's idea to the level of individual connections.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86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E89294-C18E-0FBD-6FC2-147AF928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69C7C-C651-E45B-10A4-D87B72B8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3. Spatial Dropout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Particularly effective in convolutional neural networks (CNNs).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Applies dropout to entire feature maps in convolutional layers.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Ensures that entire spatial regions of feature maps are dropped out, encouraging spatial robustness.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628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0ED54-F97B-27BD-E939-FC639CF7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Tips for Using Dropout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E34037-1050-AAFB-FC7A-D2935460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Utilizing dropout effectively can significantly enhance your model's performance.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1. Experiment with Dropout Rates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Try different dropout rates (e.g., 0.2, 0.5, etc.).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Observe how the model's performance changes with varying dropout rates.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Balance between regularizing the model and maintaining learning capacity.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2. Combine with Other Regularization Techniques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can be used in conjunction with other regularization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Techniques like L1 and L2 regularization can further enhance the model's generalization.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80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EE6646-AB81-41B5-BAE2-CC274A22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A4F3C3-AD52-672A-ECD1-1C1535A9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3. Adapt to Network Complexity and Dataset Size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Adjust the dropout rate based on the model's complexity: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Larger networks might require higher dropout rates.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Simpler networks might benefit from lower dropout rates.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Consider the dataset size: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Smaller datasets might benefit from higher dropout rates.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Larger datasets might require lower dropout rates.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0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87" y="1194"/>
            <a:ext cx="10511938" cy="1351811"/>
          </a:xfrm>
        </p:spPr>
        <p:txBody>
          <a:bodyPr>
            <a:normAutofit/>
          </a:bodyPr>
          <a:lstStyle/>
          <a:p>
            <a:r>
              <a:rPr lang="en-IN" sz="31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 Course Objectives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5961" y="1147016"/>
            <a:ext cx="11071975" cy="379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>
              <a:spcAft>
                <a:spcPts val="1203"/>
              </a:spcAft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COURSE OBJECTIVES</a:t>
            </a:r>
            <a:endParaRPr lang="en-US" sz="2000" b="1" i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just" defTabSz="914400">
              <a:spcAft>
                <a:spcPts val="1203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 Course aims to:</a:t>
            </a:r>
            <a:endParaRPr lang="en-US" sz="2000" b="1" i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687720" indent="-687720" defTabSz="914400">
              <a:spcAft>
                <a:spcPts val="1203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IN" sz="2006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Understand the key features in a neural network’s architecture</a:t>
            </a:r>
            <a:endParaRPr lang="en-US" sz="1604" kern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Arial"/>
            </a:endParaRPr>
          </a:p>
          <a:p>
            <a:pPr marL="687720" indent="-687720" defTabSz="914400">
              <a:spcAft>
                <a:spcPts val="1203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IN" sz="2006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Understand the main fundamentals that drive Deep Learning</a:t>
            </a:r>
            <a:endParaRPr lang="en-US" sz="1604" kern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Arial"/>
            </a:endParaRPr>
          </a:p>
          <a:p>
            <a:pPr marL="687720" indent="-687720" defTabSz="914400">
              <a:spcAft>
                <a:spcPts val="1203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IN" sz="2006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Be able to build, train and apply fully connected deep neural networks</a:t>
            </a:r>
            <a:endParaRPr lang="en-US" sz="1604" kern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Arial"/>
            </a:endParaRPr>
          </a:p>
          <a:p>
            <a:pPr marL="687720" indent="-687720" defTabSz="914400">
              <a:spcAft>
                <a:spcPts val="1203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IN" sz="2006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Know how to implement efficient CNN or RNN.</a:t>
            </a:r>
            <a:endParaRPr lang="en-US" sz="1604" kern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Arial"/>
            </a:endParaRPr>
          </a:p>
          <a:p>
            <a:pPr marL="687720" indent="-687720" algn="just" defTabSz="914400">
              <a:spcAft>
                <a:spcPts val="1203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IN" sz="2006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Implementation the fundamental methods involved in deep learning, including the underlying optimization concepts (gradient descent and backpropagation) and how they can be combined to solve real-world problems.  </a:t>
            </a:r>
            <a:endParaRPr lang="en-US" sz="1604" kern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63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870B73-73F1-6E17-B0FD-759633E1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Real-world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6882B8-47FD-AB90-FFF0-F915B08D6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Dropout's effectiveness spans across various domains, leading to improved models.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Image Classification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Natural Language Processing (NLP)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Reinforcement Learning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32669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AB9F6F-072A-C7B6-FC10-DEA2B8B4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Key Takeaways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3301EF-5EC3-7576-148A-BDBD01C5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introduces randomness by deactivating neurons during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prevents co-adaptation of neurons and reduces reliance on specific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enhances generalization, robustness, and convergence in models.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Importance of Dropout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plays a pivotal role in creating more reliable and generalized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It's a valuable tool for improving model performance in various domains.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Incorporate Dropout Wisely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Experiment with dropout rates, combine with other regularization techniques, and adapt to your model's complexity and dataset size.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12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7B8587-5300-03CD-DDB3-CC8C1308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9" y="29335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30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2043" y="352395"/>
            <a:ext cx="11121645" cy="53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369" y="1171621"/>
            <a:ext cx="869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IN" sz="28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On completion of this course, the students shall be able to:-</a:t>
            </a:r>
            <a:endParaRPr lang="en-US" sz="2800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22370" y="1824345"/>
          <a:ext cx="10260363" cy="4352314"/>
        </p:xfrm>
        <a:graphic>
          <a:graphicData uri="http://schemas.openxmlformats.org/drawingml/2006/table">
            <a:tbl>
              <a:tblPr bandRow="1">
                <a:effectLst/>
                <a:tableStyleId>{5940675A-B579-460E-94D1-54222C63F5DA}</a:tableStyleId>
              </a:tblPr>
              <a:tblGrid>
                <a:gridCol w="894483"/>
                <a:gridCol w="9365880"/>
              </a:tblGrid>
              <a:tr h="6319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Understand neural network, its working and parameters, and various deep neural network architectures.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7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Differentiate between the major types of neural network architectures (multi-layered perceptron, convolutional neural networks, recurrent neural networks, etc.) and what types of problems can be solved by these architectures.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Evaluate the performance of deep neural network and improve the performance by applying optimization techniques. 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Design or select neural network architectures for new data problems based on their requirements and problem characteristics and analyse their performance.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Describe some of the latest research being conducted in the field and open problems that are yet to be solved. 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08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163" y="95832"/>
            <a:ext cx="10511938" cy="858070"/>
          </a:xfrm>
        </p:spPr>
        <p:txBody>
          <a:bodyPr>
            <a:normAutofit/>
          </a:bodyPr>
          <a:lstStyle/>
          <a:p>
            <a:pPr algn="ctr"/>
            <a:r>
              <a:rPr lang="en-IN" sz="3199" b="1" dirty="0">
                <a:latin typeface="Times New Roman" pitchFamily="18" charset="0"/>
                <a:cs typeface="Times New Roman" pitchFamily="18" charset="0"/>
              </a:rPr>
              <a:t>Unit-1 Syllabus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10216" y="1121266"/>
          <a:ext cx="10641757" cy="4798994"/>
        </p:xfrm>
        <a:graphic>
          <a:graphicData uri="http://schemas.openxmlformats.org/drawingml/2006/table">
            <a:tbl>
              <a:tblPr firstRow="1" firstCol="1" bandRow="1"/>
              <a:tblGrid>
                <a:gridCol w="2348971"/>
                <a:gridCol w="8292786"/>
              </a:tblGrid>
              <a:tr h="529076"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Unit-1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56" marR="68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Artificial Neural Network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56" marR="68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462531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Fundamentals of Neural Network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391920" algn="l"/>
                        </a:tabLs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Neural Network, Model of Artificial Neuron,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Multilayer Perceptron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Back Propagation, 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rules and various activation functions,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descent, Stochastic Gradient descent.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2531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Neural Network Architecture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Single layer Feed-forward networks. Multi-layer Feed-forward networks. Architecture of Back-propagation (BP) Networks, Backpropagation Learning.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856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Training Neural Network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Training Deep Neural Networks using Back Propagation-Setup and initialization issues, Gradient- Descent Strategies, vanishing and exploding Gradient problems, regularizations, and dropouts.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8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33" y="1523317"/>
            <a:ext cx="10511938" cy="50579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TEXT BOOKS</a:t>
            </a:r>
            <a:r>
              <a:rPr lang="en-US" b="1" dirty="0" smtClean="0"/>
              <a:t>:</a:t>
            </a:r>
            <a:r>
              <a:rPr lang="en-IN" b="1" dirty="0"/>
              <a:t> </a:t>
            </a:r>
            <a:endParaRPr lang="en-US" dirty="0"/>
          </a:p>
          <a:p>
            <a:r>
              <a:rPr lang="en-US" b="1" dirty="0" smtClean="0"/>
              <a:t>T1</a:t>
            </a:r>
            <a:r>
              <a:rPr lang="en-US" b="1" dirty="0"/>
              <a:t>:</a:t>
            </a:r>
            <a:r>
              <a:rPr lang="en-US" dirty="0"/>
              <a:t> Deep Learning with Python by Francois </a:t>
            </a:r>
            <a:r>
              <a:rPr lang="en-US" dirty="0" err="1"/>
              <a:t>Chollet</a:t>
            </a:r>
            <a:r>
              <a:rPr lang="en-US" dirty="0"/>
              <a:t>, Publisher: Manning Publications </a:t>
            </a:r>
          </a:p>
          <a:p>
            <a:r>
              <a:rPr lang="en-US" b="1" dirty="0"/>
              <a:t>T2:</a:t>
            </a:r>
            <a:r>
              <a:rPr lang="en-US" dirty="0"/>
              <a:t> Deep Learning from Scratch: Building with Python from First Principles by Seth Weidman published by </a:t>
            </a:r>
            <a:r>
              <a:rPr lang="en-US" dirty="0" err="1"/>
              <a:t>O`Reilley</a:t>
            </a:r>
            <a:endParaRPr lang="en-US" dirty="0"/>
          </a:p>
          <a:p>
            <a:r>
              <a:rPr lang="en-IN" b="1" dirty="0"/>
              <a:t>T3</a:t>
            </a:r>
            <a:r>
              <a:rPr lang="en-IN" dirty="0"/>
              <a:t>: </a:t>
            </a:r>
            <a:r>
              <a:rPr lang="en-US" dirty="0"/>
              <a:t>Deep Learning by Ian </a:t>
            </a:r>
            <a:r>
              <a:rPr lang="en-US" dirty="0" err="1"/>
              <a:t>Goodfellow</a:t>
            </a:r>
            <a:r>
              <a:rPr lang="en-US" dirty="0"/>
              <a:t>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 and Aaron </a:t>
            </a:r>
            <a:r>
              <a:rPr lang="en-US" dirty="0" err="1"/>
              <a:t>Courville</a:t>
            </a:r>
            <a:r>
              <a:rPr lang="en-US" dirty="0"/>
              <a:t> published by MIT Press.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/>
              <a:t>REFERENCE BOOKS</a:t>
            </a:r>
            <a:r>
              <a:rPr lang="en-IN" b="1" dirty="0" smtClean="0"/>
              <a:t>:</a:t>
            </a:r>
            <a:endParaRPr lang="en-US" dirty="0"/>
          </a:p>
          <a:p>
            <a:r>
              <a:rPr lang="en-IN" b="1" dirty="0"/>
              <a:t>R1 </a:t>
            </a:r>
            <a:r>
              <a:rPr lang="en-US" dirty="0"/>
              <a:t>Fundamentals of Deep Learning: by </a:t>
            </a:r>
            <a:r>
              <a:rPr lang="en-US" dirty="0" err="1"/>
              <a:t>Nithin</a:t>
            </a:r>
            <a:r>
              <a:rPr lang="en-US" dirty="0"/>
              <a:t> </a:t>
            </a:r>
            <a:r>
              <a:rPr lang="en-US" dirty="0" err="1"/>
              <a:t>Buduma</a:t>
            </a:r>
            <a:r>
              <a:rPr lang="en-US" dirty="0"/>
              <a:t>, Nikhil </a:t>
            </a:r>
            <a:r>
              <a:rPr lang="en-US" dirty="0" err="1"/>
              <a:t>Buduma</a:t>
            </a:r>
            <a:r>
              <a:rPr lang="en-US" dirty="0"/>
              <a:t> and Joe Papa, OREILLY Publication, Second Edition.</a:t>
            </a:r>
          </a:p>
          <a:p>
            <a:r>
              <a:rPr lang="en-IN" b="1" dirty="0"/>
              <a:t>R2</a:t>
            </a:r>
            <a:r>
              <a:rPr lang="en-IN" dirty="0"/>
              <a:t> </a:t>
            </a:r>
            <a:r>
              <a:rPr lang="en-US" dirty="0"/>
              <a:t>Deep Learning: A Practitioners Approach by Josh Patterson and Adam Gibson, OREILLY Publication.</a:t>
            </a:r>
          </a:p>
          <a:p>
            <a:r>
              <a:rPr lang="en-IN" b="1" dirty="0"/>
              <a:t>R3</a:t>
            </a:r>
            <a:r>
              <a:rPr lang="en-IN" dirty="0"/>
              <a:t> </a:t>
            </a:r>
            <a:r>
              <a:rPr lang="en-US" dirty="0"/>
              <a:t>Deep Learning for Coders with </a:t>
            </a:r>
            <a:r>
              <a:rPr lang="en-US" dirty="0" err="1"/>
              <a:t>fastai</a:t>
            </a:r>
            <a:r>
              <a:rPr lang="en-US" dirty="0"/>
              <a:t> and </a:t>
            </a:r>
            <a:r>
              <a:rPr lang="en-US" dirty="0" err="1"/>
              <a:t>PyTorch</a:t>
            </a:r>
            <a:r>
              <a:rPr lang="en-US" dirty="0"/>
              <a:t> by Jeremy Howard and Sylvain </a:t>
            </a:r>
            <a:r>
              <a:rPr lang="en-US" dirty="0" err="1"/>
              <a:t>Gugger</a:t>
            </a:r>
            <a:r>
              <a:rPr lang="en-US" dirty="0"/>
              <a:t>, OREILLY Publication.</a:t>
            </a:r>
          </a:p>
          <a:p>
            <a:r>
              <a:rPr lang="en-US" b="1" dirty="0"/>
              <a:t>R4</a:t>
            </a:r>
            <a:r>
              <a:rPr lang="en-US" dirty="0"/>
              <a:t> Deep Learning Using Python </a:t>
            </a:r>
            <a:r>
              <a:rPr lang="en-IN" dirty="0"/>
              <a:t>by S </a:t>
            </a:r>
            <a:r>
              <a:rPr lang="en-IN" dirty="0" err="1"/>
              <a:t>Lovelyn</a:t>
            </a:r>
            <a:r>
              <a:rPr lang="en-IN" dirty="0"/>
              <a:t> Rose, L Ashok Kumar, D </a:t>
            </a:r>
            <a:r>
              <a:rPr lang="en-IN" dirty="0" err="1"/>
              <a:t>Karthika</a:t>
            </a:r>
            <a:r>
              <a:rPr lang="en-IN" dirty="0"/>
              <a:t> </a:t>
            </a:r>
            <a:r>
              <a:rPr lang="en-IN" dirty="0" err="1"/>
              <a:t>Renuka</a:t>
            </a:r>
            <a:r>
              <a:rPr lang="en-IN" dirty="0"/>
              <a:t>, Wiley Publication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0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2188F-3345-7856-9E39-C42554610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Dropout: Regularization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5B9C71-3D86-1EFC-400F-85D5552C5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78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82252-39D6-9FC9-71F7-A2F2DC0F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Intuition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430E07-B138-BF83-580D-B1B0B29A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Overfitting in Machine Learning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Overfitting occurs when a machine learning model learns the training data too well.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captures noise and random fluctuations, leading to poor performance on new, unseen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model becomes overly complex, fitting the training data's specific details but failing to generalize.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Importance of Addressing Overfitting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Generalization is the ultimate goal: a model's ability to perform well on new, unseen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Overfit models perform excellently on training data but poorly on real-world scenarios.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Preventing overfitting is crucial to create robust, reliable, and effective machine learning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97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22245-1B40-0B09-E313-E97A8179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Regularization Technique: Dropout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EA5472-837B-E20C-CE5C-5DE8CE26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is a regularization technique used in neural networks to prevent overfitting.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involves randomly deactivating a fraction of neurons during each training iteration.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Random Deactivation of Neurons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During training, each neuron has a probability of being "dropped out" or deactivated.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means their outputs are temporarily ignored, and they don't contribute to the forward or backward pass.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Reducing Overfitting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introduces noise by randomly removing neurons, making the network more robust.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prevents neurons from becoming overly specialized and relying on specific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helps in creating a more generalized model that performs better on new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32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83E4E-A5AD-2643-8468-591E6019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661D61-245D-F12E-3115-00725BE9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Preventing Co-adaptation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Neurons can become dependent on each other if they frequently fire together.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breaks up these co-adaptations, forcing neurons to learn more robust features independently.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further enhances the model's ability to generalize beyond the training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090225"/>
      </p:ext>
    </p:extLst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1561</Words>
  <Application>Microsoft Office PowerPoint</Application>
  <PresentationFormat>Widescreen</PresentationFormat>
  <Paragraphs>197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</vt:lpstr>
      <vt:lpstr>Casper</vt:lpstr>
      <vt:lpstr>Karla</vt:lpstr>
      <vt:lpstr>Söhne</vt:lpstr>
      <vt:lpstr>Times New Roman</vt:lpstr>
      <vt:lpstr>Unit 2.1</vt:lpstr>
      <vt:lpstr>CorelDRAW</vt:lpstr>
      <vt:lpstr>PowerPoint Presentation</vt:lpstr>
      <vt:lpstr>Deep Learning: Course Objectives</vt:lpstr>
      <vt:lpstr>COURSE OUTCOMES</vt:lpstr>
      <vt:lpstr>Unit-1 Syllabus</vt:lpstr>
      <vt:lpstr>SUGGESTIVE READINGS</vt:lpstr>
      <vt:lpstr>Dropout: Regularization</vt:lpstr>
      <vt:lpstr>Basic Intuition</vt:lpstr>
      <vt:lpstr>Regularization Technique: Dropout</vt:lpstr>
      <vt:lpstr>..continued</vt:lpstr>
      <vt:lpstr>Dropout Implementation</vt:lpstr>
      <vt:lpstr>Illustrate how during each training iteration, certain neurons are randomly deactivated.</vt:lpstr>
      <vt:lpstr>Benefits of Dropout</vt:lpstr>
      <vt:lpstr>..continued</vt:lpstr>
      <vt:lpstr>Dropout Implementation</vt:lpstr>
      <vt:lpstr>..continued</vt:lpstr>
      <vt:lpstr>Dropout Variants</vt:lpstr>
      <vt:lpstr>..continued</vt:lpstr>
      <vt:lpstr>Tips for Using Dropout</vt:lpstr>
      <vt:lpstr>..continued</vt:lpstr>
      <vt:lpstr>Real-world Applications</vt:lpstr>
      <vt:lpstr>Key Takeaways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Dropout: Regularization</dc:title>
  <dc:creator>Dr. Deepak Mehta</dc:creator>
  <cp:lastModifiedBy>Microsoft account</cp:lastModifiedBy>
  <cp:revision>3</cp:revision>
  <dcterms:created xsi:type="dcterms:W3CDTF">2023-08-09T07:56:18Z</dcterms:created>
  <dcterms:modified xsi:type="dcterms:W3CDTF">2023-08-18T10:48:14Z</dcterms:modified>
</cp:coreProperties>
</file>