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23"/>
  </p:notesMasterIdLst>
  <p:sldIdLst>
    <p:sldId id="302" r:id="rId3"/>
    <p:sldId id="303" r:id="rId4"/>
    <p:sldId id="304" r:id="rId5"/>
    <p:sldId id="305" r:id="rId6"/>
    <p:sldId id="306" r:id="rId7"/>
    <p:sldId id="259" r:id="rId8"/>
    <p:sldId id="260" r:id="rId9"/>
    <p:sldId id="290" r:id="rId10"/>
    <p:sldId id="297" r:id="rId11"/>
    <p:sldId id="298" r:id="rId12"/>
    <p:sldId id="299" r:id="rId13"/>
    <p:sldId id="295" r:id="rId14"/>
    <p:sldId id="293" r:id="rId15"/>
    <p:sldId id="273" r:id="rId16"/>
    <p:sldId id="267" r:id="rId17"/>
    <p:sldId id="301" r:id="rId18"/>
    <p:sldId id="282" r:id="rId19"/>
    <p:sldId id="283" r:id="rId20"/>
    <p:sldId id="284" r:id="rId21"/>
    <p:sldId id="285" r:id="rId22"/>
  </p:sldIdLst>
  <p:sldSz cx="12192000" cy="6858000"/>
  <p:notesSz cx="6858000" cy="9144000"/>
  <p:embeddedFontLst>
    <p:embeddedFont>
      <p:font typeface="Tahoma" panose="020B0604030504040204" pitchFamily="34" charset="0"/>
      <p:regular r:id="rId24"/>
      <p:bold r:id="rId25"/>
    </p:embeddedFont>
    <p:embeddedFont>
      <p:font typeface="Cambria" panose="02040503050406030204" pitchFamily="18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b+6J8d+3TxWHNdQf9kXKZYN1a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6CA2D3-001C-4849-AD83-1437402EF7AA}">
  <a:tblStyle styleId="{5D6CA2D3-001C-4849-AD83-1437402EF7A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5194D2-39CC-49F0-A8F7-A04D1156E06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21" Type="http://schemas.openxmlformats.org/officeDocument/2006/relationships/slide" Target="slides/slide19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875D6-713C-470C-B157-C28D26816C0C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F6EBA1-E10F-4DB8-8BB9-BD88E1840956}" type="pres">
      <dgm:prSet presAssocID="{AD1875D6-713C-470C-B157-C28D26816C0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6293C949-C51E-422A-AEE1-278494660794}" type="presOf" srcId="{AD1875D6-713C-470C-B157-C28D26816C0C}" destId="{30F6EBA1-E10F-4DB8-8BB9-BD88E1840956}" srcOrd="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BF141-DE00-4A7C-ACFE-3C146D456B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86F7C3-D860-4E05-8799-FB0F5E71D77F}">
      <dgm:prSet phldrT="[Text]"/>
      <dgm:spPr/>
      <dgm:t>
        <a:bodyPr/>
        <a:lstStyle/>
        <a:p>
          <a:r>
            <a:rPr lang="en-US" dirty="0"/>
            <a:t>Neuron Model</a:t>
          </a:r>
          <a:endParaRPr lang="en-IN" dirty="0"/>
        </a:p>
      </dgm:t>
    </dgm:pt>
    <dgm:pt modelId="{5FCBBFB7-0B16-4F2C-AD0F-7B8AA193CC7B}" type="parTrans" cxnId="{07AF415D-9A58-4DFE-8F67-12305110D5FE}">
      <dgm:prSet/>
      <dgm:spPr/>
      <dgm:t>
        <a:bodyPr/>
        <a:lstStyle/>
        <a:p>
          <a:endParaRPr lang="en-IN"/>
        </a:p>
      </dgm:t>
    </dgm:pt>
    <dgm:pt modelId="{D2D9ED17-12ED-4C73-956D-6812BDCE8279}" type="sibTrans" cxnId="{07AF415D-9A58-4DFE-8F67-12305110D5FE}">
      <dgm:prSet/>
      <dgm:spPr/>
      <dgm:t>
        <a:bodyPr/>
        <a:lstStyle/>
        <a:p>
          <a:endParaRPr lang="en-IN"/>
        </a:p>
      </dgm:t>
    </dgm:pt>
    <dgm:pt modelId="{7EAFD4A5-2D36-4B13-B8BA-4B08E85656E4}">
      <dgm:prSet phldrT="[Text]"/>
      <dgm:spPr/>
      <dgm:t>
        <a:bodyPr/>
        <a:lstStyle/>
        <a:p>
          <a:r>
            <a:rPr lang="en-US" dirty="0"/>
            <a:t>Helps in learning</a:t>
          </a:r>
          <a:endParaRPr lang="en-IN" dirty="0"/>
        </a:p>
      </dgm:t>
    </dgm:pt>
    <dgm:pt modelId="{45FBC101-1862-4654-8AA7-D6C2A8A0B4EF}" type="parTrans" cxnId="{84651CC8-6E47-41E9-B2F3-F742C0F8801A}">
      <dgm:prSet/>
      <dgm:spPr/>
      <dgm:t>
        <a:bodyPr/>
        <a:lstStyle/>
        <a:p>
          <a:endParaRPr lang="en-IN"/>
        </a:p>
      </dgm:t>
    </dgm:pt>
    <dgm:pt modelId="{C2FBCA8A-BA51-44D5-B40C-887E9A2625D7}" type="sibTrans" cxnId="{84651CC8-6E47-41E9-B2F3-F742C0F8801A}">
      <dgm:prSet/>
      <dgm:spPr/>
      <dgm:t>
        <a:bodyPr/>
        <a:lstStyle/>
        <a:p>
          <a:endParaRPr lang="en-IN"/>
        </a:p>
      </dgm:t>
    </dgm:pt>
    <dgm:pt modelId="{211ABDAE-333F-468C-B65B-A8746FA96188}">
      <dgm:prSet phldrT="[Text]"/>
      <dgm:spPr/>
      <dgm:t>
        <a:bodyPr/>
        <a:lstStyle/>
        <a:p>
          <a:r>
            <a:rPr lang="en-US" dirty="0"/>
            <a:t>Neurons and weights</a:t>
          </a:r>
          <a:endParaRPr lang="en-IN" dirty="0"/>
        </a:p>
      </dgm:t>
    </dgm:pt>
    <dgm:pt modelId="{B5F78D1B-1546-4A4B-AC07-2EF738242FE9}" type="parTrans" cxnId="{C6116501-8C5C-43EF-9800-D7D6332A7866}">
      <dgm:prSet/>
      <dgm:spPr/>
      <dgm:t>
        <a:bodyPr/>
        <a:lstStyle/>
        <a:p>
          <a:endParaRPr lang="en-IN"/>
        </a:p>
      </dgm:t>
    </dgm:pt>
    <dgm:pt modelId="{FE8C4045-91FD-4445-A62B-4382DF16CEEE}" type="sibTrans" cxnId="{C6116501-8C5C-43EF-9800-D7D6332A7866}">
      <dgm:prSet/>
      <dgm:spPr/>
      <dgm:t>
        <a:bodyPr/>
        <a:lstStyle/>
        <a:p>
          <a:endParaRPr lang="en-IN"/>
        </a:p>
      </dgm:t>
    </dgm:pt>
    <dgm:pt modelId="{076B8BEC-B3F5-4D63-92FF-8C0167E61F12}">
      <dgm:prSet phldrT="[Text]"/>
      <dgm:spPr/>
      <dgm:t>
        <a:bodyPr/>
        <a:lstStyle/>
        <a:p>
          <a:r>
            <a:rPr lang="en-US" dirty="0"/>
            <a:t>Network Architecture</a:t>
          </a:r>
          <a:endParaRPr lang="en-IN" dirty="0"/>
        </a:p>
      </dgm:t>
    </dgm:pt>
    <dgm:pt modelId="{ABCA1180-F1B7-4D25-90BE-13A21360E216}" type="parTrans" cxnId="{EFB2C800-E1B0-4ACA-873B-8B5C3FB391FA}">
      <dgm:prSet/>
      <dgm:spPr/>
      <dgm:t>
        <a:bodyPr/>
        <a:lstStyle/>
        <a:p>
          <a:endParaRPr lang="en-IN"/>
        </a:p>
      </dgm:t>
    </dgm:pt>
    <dgm:pt modelId="{47947824-9A14-4D46-BCC3-3CD97D4BA029}" type="sibTrans" cxnId="{EFB2C800-E1B0-4ACA-873B-8B5C3FB391FA}">
      <dgm:prSet/>
      <dgm:spPr/>
      <dgm:t>
        <a:bodyPr/>
        <a:lstStyle/>
        <a:p>
          <a:endParaRPr lang="en-IN"/>
        </a:p>
      </dgm:t>
    </dgm:pt>
    <dgm:pt modelId="{BEDBD6DB-B77A-4716-A19E-7B10CDBB3F24}">
      <dgm:prSet phldrT="[Text]"/>
      <dgm:spPr/>
      <dgm:t>
        <a:bodyPr/>
        <a:lstStyle/>
        <a:p>
          <a:r>
            <a:rPr lang="en-US" dirty="0"/>
            <a:t>How neurons are connected?</a:t>
          </a:r>
          <a:endParaRPr lang="en-IN" dirty="0"/>
        </a:p>
      </dgm:t>
    </dgm:pt>
    <dgm:pt modelId="{AAB57B39-AACB-4146-A4CE-1AF9B4353AC5}" type="parTrans" cxnId="{88203D8A-3F85-4E56-BAB6-5A0023AA45D2}">
      <dgm:prSet/>
      <dgm:spPr/>
      <dgm:t>
        <a:bodyPr/>
        <a:lstStyle/>
        <a:p>
          <a:endParaRPr lang="en-IN"/>
        </a:p>
      </dgm:t>
    </dgm:pt>
    <dgm:pt modelId="{3E5429E9-A446-4F98-9098-B6D7C98D0524}" type="sibTrans" cxnId="{88203D8A-3F85-4E56-BAB6-5A0023AA45D2}">
      <dgm:prSet/>
      <dgm:spPr/>
      <dgm:t>
        <a:bodyPr/>
        <a:lstStyle/>
        <a:p>
          <a:endParaRPr lang="en-IN"/>
        </a:p>
      </dgm:t>
    </dgm:pt>
    <dgm:pt modelId="{DA13FE07-A198-4714-867B-851B620CCA69}">
      <dgm:prSet phldrT="[Text]"/>
      <dgm:spPr/>
      <dgm:t>
        <a:bodyPr/>
        <a:lstStyle/>
        <a:p>
          <a:r>
            <a:rPr lang="en-US" dirty="0"/>
            <a:t>Any feedback?</a:t>
          </a:r>
          <a:endParaRPr lang="en-IN" dirty="0"/>
        </a:p>
      </dgm:t>
    </dgm:pt>
    <dgm:pt modelId="{5CAA6FD9-350D-4FE3-9151-D0BA20B0AC34}" type="parTrans" cxnId="{21D77E5C-78B7-4742-B8A6-D1604137C3A1}">
      <dgm:prSet/>
      <dgm:spPr/>
      <dgm:t>
        <a:bodyPr/>
        <a:lstStyle/>
        <a:p>
          <a:endParaRPr lang="en-IN"/>
        </a:p>
      </dgm:t>
    </dgm:pt>
    <dgm:pt modelId="{856C559D-FB11-418A-8D9A-B9011FBD7021}" type="sibTrans" cxnId="{21D77E5C-78B7-4742-B8A6-D1604137C3A1}">
      <dgm:prSet/>
      <dgm:spPr/>
      <dgm:t>
        <a:bodyPr/>
        <a:lstStyle/>
        <a:p>
          <a:endParaRPr lang="en-IN"/>
        </a:p>
      </dgm:t>
    </dgm:pt>
    <dgm:pt modelId="{291240A2-EC95-4BBC-841F-1E98DBD2195F}">
      <dgm:prSet phldrT="[Text]"/>
      <dgm:spPr/>
      <dgm:t>
        <a:bodyPr/>
        <a:lstStyle/>
        <a:p>
          <a:r>
            <a:rPr lang="en-US" dirty="0"/>
            <a:t>Any Bias?</a:t>
          </a:r>
          <a:endParaRPr lang="en-IN" dirty="0"/>
        </a:p>
      </dgm:t>
    </dgm:pt>
    <dgm:pt modelId="{6A5D72AF-3F95-486E-80E5-08D183675908}" type="parTrans" cxnId="{66AC3E3E-EB2B-4FEE-BC85-E8EBC6788183}">
      <dgm:prSet/>
      <dgm:spPr/>
      <dgm:t>
        <a:bodyPr/>
        <a:lstStyle/>
        <a:p>
          <a:endParaRPr lang="en-IN"/>
        </a:p>
      </dgm:t>
    </dgm:pt>
    <dgm:pt modelId="{76F5727A-E950-4DD9-A17F-D1B819C6849D}" type="sibTrans" cxnId="{66AC3E3E-EB2B-4FEE-BC85-E8EBC6788183}">
      <dgm:prSet/>
      <dgm:spPr/>
      <dgm:t>
        <a:bodyPr/>
        <a:lstStyle/>
        <a:p>
          <a:endParaRPr lang="en-IN"/>
        </a:p>
      </dgm:t>
    </dgm:pt>
    <dgm:pt modelId="{DEDBC930-510E-4762-B4D0-19E038C05D01}">
      <dgm:prSet phldrT="[Text]"/>
      <dgm:spPr/>
      <dgm:t>
        <a:bodyPr/>
        <a:lstStyle/>
        <a:p>
          <a:r>
            <a:rPr lang="en-US" dirty="0"/>
            <a:t>Fully connected / Partially connected?</a:t>
          </a:r>
          <a:endParaRPr lang="en-IN" dirty="0"/>
        </a:p>
      </dgm:t>
    </dgm:pt>
    <dgm:pt modelId="{53AC97DB-CCA1-4B50-9694-46F8F370FA33}" type="parTrans" cxnId="{C9F9F450-943A-45D5-AF8A-F66361D69CB1}">
      <dgm:prSet/>
      <dgm:spPr/>
      <dgm:t>
        <a:bodyPr/>
        <a:lstStyle/>
        <a:p>
          <a:endParaRPr lang="en-IN"/>
        </a:p>
      </dgm:t>
    </dgm:pt>
    <dgm:pt modelId="{4DEBDA17-B2A5-43F0-8F19-24AC60424F83}" type="sibTrans" cxnId="{C9F9F450-943A-45D5-AF8A-F66361D69CB1}">
      <dgm:prSet/>
      <dgm:spPr/>
      <dgm:t>
        <a:bodyPr/>
        <a:lstStyle/>
        <a:p>
          <a:endParaRPr lang="en-IN"/>
        </a:p>
      </dgm:t>
    </dgm:pt>
    <dgm:pt modelId="{E4930B2E-8592-4527-94B1-1DB424F77546}">
      <dgm:prSet phldrT="[Text]"/>
      <dgm:spPr/>
      <dgm:t>
        <a:bodyPr/>
        <a:lstStyle/>
        <a:p>
          <a:r>
            <a:rPr lang="en-US" dirty="0"/>
            <a:t>Activation Function</a:t>
          </a:r>
          <a:endParaRPr lang="en-IN" dirty="0"/>
        </a:p>
      </dgm:t>
    </dgm:pt>
    <dgm:pt modelId="{A7DE05B1-7941-41EF-954B-DB43D3D8949B}" type="parTrans" cxnId="{BBFFE0C9-7830-42BD-9622-FF371F580D13}">
      <dgm:prSet/>
      <dgm:spPr/>
      <dgm:t>
        <a:bodyPr/>
        <a:lstStyle/>
        <a:p>
          <a:endParaRPr lang="en-IN"/>
        </a:p>
      </dgm:t>
    </dgm:pt>
    <dgm:pt modelId="{47B6F45A-2E3E-49EB-A96D-914BB22BB262}" type="sibTrans" cxnId="{BBFFE0C9-7830-42BD-9622-FF371F580D13}">
      <dgm:prSet/>
      <dgm:spPr/>
      <dgm:t>
        <a:bodyPr/>
        <a:lstStyle/>
        <a:p>
          <a:endParaRPr lang="en-IN"/>
        </a:p>
      </dgm:t>
    </dgm:pt>
    <dgm:pt modelId="{16C01B9A-5580-4955-A82A-5992AE0F6BE3}">
      <dgm:prSet phldrT="[Text]"/>
      <dgm:spPr/>
      <dgm:t>
        <a:bodyPr/>
        <a:lstStyle/>
        <a:p>
          <a:r>
            <a:rPr lang="en-US" dirty="0"/>
            <a:t>Gives an output such as linear/non linear/real/binary?</a:t>
          </a:r>
          <a:endParaRPr lang="en-IN" dirty="0"/>
        </a:p>
      </dgm:t>
    </dgm:pt>
    <dgm:pt modelId="{A06B246B-437F-4B83-BA14-2D4ED9369377}" type="parTrans" cxnId="{531E9A1F-550E-4D40-9C7C-9D5053E0BEA3}">
      <dgm:prSet/>
      <dgm:spPr/>
      <dgm:t>
        <a:bodyPr/>
        <a:lstStyle/>
        <a:p>
          <a:endParaRPr lang="en-IN"/>
        </a:p>
      </dgm:t>
    </dgm:pt>
    <dgm:pt modelId="{A4E6EE02-5991-455D-865F-FF8AB74BE350}" type="sibTrans" cxnId="{531E9A1F-550E-4D40-9C7C-9D5053E0BEA3}">
      <dgm:prSet/>
      <dgm:spPr/>
      <dgm:t>
        <a:bodyPr/>
        <a:lstStyle/>
        <a:p>
          <a:endParaRPr lang="en-IN"/>
        </a:p>
      </dgm:t>
    </dgm:pt>
    <dgm:pt modelId="{A5338647-678A-421E-AB3E-F9E5153CD40A}">
      <dgm:prSet phldrT="[Text]"/>
      <dgm:spPr/>
      <dgm:t>
        <a:bodyPr/>
        <a:lstStyle/>
        <a:p>
          <a:r>
            <a:rPr lang="en-US" dirty="0"/>
            <a:t>Weight Adjustment</a:t>
          </a:r>
          <a:endParaRPr lang="en-IN" dirty="0"/>
        </a:p>
      </dgm:t>
    </dgm:pt>
    <dgm:pt modelId="{F8B3F247-E73F-4DEC-AA72-02925CE0DC19}" type="parTrans" cxnId="{39FA926C-160E-430B-B54E-B2E254864E28}">
      <dgm:prSet/>
      <dgm:spPr/>
      <dgm:t>
        <a:bodyPr/>
        <a:lstStyle/>
        <a:p>
          <a:endParaRPr lang="en-IN"/>
        </a:p>
      </dgm:t>
    </dgm:pt>
    <dgm:pt modelId="{5FECE330-F814-493C-B68D-ED8565432C0F}" type="sibTrans" cxnId="{39FA926C-160E-430B-B54E-B2E254864E28}">
      <dgm:prSet/>
      <dgm:spPr/>
      <dgm:t>
        <a:bodyPr/>
        <a:lstStyle/>
        <a:p>
          <a:endParaRPr lang="en-IN"/>
        </a:p>
      </dgm:t>
    </dgm:pt>
    <dgm:pt modelId="{F73D0585-8F41-40DF-9B6A-2F665B933DF1}" type="pres">
      <dgm:prSet presAssocID="{480BF141-DE00-4A7C-ACFE-3C146D456B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4280E4-5E43-48B4-8D31-5F85376A0572}" type="pres">
      <dgm:prSet presAssocID="{5D86F7C3-D860-4E05-8799-FB0F5E71D77F}" presName="composite" presStyleCnt="0"/>
      <dgm:spPr/>
    </dgm:pt>
    <dgm:pt modelId="{E711A333-4172-4EAD-A219-12AF3CC63BD6}" type="pres">
      <dgm:prSet presAssocID="{5D86F7C3-D860-4E05-8799-FB0F5E71D77F}" presName="parTx" presStyleLbl="alignNode1" presStyleIdx="0" presStyleCnt="4" custScaleX="102392" custScaleY="964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B409E-DC27-412B-BD32-5288936B5981}" type="pres">
      <dgm:prSet presAssocID="{5D86F7C3-D860-4E05-8799-FB0F5E71D77F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EC13E-748C-4396-9F68-82D4F1BCC58A}" type="pres">
      <dgm:prSet presAssocID="{D2D9ED17-12ED-4C73-956D-6812BDCE8279}" presName="space" presStyleCnt="0"/>
      <dgm:spPr/>
    </dgm:pt>
    <dgm:pt modelId="{72D31A0C-E3B9-4A96-A7FE-8A9248ED7B0F}" type="pres">
      <dgm:prSet presAssocID="{076B8BEC-B3F5-4D63-92FF-8C0167E61F12}" presName="composite" presStyleCnt="0"/>
      <dgm:spPr/>
    </dgm:pt>
    <dgm:pt modelId="{71492BF6-CF51-43E2-BEE0-5156B878606C}" type="pres">
      <dgm:prSet presAssocID="{076B8BEC-B3F5-4D63-92FF-8C0167E61F1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F682B-45AD-4BE3-AAC1-BC6096CBA1EC}" type="pres">
      <dgm:prSet presAssocID="{076B8BEC-B3F5-4D63-92FF-8C0167E61F1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4D9EC-BBFC-4C64-86DC-77F94A4691D2}" type="pres">
      <dgm:prSet presAssocID="{47947824-9A14-4D46-BCC3-3CD97D4BA029}" presName="space" presStyleCnt="0"/>
      <dgm:spPr/>
    </dgm:pt>
    <dgm:pt modelId="{96AB5FE3-7901-4F58-A5FE-9C3529678967}" type="pres">
      <dgm:prSet presAssocID="{E4930B2E-8592-4527-94B1-1DB424F77546}" presName="composite" presStyleCnt="0"/>
      <dgm:spPr/>
    </dgm:pt>
    <dgm:pt modelId="{3F7A7879-7199-4F4C-A443-71C7749B515E}" type="pres">
      <dgm:prSet presAssocID="{E4930B2E-8592-4527-94B1-1DB424F7754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C4739-A489-459D-AE93-86512714E553}" type="pres">
      <dgm:prSet presAssocID="{E4930B2E-8592-4527-94B1-1DB424F77546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13B8B-052F-4911-95EB-94E649BF1800}" type="pres">
      <dgm:prSet presAssocID="{47B6F45A-2E3E-49EB-A96D-914BB22BB262}" presName="space" presStyleCnt="0"/>
      <dgm:spPr/>
    </dgm:pt>
    <dgm:pt modelId="{651D79E5-359D-4AC6-BA86-2F950938A278}" type="pres">
      <dgm:prSet presAssocID="{A5338647-678A-421E-AB3E-F9E5153CD40A}" presName="composite" presStyleCnt="0"/>
      <dgm:spPr/>
    </dgm:pt>
    <dgm:pt modelId="{91CF96DB-8877-44FB-8C0B-73BE8D5B0DB5}" type="pres">
      <dgm:prSet presAssocID="{A5338647-678A-421E-AB3E-F9E5153CD40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9C4FE-8008-42E7-84E1-A96400372ED1}" type="pres">
      <dgm:prSet presAssocID="{A5338647-678A-421E-AB3E-F9E5153CD40A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89FDFB-72C9-4DD2-AC35-D61B82A205BA}" type="presOf" srcId="{7EAFD4A5-2D36-4B13-B8BA-4B08E85656E4}" destId="{37E9C4FE-8008-42E7-84E1-A96400372ED1}" srcOrd="0" destOrd="0" presId="urn:microsoft.com/office/officeart/2005/8/layout/hList1"/>
    <dgm:cxn modelId="{614381A6-CEBF-429A-A94E-4E6DF1D22513}" type="presOf" srcId="{BEDBD6DB-B77A-4716-A19E-7B10CDBB3F24}" destId="{0E0F682B-45AD-4BE3-AAC1-BC6096CBA1EC}" srcOrd="0" destOrd="0" presId="urn:microsoft.com/office/officeart/2005/8/layout/hList1"/>
    <dgm:cxn modelId="{88203D8A-3F85-4E56-BAB6-5A0023AA45D2}" srcId="{076B8BEC-B3F5-4D63-92FF-8C0167E61F12}" destId="{BEDBD6DB-B77A-4716-A19E-7B10CDBB3F24}" srcOrd="0" destOrd="0" parTransId="{AAB57B39-AACB-4146-A4CE-1AF9B4353AC5}" sibTransId="{3E5429E9-A446-4F98-9098-B6D7C98D0524}"/>
    <dgm:cxn modelId="{E5F4F918-B595-4708-8309-C5BA9261BFF1}" type="presOf" srcId="{DA13FE07-A198-4714-867B-851B620CCA69}" destId="{0E0F682B-45AD-4BE3-AAC1-BC6096CBA1EC}" srcOrd="0" destOrd="1" presId="urn:microsoft.com/office/officeart/2005/8/layout/hList1"/>
    <dgm:cxn modelId="{C6116501-8C5C-43EF-9800-D7D6332A7866}" srcId="{5D86F7C3-D860-4E05-8799-FB0F5E71D77F}" destId="{211ABDAE-333F-468C-B65B-A8746FA96188}" srcOrd="0" destOrd="0" parTransId="{B5F78D1B-1546-4A4B-AC07-2EF738242FE9}" sibTransId="{FE8C4045-91FD-4445-A62B-4382DF16CEEE}"/>
    <dgm:cxn modelId="{F5A9CDC1-BD0E-4FDB-B6BB-59E61DF9F474}" type="presOf" srcId="{480BF141-DE00-4A7C-ACFE-3C146D456B61}" destId="{F73D0585-8F41-40DF-9B6A-2F665B933DF1}" srcOrd="0" destOrd="0" presId="urn:microsoft.com/office/officeart/2005/8/layout/hList1"/>
    <dgm:cxn modelId="{07AF415D-9A58-4DFE-8F67-12305110D5FE}" srcId="{480BF141-DE00-4A7C-ACFE-3C146D456B61}" destId="{5D86F7C3-D860-4E05-8799-FB0F5E71D77F}" srcOrd="0" destOrd="0" parTransId="{5FCBBFB7-0B16-4F2C-AD0F-7B8AA193CC7B}" sibTransId="{D2D9ED17-12ED-4C73-956D-6812BDCE8279}"/>
    <dgm:cxn modelId="{21D77E5C-78B7-4742-B8A6-D1604137C3A1}" srcId="{076B8BEC-B3F5-4D63-92FF-8C0167E61F12}" destId="{DA13FE07-A198-4714-867B-851B620CCA69}" srcOrd="1" destOrd="0" parTransId="{5CAA6FD9-350D-4FE3-9151-D0BA20B0AC34}" sibTransId="{856C559D-FB11-418A-8D9A-B9011FBD7021}"/>
    <dgm:cxn modelId="{BBFFE0C9-7830-42BD-9622-FF371F580D13}" srcId="{480BF141-DE00-4A7C-ACFE-3C146D456B61}" destId="{E4930B2E-8592-4527-94B1-1DB424F77546}" srcOrd="2" destOrd="0" parTransId="{A7DE05B1-7941-41EF-954B-DB43D3D8949B}" sibTransId="{47B6F45A-2E3E-49EB-A96D-914BB22BB262}"/>
    <dgm:cxn modelId="{52FFD419-3B41-4000-A82B-5D8475F996EF}" type="presOf" srcId="{5D86F7C3-D860-4E05-8799-FB0F5E71D77F}" destId="{E711A333-4172-4EAD-A219-12AF3CC63BD6}" srcOrd="0" destOrd="0" presId="urn:microsoft.com/office/officeart/2005/8/layout/hList1"/>
    <dgm:cxn modelId="{2D05A2C7-D511-4E2F-9D53-0BB45911F7B3}" type="presOf" srcId="{A5338647-678A-421E-AB3E-F9E5153CD40A}" destId="{91CF96DB-8877-44FB-8C0B-73BE8D5B0DB5}" srcOrd="0" destOrd="0" presId="urn:microsoft.com/office/officeart/2005/8/layout/hList1"/>
    <dgm:cxn modelId="{84651CC8-6E47-41E9-B2F3-F742C0F8801A}" srcId="{A5338647-678A-421E-AB3E-F9E5153CD40A}" destId="{7EAFD4A5-2D36-4B13-B8BA-4B08E85656E4}" srcOrd="0" destOrd="0" parTransId="{45FBC101-1862-4654-8AA7-D6C2A8A0B4EF}" sibTransId="{C2FBCA8A-BA51-44D5-B40C-887E9A2625D7}"/>
    <dgm:cxn modelId="{C9F9F450-943A-45D5-AF8A-F66361D69CB1}" srcId="{076B8BEC-B3F5-4D63-92FF-8C0167E61F12}" destId="{DEDBC930-510E-4762-B4D0-19E038C05D01}" srcOrd="3" destOrd="0" parTransId="{53AC97DB-CCA1-4B50-9694-46F8F370FA33}" sibTransId="{4DEBDA17-B2A5-43F0-8F19-24AC60424F83}"/>
    <dgm:cxn modelId="{39FA926C-160E-430B-B54E-B2E254864E28}" srcId="{480BF141-DE00-4A7C-ACFE-3C146D456B61}" destId="{A5338647-678A-421E-AB3E-F9E5153CD40A}" srcOrd="3" destOrd="0" parTransId="{F8B3F247-E73F-4DEC-AA72-02925CE0DC19}" sibTransId="{5FECE330-F814-493C-B68D-ED8565432C0F}"/>
    <dgm:cxn modelId="{02B40BC6-F0E6-438F-9E01-A811188ADB2D}" type="presOf" srcId="{291240A2-EC95-4BBC-841F-1E98DBD2195F}" destId="{0E0F682B-45AD-4BE3-AAC1-BC6096CBA1EC}" srcOrd="0" destOrd="2" presId="urn:microsoft.com/office/officeart/2005/8/layout/hList1"/>
    <dgm:cxn modelId="{AD9348E5-C9A2-4EBF-BDC7-F6E1967FC061}" type="presOf" srcId="{076B8BEC-B3F5-4D63-92FF-8C0167E61F12}" destId="{71492BF6-CF51-43E2-BEE0-5156B878606C}" srcOrd="0" destOrd="0" presId="urn:microsoft.com/office/officeart/2005/8/layout/hList1"/>
    <dgm:cxn modelId="{FADD2810-9044-4E98-9B54-A5502D0B270C}" type="presOf" srcId="{211ABDAE-333F-468C-B65B-A8746FA96188}" destId="{635B409E-DC27-412B-BD32-5288936B5981}" srcOrd="0" destOrd="0" presId="urn:microsoft.com/office/officeart/2005/8/layout/hList1"/>
    <dgm:cxn modelId="{66AC3E3E-EB2B-4FEE-BC85-E8EBC6788183}" srcId="{076B8BEC-B3F5-4D63-92FF-8C0167E61F12}" destId="{291240A2-EC95-4BBC-841F-1E98DBD2195F}" srcOrd="2" destOrd="0" parTransId="{6A5D72AF-3F95-486E-80E5-08D183675908}" sibTransId="{76F5727A-E950-4DD9-A17F-D1B819C6849D}"/>
    <dgm:cxn modelId="{CAD23101-B80B-4EA7-8C67-A78A7E35A900}" type="presOf" srcId="{E4930B2E-8592-4527-94B1-1DB424F77546}" destId="{3F7A7879-7199-4F4C-A443-71C7749B515E}" srcOrd="0" destOrd="0" presId="urn:microsoft.com/office/officeart/2005/8/layout/hList1"/>
    <dgm:cxn modelId="{66A26A99-86F9-4B51-B00A-1B0959905D7D}" type="presOf" srcId="{DEDBC930-510E-4762-B4D0-19E038C05D01}" destId="{0E0F682B-45AD-4BE3-AAC1-BC6096CBA1EC}" srcOrd="0" destOrd="3" presId="urn:microsoft.com/office/officeart/2005/8/layout/hList1"/>
    <dgm:cxn modelId="{B71B008D-3DE6-4F99-AE04-DEC22B9CC461}" type="presOf" srcId="{16C01B9A-5580-4955-A82A-5992AE0F6BE3}" destId="{0F9C4739-A489-459D-AE93-86512714E553}" srcOrd="0" destOrd="0" presId="urn:microsoft.com/office/officeart/2005/8/layout/hList1"/>
    <dgm:cxn modelId="{EFB2C800-E1B0-4ACA-873B-8B5C3FB391FA}" srcId="{480BF141-DE00-4A7C-ACFE-3C146D456B61}" destId="{076B8BEC-B3F5-4D63-92FF-8C0167E61F12}" srcOrd="1" destOrd="0" parTransId="{ABCA1180-F1B7-4D25-90BE-13A21360E216}" sibTransId="{47947824-9A14-4D46-BCC3-3CD97D4BA029}"/>
    <dgm:cxn modelId="{531E9A1F-550E-4D40-9C7C-9D5053E0BEA3}" srcId="{E4930B2E-8592-4527-94B1-1DB424F77546}" destId="{16C01B9A-5580-4955-A82A-5992AE0F6BE3}" srcOrd="0" destOrd="0" parTransId="{A06B246B-437F-4B83-BA14-2D4ED9369377}" sibTransId="{A4E6EE02-5991-455D-865F-FF8AB74BE350}"/>
    <dgm:cxn modelId="{8AF5993E-21A0-4DC0-AA4C-49CB763B1987}" type="presParOf" srcId="{F73D0585-8F41-40DF-9B6A-2F665B933DF1}" destId="{ED4280E4-5E43-48B4-8D31-5F85376A0572}" srcOrd="0" destOrd="0" presId="urn:microsoft.com/office/officeart/2005/8/layout/hList1"/>
    <dgm:cxn modelId="{ED25C0BC-A829-442D-ADB6-B40FC041EFB3}" type="presParOf" srcId="{ED4280E4-5E43-48B4-8D31-5F85376A0572}" destId="{E711A333-4172-4EAD-A219-12AF3CC63BD6}" srcOrd="0" destOrd="0" presId="urn:microsoft.com/office/officeart/2005/8/layout/hList1"/>
    <dgm:cxn modelId="{FB41B473-C475-4707-9035-884CB304C3AC}" type="presParOf" srcId="{ED4280E4-5E43-48B4-8D31-5F85376A0572}" destId="{635B409E-DC27-412B-BD32-5288936B5981}" srcOrd="1" destOrd="0" presId="urn:microsoft.com/office/officeart/2005/8/layout/hList1"/>
    <dgm:cxn modelId="{CEA0E608-5AFC-43C0-86AE-D730B7967B75}" type="presParOf" srcId="{F73D0585-8F41-40DF-9B6A-2F665B933DF1}" destId="{E6BEC13E-748C-4396-9F68-82D4F1BCC58A}" srcOrd="1" destOrd="0" presId="urn:microsoft.com/office/officeart/2005/8/layout/hList1"/>
    <dgm:cxn modelId="{D26E412D-7E48-4D39-8180-9BB22CEC6FF1}" type="presParOf" srcId="{F73D0585-8F41-40DF-9B6A-2F665B933DF1}" destId="{72D31A0C-E3B9-4A96-A7FE-8A9248ED7B0F}" srcOrd="2" destOrd="0" presId="urn:microsoft.com/office/officeart/2005/8/layout/hList1"/>
    <dgm:cxn modelId="{45E8ADAE-DE97-4E60-832F-1A07A9324BB3}" type="presParOf" srcId="{72D31A0C-E3B9-4A96-A7FE-8A9248ED7B0F}" destId="{71492BF6-CF51-43E2-BEE0-5156B878606C}" srcOrd="0" destOrd="0" presId="urn:microsoft.com/office/officeart/2005/8/layout/hList1"/>
    <dgm:cxn modelId="{CC16E4D3-EB10-40ED-A552-DB66C6529BC4}" type="presParOf" srcId="{72D31A0C-E3B9-4A96-A7FE-8A9248ED7B0F}" destId="{0E0F682B-45AD-4BE3-AAC1-BC6096CBA1EC}" srcOrd="1" destOrd="0" presId="urn:microsoft.com/office/officeart/2005/8/layout/hList1"/>
    <dgm:cxn modelId="{CCBC4657-BF5D-431A-994A-34F690116D5C}" type="presParOf" srcId="{F73D0585-8F41-40DF-9B6A-2F665B933DF1}" destId="{02D4D9EC-BBFC-4C64-86DC-77F94A4691D2}" srcOrd="3" destOrd="0" presId="urn:microsoft.com/office/officeart/2005/8/layout/hList1"/>
    <dgm:cxn modelId="{5E932653-AFCF-4EBC-BC16-66165D2D5E41}" type="presParOf" srcId="{F73D0585-8F41-40DF-9B6A-2F665B933DF1}" destId="{96AB5FE3-7901-4F58-A5FE-9C3529678967}" srcOrd="4" destOrd="0" presId="urn:microsoft.com/office/officeart/2005/8/layout/hList1"/>
    <dgm:cxn modelId="{79E92F80-D31C-4660-9335-A559075EF960}" type="presParOf" srcId="{96AB5FE3-7901-4F58-A5FE-9C3529678967}" destId="{3F7A7879-7199-4F4C-A443-71C7749B515E}" srcOrd="0" destOrd="0" presId="urn:microsoft.com/office/officeart/2005/8/layout/hList1"/>
    <dgm:cxn modelId="{3EBA6EDB-1E40-4CB6-8886-A22B1E52DBA4}" type="presParOf" srcId="{96AB5FE3-7901-4F58-A5FE-9C3529678967}" destId="{0F9C4739-A489-459D-AE93-86512714E553}" srcOrd="1" destOrd="0" presId="urn:microsoft.com/office/officeart/2005/8/layout/hList1"/>
    <dgm:cxn modelId="{EF67C8AF-E09E-4C9B-A44A-3175135311BB}" type="presParOf" srcId="{F73D0585-8F41-40DF-9B6A-2F665B933DF1}" destId="{CFF13B8B-052F-4911-95EB-94E649BF1800}" srcOrd="5" destOrd="0" presId="urn:microsoft.com/office/officeart/2005/8/layout/hList1"/>
    <dgm:cxn modelId="{6494D272-889D-4534-8827-FD3B501B1D17}" type="presParOf" srcId="{F73D0585-8F41-40DF-9B6A-2F665B933DF1}" destId="{651D79E5-359D-4AC6-BA86-2F950938A278}" srcOrd="6" destOrd="0" presId="urn:microsoft.com/office/officeart/2005/8/layout/hList1"/>
    <dgm:cxn modelId="{94062D5A-840E-41E3-81E1-8F434682DFC5}" type="presParOf" srcId="{651D79E5-359D-4AC6-BA86-2F950938A278}" destId="{91CF96DB-8877-44FB-8C0B-73BE8D5B0DB5}" srcOrd="0" destOrd="0" presId="urn:microsoft.com/office/officeart/2005/8/layout/hList1"/>
    <dgm:cxn modelId="{CF42FF66-9585-42E2-9AC9-13F5B8243C78}" type="presParOf" srcId="{651D79E5-359D-4AC6-BA86-2F950938A278}" destId="{37E9C4FE-8008-42E7-84E1-A96400372E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6:58:16.4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5541,'2'-1,"-1"-1,1 0,0 0,0 1,-1-1,1 0,-1-1,2-2,5-6,10-8,2 1,0 1,23-14,31-27,714-759,-727 744,99-156,24-95,-73 122,160-314,-223 411,-5-2,-4-2,24-115,24-203,-3-79,-81 263,-4 135,2-4,-3-122,-2 185,-3 0,-15-53,4 18,9 32,1-2,0-66,8 8,-12-239,11 333,2 14,-1-1,-1 1,1-1,-1 0,1 1,-3-6,3 10,0 0,0 0,0-1,0 1,0 0,-1 0,1 0,0 0,0-1,0 1,-1 0,1 0,0 0,0 0,0 0,-1 0,1-1,0 1,0 0,-1 0,1 0,0 0,0 0,-1 0,1 0,0 0,0 0,-1 0,1 0,0 0,0 0,-1 0,1 1,0-1,0 0,0 0,-1 0,1 0,0 0,0 0,0 1,-1-1,1 0,0 0,0 1,-11 11,7-8,-904 1153,907-1155,-10 15,11-17,0 0,-1 0,1 1,0-1,0 0,0 0,0 0,0 0,-1 1,1-1,0 0,0 0,0 0,0 1,0-1,0 0,0 0,0 0,0 1,0-1,0 0,-1 0,1 0,0 1,1-1,-1 0,0 0,0 1,0-1,0 0,0 0,0 0,0 1,0-1,0 0,0 0,0 0,1 1,-1-1,0 0,0 0,0 0,0 0,1 1,-1-1,0 0,0 0,0 0,0 0,1 0,-1 0,0 0,0 0,1 1,-1-1,0 0,0 0,0 0,1 0,-1 0,0 0,0 0,1 0,-1 0,0-1,0 1,1 0,0-1,0 1,1-1,-1 0,0 0,0 0,0 0,0 0,1-1,-2 1,1 0,0 0,0-1,1-2,3-4,47-61,31-43,151-158,102-97,-271 293,-65 74,20-24,1 0,1 2,1 0,47-33,-66 54,-1 0,1 0,-1 0,1 0,-1 1,1-1,-1 1,1 0,-1 0,1 0,-1 1,1-1,0 1,-1 0,5 2,6 0,48 12,0 3,69 30,116 64,-242-110,408 210,-147-72,-203-112,-36-16,32 17,-56-27,-1 1,1-1,0 1,-1 0,0 0,1 0,-1 0,0 0,-1 0,1 1,0-1,-1 1,0-1,0 1,0-1,0 1,-1 0,1-1,-1 5,1-1,5 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6:58:20.5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6:58:27.1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8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29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21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4690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975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14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033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/>
          <p:nvPr/>
        </p:nvSpPr>
        <p:spPr>
          <a:xfrm>
            <a:off x="-19050" y="1905000"/>
            <a:ext cx="12211051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4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4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4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7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7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4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7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48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48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9"/>
          <p:cNvSpPr txBox="1">
            <a:spLocks noGrp="1"/>
          </p:cNvSpPr>
          <p:nvPr>
            <p:ph type="body" idx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49"/>
          <p:cNvSpPr txBox="1">
            <a:spLocks noGrp="1"/>
          </p:cNvSpPr>
          <p:nvPr>
            <p:ph type="body" idx="2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49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0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50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50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0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0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0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0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0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0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0"/>
          <p:cNvSpPr>
            <a:spLocks noGrp="1"/>
          </p:cNvSpPr>
          <p:nvPr>
            <p:ph type="pic" idx="3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50"/>
          <p:cNvSpPr>
            <a:spLocks noGrp="1"/>
          </p:cNvSpPr>
          <p:nvPr>
            <p:ph type="pic" idx="4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50"/>
          <p:cNvSpPr>
            <a:spLocks noGrp="1"/>
          </p:cNvSpPr>
          <p:nvPr>
            <p:ph type="pic" idx="5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50"/>
          <p:cNvSpPr>
            <a:spLocks noGrp="1"/>
          </p:cNvSpPr>
          <p:nvPr>
            <p:ph type="pic" idx="6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1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1"/>
          <p:cNvSpPr>
            <a:spLocks noGrp="1"/>
          </p:cNvSpPr>
          <p:nvPr>
            <p:ph type="pic" idx="2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2"/>
          <p:cNvSpPr>
            <a:spLocks noGrp="1"/>
          </p:cNvSpPr>
          <p:nvPr>
            <p:ph type="pic" idx="2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52"/>
          <p:cNvSpPr>
            <a:spLocks noGrp="1"/>
          </p:cNvSpPr>
          <p:nvPr>
            <p:ph type="pic" idx="3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3"/>
          <p:cNvSpPr>
            <a:spLocks noGrp="1"/>
          </p:cNvSpPr>
          <p:nvPr>
            <p:ph type="pic" idx="2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53"/>
          <p:cNvSpPr>
            <a:spLocks noGrp="1"/>
          </p:cNvSpPr>
          <p:nvPr>
            <p:ph type="pic" idx="3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53"/>
          <p:cNvSpPr>
            <a:spLocks noGrp="1"/>
          </p:cNvSpPr>
          <p:nvPr>
            <p:ph type="pic" idx="4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4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54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54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4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4"/>
          <p:cNvSpPr>
            <a:spLocks noGrp="1"/>
          </p:cNvSpPr>
          <p:nvPr>
            <p:ph type="pic" idx="3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54"/>
          <p:cNvSpPr>
            <a:spLocks noGrp="1"/>
          </p:cNvSpPr>
          <p:nvPr>
            <p:ph type="pic" idx="4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54"/>
          <p:cNvSpPr>
            <a:spLocks noGrp="1"/>
          </p:cNvSpPr>
          <p:nvPr>
            <p:ph type="pic" idx="5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54"/>
          <p:cNvSpPr>
            <a:spLocks noGrp="1"/>
          </p:cNvSpPr>
          <p:nvPr>
            <p:ph type="pic" idx="6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5"/>
          <p:cNvSpPr>
            <a:spLocks noGrp="1"/>
          </p:cNvSpPr>
          <p:nvPr>
            <p:ph type="pic" idx="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55"/>
          <p:cNvSpPr>
            <a:spLocks noGrp="1"/>
          </p:cNvSpPr>
          <p:nvPr>
            <p:ph type="pic" idx="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55"/>
          <p:cNvSpPr>
            <a:spLocks noGrp="1"/>
          </p:cNvSpPr>
          <p:nvPr>
            <p:ph type="pic" idx="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55"/>
          <p:cNvSpPr>
            <a:spLocks noGrp="1"/>
          </p:cNvSpPr>
          <p:nvPr>
            <p:ph type="pic" idx="5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55"/>
          <p:cNvSpPr>
            <a:spLocks noGrp="1"/>
          </p:cNvSpPr>
          <p:nvPr>
            <p:ph type="pic" idx="6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6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56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1" name="Google Shape;151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6"/>
          <p:cNvSpPr>
            <a:spLocks noGrp="1"/>
          </p:cNvSpPr>
          <p:nvPr>
            <p:ph type="pic" idx="3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56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6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7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57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57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7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7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7"/>
          <p:cNvSpPr>
            <a:spLocks noGrp="1"/>
          </p:cNvSpPr>
          <p:nvPr>
            <p:ph type="pic" idx="3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57"/>
          <p:cNvSpPr>
            <a:spLocks noGrp="1"/>
          </p:cNvSpPr>
          <p:nvPr>
            <p:ph type="pic" idx="4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57"/>
          <p:cNvSpPr>
            <a:spLocks noGrp="1"/>
          </p:cNvSpPr>
          <p:nvPr>
            <p:ph type="pic" idx="5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5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7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9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70" name="Google Shape;170;p59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1" name="Google Shape;171;p5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-flair.training/blogs/learning-rules-in-neural-network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2297" y="5426645"/>
            <a:ext cx="12192173" cy="1518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216" y="5901126"/>
            <a:ext cx="45703" cy="6136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2072" y="6507678"/>
            <a:ext cx="2742245" cy="364998"/>
          </a:xfrm>
          <a:prstGeom prst="rect">
            <a:avLst/>
          </a:prstGeom>
        </p:spPr>
        <p:txBody>
          <a:bodyPr vert="horz" lIns="91408" tIns="45705" rIns="91408" bIns="45705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99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5669" y="5939006"/>
            <a:ext cx="1291323" cy="1157202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sz="1799">
              <a:solidFill>
                <a:srgbClr val="FFFFFF"/>
              </a:solidFill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885" y="3121828"/>
          <a:ext cx="3301906" cy="314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5" y="3121828"/>
                        <a:ext cx="3301906" cy="31469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107" y="-24569"/>
            <a:ext cx="5144769" cy="585040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sz="1799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5457" y="2026015"/>
            <a:ext cx="6827048" cy="158012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" y="25688"/>
            <a:ext cx="3858410" cy="1537717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8498" y="5333336"/>
            <a:ext cx="2365800" cy="159964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086" y="6018658"/>
            <a:ext cx="4926892" cy="64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199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endParaRPr lang="en-US" sz="1598" b="1" dirty="0">
              <a:solidFill>
                <a:prstClr val="black"/>
              </a:solidFill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505" y="6042737"/>
            <a:ext cx="45703" cy="3704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4801" y="5585389"/>
            <a:ext cx="6429803" cy="134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399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IN" sz="2399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1_2</a:t>
            </a:r>
            <a:endParaRPr lang="en-US" sz="2399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7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Neural </a:t>
            </a:r>
            <a:r>
              <a:rPr lang="en-IN" sz="2407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7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Biological Neuron</a:t>
            </a:r>
            <a:endParaRPr lang="en-US" sz="2399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9442" y="1462268"/>
            <a:ext cx="11099560" cy="333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4797" b="1" dirty="0">
                <a:solidFill>
                  <a:prstClr val="black"/>
                </a:solidFill>
                <a:latin typeface="Cambria" panose="02040503050406030204" pitchFamily="18" charset="0"/>
              </a:rPr>
              <a:t>APEX INSTITUTE OF TECHNOLOGY</a:t>
            </a:r>
            <a:endParaRPr lang="en-US" sz="4797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algn="ctr"/>
            <a:r>
              <a:rPr lang="en-IN" sz="2808" b="1" dirty="0">
                <a:solidFill>
                  <a:prstClr val="black"/>
                </a:solidFill>
                <a:latin typeface="Cambria" panose="02040503050406030204" pitchFamily="18" charset="0"/>
              </a:rPr>
              <a:t>DEPARTMENT OF COMPUTER SCIENCE &amp; ENGINEERING</a:t>
            </a:r>
            <a:endParaRPr lang="en-US" sz="2808" b="1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3199" b="1" dirty="0">
              <a:solidFill>
                <a:prstClr val="black"/>
              </a:solidFill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99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DEEP LEARNING (20CSF-432)</a:t>
            </a: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99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3199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Madan Lal Saini(E13485)</a:t>
            </a: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98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8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D79A64-8EC9-48FD-842D-86C348EA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4539"/>
            <a:ext cx="3932237" cy="802888"/>
          </a:xfrm>
        </p:spPr>
        <p:txBody>
          <a:bodyPr>
            <a:normAutofit/>
          </a:bodyPr>
          <a:lstStyle/>
          <a:p>
            <a:r>
              <a:rPr lang="en-US" sz="3600" b="1" dirty="0"/>
              <a:t>A Typical Neuron</a:t>
            </a:r>
            <a:endParaRPr lang="en-IN" sz="36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ADACB0-D3E7-4155-B6A3-5E76AB587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pic>
        <p:nvPicPr>
          <p:cNvPr id="34820" name="Picture 4" descr="ANN (Artificial Neural Network) Models in R: Code &amp; Examples on How to  Build Your NN - DataCamp">
            <a:extLst>
              <a:ext uri="{FF2B5EF4-FFF2-40B4-BE49-F238E27FC236}">
                <a16:creationId xmlns="" xmlns:a16="http://schemas.microsoft.com/office/drawing/2014/main" id="{5E43057B-ABB7-4D27-85DD-331DBA3A5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41" y="2308990"/>
            <a:ext cx="10426763" cy="441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" name="Picture 6" descr="General Structure of a Neuron Synapse">
            <a:extLst>
              <a:ext uri="{FF2B5EF4-FFF2-40B4-BE49-F238E27FC236}">
                <a16:creationId xmlns="" xmlns:a16="http://schemas.microsoft.com/office/drawing/2014/main" id="{7969981A-0C8B-41D8-8A6F-9E9F890B6A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3"/>
          <a:stretch/>
        </p:blipFill>
        <p:spPr bwMode="auto">
          <a:xfrm>
            <a:off x="6894670" y="-489347"/>
            <a:ext cx="5297329" cy="3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50C7F658-9464-4638-A3D2-2858E12D7CCD}"/>
                  </a:ext>
                </a:extLst>
              </p14:cNvPr>
              <p14:cNvContentPartPr/>
              <p14:nvPr/>
            </p14:nvContentPartPr>
            <p14:xfrm>
              <a:off x="9723258" y="2637132"/>
              <a:ext cx="1262160" cy="1995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C7F658-9464-4638-A3D2-2858E12D7C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4618" y="2628132"/>
                <a:ext cx="1279800" cy="20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F5AB4F4C-0AFF-49B5-B6AF-E533CF35BB4F}"/>
                  </a:ext>
                </a:extLst>
              </p14:cNvPr>
              <p14:cNvContentPartPr/>
              <p14:nvPr/>
            </p14:nvContentPartPr>
            <p14:xfrm>
              <a:off x="-2319822" y="84685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5AB4F4C-0AFF-49B5-B6AF-E533CF35BB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328462" y="8378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03EC9324-AA1A-4D84-9277-7645737752B8}"/>
                  </a:ext>
                </a:extLst>
              </p14:cNvPr>
              <p14:cNvContentPartPr/>
              <p14:nvPr/>
            </p14:nvContentPartPr>
            <p14:xfrm>
              <a:off x="-1740222" y="23970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EC9324-AA1A-4D84-9277-7645737752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748862" y="238801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74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0C369-51C6-455E-9786-66C05D0A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159246" cy="1003610"/>
          </a:xfrm>
        </p:spPr>
        <p:txBody>
          <a:bodyPr/>
          <a:lstStyle/>
          <a:p>
            <a:r>
              <a:rPr lang="en-US" b="1" dirty="0"/>
              <a:t>Biological Vs Artificial Neural Network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E1C2BF5-F204-4B1B-8AA3-2A0B845B30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  <p:pic>
        <p:nvPicPr>
          <p:cNvPr id="35844" name="Picture 4" descr="Figure 1 from Artificial neural networks in nuclear medicine. | Semantic  Scholar">
            <a:extLst>
              <a:ext uri="{FF2B5EF4-FFF2-40B4-BE49-F238E27FC236}">
                <a16:creationId xmlns="" xmlns:a16="http://schemas.microsoft.com/office/drawing/2014/main" id="{4028EA24-4C34-4BC0-9A5B-76448375B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5"/>
          <a:stretch/>
        </p:blipFill>
        <p:spPr bwMode="auto">
          <a:xfrm>
            <a:off x="702528" y="1460810"/>
            <a:ext cx="9656956" cy="51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58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10F7FB3-6A78-4BCB-852E-0666B63F2D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  <p:pic>
        <p:nvPicPr>
          <p:cNvPr id="3" name="Picture 6" descr="braincomputer">
            <a:extLst>
              <a:ext uri="{FF2B5EF4-FFF2-40B4-BE49-F238E27FC236}">
                <a16:creationId xmlns="" xmlns:a16="http://schemas.microsoft.com/office/drawing/2014/main" id="{3A2017D5-ADF8-409D-93B4-403CC9F7B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3" r="83938"/>
          <a:stretch/>
        </p:blipFill>
        <p:spPr bwMode="auto">
          <a:xfrm>
            <a:off x="10567639" y="136524"/>
            <a:ext cx="1397620" cy="363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 descr="Artificial Neural Networks : An Introduction - ppt video online download">
            <a:extLst>
              <a:ext uri="{FF2B5EF4-FFF2-40B4-BE49-F238E27FC236}">
                <a16:creationId xmlns="" xmlns:a16="http://schemas.microsoft.com/office/drawing/2014/main" id="{4AA3EA39-A741-428B-9F44-4B83A51D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0" y="334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9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="" xmlns:a16="http://schemas.microsoft.com/office/drawing/2014/main" id="{8AF39DA0-1020-4ED4-AB86-9DD190D3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1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MOTIVATION FOR NEURAL NET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="" xmlns:a16="http://schemas.microsoft.com/office/drawing/2014/main" id="{20BFB0A7-4865-4F08-9A5A-9716CB0F4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205" y="1219201"/>
            <a:ext cx="965695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Scientists are challenged to use machines more effectively for tasks currently solved by humans. </a:t>
            </a:r>
          </a:p>
          <a:p>
            <a:pPr lvl="1" indent="-4572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lvl="1" indent="-4572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Symbolic rules don't reflect processes actually used by humans.</a:t>
            </a:r>
          </a:p>
          <a:p>
            <a:pPr lvl="1" indent="-4572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lvl="1" indent="-4572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Traditional computing excels in many areas, but not in others. 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>
            <a:extLst>
              <a:ext uri="{FF2B5EF4-FFF2-40B4-BE49-F238E27FC236}">
                <a16:creationId xmlns="" xmlns:a16="http://schemas.microsoft.com/office/drawing/2014/main" id="{CBD33848-F5A6-46A8-BEAC-66C77341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524" y="1315224"/>
            <a:ext cx="459337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Information-processing system.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Neurons process the information.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The signals are transmitted by means of connection links. 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The links possess an associated weight. 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The output signal is obtained by applying activations to the net input.</a:t>
            </a:r>
          </a:p>
          <a:p>
            <a:pPr marL="457200" indent="-457200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800" dirty="0">
              <a:latin typeface="Tahoma" pitchFamily="34" charset="0"/>
              <a:cs typeface="Arial" pitchFamily="34" charset="0"/>
            </a:endParaRPr>
          </a:p>
        </p:txBody>
      </p:sp>
      <p:sp>
        <p:nvSpPr>
          <p:cNvPr id="11269" name="Rectangle 4">
            <a:extLst>
              <a:ext uri="{FF2B5EF4-FFF2-40B4-BE49-F238E27FC236}">
                <a16:creationId xmlns="" xmlns:a16="http://schemas.microsoft.com/office/drawing/2014/main" id="{86940427-5386-4EF6-81D1-B0F1147F3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1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ARTIFICIAL NEURAL NET</a:t>
            </a:r>
          </a:p>
        </p:txBody>
      </p:sp>
      <p:pic>
        <p:nvPicPr>
          <p:cNvPr id="37890" name="Picture 2" descr="2 The structure of the artificial neuron.">
            <a:extLst>
              <a:ext uri="{FF2B5EF4-FFF2-40B4-BE49-F238E27FC236}">
                <a16:creationId xmlns="" xmlns:a16="http://schemas.microsoft.com/office/drawing/2014/main" id="{F5688512-5389-4717-A8A9-EB2CDC809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49" y="1085847"/>
            <a:ext cx="7631151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>
            <a:extLst>
              <a:ext uri="{FF2B5EF4-FFF2-40B4-BE49-F238E27FC236}">
                <a16:creationId xmlns="" xmlns:a16="http://schemas.microsoft.com/office/drawing/2014/main" id="{88695BBF-D486-4D25-9C25-1EDD96216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85800"/>
            <a:ext cx="8229600" cy="490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>
              <a:lnSpc>
                <a:spcPct val="110000"/>
              </a:lnSpc>
              <a:tabLst>
                <a:tab pos="914400" algn="l"/>
              </a:tabLst>
              <a:defRPr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Properties of ANN</a:t>
            </a:r>
          </a:p>
          <a:p>
            <a:pPr lvl="1" algn="just">
              <a:lnSpc>
                <a:spcPct val="110000"/>
              </a:lnSpc>
              <a:tabLst>
                <a:tab pos="914400" algn="l"/>
              </a:tabLst>
              <a:defRPr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Massive parallelism</a:t>
            </a: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Learning ability</a:t>
            </a: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Generalization ability</a:t>
            </a: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Adaptabiliity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information processing</a:t>
            </a: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Fault tolerance</a:t>
            </a: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lvl="1" indent="-457200" algn="just">
              <a:buFont typeface="Wingdings" panose="05000000000000000000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Low energy consumption.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25719-6143-4EBC-88EF-9A0088AF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Components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D55273-0CB3-47B9-B224-0EFC605F95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51664F22-1B9D-4DAB-9EFA-FE885719A9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536829"/>
              </p:ext>
            </p:extLst>
          </p:nvPr>
        </p:nvGraphicFramePr>
        <p:xfrm>
          <a:off x="716156" y="1811299"/>
          <a:ext cx="10736146" cy="2902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F25FC288-B144-4B9A-9907-6AB5DDE39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2855371"/>
              </p:ext>
            </p:extLst>
          </p:nvPr>
        </p:nvGraphicFramePr>
        <p:xfrm>
          <a:off x="838201" y="719666"/>
          <a:ext cx="10747916" cy="5636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6708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Questions…</a:t>
            </a:r>
            <a:endParaRPr sz="4800" b="1"/>
          </a:p>
        </p:txBody>
      </p:sp>
      <p:sp>
        <p:nvSpPr>
          <p:cNvPr id="380" name="Google Shape;38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How to determine a network topology?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Difference between biological and artificial neuron?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Role of Bias?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Difference between feed forward, multi-layer feed forward and recurrent network?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81" name="Google Shape;38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28"/>
          <p:cNvSpPr txBox="1">
            <a:spLocks noGrp="1"/>
          </p:cNvSpPr>
          <p:nvPr>
            <p:ph type="body" idx="1"/>
          </p:nvPr>
        </p:nvSpPr>
        <p:spPr>
          <a:xfrm>
            <a:off x="838200" y="1633928"/>
            <a:ext cx="10515600" cy="482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Main text books: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• “Neural Networks: A Comprehensive Foundation”, S. </a:t>
            </a:r>
            <a:r>
              <a:rPr lang="en-US" dirty="0" err="1"/>
              <a:t>Haykin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• “Pattern Recognition with Neural Networks”, C. Bishop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“Neural Network Design” by Hagan, Demuth and Beale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Books emphasizing the practical aspects: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• “Neural Smithing”, Reeds and Marks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• “Practical Neural Network </a:t>
            </a:r>
            <a:r>
              <a:rPr lang="en-US" dirty="0" err="1"/>
              <a:t>Recipees</a:t>
            </a:r>
            <a:r>
              <a:rPr lang="en-US" dirty="0"/>
              <a:t> in C++”’ T. Masters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• Seminal Paper (but now quite old!):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– “Parallel Distributed Processing” </a:t>
            </a:r>
            <a:r>
              <a:rPr lang="en-US" dirty="0" err="1"/>
              <a:t>Rumelhart</a:t>
            </a:r>
            <a:r>
              <a:rPr lang="en-US" dirty="0"/>
              <a:t> and McClelland et al.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Deep Learning books and tutorials: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•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http://www.deeplearningbook.org/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Introduction to Learning Rules in Neural Network - </a:t>
            </a:r>
            <a:r>
              <a:rPr lang="en-US" u="sng" dirty="0" err="1">
                <a:solidFill>
                  <a:schemeClr val="hlink"/>
                </a:solidFill>
                <a:hlinkClick r:id="rId4"/>
              </a:rPr>
              <a:t>DataFlair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 (data-</a:t>
            </a:r>
            <a:r>
              <a:rPr lang="en-US" u="sng" dirty="0" err="1">
                <a:solidFill>
                  <a:schemeClr val="hlink"/>
                </a:solidFill>
                <a:hlinkClick r:id="rId4"/>
              </a:rPr>
              <a:t>flair.training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Neural Networks Literature</a:t>
            </a:r>
            <a:endParaRPr dirty="0"/>
          </a:p>
        </p:txBody>
      </p:sp>
      <p:sp>
        <p:nvSpPr>
          <p:cNvPr id="394" name="Google Shape;394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Review Articles: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R. P. Lippman, “An introduction to Computing with Neural Nets”’ IEEE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ASP Magazine, 4-22, April 1987.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T. </a:t>
            </a:r>
            <a:r>
              <a:rPr lang="en-US" dirty="0" err="1"/>
              <a:t>Kohonen</a:t>
            </a:r>
            <a:r>
              <a:rPr lang="en-US" dirty="0"/>
              <a:t>, “An Introduction to Neural Computing”, Neural Networks,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1, 3-16, 1988.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A. K. Jain, J. Mao, K. </a:t>
            </a:r>
            <a:r>
              <a:rPr lang="en-US" dirty="0" err="1"/>
              <a:t>Mohuiddin</a:t>
            </a:r>
            <a:r>
              <a:rPr lang="en-US" dirty="0"/>
              <a:t>, “Artificial Neural Networks: A Tutorial”’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IEEE Computer, March 1996’ p. 31-44.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Journals: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IEEE Transactions on NN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Neural Networks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Neural Computation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Biological Cybernetics</a:t>
            </a:r>
            <a:endParaRPr dirty="0"/>
          </a:p>
        </p:txBody>
      </p:sp>
      <p:sp>
        <p:nvSpPr>
          <p:cNvPr id="395" name="Google Shape;39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87" y="1194"/>
            <a:ext cx="10511938" cy="1351811"/>
          </a:xfrm>
        </p:spPr>
        <p:txBody>
          <a:bodyPr>
            <a:normAutofit/>
          </a:bodyPr>
          <a:lstStyle/>
          <a:p>
            <a:r>
              <a:rPr lang="en-IN" sz="31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 Course Objectives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5961" y="1147016"/>
            <a:ext cx="11071975" cy="379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3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sz="20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03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  <a:endParaRPr lang="en-US" sz="20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Understand the key features in a neural network’s architecture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Understand the main fundamentals that drive Deep Learning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 able to build, train and apply fully connected deep neural networks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Know how to implement efficient CNN or RNN.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 algn="just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Implementation the fundamental methods involved in deep learning, including the underlying optimization concepts (gradient descent and backpropagation) and how they can be combined to solve real-world problems.  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4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401" name="Google Shape;401;p30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2" name="Google Shape;402;p30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3" name="Google Shape;403;p30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4" name="Google Shape;404;p30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5" name="Google Shape;405;p30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406" name="Google Shape;406;p30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0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408;p30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409" name="Google Shape;409;p30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412" name="Google Shape;412;p30"/>
            <p:cNvGraphicFramePr>
              <a:graphicFrameLocks noSel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r:id="rId4" imgW="0" imgH="0" progId="">
                    <p:embed/>
                  </p:oleObj>
                </mc:Choice>
                <mc:Fallback>
                  <p:oleObj r:id="rId4" imgW="0" imgH="0" progId="">
                    <p:embed/>
                    <p:pic>
                      <p:nvPicPr>
                        <p:cNvPr id="0" name="1" hidden="1"/>
                        <p:cNvPicPr preferRelativeResize="0">
                          <a:picLocks noSelect="1"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3" name="Google Shape;413;p30"/>
          <p:cNvSpPr/>
          <p:nvPr/>
        </p:nvSpPr>
        <p:spPr>
          <a:xfrm>
            <a:off x="4114004" y="5394447"/>
            <a:ext cx="387496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queries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madan.e13485@cumail.in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69" name="Picture 1">
            <a:extLst>
              <a:ext uri="{FF2B5EF4-FFF2-40B4-BE49-F238E27FC236}">
                <a16:creationId xmlns="" xmlns:a16="http://schemas.microsoft.com/office/drawing/2014/main" id="{EAFA7E29-33BB-47E3-91FC-4DDE8316D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28600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2043" y="352395"/>
            <a:ext cx="11121645" cy="53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369" y="1171621"/>
            <a:ext cx="869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22370" y="1824345"/>
          <a:ext cx="10260363" cy="4352314"/>
        </p:xfrm>
        <a:graphic>
          <a:graphicData uri="http://schemas.openxmlformats.org/drawingml/2006/table">
            <a:tbl>
              <a:tblPr bandRow="1">
                <a:effectLst/>
                <a:tableStyleId>{5940675A-B579-460E-94D1-54222C63F5DA}</a:tableStyleId>
              </a:tblPr>
              <a:tblGrid>
                <a:gridCol w="894483"/>
                <a:gridCol w="9365880"/>
              </a:tblGrid>
              <a:tr h="6319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Understand neural network, its working and parameters, and various deep neural network architectures.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7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Differentiate between the major types of neural network architectures (multi-layered perceptron, convolutional neural networks, recurrent neural networks, etc.) and what types of problems can be solved by these architectures.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Evaluate the performance of deep neural network and improve the performance by applying optimization techniques. 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Design or select neural network architectures for new data problems based on their requirements and problem characteristics and analyse their performance.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Describe some of the latest research being conducted in the field and open problems that are yet to be solved. 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22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163" y="95832"/>
            <a:ext cx="10511938" cy="858070"/>
          </a:xfrm>
        </p:spPr>
        <p:txBody>
          <a:bodyPr>
            <a:normAutofit/>
          </a:bodyPr>
          <a:lstStyle/>
          <a:p>
            <a:pPr algn="ctr"/>
            <a:r>
              <a:rPr lang="en-IN" sz="3199" b="1" dirty="0">
                <a:latin typeface="Times New Roman" pitchFamily="18" charset="0"/>
                <a:cs typeface="Times New Roman" pitchFamily="18" charset="0"/>
              </a:rPr>
              <a:t>Unit-1 Syllabus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10216" y="1121266"/>
          <a:ext cx="10641757" cy="4798994"/>
        </p:xfrm>
        <a:graphic>
          <a:graphicData uri="http://schemas.openxmlformats.org/drawingml/2006/table">
            <a:tbl>
              <a:tblPr firstRow="1" firstCol="1" bandRow="1"/>
              <a:tblGrid>
                <a:gridCol w="2348971"/>
                <a:gridCol w="8292786"/>
              </a:tblGrid>
              <a:tr h="529076"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Unit-1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56" marR="68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Artificial Neural Network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56" marR="68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462531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Fundamentals of Neural Network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391920" algn="l"/>
                        </a:tabLs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Neural Network, Model of Artificial Neuron,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Multilayer Perceptron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Back Propagation, 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rules and various activation functions,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descent, Stochastic Gradient descent.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2531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Neural Network Architecture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Single layer Feed-forward networks. Multi-layer Feed-forward networks. Architecture of Back-propagation (BP) Networks, Backpropagation Learning.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856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Training Neural Network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Training Deep Neural Networks using Back Propagation-Setup and initialization issues, Gradient- Descent Strategies, vanishing and exploding Gradient problems, regularizations, and dropouts.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01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33" y="1523317"/>
            <a:ext cx="10511938" cy="50579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TEXT BOOKS</a:t>
            </a:r>
            <a:r>
              <a:rPr lang="en-US" b="1" dirty="0" smtClean="0"/>
              <a:t>:</a:t>
            </a:r>
            <a:r>
              <a:rPr lang="en-IN" b="1" dirty="0"/>
              <a:t> </a:t>
            </a:r>
            <a:endParaRPr lang="en-US" dirty="0"/>
          </a:p>
          <a:p>
            <a:r>
              <a:rPr lang="en-US" b="1" dirty="0" smtClean="0"/>
              <a:t>T1</a:t>
            </a:r>
            <a:r>
              <a:rPr lang="en-US" b="1" dirty="0"/>
              <a:t>:</a:t>
            </a:r>
            <a:r>
              <a:rPr lang="en-US" dirty="0"/>
              <a:t> Deep Learning with Python by Francois </a:t>
            </a:r>
            <a:r>
              <a:rPr lang="en-US" dirty="0" err="1"/>
              <a:t>Chollet</a:t>
            </a:r>
            <a:r>
              <a:rPr lang="en-US" dirty="0"/>
              <a:t>, Publisher: Manning Publications </a:t>
            </a:r>
          </a:p>
          <a:p>
            <a:r>
              <a:rPr lang="en-US" b="1" dirty="0"/>
              <a:t>T2:</a:t>
            </a:r>
            <a:r>
              <a:rPr lang="en-US" dirty="0"/>
              <a:t> Deep Learning from Scratch: Building with Python from First Principles by Seth Weidman published by </a:t>
            </a:r>
            <a:r>
              <a:rPr lang="en-US" dirty="0" err="1"/>
              <a:t>O`Reilley</a:t>
            </a:r>
            <a:endParaRPr lang="en-US" dirty="0"/>
          </a:p>
          <a:p>
            <a:r>
              <a:rPr lang="en-IN" b="1" dirty="0"/>
              <a:t>T3</a:t>
            </a:r>
            <a:r>
              <a:rPr lang="en-IN" dirty="0"/>
              <a:t>: </a:t>
            </a:r>
            <a:r>
              <a:rPr lang="en-US" dirty="0"/>
              <a:t>Deep Learning by Ian </a:t>
            </a:r>
            <a:r>
              <a:rPr lang="en-US" dirty="0" err="1"/>
              <a:t>Goodfellow</a:t>
            </a:r>
            <a:r>
              <a:rPr lang="en-US" dirty="0"/>
              <a:t>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 and Aaron </a:t>
            </a:r>
            <a:r>
              <a:rPr lang="en-US" dirty="0" err="1"/>
              <a:t>Courville</a:t>
            </a:r>
            <a:r>
              <a:rPr lang="en-US" dirty="0"/>
              <a:t> published by MIT Press.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/>
              <a:t>REFERENCE BOOKS</a:t>
            </a:r>
            <a:r>
              <a:rPr lang="en-IN" b="1" dirty="0" smtClean="0"/>
              <a:t>:</a:t>
            </a:r>
            <a:endParaRPr lang="en-US" dirty="0"/>
          </a:p>
          <a:p>
            <a:r>
              <a:rPr lang="en-IN" b="1" dirty="0"/>
              <a:t>R1 </a:t>
            </a:r>
            <a:r>
              <a:rPr lang="en-US" dirty="0"/>
              <a:t>Fundamentals of Deep Learning: by </a:t>
            </a:r>
            <a:r>
              <a:rPr lang="en-US" dirty="0" err="1"/>
              <a:t>Nithin</a:t>
            </a:r>
            <a:r>
              <a:rPr lang="en-US" dirty="0"/>
              <a:t> </a:t>
            </a:r>
            <a:r>
              <a:rPr lang="en-US" dirty="0" err="1"/>
              <a:t>Buduma</a:t>
            </a:r>
            <a:r>
              <a:rPr lang="en-US" dirty="0"/>
              <a:t>, Nikhil </a:t>
            </a:r>
            <a:r>
              <a:rPr lang="en-US" dirty="0" err="1"/>
              <a:t>Buduma</a:t>
            </a:r>
            <a:r>
              <a:rPr lang="en-US" dirty="0"/>
              <a:t> and Joe Papa, OREILLY Publication, Second Edition.</a:t>
            </a:r>
          </a:p>
          <a:p>
            <a:r>
              <a:rPr lang="en-IN" b="1" dirty="0"/>
              <a:t>R2</a:t>
            </a:r>
            <a:r>
              <a:rPr lang="en-IN" dirty="0"/>
              <a:t> </a:t>
            </a:r>
            <a:r>
              <a:rPr lang="en-US" dirty="0"/>
              <a:t>Deep Learning: A Practitioners Approach by Josh Patterson and Adam Gibson, OREILLY Publication.</a:t>
            </a:r>
          </a:p>
          <a:p>
            <a:r>
              <a:rPr lang="en-IN" b="1" dirty="0"/>
              <a:t>R3</a:t>
            </a:r>
            <a:r>
              <a:rPr lang="en-IN" dirty="0"/>
              <a:t> </a:t>
            </a:r>
            <a:r>
              <a:rPr lang="en-US" dirty="0"/>
              <a:t>Deep Learning for Coders with </a:t>
            </a:r>
            <a:r>
              <a:rPr lang="en-US" dirty="0" err="1"/>
              <a:t>fastai</a:t>
            </a:r>
            <a:r>
              <a:rPr lang="en-US" dirty="0"/>
              <a:t> and </a:t>
            </a:r>
            <a:r>
              <a:rPr lang="en-US" dirty="0" err="1"/>
              <a:t>PyTorch</a:t>
            </a:r>
            <a:r>
              <a:rPr lang="en-US" dirty="0"/>
              <a:t> by Jeremy Howard and Sylvain </a:t>
            </a:r>
            <a:r>
              <a:rPr lang="en-US" dirty="0" err="1"/>
              <a:t>Gugger</a:t>
            </a:r>
            <a:r>
              <a:rPr lang="en-US" dirty="0"/>
              <a:t>, OREILLY Publication.</a:t>
            </a:r>
          </a:p>
          <a:p>
            <a:r>
              <a:rPr lang="en-US" b="1" dirty="0"/>
              <a:t>R4</a:t>
            </a:r>
            <a:r>
              <a:rPr lang="en-US" dirty="0"/>
              <a:t> Deep Learning Using Python </a:t>
            </a:r>
            <a:r>
              <a:rPr lang="en-IN" dirty="0"/>
              <a:t>by S </a:t>
            </a:r>
            <a:r>
              <a:rPr lang="en-IN" dirty="0" err="1"/>
              <a:t>Lovelyn</a:t>
            </a:r>
            <a:r>
              <a:rPr lang="en-IN" dirty="0"/>
              <a:t> Rose, L Ashok Kumar, D </a:t>
            </a:r>
            <a:r>
              <a:rPr lang="en-IN" dirty="0" err="1"/>
              <a:t>Karthika</a:t>
            </a:r>
            <a:r>
              <a:rPr lang="en-IN" dirty="0"/>
              <a:t> </a:t>
            </a:r>
            <a:r>
              <a:rPr lang="en-IN" dirty="0" err="1"/>
              <a:t>Renuka</a:t>
            </a:r>
            <a:r>
              <a:rPr lang="en-IN" dirty="0"/>
              <a:t>, Wiley Publication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7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Table of Contents</a:t>
            </a:r>
            <a:endParaRPr sz="4800" b="1"/>
          </a:p>
        </p:txBody>
      </p:sp>
      <p:sp>
        <p:nvSpPr>
          <p:cNvPr id="210" name="Google Shape;210;p4"/>
          <p:cNvSpPr txBox="1">
            <a:spLocks noGrp="1"/>
          </p:cNvSpPr>
          <p:nvPr>
            <p:ph type="body" idx="2"/>
          </p:nvPr>
        </p:nvSpPr>
        <p:spPr>
          <a:xfrm>
            <a:off x="779827" y="1502764"/>
            <a:ext cx="731486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77800">
              <a:spcBef>
                <a:spcPts val="0"/>
              </a:spcBef>
              <a:buSzPts val="28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Biological </a:t>
            </a: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Inspiration (Structural of Biological Neural)</a:t>
            </a:r>
            <a:endParaRPr sz="2800" dirty="0"/>
          </a:p>
        </p:txBody>
      </p:sp>
      <p:sp>
        <p:nvSpPr>
          <p:cNvPr id="211" name="Google Shape;21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 txBox="1">
            <a:spLocks noGrp="1"/>
          </p:cNvSpPr>
          <p:nvPr>
            <p:ph type="sldNum" idx="12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5"/>
          <p:cNvSpPr txBox="1">
            <a:spLocks noGrp="1"/>
          </p:cNvSpPr>
          <p:nvPr>
            <p:ph type="title"/>
          </p:nvPr>
        </p:nvSpPr>
        <p:spPr>
          <a:xfrm>
            <a:off x="674114" y="651920"/>
            <a:ext cx="10643459" cy="70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Biological Inspiration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5"/>
          <p:cNvSpPr txBox="1">
            <a:spLocks noGrp="1"/>
          </p:cNvSpPr>
          <p:nvPr>
            <p:ph type="body" idx="2"/>
          </p:nvPr>
        </p:nvSpPr>
        <p:spPr>
          <a:xfrm>
            <a:off x="839787" y="2083633"/>
            <a:ext cx="9501947" cy="378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Humans perform complex tasks like vision, motor control, or language understanding very well. 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One way to build intelligent machines is to try to imitate the (organizational principles of) human brain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2">
            <a:extLst>
              <a:ext uri="{FF2B5EF4-FFF2-40B4-BE49-F238E27FC236}">
                <a16:creationId xmlns="" xmlns:a16="http://schemas.microsoft.com/office/drawing/2014/main" id="{5118A0A4-03B9-4AC3-98BA-6A2BFE770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22276"/>
            <a:ext cx="7086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HUMAN BRAIN</a:t>
            </a:r>
          </a:p>
        </p:txBody>
      </p:sp>
      <p:pic>
        <p:nvPicPr>
          <p:cNvPr id="11267" name="Picture 3" descr="oldbrain">
            <a:extLst>
              <a:ext uri="{FF2B5EF4-FFF2-40B4-BE49-F238E27FC236}">
                <a16:creationId xmlns="" xmlns:a16="http://schemas.microsoft.com/office/drawing/2014/main" id="{B0FD17CD-7336-4D40-9BC8-FA5BB424E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10" y="1482726"/>
            <a:ext cx="2214562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4">
            <a:extLst>
              <a:ext uri="{FF2B5EF4-FFF2-40B4-BE49-F238E27FC236}">
                <a16:creationId xmlns="" xmlns:a16="http://schemas.microsoft.com/office/drawing/2014/main" id="{947AEBFF-2E03-42FC-ABEE-36E494B72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187" y="1482726"/>
            <a:ext cx="9458093" cy="446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The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human brain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contains about 10 billion nerve cells, or neurons. </a:t>
            </a:r>
          </a:p>
          <a:p>
            <a:pPr algn="just">
              <a:lnSpc>
                <a:spcPct val="110000"/>
              </a:lnSpc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10000"/>
              </a:lnSpc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On average, each neuron is connected to other neurons through approximately 10,000 synapses.</a:t>
            </a:r>
          </a:p>
          <a:p>
            <a:pPr algn="just">
              <a:lnSpc>
                <a:spcPct val="110000"/>
              </a:lnSpc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10000"/>
              </a:lnSpc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There are trillion (10^15) interconnections.</a:t>
            </a:r>
          </a:p>
          <a:p>
            <a:pPr algn="just">
              <a:lnSpc>
                <a:spcPct val="110000"/>
              </a:lnSpc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10000"/>
              </a:lnSpc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10000"/>
              </a:lnSpc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Some neurons act as efferent (output units) and some as afferent (input units) for signal transmission and signal storage.</a:t>
            </a:r>
          </a:p>
          <a:p>
            <a:pPr algn="just">
              <a:lnSpc>
                <a:spcPct val="110000"/>
              </a:lnSpc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10000"/>
              </a:lnSpc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Transmission of signals takes place as electrical signals.</a:t>
            </a:r>
          </a:p>
          <a:p>
            <a:pPr algn="just">
              <a:lnSpc>
                <a:spcPct val="110000"/>
              </a:lnSpc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CD5D0D-6961-4213-AD94-5687C8C3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Brain Work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63C739-EA1B-4E91-B3DE-CCFCF56C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034" y="1645695"/>
            <a:ext cx="6153615" cy="4351338"/>
          </a:xfrm>
        </p:spPr>
        <p:txBody>
          <a:bodyPr/>
          <a:lstStyle/>
          <a:p>
            <a:r>
              <a:rPr lang="en-US" sz="3600" b="1" dirty="0"/>
              <a:t>Neuron : </a:t>
            </a:r>
          </a:p>
          <a:p>
            <a:endParaRPr lang="en-US" dirty="0"/>
          </a:p>
          <a:p>
            <a:r>
              <a:rPr lang="en-US" dirty="0"/>
              <a:t>Performs information processing in the brain.</a:t>
            </a:r>
          </a:p>
          <a:p>
            <a:r>
              <a:rPr lang="en-US" dirty="0"/>
              <a:t>Fundamental unit of human brain.</a:t>
            </a:r>
          </a:p>
          <a:p>
            <a:r>
              <a:rPr lang="en-US" dirty="0"/>
              <a:t>Integrate –fire technique.</a:t>
            </a:r>
          </a:p>
          <a:p>
            <a:r>
              <a:rPr lang="en-US" dirty="0"/>
              <a:t>Parallelism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4D3C43D-101C-493B-8504-13051E285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pic>
        <p:nvPicPr>
          <p:cNvPr id="33794" name="Picture 2" descr="Understanding Neurons' Role in the Nervous System">
            <a:extLst>
              <a:ext uri="{FF2B5EF4-FFF2-40B4-BE49-F238E27FC236}">
                <a16:creationId xmlns="" xmlns:a16="http://schemas.microsoft.com/office/drawing/2014/main" id="{024E41DA-79FC-4D71-B4D6-C28BE7513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7366"/>
            <a:ext cx="5859966" cy="411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318148"/>
      </p:ext>
    </p:extLst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901</Words>
  <Application>Microsoft Office PowerPoint</Application>
  <PresentationFormat>Widescreen</PresentationFormat>
  <Paragraphs>176</Paragraphs>
  <Slides>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Times New Roman</vt:lpstr>
      <vt:lpstr>Arial</vt:lpstr>
      <vt:lpstr>Karla</vt:lpstr>
      <vt:lpstr>Tahoma</vt:lpstr>
      <vt:lpstr>Wingdings</vt:lpstr>
      <vt:lpstr>Cambria</vt:lpstr>
      <vt:lpstr>Casper</vt:lpstr>
      <vt:lpstr>Calibri</vt:lpstr>
      <vt:lpstr>Unit 2.1</vt:lpstr>
      <vt:lpstr>Contents Slide Master</vt:lpstr>
      <vt:lpstr>CorelDRAW</vt:lpstr>
      <vt:lpstr>PowerPoint Presentation</vt:lpstr>
      <vt:lpstr>Deep Learning: Course Objectives</vt:lpstr>
      <vt:lpstr>COURSE OUTCOMES</vt:lpstr>
      <vt:lpstr>Unit-1 Syllabus</vt:lpstr>
      <vt:lpstr>SUGGESTIVE READINGS</vt:lpstr>
      <vt:lpstr>Table of Contents</vt:lpstr>
      <vt:lpstr>Biological Inspiration</vt:lpstr>
      <vt:lpstr>PowerPoint Presentation</vt:lpstr>
      <vt:lpstr>How does Brain Work </vt:lpstr>
      <vt:lpstr>A Typical Neuron</vt:lpstr>
      <vt:lpstr>Biological Vs Artificial Neural Network </vt:lpstr>
      <vt:lpstr>PowerPoint Presentation</vt:lpstr>
      <vt:lpstr>PowerPoint Presentation</vt:lpstr>
      <vt:lpstr>PowerPoint Presentation</vt:lpstr>
      <vt:lpstr>PowerPoint Presentation</vt:lpstr>
      <vt:lpstr>ANN Components</vt:lpstr>
      <vt:lpstr>Questions…</vt:lpstr>
      <vt:lpstr>References</vt:lpstr>
      <vt:lpstr>Neural Networks Literature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Microsoft account</cp:lastModifiedBy>
  <cp:revision>20</cp:revision>
  <dcterms:created xsi:type="dcterms:W3CDTF">2020-06-09T06:07:05Z</dcterms:created>
  <dcterms:modified xsi:type="dcterms:W3CDTF">2023-07-01T05:55:18Z</dcterms:modified>
</cp:coreProperties>
</file>