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314" r:id="rId2"/>
    <p:sldId id="315" r:id="rId3"/>
    <p:sldId id="316" r:id="rId4"/>
    <p:sldId id="317" r:id="rId5"/>
    <p:sldId id="318" r:id="rId6"/>
    <p:sldId id="289" r:id="rId7"/>
    <p:sldId id="290" r:id="rId8"/>
    <p:sldId id="291" r:id="rId9"/>
    <p:sldId id="292" r:id="rId10"/>
    <p:sldId id="293" r:id="rId11"/>
    <p:sldId id="280" r:id="rId12"/>
    <p:sldId id="282" r:id="rId13"/>
  </p:sldIdLst>
  <p:sldSz cx="12192000" cy="6858000"/>
  <p:notesSz cx="6858000" cy="9144000"/>
  <p:embeddedFontLst>
    <p:embeddedFont>
      <p:font typeface="Gill Sans MT" panose="020B0502020104020203" pitchFamily="34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4" roundtripDataSignature="AMtx7mi01aXy77+A+gCcO13zmZFZf02J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17B081-A118-4298-A214-3D0D47F59F7D}">
  <a:tblStyle styleId="{4B17B081-A118-4298-A214-3D0D47F59F7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7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8021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06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63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/>
          <p:nvPr/>
        </p:nvSpPr>
        <p:spPr>
          <a:xfrm>
            <a:off x="-19050" y="1905000"/>
            <a:ext cx="12211051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1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1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1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5"/>
              </a:spcBef>
            </a:pPr>
            <a:r>
              <a:rPr lang="en-US" spc="-5"/>
              <a:t>Downloaded</a:t>
            </a:r>
            <a:r>
              <a:rPr lang="en-US" spc="-40"/>
              <a:t> </a:t>
            </a:r>
            <a:r>
              <a:rPr lang="en-US"/>
              <a:t>from:</a:t>
            </a:r>
            <a:r>
              <a:rPr lang="en-US" spc="-35"/>
              <a:t> </a:t>
            </a:r>
            <a:r>
              <a:rPr lang="en-US" spc="-5"/>
              <a:t>annauniversityedu.blogspot.com</a:t>
            </a:r>
            <a:endParaRPr lang="en-US"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R="443865">
              <a:lnSpc>
                <a:spcPts val="1415"/>
              </a:lnSpc>
              <a:spcBef>
                <a:spcPts val="105"/>
              </a:spcBef>
            </a:pPr>
            <a:fld id="{81D60167-4931-47E6-BA6A-407CBD079E47}" type="slidenum">
              <a:rPr lang="en-US" smtClean="0"/>
              <a:pPr marR="443865">
                <a:lnSpc>
                  <a:spcPts val="1415"/>
                </a:lnSpc>
                <a:spcBef>
                  <a:spcPts val="105"/>
                </a:spcBef>
              </a:pPr>
              <a:t>‹#›</a:t>
            </a:fld>
            <a:endParaRPr lang="en-US"/>
          </a:p>
          <a:p>
            <a:pPr marL="12700">
              <a:lnSpc>
                <a:spcPts val="1175"/>
              </a:lnSpc>
            </a:pPr>
            <a:r>
              <a:rPr lang="en-US" sz="1000" b="1" spc="-5">
                <a:solidFill>
                  <a:srgbClr val="000000"/>
                </a:solidFill>
                <a:latin typeface="Arial"/>
                <a:cs typeface="Arial"/>
              </a:rPr>
              <a:t>Downloaded</a:t>
            </a:r>
            <a:r>
              <a:rPr lang="en-US" sz="1000" b="1" spc="-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000" b="1">
                <a:solidFill>
                  <a:srgbClr val="000000"/>
                </a:solidFill>
                <a:latin typeface="Arial"/>
                <a:cs typeface="Arial"/>
              </a:rPr>
              <a:t>from:</a:t>
            </a:r>
            <a:r>
              <a:rPr lang="en-US" sz="1000" b="1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000" b="1" spc="-5">
                <a:solidFill>
                  <a:srgbClr val="000000"/>
                </a:solidFill>
                <a:latin typeface="Arial"/>
                <a:cs typeface="Arial"/>
              </a:rPr>
              <a:t>annauniversityedu.blogspot.com</a:t>
            </a:r>
            <a:endParaRPr lang="en-US"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8799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06FBF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5"/>
              </a:spcBef>
            </a:pPr>
            <a:r>
              <a:rPr lang="en-US" spc="-5"/>
              <a:t>Downloaded</a:t>
            </a:r>
            <a:r>
              <a:rPr lang="en-US" spc="-40"/>
              <a:t> </a:t>
            </a:r>
            <a:r>
              <a:rPr lang="en-US"/>
              <a:t>from:</a:t>
            </a:r>
            <a:r>
              <a:rPr lang="en-US" spc="-35"/>
              <a:t> </a:t>
            </a:r>
            <a:r>
              <a:rPr lang="en-US" spc="-5"/>
              <a:t>annauniversityedu.blogspot.com</a:t>
            </a:r>
            <a:endParaRPr lang="en-US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R="443865">
              <a:lnSpc>
                <a:spcPts val="1415"/>
              </a:lnSpc>
              <a:spcBef>
                <a:spcPts val="105"/>
              </a:spcBef>
            </a:pPr>
            <a:fld id="{81D60167-4931-47E6-BA6A-407CBD079E47}" type="slidenum">
              <a:rPr lang="en-US" smtClean="0"/>
              <a:pPr marR="443865">
                <a:lnSpc>
                  <a:spcPts val="1415"/>
                </a:lnSpc>
                <a:spcBef>
                  <a:spcPts val="105"/>
                </a:spcBef>
              </a:pPr>
              <a:t>‹#›</a:t>
            </a:fld>
            <a:endParaRPr lang="en-US"/>
          </a:p>
          <a:p>
            <a:pPr marL="12700">
              <a:lnSpc>
                <a:spcPts val="1175"/>
              </a:lnSpc>
            </a:pPr>
            <a:r>
              <a:rPr lang="en-US" sz="1000" b="1" spc="-5">
                <a:solidFill>
                  <a:srgbClr val="000000"/>
                </a:solidFill>
                <a:latin typeface="Arial"/>
                <a:cs typeface="Arial"/>
              </a:rPr>
              <a:t>Downloaded</a:t>
            </a:r>
            <a:r>
              <a:rPr lang="en-US" sz="1000" b="1" spc="-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000" b="1">
                <a:solidFill>
                  <a:srgbClr val="000000"/>
                </a:solidFill>
                <a:latin typeface="Arial"/>
                <a:cs typeface="Arial"/>
              </a:rPr>
              <a:t>from:</a:t>
            </a:r>
            <a:r>
              <a:rPr lang="en-US" sz="1000" b="1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000" b="1" spc="-5">
                <a:solidFill>
                  <a:srgbClr val="000000"/>
                </a:solidFill>
                <a:latin typeface="Arial"/>
                <a:cs typeface="Arial"/>
              </a:rPr>
              <a:t>annauniversityedu.blogspot.com</a:t>
            </a:r>
            <a:endParaRPr lang="en-US"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30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2297" y="5426645"/>
            <a:ext cx="12192173" cy="1518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216" y="5901126"/>
            <a:ext cx="45703" cy="6136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2072" y="6507678"/>
            <a:ext cx="2742245" cy="364998"/>
          </a:xfrm>
          <a:prstGeom prst="rect">
            <a:avLst/>
          </a:prstGeom>
        </p:spPr>
        <p:txBody>
          <a:bodyPr vert="horz" lIns="91408" tIns="45705" rIns="91408" bIns="45705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99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5669" y="5939006"/>
            <a:ext cx="1291323" cy="1157202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sz="1799">
              <a:solidFill>
                <a:srgbClr val="FFFFFF"/>
              </a:solidFill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885" y="3121828"/>
          <a:ext cx="3301906" cy="314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5" y="3121828"/>
                        <a:ext cx="3301906" cy="31469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107" y="-24569"/>
            <a:ext cx="5144769" cy="585040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sz="1799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5457" y="2026015"/>
            <a:ext cx="6827048" cy="158012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" y="25688"/>
            <a:ext cx="3858410" cy="1537717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8498" y="5333336"/>
            <a:ext cx="2365800" cy="159964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086" y="6018658"/>
            <a:ext cx="4926892" cy="64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199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endParaRPr lang="en-US" sz="1598" b="1" dirty="0">
              <a:solidFill>
                <a:prstClr val="black"/>
              </a:solidFill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505" y="6042737"/>
            <a:ext cx="45703" cy="3704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4801" y="5585389"/>
            <a:ext cx="6429803" cy="135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399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IN" sz="2399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2_2</a:t>
            </a:r>
            <a:endParaRPr lang="en-US" sz="2399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7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</a:t>
            </a:r>
            <a:r>
              <a:rPr lang="en-IN" sz="2407">
                <a:latin typeface="Times New Roman" panose="02020603050405020304" pitchFamily="18" charset="0"/>
                <a:ea typeface="Times New Roman" panose="02020603050405020304" pitchFamily="18" charset="0"/>
              </a:rPr>
              <a:t>Neural </a:t>
            </a:r>
            <a:r>
              <a:rPr lang="en-IN" sz="2407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7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Neuro </a:t>
            </a:r>
            <a:r>
              <a:rPr lang="en-IN" sz="2407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Computing</a:t>
            </a:r>
            <a:endParaRPr lang="en-US" sz="2399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9442" y="1462268"/>
            <a:ext cx="11099560" cy="333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4797" b="1" dirty="0">
                <a:solidFill>
                  <a:prstClr val="black"/>
                </a:solidFill>
                <a:latin typeface="Cambria" panose="02040503050406030204" pitchFamily="18" charset="0"/>
              </a:rPr>
              <a:t>APEX INSTITUTE OF TECHNOLOGY</a:t>
            </a:r>
            <a:endParaRPr lang="en-US" sz="4797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algn="ctr"/>
            <a:r>
              <a:rPr lang="en-IN" sz="2808" b="1" dirty="0">
                <a:solidFill>
                  <a:prstClr val="black"/>
                </a:solidFill>
                <a:latin typeface="Cambria" panose="02040503050406030204" pitchFamily="18" charset="0"/>
              </a:rPr>
              <a:t>DEPARTMENT OF COMPUTER SCIENCE &amp; ENGINEERING</a:t>
            </a:r>
            <a:endParaRPr lang="en-US" sz="2808" b="1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3199" b="1" dirty="0">
              <a:solidFill>
                <a:prstClr val="black"/>
              </a:solidFill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99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DEEP LEARNING (20CSF-432)</a:t>
            </a: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99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3199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Madan Lal Saini(E13485)</a:t>
            </a: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98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499" y="162623"/>
            <a:ext cx="7538720" cy="375920"/>
          </a:xfrm>
          <a:prstGeom prst="rect">
            <a:avLst/>
          </a:prstGeom>
        </p:spPr>
        <p:txBody>
          <a:bodyPr spcFirstLastPara="1" vert="horz" wrap="square" lIns="0" tIns="12065" rIns="0" bIns="0" rtlCol="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b="1" spc="220" dirty="0"/>
              <a:t>Conventional</a:t>
            </a:r>
            <a:r>
              <a:rPr sz="2300" b="1" spc="145" dirty="0"/>
              <a:t> </a:t>
            </a:r>
            <a:r>
              <a:rPr sz="2300" b="1" spc="210" dirty="0"/>
              <a:t>Computing</a:t>
            </a:r>
            <a:r>
              <a:rPr sz="2300" b="1" spc="145" dirty="0"/>
              <a:t> </a:t>
            </a:r>
            <a:r>
              <a:rPr sz="2300" b="1" spc="350" dirty="0"/>
              <a:t>vs</a:t>
            </a:r>
            <a:r>
              <a:rPr sz="2300" b="1" spc="150" dirty="0"/>
              <a:t> </a:t>
            </a:r>
            <a:r>
              <a:rPr sz="2300" b="1" spc="170" dirty="0"/>
              <a:t>Neuro</a:t>
            </a:r>
            <a:r>
              <a:rPr sz="2300" b="1" spc="165" dirty="0"/>
              <a:t> </a:t>
            </a:r>
            <a:r>
              <a:rPr sz="2300" b="1" spc="210" dirty="0"/>
              <a:t>Computing</a:t>
            </a:r>
            <a:endParaRPr sz="2300" b="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88622"/>
              </p:ext>
            </p:extLst>
          </p:nvPr>
        </p:nvGraphicFramePr>
        <p:xfrm>
          <a:off x="1275219" y="612140"/>
          <a:ext cx="8763000" cy="624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68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170" dirty="0">
                          <a:solidFill>
                            <a:srgbClr val="001F5F"/>
                          </a:solidFill>
                          <a:latin typeface="Gill Sans MT"/>
                          <a:cs typeface="Gill Sans MT"/>
                        </a:rPr>
                        <a:t>Conventional</a:t>
                      </a:r>
                      <a:r>
                        <a:rPr sz="1800" b="1" spc="90" dirty="0">
                          <a:solidFill>
                            <a:srgbClr val="001F5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spc="160" dirty="0">
                          <a:solidFill>
                            <a:srgbClr val="001F5F"/>
                          </a:solidFill>
                          <a:latin typeface="Gill Sans MT"/>
                          <a:cs typeface="Gill Sans MT"/>
                        </a:rPr>
                        <a:t>Computing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457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135" dirty="0">
                          <a:solidFill>
                            <a:srgbClr val="001F5F"/>
                          </a:solidFill>
                          <a:latin typeface="Gill Sans MT"/>
                          <a:cs typeface="Gill Sans MT"/>
                        </a:rPr>
                        <a:t>Neuro</a:t>
                      </a:r>
                      <a:r>
                        <a:rPr sz="1800" b="1" spc="90" dirty="0">
                          <a:solidFill>
                            <a:srgbClr val="001F5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spc="160" dirty="0">
                          <a:solidFill>
                            <a:srgbClr val="001F5F"/>
                          </a:solidFill>
                          <a:latin typeface="Gill Sans MT"/>
                          <a:cs typeface="Gill Sans MT"/>
                        </a:rPr>
                        <a:t>Computing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457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89535" marR="40703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10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Computational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process</a:t>
                      </a:r>
                      <a:r>
                        <a:rPr sz="1800" spc="-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1800" spc="-5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sequential </a:t>
                      </a:r>
                      <a:r>
                        <a:rPr sz="1800" spc="1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800" spc="1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deterministic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1701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10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Computational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process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800" spc="1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sequential</a:t>
                      </a:r>
                      <a:r>
                        <a:rPr sz="1800" spc="1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800" spc="-5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necessarily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deterministic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89535" marR="3187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16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single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processing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unit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1800" spc="-5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present-complex </a:t>
                      </a:r>
                      <a:r>
                        <a:rPr sz="1800" spc="7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central </a:t>
                      </a:r>
                      <a:r>
                        <a:rPr sz="1800" spc="7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14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processor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287020" algn="just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18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Many </a:t>
                      </a:r>
                      <a:r>
                        <a:rPr sz="1800" spc="11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simple </a:t>
                      </a:r>
                      <a:r>
                        <a:rPr sz="1800" spc="1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processing </a:t>
                      </a:r>
                      <a:r>
                        <a:rPr sz="1800" spc="6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unit-present. </a:t>
                      </a:r>
                      <a:r>
                        <a:rPr sz="1800" spc="1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They </a:t>
                      </a:r>
                      <a:r>
                        <a:rPr sz="1800" spc="-5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only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14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takes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weighted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04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sum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their</a:t>
                      </a:r>
                      <a:r>
                        <a:rPr sz="1800" spc="3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inputs </a:t>
                      </a:r>
                      <a:r>
                        <a:rPr sz="1800" spc="-5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other</a:t>
                      </a:r>
                      <a:r>
                        <a:rPr sz="1800" spc="60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processors.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89535" marR="5194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1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Respond </a:t>
                      </a:r>
                      <a:r>
                        <a:rPr sz="1800" spc="6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15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any </a:t>
                      </a:r>
                      <a:r>
                        <a:rPr sz="1800" spc="16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programmed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instruction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236854"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3917315" algn="l"/>
                        </a:tabLst>
                      </a:pPr>
                      <a:r>
                        <a:rPr sz="1800" spc="21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800" spc="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respond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800" spc="4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programmed</a:t>
                      </a:r>
                      <a:r>
                        <a:rPr sz="1800" spc="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instruction. </a:t>
                      </a:r>
                      <a:r>
                        <a:rPr sz="1800" spc="-5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14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But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respond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parallel</a:t>
                      </a:r>
                      <a:r>
                        <a:rPr sz="1800" spc="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such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8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simulated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or </a:t>
                      </a:r>
                      <a:r>
                        <a:rPr sz="1800" spc="-5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actual</a:t>
                      </a:r>
                      <a:r>
                        <a:rPr sz="1800" spc="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4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responses</a:t>
                      </a:r>
                      <a:r>
                        <a:rPr sz="1800" spc="3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800" spc="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4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pattern	</a:t>
                      </a:r>
                      <a:r>
                        <a:rPr sz="1800" spc="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800" spc="10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inputs </a:t>
                      </a:r>
                      <a:r>
                        <a:rPr sz="1800" spc="10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present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it.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89535" marR="6451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1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Separate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addresses</a:t>
                      </a:r>
                      <a:r>
                        <a:rPr sz="1800" spc="-1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4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800" spc="-5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storing</a:t>
                      </a:r>
                      <a:r>
                        <a:rPr sz="1800" spc="1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3657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16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1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separate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6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memory</a:t>
                      </a:r>
                      <a:r>
                        <a:rPr sz="1800" spc="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addresses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storing </a:t>
                      </a:r>
                      <a:r>
                        <a:rPr sz="1800" spc="-5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data; </a:t>
                      </a:r>
                      <a:r>
                        <a:rPr sz="1800" spc="1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however </a:t>
                      </a:r>
                      <a:r>
                        <a:rPr sz="1800" spc="8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information </a:t>
                      </a:r>
                      <a:r>
                        <a:rPr sz="1800" spc="9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1800" spc="10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contained </a:t>
                      </a:r>
                      <a:r>
                        <a:rPr sz="1800" spc="7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800" spc="7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overall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activation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800" spc="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network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89535" marR="2089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1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Knowledge </a:t>
                      </a:r>
                      <a:r>
                        <a:rPr sz="1800" spc="10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1800" spc="7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centrally </a:t>
                      </a:r>
                      <a:r>
                        <a:rPr sz="1800" spc="7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located </a:t>
                      </a:r>
                      <a:r>
                        <a:rPr sz="1800" spc="-5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800" spc="-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800" spc="7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certain </a:t>
                      </a:r>
                      <a:r>
                        <a:rPr sz="1800" spc="10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parts </a:t>
                      </a:r>
                      <a:r>
                        <a:rPr sz="1800" spc="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800" spc="-5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spc="1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3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lost,</a:t>
                      </a:r>
                      <a:r>
                        <a:rPr sz="1800" spc="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retrieval</a:t>
                      </a:r>
                      <a:r>
                        <a:rPr sz="1800" spc="1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spc="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not </a:t>
                      </a:r>
                      <a:r>
                        <a:rPr sz="1800" spc="-5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possible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191135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3901440" algn="l"/>
                        </a:tabLst>
                      </a:pPr>
                      <a:r>
                        <a:rPr sz="1800" spc="1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Knowledge</a:t>
                      </a:r>
                      <a:r>
                        <a:rPr sz="1800" spc="1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distributed,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retrieval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9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may </a:t>
                      </a:r>
                      <a:r>
                        <a:rPr sz="1800" spc="-5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1800" spc="11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possible </a:t>
                      </a:r>
                      <a:r>
                        <a:rPr sz="1800" spc="-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800" spc="15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800" spc="7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certain part </a:t>
                      </a:r>
                      <a:r>
                        <a:rPr sz="1800" spc="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800" spc="10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data </a:t>
                      </a:r>
                      <a:r>
                        <a:rPr sz="1800" spc="9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1800" spc="4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lost. </a:t>
                      </a:r>
                      <a:r>
                        <a:rPr sz="1800" spc="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(similar</a:t>
                      </a:r>
                      <a:r>
                        <a:rPr sz="1800" spc="4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800" spc="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3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6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memory</a:t>
                      </a:r>
                      <a:r>
                        <a:rPr sz="1800" spc="4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retrieval	in </a:t>
                      </a:r>
                      <a:r>
                        <a:rPr sz="1800" spc="17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human </a:t>
                      </a:r>
                      <a:r>
                        <a:rPr sz="1800" spc="17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brain)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59460">
                <a:tc>
                  <a:txBody>
                    <a:bodyPr/>
                    <a:lstStyle/>
                    <a:p>
                      <a:pPr marL="89535" marR="4699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10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Not </a:t>
                      </a:r>
                      <a:r>
                        <a:rPr sz="1800" spc="9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suited </a:t>
                      </a:r>
                      <a:r>
                        <a:rPr sz="1800" spc="6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800" spc="9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situations </a:t>
                      </a:r>
                      <a:r>
                        <a:rPr sz="1800" spc="9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7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1800" spc="-345" baseline="16203" dirty="0">
                          <a:solidFill>
                            <a:srgbClr val="888888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919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800" spc="-15" baseline="16203" dirty="0">
                          <a:solidFill>
                            <a:srgbClr val="888888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35" baseline="16203" dirty="0">
                          <a:solidFill>
                            <a:srgbClr val="888888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60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-375" baseline="16203" dirty="0">
                          <a:solidFill>
                            <a:srgbClr val="888888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49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494" baseline="16203" dirty="0">
                          <a:solidFill>
                            <a:srgbClr val="888888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79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baseline="16203" dirty="0">
                          <a:solidFill>
                            <a:srgbClr val="888888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7" baseline="16203" dirty="0">
                          <a:solidFill>
                            <a:srgbClr val="888888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960" baseline="16203" dirty="0">
                          <a:solidFill>
                            <a:srgbClr val="888888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79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800" spc="-127" baseline="16203" dirty="0">
                          <a:solidFill>
                            <a:srgbClr val="888888"/>
                          </a:solidFill>
                          <a:latin typeface="Verdana"/>
                          <a:cs typeface="Verdana"/>
                        </a:rPr>
                        <a:t>&amp;</a:t>
                      </a:r>
                      <a:r>
                        <a:rPr sz="1800" spc="-61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-322" baseline="16203" dirty="0">
                          <a:solidFill>
                            <a:srgbClr val="888888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lear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376555"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4701540" algn="l"/>
                        </a:tabLst>
                      </a:pPr>
                      <a:r>
                        <a:rPr sz="1800" spc="7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Well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suited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situations</a:t>
                      </a:r>
                      <a:r>
                        <a:rPr sz="1800" spc="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1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where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algorithmic </a:t>
                      </a:r>
                      <a:r>
                        <a:rPr sz="1800" spc="-5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solutions</a:t>
                      </a:r>
                      <a:r>
                        <a:rPr sz="1800" spc="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800" spc="4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800" spc="4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possible.	</a:t>
                      </a:r>
                      <a:r>
                        <a:rPr sz="1800" baseline="18518" dirty="0">
                          <a:solidFill>
                            <a:srgbClr val="888888"/>
                          </a:solidFill>
                          <a:latin typeface="Verdana"/>
                          <a:cs typeface="Verdana"/>
                        </a:rPr>
                        <a:t>12</a:t>
                      </a:r>
                      <a:endParaRPr sz="1800" baseline="18518" dirty="0">
                        <a:latin typeface="Verdana"/>
                        <a:cs typeface="Verdana"/>
                      </a:endParaRPr>
                    </a:p>
                    <a:p>
                      <a:pPr marL="2196465">
                        <a:lnSpc>
                          <a:spcPts val="65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Downloaded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from: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annauniversityedu.blogspot.com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Questions…</a:t>
            </a:r>
            <a:endParaRPr sz="4800" b="1"/>
          </a:p>
        </p:txBody>
      </p:sp>
      <p:sp>
        <p:nvSpPr>
          <p:cNvPr id="360" name="Google Shape;360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dirty="0"/>
              <a:t>What are the differences between Artificial </a:t>
            </a:r>
            <a:r>
              <a:rPr lang="en-US" dirty="0" smtClean="0"/>
              <a:t>Intelligence, machine learning, and deep learning?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 smtClean="0"/>
              <a:t>List the popular neural networks and their applications.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dirty="0" smtClean="0"/>
              <a:t>What are the difference between convention computing and neuro computing?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61" name="Google Shape;36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375" name="Google Shape;375;p27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6" name="Google Shape;376;p27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7" name="Google Shape;377;p27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8" name="Google Shape;378;p27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9" name="Google Shape;379;p27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382;p27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83" name="Google Shape;383;p27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386" name="Google Shape;386;p27"/>
            <p:cNvGraphicFramePr>
              <a:graphicFrameLocks noSel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r:id="rId4" imgW="0" imgH="0" progId="">
                    <p:embed/>
                  </p:oleObj>
                </mc:Choice>
                <mc:Fallback>
                  <p:oleObj r:id="rId4" imgW="0" imgH="0" progId="">
                    <p:embed/>
                    <p:pic>
                      <p:nvPicPr>
                        <p:cNvPr id="0" name="1" hidden="1"/>
                        <p:cNvPicPr preferRelativeResize="0">
                          <a:picLocks noSelect="1"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7" name="Google Shape;387;p27"/>
          <p:cNvSpPr/>
          <p:nvPr/>
        </p:nvSpPr>
        <p:spPr>
          <a:xfrm>
            <a:off x="4114004" y="5394447"/>
            <a:ext cx="342604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queries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madan.e13485@cumail.in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69" name="Picture 1">
            <a:extLst>
              <a:ext uri="{FF2B5EF4-FFF2-40B4-BE49-F238E27FC236}">
                <a16:creationId xmlns="" xmlns:a16="http://schemas.microsoft.com/office/drawing/2014/main" id="{6394E092-E7CD-456E-B36E-7AE46658A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28600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87" y="1194"/>
            <a:ext cx="10511938" cy="1351811"/>
          </a:xfrm>
        </p:spPr>
        <p:txBody>
          <a:bodyPr>
            <a:normAutofit/>
          </a:bodyPr>
          <a:lstStyle/>
          <a:p>
            <a:r>
              <a:rPr lang="en-IN" sz="31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 Course Objectives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5961" y="1147016"/>
            <a:ext cx="11071975" cy="379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3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sz="20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03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  <a:endParaRPr lang="en-US" sz="20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Understand the key features in a neural network’s architecture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Understand the main fundamentals that drive Deep Learning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 able to build, train and apply fully connected deep neural networks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Know how to implement efficient CNN or RNN.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 algn="just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Implementation the fundamental methods involved in deep learning, including the underlying optimization concepts (gradient descent and backpropagation) and how they can be combined to solve real-world problems.  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2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2043" y="352395"/>
            <a:ext cx="11121645" cy="53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369" y="1171621"/>
            <a:ext cx="869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22370" y="1824345"/>
          <a:ext cx="10260363" cy="4352314"/>
        </p:xfrm>
        <a:graphic>
          <a:graphicData uri="http://schemas.openxmlformats.org/drawingml/2006/table">
            <a:tbl>
              <a:tblPr bandRow="1">
                <a:effectLst/>
                <a:tableStyleId>{5940675A-B579-460E-94D1-54222C63F5DA}</a:tableStyleId>
              </a:tblPr>
              <a:tblGrid>
                <a:gridCol w="894483"/>
                <a:gridCol w="9365880"/>
              </a:tblGrid>
              <a:tr h="6319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Understand neural network, its working and parameters, and various deep neural network architectures.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7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Differentiate between the major types of neural network architectures (multi-layered perceptron, convolutional neural networks, recurrent neural networks, etc.) and what types of problems can be solved by these architectures.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Evaluate the performance of deep neural network and improve the performance by applying optimization techniques. 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Design or select neural network architectures for new data problems based on their requirements and problem characteristics and analyse their performance.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Describe some of the latest research being conducted in the field and open problems that are yet to be solved. 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163" y="95832"/>
            <a:ext cx="10511938" cy="858070"/>
          </a:xfrm>
        </p:spPr>
        <p:txBody>
          <a:bodyPr>
            <a:normAutofit/>
          </a:bodyPr>
          <a:lstStyle/>
          <a:p>
            <a:pPr algn="ctr"/>
            <a:r>
              <a:rPr lang="en-IN" sz="3199" b="1" dirty="0">
                <a:latin typeface="Times New Roman" pitchFamily="18" charset="0"/>
                <a:cs typeface="Times New Roman" pitchFamily="18" charset="0"/>
              </a:rPr>
              <a:t>Unit-1 Syllabus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10216" y="1121266"/>
          <a:ext cx="10641756" cy="4798993"/>
        </p:xfrm>
        <a:graphic>
          <a:graphicData uri="http://schemas.openxmlformats.org/drawingml/2006/table">
            <a:tbl>
              <a:tblPr firstRow="1" firstCol="1" bandRow="1"/>
              <a:tblGrid>
                <a:gridCol w="2348971"/>
                <a:gridCol w="8292786"/>
              </a:tblGrid>
              <a:tr h="529076"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Unit-1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56" marR="68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Artificial Neural Network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56" marR="68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462531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Fundamentals of Neural Network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391920" algn="l"/>
                        </a:tabLs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Neural Network, Model of Artificial Neuron,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Multilayer Perceptron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Back Propagation, 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rules and various activation functions,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descent, Stochastic Gradient descent.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2531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Neural Network Architecture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Single layer Feed-forward networks. Multi-layer Feed-forward networks. Architecture of Back-propagation (BP) Networks, Backpropagation Learning.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856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Training Neural Network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Training Deep Neural Networks using Back Propagation-Setup and initialization issues, Gradient- Descent Strategies, vanishing and exploding Gradient problems, regularizations, and dropouts.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33" y="1523317"/>
            <a:ext cx="10511938" cy="50579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TEXT BOOKS</a:t>
            </a:r>
            <a:r>
              <a:rPr lang="en-US" b="1" dirty="0" smtClean="0"/>
              <a:t>:</a:t>
            </a:r>
            <a:r>
              <a:rPr lang="en-IN" b="1" dirty="0"/>
              <a:t> </a:t>
            </a:r>
            <a:endParaRPr lang="en-US" dirty="0"/>
          </a:p>
          <a:p>
            <a:r>
              <a:rPr lang="en-US" b="1" dirty="0" smtClean="0"/>
              <a:t>T1</a:t>
            </a:r>
            <a:r>
              <a:rPr lang="en-US" b="1" dirty="0"/>
              <a:t>:</a:t>
            </a:r>
            <a:r>
              <a:rPr lang="en-US" dirty="0"/>
              <a:t> Deep Learning with Python by Francois </a:t>
            </a:r>
            <a:r>
              <a:rPr lang="en-US" dirty="0" err="1"/>
              <a:t>Chollet</a:t>
            </a:r>
            <a:r>
              <a:rPr lang="en-US" dirty="0"/>
              <a:t>, Publisher: Manning Publications </a:t>
            </a:r>
          </a:p>
          <a:p>
            <a:r>
              <a:rPr lang="en-US" b="1" dirty="0"/>
              <a:t>T2:</a:t>
            </a:r>
            <a:r>
              <a:rPr lang="en-US" dirty="0"/>
              <a:t> Deep Learning from Scratch: Building with Python from First Principles by Seth Weidman published by </a:t>
            </a:r>
            <a:r>
              <a:rPr lang="en-US" dirty="0" err="1"/>
              <a:t>O`Reilley</a:t>
            </a:r>
            <a:endParaRPr lang="en-US" dirty="0"/>
          </a:p>
          <a:p>
            <a:r>
              <a:rPr lang="en-IN" b="1" dirty="0"/>
              <a:t>T3</a:t>
            </a:r>
            <a:r>
              <a:rPr lang="en-IN" dirty="0"/>
              <a:t>: </a:t>
            </a:r>
            <a:r>
              <a:rPr lang="en-US" dirty="0"/>
              <a:t>Deep Learning by Ian </a:t>
            </a:r>
            <a:r>
              <a:rPr lang="en-US" dirty="0" err="1"/>
              <a:t>Goodfellow</a:t>
            </a:r>
            <a:r>
              <a:rPr lang="en-US" dirty="0"/>
              <a:t>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 and Aaron </a:t>
            </a:r>
            <a:r>
              <a:rPr lang="en-US" dirty="0" err="1"/>
              <a:t>Courville</a:t>
            </a:r>
            <a:r>
              <a:rPr lang="en-US" dirty="0"/>
              <a:t> published by MIT Press.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/>
              <a:t>REFERENCE BOOKS</a:t>
            </a:r>
            <a:r>
              <a:rPr lang="en-IN" b="1" dirty="0" smtClean="0"/>
              <a:t>:</a:t>
            </a:r>
            <a:endParaRPr lang="en-US" dirty="0"/>
          </a:p>
          <a:p>
            <a:r>
              <a:rPr lang="en-IN" b="1" dirty="0"/>
              <a:t>R1 </a:t>
            </a:r>
            <a:r>
              <a:rPr lang="en-US" dirty="0"/>
              <a:t>Fundamentals of Deep Learning: by </a:t>
            </a:r>
            <a:r>
              <a:rPr lang="en-US" dirty="0" err="1"/>
              <a:t>Nithin</a:t>
            </a:r>
            <a:r>
              <a:rPr lang="en-US" dirty="0"/>
              <a:t> </a:t>
            </a:r>
            <a:r>
              <a:rPr lang="en-US" dirty="0" err="1"/>
              <a:t>Buduma</a:t>
            </a:r>
            <a:r>
              <a:rPr lang="en-US" dirty="0"/>
              <a:t>, Nikhil </a:t>
            </a:r>
            <a:r>
              <a:rPr lang="en-US" dirty="0" err="1"/>
              <a:t>Buduma</a:t>
            </a:r>
            <a:r>
              <a:rPr lang="en-US" dirty="0"/>
              <a:t> and Joe Papa, OREILLY Publication, Second Edition.</a:t>
            </a:r>
          </a:p>
          <a:p>
            <a:r>
              <a:rPr lang="en-IN" b="1" dirty="0"/>
              <a:t>R2</a:t>
            </a:r>
            <a:r>
              <a:rPr lang="en-IN" dirty="0"/>
              <a:t> </a:t>
            </a:r>
            <a:r>
              <a:rPr lang="en-US" dirty="0"/>
              <a:t>Deep Learning: A Practitioners Approach by Josh Patterson and Adam Gibson, OREILLY Publication.</a:t>
            </a:r>
          </a:p>
          <a:p>
            <a:r>
              <a:rPr lang="en-IN" b="1" dirty="0"/>
              <a:t>R3</a:t>
            </a:r>
            <a:r>
              <a:rPr lang="en-IN" dirty="0"/>
              <a:t> </a:t>
            </a:r>
            <a:r>
              <a:rPr lang="en-US" dirty="0"/>
              <a:t>Deep Learning for Coders with </a:t>
            </a:r>
            <a:r>
              <a:rPr lang="en-US" dirty="0" err="1"/>
              <a:t>fastai</a:t>
            </a:r>
            <a:r>
              <a:rPr lang="en-US" dirty="0"/>
              <a:t> and </a:t>
            </a:r>
            <a:r>
              <a:rPr lang="en-US" dirty="0" err="1"/>
              <a:t>PyTorch</a:t>
            </a:r>
            <a:r>
              <a:rPr lang="en-US" dirty="0"/>
              <a:t> by Jeremy Howard and Sylvain </a:t>
            </a:r>
            <a:r>
              <a:rPr lang="en-US" dirty="0" err="1"/>
              <a:t>Gugger</a:t>
            </a:r>
            <a:r>
              <a:rPr lang="en-US" dirty="0"/>
              <a:t>, OREILLY Publication.</a:t>
            </a:r>
          </a:p>
          <a:p>
            <a:r>
              <a:rPr lang="en-US" b="1" dirty="0"/>
              <a:t>R4</a:t>
            </a:r>
            <a:r>
              <a:rPr lang="en-US" dirty="0"/>
              <a:t> Deep Learning Using Python </a:t>
            </a:r>
            <a:r>
              <a:rPr lang="en-IN" dirty="0"/>
              <a:t>by S </a:t>
            </a:r>
            <a:r>
              <a:rPr lang="en-IN" dirty="0" err="1"/>
              <a:t>Lovelyn</a:t>
            </a:r>
            <a:r>
              <a:rPr lang="en-IN" dirty="0"/>
              <a:t> Rose, L Ashok Kumar, D </a:t>
            </a:r>
            <a:r>
              <a:rPr lang="en-IN" dirty="0" err="1"/>
              <a:t>Karthika</a:t>
            </a:r>
            <a:r>
              <a:rPr lang="en-IN" dirty="0"/>
              <a:t> </a:t>
            </a:r>
            <a:r>
              <a:rPr lang="en-IN" dirty="0" err="1"/>
              <a:t>Renuka</a:t>
            </a:r>
            <a:r>
              <a:rPr lang="en-IN" dirty="0"/>
              <a:t>, Wiley Publication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48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498144"/>
            <a:ext cx="3321050" cy="375920"/>
          </a:xfrm>
          <a:prstGeom prst="rect">
            <a:avLst/>
          </a:prstGeom>
        </p:spPr>
        <p:txBody>
          <a:bodyPr spcFirstLastPara="1" vert="horz" wrap="square" lIns="0" tIns="12065" rIns="0" bIns="0" rtlCol="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50" dirty="0">
                <a:solidFill>
                  <a:srgbClr val="00AFEF"/>
                </a:solidFill>
              </a:rPr>
              <a:t>NEURAL</a:t>
            </a:r>
            <a:r>
              <a:rPr sz="2300" spc="105" dirty="0">
                <a:solidFill>
                  <a:srgbClr val="00AFEF"/>
                </a:solidFill>
              </a:rPr>
              <a:t> </a:t>
            </a:r>
            <a:r>
              <a:rPr sz="2300" spc="45" dirty="0">
                <a:solidFill>
                  <a:srgbClr val="00AFEF"/>
                </a:solidFill>
              </a:rPr>
              <a:t>NETWORKS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50605" y="1024530"/>
            <a:ext cx="10845209" cy="5137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770380">
              <a:lnSpc>
                <a:spcPct val="110100"/>
              </a:lnSpc>
              <a:spcBef>
                <a:spcPts val="100"/>
              </a:spcBef>
            </a:pPr>
            <a:r>
              <a:rPr sz="2000" b="1" spc="70" dirty="0">
                <a:solidFill>
                  <a:srgbClr val="FF0000"/>
                </a:solidFill>
                <a:latin typeface="Gill Sans MT"/>
                <a:cs typeface="Gill Sans MT"/>
              </a:rPr>
              <a:t>DARPA</a:t>
            </a:r>
            <a:r>
              <a:rPr sz="2000" b="1" spc="13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165" dirty="0">
                <a:solidFill>
                  <a:srgbClr val="FF0000"/>
                </a:solidFill>
                <a:latin typeface="Gill Sans MT"/>
                <a:cs typeface="Gill Sans MT"/>
              </a:rPr>
              <a:t>Neural</a:t>
            </a:r>
            <a:r>
              <a:rPr sz="2000" b="1" spc="13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160" dirty="0">
                <a:solidFill>
                  <a:srgbClr val="FF0000"/>
                </a:solidFill>
                <a:latin typeface="Gill Sans MT"/>
                <a:cs typeface="Gill Sans MT"/>
              </a:rPr>
              <a:t>Network</a:t>
            </a:r>
            <a:r>
              <a:rPr sz="2000" b="1" spc="14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235" dirty="0">
                <a:solidFill>
                  <a:srgbClr val="FF0000"/>
                </a:solidFill>
                <a:latin typeface="Gill Sans MT"/>
                <a:cs typeface="Gill Sans MT"/>
              </a:rPr>
              <a:t>Study</a:t>
            </a:r>
            <a:r>
              <a:rPr sz="2000" b="1" spc="13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245" dirty="0">
                <a:solidFill>
                  <a:srgbClr val="FF0000"/>
                </a:solidFill>
                <a:latin typeface="Gill Sans MT"/>
                <a:cs typeface="Gill Sans MT"/>
              </a:rPr>
              <a:t>(1988,</a:t>
            </a:r>
            <a:r>
              <a:rPr sz="2000" b="1" spc="14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25" dirty="0">
                <a:solidFill>
                  <a:srgbClr val="FF0000"/>
                </a:solidFill>
                <a:latin typeface="Gill Sans MT"/>
                <a:cs typeface="Gill Sans MT"/>
              </a:rPr>
              <a:t>AFCEA </a:t>
            </a:r>
            <a:r>
              <a:rPr sz="2000" b="1" spc="-54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190" dirty="0">
                <a:solidFill>
                  <a:srgbClr val="FF0000"/>
                </a:solidFill>
                <a:latin typeface="Gill Sans MT"/>
                <a:cs typeface="Gill Sans MT"/>
              </a:rPr>
              <a:t>International</a:t>
            </a:r>
            <a:r>
              <a:rPr lang="en-US" sz="2000" b="1" spc="190" dirty="0">
                <a:solidFill>
                  <a:srgbClr val="FF0000"/>
                </a:solidFill>
                <a:latin typeface="Gill Sans MT"/>
                <a:cs typeface="Gill Sans MT"/>
              </a:rPr>
              <a:t> P</a:t>
            </a:r>
            <a:r>
              <a:rPr sz="2000" b="1" spc="225" dirty="0">
                <a:solidFill>
                  <a:srgbClr val="FF0000"/>
                </a:solidFill>
                <a:latin typeface="Gill Sans MT"/>
                <a:cs typeface="Gill Sans MT"/>
              </a:rPr>
              <a:t>ress,</a:t>
            </a:r>
            <a:r>
              <a:rPr sz="2000" b="1" spc="13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240" dirty="0">
                <a:solidFill>
                  <a:srgbClr val="FF0000"/>
                </a:solidFill>
                <a:latin typeface="Gill Sans MT"/>
                <a:cs typeface="Gill Sans MT"/>
              </a:rPr>
              <a:t>p.</a:t>
            </a:r>
            <a:r>
              <a:rPr sz="2000" b="1" spc="12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240" dirty="0">
                <a:solidFill>
                  <a:srgbClr val="FF0000"/>
                </a:solidFill>
                <a:latin typeface="Gill Sans MT"/>
                <a:cs typeface="Gill Sans MT"/>
              </a:rPr>
              <a:t>60):</a:t>
            </a:r>
            <a:endParaRPr sz="2000" dirty="0">
              <a:latin typeface="Gill Sans MT"/>
              <a:cs typeface="Gill Sans MT"/>
            </a:endParaRPr>
          </a:p>
          <a:p>
            <a:pPr marL="19685" marR="5080" algn="just">
              <a:lnSpc>
                <a:spcPts val="2640"/>
              </a:lnSpc>
              <a:spcBef>
                <a:spcPts val="114"/>
              </a:spcBef>
            </a:pPr>
            <a:r>
              <a:rPr sz="2000" spc="-105" dirty="0">
                <a:solidFill>
                  <a:srgbClr val="001F5F"/>
                </a:solidFill>
                <a:latin typeface="Trebuchet MS"/>
                <a:cs typeface="Trebuchet MS"/>
              </a:rPr>
              <a:t>...</a:t>
            </a:r>
            <a:r>
              <a:rPr sz="2000" spc="-1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000" spc="110" dirty="0">
                <a:solidFill>
                  <a:srgbClr val="001F5F"/>
                </a:solidFill>
                <a:latin typeface="Trebuchet MS"/>
                <a:cs typeface="Trebuchet MS"/>
              </a:rPr>
              <a:t>neural network </a:t>
            </a:r>
            <a:r>
              <a:rPr sz="2000" spc="10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000" spc="175" dirty="0">
                <a:solidFill>
                  <a:srgbClr val="001F5F"/>
                </a:solidFill>
                <a:latin typeface="Trebuchet MS"/>
                <a:cs typeface="Trebuchet MS"/>
              </a:rPr>
              <a:t>a system </a:t>
            </a:r>
            <a:r>
              <a:rPr sz="2000" spc="170" dirty="0">
                <a:solidFill>
                  <a:srgbClr val="001F5F"/>
                </a:solidFill>
                <a:latin typeface="Trebuchet MS"/>
                <a:cs typeface="Trebuchet MS"/>
              </a:rPr>
              <a:t>composed </a:t>
            </a:r>
            <a:r>
              <a:rPr sz="2000" spc="55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000" spc="204" dirty="0">
                <a:solidFill>
                  <a:srgbClr val="001F5F"/>
                </a:solidFill>
                <a:latin typeface="Trebuchet MS"/>
                <a:cs typeface="Trebuchet MS"/>
              </a:rPr>
              <a:t>many </a:t>
            </a:r>
            <a:r>
              <a:rPr sz="2000" spc="125" dirty="0">
                <a:solidFill>
                  <a:srgbClr val="001F5F"/>
                </a:solidFill>
                <a:latin typeface="Trebuchet MS"/>
                <a:cs typeface="Trebuchet MS"/>
              </a:rPr>
              <a:t>simple </a:t>
            </a:r>
            <a:r>
              <a:rPr sz="2000" spc="1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processing </a:t>
            </a:r>
            <a:r>
              <a:rPr sz="2000" spc="130" dirty="0">
                <a:solidFill>
                  <a:srgbClr val="001F5F"/>
                </a:solidFill>
                <a:latin typeface="Trebuchet MS"/>
                <a:cs typeface="Trebuchet MS"/>
              </a:rPr>
              <a:t>elements </a:t>
            </a: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operating </a:t>
            </a:r>
            <a:r>
              <a:rPr sz="2000" spc="75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2000" spc="70" dirty="0">
                <a:solidFill>
                  <a:srgbClr val="001F5F"/>
                </a:solidFill>
                <a:latin typeface="Trebuchet MS"/>
                <a:cs typeface="Trebuchet MS"/>
              </a:rPr>
              <a:t>parallel </a:t>
            </a:r>
            <a:r>
              <a:rPr sz="2000" spc="165" dirty="0">
                <a:solidFill>
                  <a:srgbClr val="001F5F"/>
                </a:solidFill>
                <a:latin typeface="Trebuchet MS"/>
                <a:cs typeface="Trebuchet MS"/>
              </a:rPr>
              <a:t>whose </a:t>
            </a:r>
            <a:r>
              <a:rPr sz="2000" spc="85" dirty="0">
                <a:solidFill>
                  <a:srgbClr val="001F5F"/>
                </a:solidFill>
                <a:latin typeface="Trebuchet MS"/>
                <a:cs typeface="Trebuchet MS"/>
              </a:rPr>
              <a:t>function </a:t>
            </a:r>
            <a:r>
              <a:rPr sz="2000" spc="100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000" spc="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determined</a:t>
            </a:r>
            <a:r>
              <a:rPr sz="2000" spc="459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70" dirty="0">
                <a:solidFill>
                  <a:srgbClr val="001F5F"/>
                </a:solidFill>
                <a:latin typeface="Trebuchet MS"/>
                <a:cs typeface="Trebuchet MS"/>
              </a:rPr>
              <a:t>by</a:t>
            </a:r>
            <a:r>
              <a:rPr sz="2000" spc="4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001F5F"/>
                </a:solidFill>
                <a:latin typeface="Trebuchet MS"/>
                <a:cs typeface="Trebuchet MS"/>
              </a:rPr>
              <a:t>network</a:t>
            </a:r>
            <a:r>
              <a:rPr sz="2000" spc="4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Trebuchet MS"/>
                <a:cs typeface="Trebuchet MS"/>
              </a:rPr>
              <a:t>structure,</a:t>
            </a:r>
            <a:r>
              <a:rPr sz="2000" spc="4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001F5F"/>
                </a:solidFill>
                <a:latin typeface="Trebuchet MS"/>
                <a:cs typeface="Trebuchet MS"/>
              </a:rPr>
              <a:t>connection</a:t>
            </a:r>
            <a:r>
              <a:rPr sz="2000" spc="4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001F5F"/>
                </a:solidFill>
                <a:latin typeface="Trebuchet MS"/>
                <a:cs typeface="Trebuchet MS"/>
              </a:rPr>
              <a:t>strengths,</a:t>
            </a:r>
            <a:r>
              <a:rPr sz="2000" spc="4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endParaRPr sz="2000" dirty="0">
              <a:latin typeface="Trebuchet MS"/>
              <a:cs typeface="Trebuchet MS"/>
            </a:endParaRPr>
          </a:p>
          <a:p>
            <a:pPr marL="19685" algn="just">
              <a:spcBef>
                <a:spcPts val="115"/>
              </a:spcBef>
            </a:pPr>
            <a:r>
              <a:rPr sz="2000" spc="9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000" spc="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processing</a:t>
            </a:r>
            <a:r>
              <a:rPr sz="2000" spc="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performed</a:t>
            </a:r>
            <a:r>
              <a:rPr sz="2000" spc="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Trebuchet MS"/>
                <a:cs typeface="Trebuchet MS"/>
              </a:rPr>
              <a:t>at</a:t>
            </a:r>
            <a:r>
              <a:rPr sz="20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40" dirty="0">
                <a:solidFill>
                  <a:srgbClr val="001F5F"/>
                </a:solidFill>
                <a:latin typeface="Trebuchet MS"/>
                <a:cs typeface="Trebuchet MS"/>
              </a:rPr>
              <a:t>computing</a:t>
            </a:r>
            <a:r>
              <a:rPr sz="2000" spc="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30" dirty="0">
                <a:solidFill>
                  <a:srgbClr val="001F5F"/>
                </a:solidFill>
                <a:latin typeface="Trebuchet MS"/>
                <a:cs typeface="Trebuchet MS"/>
              </a:rPr>
              <a:t>elements</a:t>
            </a:r>
            <a:r>
              <a:rPr sz="20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Trebuchet MS"/>
                <a:cs typeface="Trebuchet MS"/>
              </a:rPr>
              <a:t>or</a:t>
            </a:r>
            <a:r>
              <a:rPr sz="2000" spc="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20" dirty="0">
                <a:solidFill>
                  <a:srgbClr val="001F5F"/>
                </a:solidFill>
                <a:latin typeface="Trebuchet MS"/>
                <a:cs typeface="Trebuchet MS"/>
              </a:rPr>
              <a:t>nodes.</a:t>
            </a:r>
            <a:endParaRPr sz="2000" dirty="0">
              <a:latin typeface="Trebuchet MS"/>
              <a:cs typeface="Trebuchet MS"/>
            </a:endParaRPr>
          </a:p>
          <a:p>
            <a:pPr>
              <a:spcBef>
                <a:spcPts val="5"/>
              </a:spcBef>
            </a:pPr>
            <a:endParaRPr sz="3100" dirty="0">
              <a:latin typeface="Trebuchet MS"/>
              <a:cs typeface="Trebuchet MS"/>
            </a:endParaRPr>
          </a:p>
          <a:p>
            <a:pPr marL="12700" algn="just">
              <a:spcBef>
                <a:spcPts val="5"/>
              </a:spcBef>
            </a:pPr>
            <a:r>
              <a:rPr sz="2000" b="1" spc="180" dirty="0">
                <a:solidFill>
                  <a:srgbClr val="FF0000"/>
                </a:solidFill>
                <a:latin typeface="Gill Sans MT"/>
                <a:cs typeface="Gill Sans MT"/>
              </a:rPr>
              <a:t>According</a:t>
            </a:r>
            <a:r>
              <a:rPr sz="2000" b="1" spc="13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160" dirty="0">
                <a:solidFill>
                  <a:srgbClr val="FF0000"/>
                </a:solidFill>
                <a:latin typeface="Gill Sans MT"/>
                <a:cs typeface="Gill Sans MT"/>
              </a:rPr>
              <a:t>to</a:t>
            </a:r>
            <a:r>
              <a:rPr sz="2000" b="1" spc="14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195" dirty="0">
                <a:solidFill>
                  <a:srgbClr val="FF0000"/>
                </a:solidFill>
                <a:latin typeface="Gill Sans MT"/>
                <a:cs typeface="Gill Sans MT"/>
              </a:rPr>
              <a:t>Haykin</a:t>
            </a:r>
            <a:r>
              <a:rPr sz="2000" b="1" spc="14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229" dirty="0">
                <a:solidFill>
                  <a:srgbClr val="FF0000"/>
                </a:solidFill>
                <a:latin typeface="Gill Sans MT"/>
                <a:cs typeface="Gill Sans MT"/>
              </a:rPr>
              <a:t>(1994),</a:t>
            </a:r>
            <a:r>
              <a:rPr sz="2000" b="1" spc="12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240" dirty="0">
                <a:solidFill>
                  <a:srgbClr val="FF0000"/>
                </a:solidFill>
                <a:latin typeface="Gill Sans MT"/>
                <a:cs typeface="Gill Sans MT"/>
              </a:rPr>
              <a:t>p.</a:t>
            </a:r>
            <a:r>
              <a:rPr sz="2000" b="1" spc="12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265" dirty="0">
                <a:solidFill>
                  <a:srgbClr val="FF0000"/>
                </a:solidFill>
                <a:latin typeface="Gill Sans MT"/>
                <a:cs typeface="Gill Sans MT"/>
              </a:rPr>
              <a:t>2:</a:t>
            </a:r>
            <a:endParaRPr sz="2000" dirty="0">
              <a:latin typeface="Gill Sans MT"/>
              <a:cs typeface="Gill Sans MT"/>
            </a:endParaRPr>
          </a:p>
          <a:p>
            <a:pPr marL="12700" marR="9525" algn="just">
              <a:lnSpc>
                <a:spcPct val="110000"/>
              </a:lnSpc>
              <a:spcBef>
                <a:spcPts val="5"/>
              </a:spcBef>
            </a:pPr>
            <a:r>
              <a:rPr sz="2000" spc="185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000" spc="110" dirty="0">
                <a:solidFill>
                  <a:srgbClr val="001F5F"/>
                </a:solidFill>
                <a:latin typeface="Trebuchet MS"/>
                <a:cs typeface="Trebuchet MS"/>
              </a:rPr>
              <a:t>neural network </a:t>
            </a:r>
            <a:r>
              <a:rPr sz="2000" spc="10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000" spc="175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000" spc="155" dirty="0">
                <a:solidFill>
                  <a:srgbClr val="001F5F"/>
                </a:solidFill>
                <a:latin typeface="Trebuchet MS"/>
                <a:cs typeface="Trebuchet MS"/>
              </a:rPr>
              <a:t>massively </a:t>
            </a:r>
            <a:r>
              <a:rPr sz="2000" spc="65" dirty="0">
                <a:solidFill>
                  <a:srgbClr val="001F5F"/>
                </a:solidFill>
                <a:latin typeface="Trebuchet MS"/>
                <a:cs typeface="Trebuchet MS"/>
              </a:rPr>
              <a:t>parallel </a:t>
            </a:r>
            <a:r>
              <a:rPr sz="2000" spc="85" dirty="0">
                <a:solidFill>
                  <a:srgbClr val="001F5F"/>
                </a:solidFill>
                <a:latin typeface="Trebuchet MS"/>
                <a:cs typeface="Trebuchet MS"/>
              </a:rPr>
              <a:t>distributed </a:t>
            </a:r>
            <a:r>
              <a:rPr sz="2000" spc="135" dirty="0">
                <a:solidFill>
                  <a:srgbClr val="001F5F"/>
                </a:solidFill>
                <a:latin typeface="Trebuchet MS"/>
                <a:cs typeface="Trebuchet MS"/>
              </a:rPr>
              <a:t>processor </a:t>
            </a:r>
            <a:r>
              <a:rPr sz="2000" spc="1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Trebuchet MS"/>
                <a:cs typeface="Trebuchet MS"/>
              </a:rPr>
              <a:t>that</a:t>
            </a:r>
            <a:r>
              <a:rPr sz="2000" spc="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90" dirty="0">
                <a:solidFill>
                  <a:srgbClr val="001F5F"/>
                </a:solidFill>
                <a:latin typeface="Trebuchet MS"/>
                <a:cs typeface="Trebuchet MS"/>
              </a:rPr>
              <a:t>has</a:t>
            </a:r>
            <a:r>
              <a:rPr sz="2000" spc="1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000" spc="1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Trebuchet MS"/>
                <a:cs typeface="Trebuchet MS"/>
              </a:rPr>
              <a:t>natural</a:t>
            </a:r>
            <a:r>
              <a:rPr sz="2000" spc="1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propensity</a:t>
            </a:r>
            <a:r>
              <a:rPr sz="2000" spc="1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001F5F"/>
                </a:solidFill>
                <a:latin typeface="Trebuchet MS"/>
                <a:cs typeface="Trebuchet MS"/>
              </a:rPr>
              <a:t>for</a:t>
            </a:r>
            <a:r>
              <a:rPr sz="2000" spc="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storing</a:t>
            </a:r>
            <a:r>
              <a:rPr sz="2000" spc="1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Trebuchet MS"/>
                <a:cs typeface="Trebuchet MS"/>
              </a:rPr>
              <a:t>experiential </a:t>
            </a:r>
            <a:r>
              <a:rPr sz="2000" spc="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40" dirty="0">
                <a:solidFill>
                  <a:srgbClr val="001F5F"/>
                </a:solidFill>
                <a:latin typeface="Trebuchet MS"/>
                <a:cs typeface="Trebuchet MS"/>
              </a:rPr>
              <a:t>knowledge </a:t>
            </a:r>
            <a:r>
              <a:rPr sz="2000" spc="165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2000" spc="170" dirty="0">
                <a:solidFill>
                  <a:srgbClr val="001F5F"/>
                </a:solidFill>
                <a:latin typeface="Trebuchet MS"/>
                <a:cs typeface="Trebuchet MS"/>
              </a:rPr>
              <a:t>making </a:t>
            </a:r>
            <a:r>
              <a:rPr sz="2000" spc="-20" dirty="0">
                <a:solidFill>
                  <a:srgbClr val="001F5F"/>
                </a:solidFill>
                <a:latin typeface="Trebuchet MS"/>
                <a:cs typeface="Trebuchet MS"/>
              </a:rPr>
              <a:t>it </a:t>
            </a:r>
            <a:r>
              <a:rPr sz="2000" spc="100" dirty="0">
                <a:solidFill>
                  <a:srgbClr val="001F5F"/>
                </a:solidFill>
                <a:latin typeface="Trebuchet MS"/>
                <a:cs typeface="Trebuchet MS"/>
              </a:rPr>
              <a:t>available </a:t>
            </a:r>
            <a:r>
              <a:rPr sz="2000" spc="50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000" spc="110" dirty="0">
                <a:solidFill>
                  <a:srgbClr val="001F5F"/>
                </a:solidFill>
                <a:latin typeface="Trebuchet MS"/>
                <a:cs typeface="Trebuchet MS"/>
              </a:rPr>
              <a:t>use. </a:t>
            </a:r>
            <a:r>
              <a:rPr sz="2000" spc="10" dirty="0">
                <a:solidFill>
                  <a:srgbClr val="001F5F"/>
                </a:solidFill>
                <a:latin typeface="Trebuchet MS"/>
                <a:cs typeface="Trebuchet MS"/>
              </a:rPr>
              <a:t>It 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resembles </a:t>
            </a:r>
            <a:r>
              <a:rPr sz="2000" spc="1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000" spc="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Trebuchet MS"/>
                <a:cs typeface="Trebuchet MS"/>
              </a:rPr>
              <a:t>brain</a:t>
            </a:r>
            <a:r>
              <a:rPr sz="2000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20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Trebuchet MS"/>
                <a:cs typeface="Trebuchet MS"/>
              </a:rPr>
              <a:t>two</a:t>
            </a:r>
            <a:r>
              <a:rPr sz="2000" spc="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Trebuchet MS"/>
                <a:cs typeface="Trebuchet MS"/>
              </a:rPr>
              <a:t>respects:</a:t>
            </a:r>
            <a:endParaRPr sz="2000" dirty="0">
              <a:latin typeface="Trebuchet MS"/>
              <a:cs typeface="Trebuchet MS"/>
            </a:endParaRPr>
          </a:p>
          <a:p>
            <a:pPr marL="12700" marR="10160" algn="just">
              <a:lnSpc>
                <a:spcPct val="11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spc="140" dirty="0">
                <a:solidFill>
                  <a:srgbClr val="001F5F"/>
                </a:solidFill>
                <a:latin typeface="Trebuchet MS"/>
                <a:cs typeface="Trebuchet MS"/>
              </a:rPr>
              <a:t>Knowledge </a:t>
            </a:r>
            <a:r>
              <a:rPr sz="2000" spc="100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acquired </a:t>
            </a:r>
            <a:r>
              <a:rPr sz="2000" spc="170" dirty="0">
                <a:solidFill>
                  <a:srgbClr val="001F5F"/>
                </a:solidFill>
                <a:latin typeface="Trebuchet MS"/>
                <a:cs typeface="Trebuchet MS"/>
              </a:rPr>
              <a:t>by </a:t>
            </a:r>
            <a:r>
              <a:rPr sz="2000" spc="9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000" spc="110" dirty="0">
                <a:solidFill>
                  <a:srgbClr val="001F5F"/>
                </a:solidFill>
                <a:latin typeface="Trebuchet MS"/>
                <a:cs typeface="Trebuchet MS"/>
              </a:rPr>
              <a:t>network </a:t>
            </a:r>
            <a:r>
              <a:rPr sz="2000" spc="135" dirty="0">
                <a:solidFill>
                  <a:srgbClr val="001F5F"/>
                </a:solidFill>
                <a:latin typeface="Trebuchet MS"/>
                <a:cs typeface="Trebuchet MS"/>
              </a:rPr>
              <a:t>through </a:t>
            </a:r>
            <a:r>
              <a:rPr sz="2000" spc="175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000" spc="110" dirty="0">
                <a:solidFill>
                  <a:srgbClr val="001F5F"/>
                </a:solidFill>
                <a:latin typeface="Trebuchet MS"/>
                <a:cs typeface="Trebuchet MS"/>
              </a:rPr>
              <a:t>learning </a:t>
            </a: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 process.</a:t>
            </a:r>
            <a:endParaRPr sz="2000" dirty="0">
              <a:latin typeface="Trebuchet MS"/>
              <a:cs typeface="Trebuchet MS"/>
            </a:endParaRPr>
          </a:p>
          <a:p>
            <a:pPr marL="102235" indent="-90170" algn="just">
              <a:spcBef>
                <a:spcPts val="240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spc="110" dirty="0">
                <a:solidFill>
                  <a:srgbClr val="001F5F"/>
                </a:solidFill>
                <a:latin typeface="Trebuchet MS"/>
                <a:cs typeface="Trebuchet MS"/>
              </a:rPr>
              <a:t>Interneuron</a:t>
            </a:r>
            <a:r>
              <a:rPr sz="2000" spc="2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001F5F"/>
                </a:solidFill>
                <a:latin typeface="Trebuchet MS"/>
                <a:cs typeface="Trebuchet MS"/>
              </a:rPr>
              <a:t>connection</a:t>
            </a:r>
            <a:r>
              <a:rPr sz="2000" spc="2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35" dirty="0">
                <a:solidFill>
                  <a:srgbClr val="001F5F"/>
                </a:solidFill>
                <a:latin typeface="Trebuchet MS"/>
                <a:cs typeface="Trebuchet MS"/>
              </a:rPr>
              <a:t>strengths</a:t>
            </a:r>
            <a:r>
              <a:rPr sz="2000" spc="2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55" dirty="0">
                <a:solidFill>
                  <a:srgbClr val="001F5F"/>
                </a:solidFill>
                <a:latin typeface="Trebuchet MS"/>
                <a:cs typeface="Trebuchet MS"/>
              </a:rPr>
              <a:t>known</a:t>
            </a:r>
            <a:r>
              <a:rPr sz="2000" spc="2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95" dirty="0">
                <a:solidFill>
                  <a:srgbClr val="001F5F"/>
                </a:solidFill>
                <a:latin typeface="Trebuchet MS"/>
                <a:cs typeface="Trebuchet MS"/>
              </a:rPr>
              <a:t>as</a:t>
            </a:r>
            <a:r>
              <a:rPr sz="2000" spc="2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20" dirty="0">
                <a:solidFill>
                  <a:srgbClr val="001F5F"/>
                </a:solidFill>
                <a:latin typeface="Trebuchet MS"/>
                <a:cs typeface="Trebuchet MS"/>
              </a:rPr>
              <a:t>synaptic</a:t>
            </a:r>
            <a:r>
              <a:rPr sz="2000" spc="2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30" dirty="0">
                <a:solidFill>
                  <a:srgbClr val="001F5F"/>
                </a:solidFill>
                <a:latin typeface="Trebuchet MS"/>
                <a:cs typeface="Trebuchet MS"/>
              </a:rPr>
              <a:t>weights</a:t>
            </a:r>
            <a:r>
              <a:rPr lang="en-US" sz="2000" spc="130" dirty="0">
                <a:solidFill>
                  <a:srgbClr val="001F5F"/>
                </a:solidFill>
                <a:latin typeface="Trebuchet MS"/>
                <a:cs typeface="Trebuchet MS"/>
              </a:rPr>
              <a:t> are used to store weights.</a:t>
            </a:r>
          </a:p>
          <a:p>
            <a:pPr marL="102235" indent="-90170" algn="just">
              <a:spcBef>
                <a:spcPts val="240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505" y="750493"/>
            <a:ext cx="8063865" cy="3013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sz="2000" b="1" spc="180" dirty="0">
                <a:solidFill>
                  <a:srgbClr val="FF0000"/>
                </a:solidFill>
                <a:latin typeface="Gill Sans MT"/>
                <a:cs typeface="Gill Sans MT"/>
              </a:rPr>
              <a:t>According</a:t>
            </a:r>
            <a:r>
              <a:rPr sz="2000" b="1" spc="13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160" dirty="0">
                <a:solidFill>
                  <a:srgbClr val="FF0000"/>
                </a:solidFill>
                <a:latin typeface="Gill Sans MT"/>
                <a:cs typeface="Gill Sans MT"/>
              </a:rPr>
              <a:t>to</a:t>
            </a:r>
            <a:r>
              <a:rPr sz="2000" b="1" spc="13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155" dirty="0">
                <a:solidFill>
                  <a:srgbClr val="FF0000"/>
                </a:solidFill>
                <a:latin typeface="Gill Sans MT"/>
                <a:cs typeface="Gill Sans MT"/>
              </a:rPr>
              <a:t>Nigrin</a:t>
            </a:r>
            <a:r>
              <a:rPr sz="2000" b="1" spc="13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229" dirty="0">
                <a:solidFill>
                  <a:srgbClr val="FF0000"/>
                </a:solidFill>
                <a:latin typeface="Gill Sans MT"/>
                <a:cs typeface="Gill Sans MT"/>
              </a:rPr>
              <a:t>(1993),</a:t>
            </a:r>
            <a:r>
              <a:rPr sz="2000" b="1" spc="12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240" dirty="0">
                <a:solidFill>
                  <a:srgbClr val="FF0000"/>
                </a:solidFill>
                <a:latin typeface="Gill Sans MT"/>
                <a:cs typeface="Gill Sans MT"/>
              </a:rPr>
              <a:t>p.</a:t>
            </a:r>
            <a:r>
              <a:rPr sz="2000" b="1" spc="12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275" dirty="0">
                <a:solidFill>
                  <a:srgbClr val="FF0000"/>
                </a:solidFill>
                <a:latin typeface="Gill Sans MT"/>
                <a:cs typeface="Gill Sans MT"/>
              </a:rPr>
              <a:t>11:</a:t>
            </a:r>
            <a:endParaRPr sz="2000">
              <a:latin typeface="Gill Sans MT"/>
              <a:cs typeface="Gill Sans MT"/>
            </a:endParaRPr>
          </a:p>
          <a:p>
            <a:pPr>
              <a:spcBef>
                <a:spcPts val="30"/>
              </a:spcBef>
            </a:pPr>
            <a:endParaRPr sz="2250">
              <a:latin typeface="Gill Sans MT"/>
              <a:cs typeface="Gill Sans MT"/>
            </a:endParaRPr>
          </a:p>
          <a:p>
            <a:pPr marL="12700" marR="10795" algn="just">
              <a:lnSpc>
                <a:spcPct val="109800"/>
              </a:lnSpc>
              <a:spcBef>
                <a:spcPts val="5"/>
              </a:spcBef>
            </a:pPr>
            <a:r>
              <a:rPr sz="2000" spc="18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000" spc="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001F5F"/>
                </a:solidFill>
                <a:latin typeface="Trebuchet MS"/>
                <a:cs typeface="Trebuchet MS"/>
              </a:rPr>
              <a:t>neural</a:t>
            </a:r>
            <a:r>
              <a:rPr sz="2000" spc="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001F5F"/>
                </a:solidFill>
                <a:latin typeface="Trebuchet MS"/>
                <a:cs typeface="Trebuchet MS"/>
              </a:rPr>
              <a:t>network</a:t>
            </a:r>
            <a:r>
              <a:rPr sz="2000" spc="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Trebuchet MS"/>
                <a:cs typeface="Trebuchet MS"/>
              </a:rPr>
              <a:t>is</a:t>
            </a:r>
            <a:r>
              <a:rPr sz="2000" spc="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000" spc="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001F5F"/>
                </a:solidFill>
                <a:latin typeface="Trebuchet MS"/>
                <a:cs typeface="Trebuchet MS"/>
              </a:rPr>
              <a:t>circuit</a:t>
            </a:r>
            <a:r>
              <a:rPr sz="2000" spc="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70" dirty="0">
                <a:solidFill>
                  <a:srgbClr val="001F5F"/>
                </a:solidFill>
                <a:latin typeface="Trebuchet MS"/>
                <a:cs typeface="Trebuchet MS"/>
              </a:rPr>
              <a:t>composed</a:t>
            </a:r>
            <a:r>
              <a:rPr sz="2000" spc="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001F5F"/>
                </a:solidFill>
                <a:latin typeface="Trebuchet MS"/>
                <a:cs typeface="Trebuchet MS"/>
              </a:rPr>
              <a:t>of</a:t>
            </a:r>
            <a:r>
              <a:rPr sz="2000" spc="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000" spc="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very</a:t>
            </a:r>
            <a:r>
              <a:rPr sz="2000" spc="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001F5F"/>
                </a:solidFill>
                <a:latin typeface="Trebuchet MS"/>
                <a:cs typeface="Trebuchet MS"/>
              </a:rPr>
              <a:t>large</a:t>
            </a:r>
            <a:r>
              <a:rPr sz="2000" spc="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001F5F"/>
                </a:solidFill>
                <a:latin typeface="Trebuchet MS"/>
                <a:cs typeface="Trebuchet MS"/>
              </a:rPr>
              <a:t>number </a:t>
            </a:r>
            <a:r>
              <a:rPr sz="2000" spc="-5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000" spc="120" dirty="0">
                <a:solidFill>
                  <a:srgbClr val="001F5F"/>
                </a:solidFill>
                <a:latin typeface="Trebuchet MS"/>
                <a:cs typeface="Trebuchet MS"/>
              </a:rPr>
              <a:t>simple 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processing </a:t>
            </a:r>
            <a:r>
              <a:rPr sz="2000" spc="130" dirty="0">
                <a:solidFill>
                  <a:srgbClr val="001F5F"/>
                </a:solidFill>
                <a:latin typeface="Trebuchet MS"/>
                <a:cs typeface="Trebuchet MS"/>
              </a:rPr>
              <a:t>elements </a:t>
            </a:r>
            <a:r>
              <a:rPr sz="2000" spc="80" dirty="0">
                <a:solidFill>
                  <a:srgbClr val="001F5F"/>
                </a:solidFill>
                <a:latin typeface="Trebuchet MS"/>
                <a:cs typeface="Trebuchet MS"/>
              </a:rPr>
              <a:t>that </a:t>
            </a: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are </a:t>
            </a:r>
            <a:r>
              <a:rPr sz="2000" spc="100" dirty="0">
                <a:solidFill>
                  <a:srgbClr val="001F5F"/>
                </a:solidFill>
                <a:latin typeface="Trebuchet MS"/>
                <a:cs typeface="Trebuchet MS"/>
              </a:rPr>
              <a:t>neurally </a:t>
            </a:r>
            <a:r>
              <a:rPr sz="2000" spc="120" dirty="0">
                <a:solidFill>
                  <a:srgbClr val="001F5F"/>
                </a:solidFill>
                <a:latin typeface="Trebuchet MS"/>
                <a:cs typeface="Trebuchet MS"/>
              </a:rPr>
              <a:t>based. </a:t>
            </a:r>
            <a:r>
              <a:rPr sz="2000" spc="160" dirty="0">
                <a:solidFill>
                  <a:srgbClr val="001F5F"/>
                </a:solidFill>
                <a:latin typeface="Trebuchet MS"/>
                <a:cs typeface="Trebuchet MS"/>
              </a:rPr>
              <a:t>Each </a:t>
            </a:r>
            <a:r>
              <a:rPr sz="2000" spc="1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element</a:t>
            </a:r>
            <a:r>
              <a:rPr sz="2000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25" dirty="0">
                <a:solidFill>
                  <a:srgbClr val="001F5F"/>
                </a:solidFill>
                <a:latin typeface="Trebuchet MS"/>
                <a:cs typeface="Trebuchet MS"/>
              </a:rPr>
              <a:t>operates</a:t>
            </a:r>
            <a:r>
              <a:rPr sz="2000" spc="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only</a:t>
            </a:r>
            <a:r>
              <a:rPr sz="20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001F5F"/>
                </a:solidFill>
                <a:latin typeface="Trebuchet MS"/>
                <a:cs typeface="Trebuchet MS"/>
              </a:rPr>
              <a:t>on</a:t>
            </a:r>
            <a:r>
              <a:rPr sz="2000" spc="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001F5F"/>
                </a:solidFill>
                <a:latin typeface="Trebuchet MS"/>
                <a:cs typeface="Trebuchet MS"/>
              </a:rPr>
              <a:t>local</a:t>
            </a:r>
            <a:r>
              <a:rPr sz="2000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Trebuchet MS"/>
                <a:cs typeface="Trebuchet MS"/>
              </a:rPr>
              <a:t>information.</a:t>
            </a:r>
            <a:endParaRPr sz="2000">
              <a:latin typeface="Trebuchet MS"/>
              <a:cs typeface="Trebuchet MS"/>
            </a:endParaRPr>
          </a:p>
          <a:p>
            <a:pPr marL="12700" marR="5080" algn="just">
              <a:lnSpc>
                <a:spcPct val="110000"/>
              </a:lnSpc>
            </a:pP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Furthermore</a:t>
            </a:r>
            <a:r>
              <a:rPr sz="2000" spc="1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each</a:t>
            </a:r>
            <a:r>
              <a:rPr sz="2000" spc="1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element</a:t>
            </a:r>
            <a:r>
              <a:rPr sz="2000" spc="1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25" dirty="0">
                <a:solidFill>
                  <a:srgbClr val="001F5F"/>
                </a:solidFill>
                <a:latin typeface="Trebuchet MS"/>
                <a:cs typeface="Trebuchet MS"/>
              </a:rPr>
              <a:t>operates</a:t>
            </a:r>
            <a:r>
              <a:rPr sz="2000" spc="1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35" dirty="0">
                <a:solidFill>
                  <a:srgbClr val="001F5F"/>
                </a:solidFill>
                <a:latin typeface="Trebuchet MS"/>
                <a:cs typeface="Trebuchet MS"/>
              </a:rPr>
              <a:t>asynchronously;</a:t>
            </a:r>
            <a:r>
              <a:rPr sz="2000" spc="1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35" dirty="0">
                <a:solidFill>
                  <a:srgbClr val="001F5F"/>
                </a:solidFill>
                <a:latin typeface="Trebuchet MS"/>
                <a:cs typeface="Trebuchet MS"/>
              </a:rPr>
              <a:t>thus </a:t>
            </a:r>
            <a:r>
              <a:rPr sz="2000" spc="1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Trebuchet MS"/>
                <a:cs typeface="Trebuchet MS"/>
              </a:rPr>
              <a:t>there</a:t>
            </a:r>
            <a:r>
              <a:rPr sz="2000" spc="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Trebuchet MS"/>
                <a:cs typeface="Trebuchet MS"/>
              </a:rPr>
              <a:t>is</a:t>
            </a:r>
            <a:r>
              <a:rPr sz="2000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001F5F"/>
                </a:solidFill>
                <a:latin typeface="Trebuchet MS"/>
                <a:cs typeface="Trebuchet MS"/>
              </a:rPr>
              <a:t>no</a:t>
            </a:r>
            <a:r>
              <a:rPr sz="20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Trebuchet MS"/>
                <a:cs typeface="Trebuchet MS"/>
              </a:rPr>
              <a:t>overall</a:t>
            </a:r>
            <a:r>
              <a:rPr sz="2000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sz="2000" spc="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001F5F"/>
                </a:solidFill>
                <a:latin typeface="Trebuchet MS"/>
                <a:cs typeface="Trebuchet MS"/>
              </a:rPr>
              <a:t>clock.</a:t>
            </a:r>
            <a:endParaRPr sz="2000">
              <a:latin typeface="Trebuchet MS"/>
              <a:cs typeface="Trebuchet MS"/>
            </a:endParaRPr>
          </a:p>
          <a:p>
            <a:pPr>
              <a:spcBef>
                <a:spcPts val="25"/>
              </a:spcBef>
            </a:pPr>
            <a:endParaRPr sz="2250">
              <a:latin typeface="Trebuchet MS"/>
              <a:cs typeface="Trebuchet MS"/>
            </a:endParaRPr>
          </a:p>
          <a:p>
            <a:pPr marL="12700" algn="just"/>
            <a:r>
              <a:rPr sz="2000" b="1" spc="180" dirty="0">
                <a:solidFill>
                  <a:srgbClr val="FF0000"/>
                </a:solidFill>
                <a:latin typeface="Gill Sans MT"/>
                <a:cs typeface="Gill Sans MT"/>
              </a:rPr>
              <a:t>According</a:t>
            </a:r>
            <a:r>
              <a:rPr sz="2000" b="1" spc="13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160" dirty="0">
                <a:solidFill>
                  <a:srgbClr val="FF0000"/>
                </a:solidFill>
                <a:latin typeface="Gill Sans MT"/>
                <a:cs typeface="Gill Sans MT"/>
              </a:rPr>
              <a:t>to</a:t>
            </a:r>
            <a:r>
              <a:rPr sz="2000" b="1" spc="12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204" dirty="0">
                <a:solidFill>
                  <a:srgbClr val="FF0000"/>
                </a:solidFill>
                <a:latin typeface="Gill Sans MT"/>
                <a:cs typeface="Gill Sans MT"/>
              </a:rPr>
              <a:t>Zurada</a:t>
            </a:r>
            <a:r>
              <a:rPr sz="2000" b="1" spc="13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000" b="1" spc="235" dirty="0">
                <a:solidFill>
                  <a:srgbClr val="FF0000"/>
                </a:solidFill>
                <a:latin typeface="Gill Sans MT"/>
                <a:cs typeface="Gill Sans MT"/>
              </a:rPr>
              <a:t>(1992):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505" y="4010661"/>
            <a:ext cx="337502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000" spc="-75" dirty="0">
                <a:solidFill>
                  <a:srgbClr val="001F5F"/>
                </a:solidFill>
                <a:latin typeface="Trebuchet MS"/>
                <a:cs typeface="Trebuchet MS"/>
              </a:rPr>
              <a:t>Arti</a:t>
            </a:r>
            <a:r>
              <a:rPr sz="2000" spc="-75" dirty="0">
                <a:solidFill>
                  <a:srgbClr val="001F5F"/>
                </a:solidFill>
                <a:latin typeface="Courier New"/>
                <a:cs typeface="Courier New"/>
              </a:rPr>
              <a:t>fi</a:t>
            </a:r>
            <a:r>
              <a:rPr sz="2000" spc="-75" dirty="0">
                <a:solidFill>
                  <a:srgbClr val="001F5F"/>
                </a:solidFill>
                <a:latin typeface="Trebuchet MS"/>
                <a:cs typeface="Trebuchet MS"/>
              </a:rPr>
              <a:t>cial</a:t>
            </a:r>
            <a:r>
              <a:rPr sz="2000" spc="-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001F5F"/>
                </a:solidFill>
                <a:latin typeface="Trebuchet MS"/>
                <a:cs typeface="Trebuchet MS"/>
              </a:rPr>
              <a:t>neural</a:t>
            </a: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systems, </a:t>
            </a:r>
            <a:r>
              <a:rPr sz="2000" spc="-5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Trebuchet MS"/>
                <a:cs typeface="Trebuchet MS"/>
              </a:rPr>
              <a:t>cellular</a:t>
            </a:r>
            <a:r>
              <a:rPr sz="2000" spc="7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85" dirty="0">
                <a:solidFill>
                  <a:srgbClr val="001F5F"/>
                </a:solidFill>
                <a:latin typeface="Trebuchet MS"/>
                <a:cs typeface="Trebuchet MS"/>
              </a:rPr>
              <a:t>systems</a:t>
            </a:r>
            <a:r>
              <a:rPr sz="2000" spc="1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which </a:t>
            </a:r>
            <a:r>
              <a:rPr sz="2000" spc="1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Trebuchet MS"/>
                <a:cs typeface="Trebuchet MS"/>
              </a:rPr>
              <a:t>experiential</a:t>
            </a:r>
            <a:r>
              <a:rPr sz="2000" spc="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knowledge.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0217" y="4010661"/>
            <a:ext cx="12782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54659" algn="l"/>
              </a:tabLst>
            </a:pPr>
            <a:r>
              <a:rPr sz="2000" spc="105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000" spc="80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000" spc="180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000" spc="125" dirty="0">
                <a:solidFill>
                  <a:srgbClr val="001F5F"/>
                </a:solidFill>
                <a:latin typeface="Trebuchet MS"/>
                <a:cs typeface="Trebuchet MS"/>
              </a:rPr>
              <a:t>eu</a:t>
            </a:r>
            <a:r>
              <a:rPr sz="2000" spc="95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000" spc="16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000" spc="-35" dirty="0">
                <a:solidFill>
                  <a:srgbClr val="001F5F"/>
                </a:solidFill>
                <a:latin typeface="Trebuchet MS"/>
                <a:cs typeface="Trebuchet MS"/>
              </a:rPr>
              <a:t>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4801" y="4010661"/>
            <a:ext cx="3093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440180" algn="l"/>
                <a:tab pos="2039620" algn="l"/>
              </a:tabLst>
            </a:pPr>
            <a:r>
              <a:rPr sz="2000" spc="95" dirty="0">
                <a:solidFill>
                  <a:srgbClr val="001F5F"/>
                </a:solidFill>
                <a:latin typeface="Trebuchet MS"/>
                <a:cs typeface="Trebuchet MS"/>
              </a:rPr>
              <a:t>net</a:t>
            </a:r>
            <a:r>
              <a:rPr sz="2000" spc="155" dirty="0">
                <a:solidFill>
                  <a:srgbClr val="001F5F"/>
                </a:solidFill>
                <a:latin typeface="Trebuchet MS"/>
                <a:cs typeface="Trebuchet MS"/>
              </a:rPr>
              <a:t>w</a:t>
            </a:r>
            <a:r>
              <a:rPr sz="2000" spc="105" dirty="0">
                <a:solidFill>
                  <a:srgbClr val="001F5F"/>
                </a:solidFill>
                <a:latin typeface="Trebuchet MS"/>
                <a:cs typeface="Trebuchet MS"/>
              </a:rPr>
              <a:t>or</a:t>
            </a:r>
            <a:r>
              <a:rPr sz="2000" spc="130" dirty="0">
                <a:solidFill>
                  <a:srgbClr val="001F5F"/>
                </a:solidFill>
                <a:latin typeface="Trebuchet MS"/>
                <a:cs typeface="Trebuchet MS"/>
              </a:rPr>
              <a:t>k</a:t>
            </a:r>
            <a:r>
              <a:rPr sz="2000" spc="65" dirty="0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sz="2000" spc="60" dirty="0">
                <a:solidFill>
                  <a:srgbClr val="001F5F"/>
                </a:solidFill>
                <a:latin typeface="Trebuchet MS"/>
                <a:cs typeface="Trebuchet MS"/>
              </a:rPr>
              <a:t>,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000" spc="105" dirty="0">
                <a:solidFill>
                  <a:srgbClr val="001F5F"/>
                </a:solidFill>
                <a:latin typeface="Trebuchet MS"/>
                <a:cs typeface="Trebuchet MS"/>
              </a:rPr>
              <a:t>ar</a:t>
            </a:r>
            <a:r>
              <a:rPr sz="2000" spc="13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000" spc="120" dirty="0">
                <a:solidFill>
                  <a:srgbClr val="001F5F"/>
                </a:solidFill>
                <a:latin typeface="Trebuchet MS"/>
                <a:cs typeface="Trebuchet MS"/>
              </a:rPr>
              <a:t>physical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0204" y="4316654"/>
            <a:ext cx="4508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46125" algn="l"/>
                <a:tab pos="2053589" algn="l"/>
                <a:tab pos="2979420" algn="l"/>
                <a:tab pos="3733800" algn="l"/>
              </a:tabLst>
            </a:pP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r>
              <a:rPr sz="2000" spc="16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000" spc="175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000" spc="16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r>
              <a:rPr sz="2000" spc="90" dirty="0">
                <a:solidFill>
                  <a:srgbClr val="001F5F"/>
                </a:solidFill>
                <a:latin typeface="Trebuchet MS"/>
                <a:cs typeface="Trebuchet MS"/>
              </a:rPr>
              <a:t>quir</a:t>
            </a: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000" spc="-100" dirty="0">
                <a:solidFill>
                  <a:srgbClr val="001F5F"/>
                </a:solidFill>
                <a:latin typeface="Trebuchet MS"/>
                <a:cs typeface="Trebuchet MS"/>
              </a:rPr>
              <a:t>,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000" spc="105" dirty="0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sz="2000" spc="100" dirty="0">
                <a:solidFill>
                  <a:srgbClr val="001F5F"/>
                </a:solidFill>
                <a:latin typeface="Trebuchet MS"/>
                <a:cs typeface="Trebuchet MS"/>
              </a:rPr>
              <a:t>tor</a:t>
            </a:r>
            <a:r>
              <a:rPr sz="2000" spc="12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000" spc="160" dirty="0">
                <a:solidFill>
                  <a:srgbClr val="001F5F"/>
                </a:solidFill>
                <a:latin typeface="Trebuchet MS"/>
                <a:cs typeface="Trebuchet MS"/>
              </a:rPr>
              <a:t>an</a:t>
            </a:r>
            <a:r>
              <a:rPr sz="2000" spc="170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000" spc="180" dirty="0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sz="2000" spc="-2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000" spc="-25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000" spc="-30" dirty="0">
                <a:solidFill>
                  <a:srgbClr val="001F5F"/>
                </a:solidFill>
                <a:latin typeface="Trebuchet MS"/>
                <a:cs typeface="Trebuchet MS"/>
              </a:rPr>
              <a:t>l</a:t>
            </a:r>
            <a:r>
              <a:rPr sz="2000" spc="-40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000" spc="105" dirty="0">
                <a:solidFill>
                  <a:srgbClr val="001F5F"/>
                </a:solidFill>
                <a:latin typeface="Trebuchet MS"/>
                <a:cs typeface="Trebuchet MS"/>
              </a:rPr>
              <a:t>z</a:t>
            </a:r>
            <a:r>
              <a:rPr sz="2000" spc="140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8945" y="1135330"/>
            <a:ext cx="227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125" dirty="0">
                <a:solidFill>
                  <a:srgbClr val="FF0000"/>
                </a:solidFill>
              </a:rPr>
              <a:t>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526145" y="1177100"/>
            <a:ext cx="7599045" cy="155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spcBef>
                <a:spcPts val="100"/>
              </a:spcBef>
              <a:tabLst>
                <a:tab pos="1438910" algn="l"/>
                <a:tab pos="2882265" algn="l"/>
                <a:tab pos="3881120" algn="l"/>
                <a:tab pos="4337050" algn="l"/>
                <a:tab pos="5047615" algn="l"/>
                <a:tab pos="5886450" algn="l"/>
                <a:tab pos="6376035" algn="l"/>
                <a:tab pos="7498715" algn="l"/>
              </a:tabLst>
            </a:pPr>
            <a:r>
              <a:rPr sz="2000" b="1" spc="140" dirty="0">
                <a:solidFill>
                  <a:srgbClr val="FF0000"/>
                </a:solidFill>
                <a:latin typeface="Gill Sans MT"/>
                <a:cs typeface="Gill Sans MT"/>
              </a:rPr>
              <a:t>A</a:t>
            </a:r>
            <a:r>
              <a:rPr sz="2000" b="1" spc="105" dirty="0">
                <a:solidFill>
                  <a:srgbClr val="FF0000"/>
                </a:solidFill>
                <a:latin typeface="Gill Sans MT"/>
                <a:cs typeface="Gill Sans MT"/>
              </a:rPr>
              <a:t>d</a:t>
            </a:r>
            <a:r>
              <a:rPr sz="2000" b="1" spc="254" dirty="0">
                <a:solidFill>
                  <a:srgbClr val="FF0000"/>
                </a:solidFill>
                <a:latin typeface="Gill Sans MT"/>
                <a:cs typeface="Gill Sans MT"/>
              </a:rPr>
              <a:t>a</a:t>
            </a:r>
            <a:r>
              <a:rPr sz="2000" b="1" spc="290" dirty="0">
                <a:solidFill>
                  <a:srgbClr val="FF0000"/>
                </a:solidFill>
                <a:latin typeface="Gill Sans MT"/>
                <a:cs typeface="Gill Sans MT"/>
              </a:rPr>
              <a:t>p</a:t>
            </a:r>
            <a:r>
              <a:rPr sz="2000" b="1" spc="180" dirty="0">
                <a:solidFill>
                  <a:srgbClr val="FF0000"/>
                </a:solidFill>
                <a:latin typeface="Gill Sans MT"/>
                <a:cs typeface="Gill Sans MT"/>
              </a:rPr>
              <a:t>tiv</a:t>
            </a:r>
            <a:r>
              <a:rPr sz="2000" b="1" spc="260" dirty="0">
                <a:solidFill>
                  <a:srgbClr val="FF0000"/>
                </a:solidFill>
                <a:latin typeface="Gill Sans MT"/>
                <a:cs typeface="Gill Sans MT"/>
              </a:rPr>
              <a:t>e</a:t>
            </a:r>
            <a:r>
              <a:rPr sz="2000" b="1" dirty="0">
                <a:solidFill>
                  <a:srgbClr val="FF0000"/>
                </a:solidFill>
                <a:latin typeface="Gill Sans MT"/>
                <a:cs typeface="Gill Sans MT"/>
              </a:rPr>
              <a:t>	</a:t>
            </a:r>
            <a:r>
              <a:rPr sz="2000" b="1" spc="210" dirty="0">
                <a:solidFill>
                  <a:srgbClr val="FF0000"/>
                </a:solidFill>
                <a:latin typeface="Gill Sans MT"/>
                <a:cs typeface="Gill Sans MT"/>
              </a:rPr>
              <a:t>learnin</a:t>
            </a:r>
            <a:r>
              <a:rPr sz="2000" b="1" spc="254" dirty="0">
                <a:solidFill>
                  <a:srgbClr val="FF0000"/>
                </a:solidFill>
                <a:latin typeface="Gill Sans MT"/>
                <a:cs typeface="Gill Sans MT"/>
              </a:rPr>
              <a:t>g</a:t>
            </a:r>
            <a:r>
              <a:rPr sz="2000" b="1" spc="160" dirty="0">
                <a:solidFill>
                  <a:srgbClr val="FF0000"/>
                </a:solidFill>
                <a:latin typeface="Gill Sans MT"/>
                <a:cs typeface="Gill Sans MT"/>
              </a:rPr>
              <a:t>-</a:t>
            </a:r>
            <a:r>
              <a:rPr sz="2000" b="1" dirty="0">
                <a:solidFill>
                  <a:srgbClr val="FF0000"/>
                </a:solidFill>
                <a:latin typeface="Gill Sans MT"/>
                <a:cs typeface="Gill Sans MT"/>
              </a:rPr>
              <a:t>	</a:t>
            </a:r>
            <a:r>
              <a:rPr sz="2000" spc="50" dirty="0">
                <a:solidFill>
                  <a:srgbClr val="001F5F"/>
                </a:solidFill>
                <a:latin typeface="Trebuchet MS"/>
                <a:cs typeface="Trebuchet MS"/>
              </a:rPr>
              <a:t>-</a:t>
            </a:r>
            <a:r>
              <a:rPr sz="2000" spc="85" dirty="0">
                <a:solidFill>
                  <a:srgbClr val="001F5F"/>
                </a:solidFill>
                <a:latin typeface="Trebuchet MS"/>
                <a:cs typeface="Trebuchet MS"/>
              </a:rPr>
              <a:t>b</a:t>
            </a:r>
            <a:r>
              <a:rPr sz="2000" spc="22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000" spc="165" dirty="0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000" spc="15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000" spc="155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000" spc="160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000" spc="16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000" spc="150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000" spc="6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000" spc="9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000" spc="155" dirty="0">
                <a:solidFill>
                  <a:srgbClr val="001F5F"/>
                </a:solidFill>
                <a:latin typeface="Trebuchet MS"/>
                <a:cs typeface="Trebuchet MS"/>
              </a:rPr>
              <a:t>g</a:t>
            </a:r>
            <a:r>
              <a:rPr sz="2000" spc="80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000" spc="200" dirty="0">
                <a:solidFill>
                  <a:srgbClr val="001F5F"/>
                </a:solidFill>
                <a:latin typeface="Trebuchet MS"/>
                <a:cs typeface="Trebuchet MS"/>
              </a:rPr>
              <a:t>v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000" spc="175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000" spc="50" dirty="0">
                <a:solidFill>
                  <a:srgbClr val="001F5F"/>
                </a:solidFill>
                <a:latin typeface="Trebuchet MS"/>
                <a:cs typeface="Trebuchet MS"/>
              </a:rPr>
              <a:t>fo</a:t>
            </a:r>
            <a:r>
              <a:rPr sz="2000" spc="45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000" spc="45" dirty="0">
                <a:solidFill>
                  <a:srgbClr val="001F5F"/>
                </a:solidFill>
                <a:latin typeface="Trebuchet MS"/>
                <a:cs typeface="Trebuchet MS"/>
              </a:rPr>
              <a:t>tra</a:t>
            </a:r>
            <a:r>
              <a:rPr sz="2000" spc="20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000" spc="180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000" spc="-25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000" spc="225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000" spc="210" dirty="0">
                <a:solidFill>
                  <a:srgbClr val="001F5F"/>
                </a:solidFill>
                <a:latin typeface="Trebuchet MS"/>
                <a:cs typeface="Trebuchet MS"/>
              </a:rPr>
              <a:t>g</a:t>
            </a:r>
            <a:r>
              <a:rPr sz="2000" spc="-270" dirty="0">
                <a:solidFill>
                  <a:srgbClr val="001F5F"/>
                </a:solidFill>
                <a:latin typeface="Trebuchet MS"/>
                <a:cs typeface="Trebuchet MS"/>
              </a:rPr>
              <a:t>/  </a:t>
            </a:r>
            <a:r>
              <a:rPr sz="2000" spc="30" dirty="0">
                <a:solidFill>
                  <a:srgbClr val="001F5F"/>
                </a:solidFill>
                <a:latin typeface="Trebuchet MS"/>
                <a:cs typeface="Trebuchet MS"/>
              </a:rPr>
              <a:t>initial</a:t>
            </a:r>
            <a:r>
              <a:rPr sz="2000" spc="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experience</a:t>
            </a:r>
            <a:endParaRPr sz="2000" dirty="0">
              <a:latin typeface="Trebuchet MS"/>
              <a:cs typeface="Trebuchet MS"/>
            </a:endParaRPr>
          </a:p>
          <a:p>
            <a:pPr>
              <a:spcBef>
                <a:spcPts val="30"/>
              </a:spcBef>
            </a:pPr>
            <a:endParaRPr sz="2050" dirty="0">
              <a:latin typeface="Trebuchet MS"/>
              <a:cs typeface="Trebuchet MS"/>
            </a:endParaRPr>
          </a:p>
          <a:p>
            <a:pPr marL="12700" marR="5080">
              <a:tabLst>
                <a:tab pos="840740" algn="l"/>
                <a:tab pos="2926715" algn="l"/>
                <a:tab pos="3323590" algn="l"/>
                <a:tab pos="4404360" algn="l"/>
                <a:tab pos="5198110" algn="l"/>
                <a:tab pos="7341234" algn="l"/>
              </a:tabLst>
            </a:pPr>
            <a:r>
              <a:rPr sz="2000" b="1" spc="245" dirty="0">
                <a:solidFill>
                  <a:srgbClr val="FF0000"/>
                </a:solidFill>
                <a:latin typeface="Gill Sans MT"/>
                <a:cs typeface="Gill Sans MT"/>
              </a:rPr>
              <a:t>S</a:t>
            </a:r>
            <a:r>
              <a:rPr sz="2000" b="1" spc="220" dirty="0">
                <a:solidFill>
                  <a:srgbClr val="FF0000"/>
                </a:solidFill>
                <a:latin typeface="Gill Sans MT"/>
                <a:cs typeface="Gill Sans MT"/>
              </a:rPr>
              <a:t>e</a:t>
            </a:r>
            <a:r>
              <a:rPr sz="2000" b="1" spc="185" dirty="0">
                <a:solidFill>
                  <a:srgbClr val="FF0000"/>
                </a:solidFill>
                <a:latin typeface="Gill Sans MT"/>
                <a:cs typeface="Gill Sans MT"/>
              </a:rPr>
              <a:t>l</a:t>
            </a:r>
            <a:r>
              <a:rPr sz="2000" b="1" spc="215" dirty="0">
                <a:solidFill>
                  <a:srgbClr val="FF0000"/>
                </a:solidFill>
                <a:latin typeface="Gill Sans MT"/>
                <a:cs typeface="Gill Sans MT"/>
              </a:rPr>
              <a:t>f</a:t>
            </a:r>
            <a:r>
              <a:rPr sz="2000" b="1" dirty="0">
                <a:solidFill>
                  <a:srgbClr val="FF0000"/>
                </a:solidFill>
                <a:latin typeface="Gill Sans MT"/>
                <a:cs typeface="Gill Sans MT"/>
              </a:rPr>
              <a:t>	</a:t>
            </a:r>
            <a:r>
              <a:rPr sz="2000" b="1" spc="204" dirty="0">
                <a:solidFill>
                  <a:srgbClr val="FF0000"/>
                </a:solidFill>
                <a:latin typeface="Gill Sans MT"/>
                <a:cs typeface="Gill Sans MT"/>
              </a:rPr>
              <a:t>or</a:t>
            </a:r>
            <a:r>
              <a:rPr sz="2000" b="1" spc="220" dirty="0">
                <a:solidFill>
                  <a:srgbClr val="FF0000"/>
                </a:solidFill>
                <a:latin typeface="Gill Sans MT"/>
                <a:cs typeface="Gill Sans MT"/>
              </a:rPr>
              <a:t>g</a:t>
            </a:r>
            <a:r>
              <a:rPr sz="2000" b="1" spc="210" dirty="0">
                <a:solidFill>
                  <a:srgbClr val="FF0000"/>
                </a:solidFill>
                <a:latin typeface="Gill Sans MT"/>
                <a:cs typeface="Gill Sans MT"/>
              </a:rPr>
              <a:t>aniz</a:t>
            </a:r>
            <a:r>
              <a:rPr sz="2000" b="1" spc="245" dirty="0">
                <a:solidFill>
                  <a:srgbClr val="FF0000"/>
                </a:solidFill>
                <a:latin typeface="Gill Sans MT"/>
                <a:cs typeface="Gill Sans MT"/>
              </a:rPr>
              <a:t>a</a:t>
            </a:r>
            <a:r>
              <a:rPr sz="2000" b="1" spc="135" dirty="0">
                <a:solidFill>
                  <a:srgbClr val="FF0000"/>
                </a:solidFill>
                <a:latin typeface="Gill Sans MT"/>
                <a:cs typeface="Gill Sans MT"/>
              </a:rPr>
              <a:t>t</a:t>
            </a:r>
            <a:r>
              <a:rPr sz="2000" b="1" spc="95" dirty="0">
                <a:solidFill>
                  <a:srgbClr val="FF0000"/>
                </a:solidFill>
                <a:latin typeface="Gill Sans MT"/>
                <a:cs typeface="Gill Sans MT"/>
              </a:rPr>
              <a:t>i</a:t>
            </a:r>
            <a:r>
              <a:rPr sz="2000" b="1" spc="225" dirty="0">
                <a:solidFill>
                  <a:srgbClr val="FF0000"/>
                </a:solidFill>
                <a:latin typeface="Gill Sans MT"/>
                <a:cs typeface="Gill Sans MT"/>
              </a:rPr>
              <a:t>o</a:t>
            </a:r>
            <a:r>
              <a:rPr sz="2000" b="1" spc="254" dirty="0">
                <a:solidFill>
                  <a:srgbClr val="FF0000"/>
                </a:solidFill>
                <a:latin typeface="Gill Sans MT"/>
                <a:cs typeface="Gill Sans MT"/>
              </a:rPr>
              <a:t>n</a:t>
            </a:r>
            <a:r>
              <a:rPr sz="2000" b="1" dirty="0">
                <a:solidFill>
                  <a:srgbClr val="FF0000"/>
                </a:solidFill>
                <a:latin typeface="Gill Sans MT"/>
                <a:cs typeface="Gill Sans MT"/>
              </a:rPr>
              <a:t>	</a:t>
            </a:r>
            <a:r>
              <a:rPr sz="2000" spc="265" dirty="0">
                <a:solidFill>
                  <a:srgbClr val="001F5F"/>
                </a:solidFill>
                <a:latin typeface="Trebuchet MS"/>
                <a:cs typeface="Trebuchet MS"/>
              </a:rPr>
              <a:t>–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000" spc="85" dirty="0">
                <a:solidFill>
                  <a:srgbClr val="001F5F"/>
                </a:solidFill>
                <a:latin typeface="Trebuchet MS"/>
                <a:cs typeface="Trebuchet MS"/>
              </a:rPr>
              <a:t>cr</a:t>
            </a:r>
            <a:r>
              <a:rPr sz="2000" spc="120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000" spc="16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000" spc="5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000" spc="7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000" spc="12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000" spc="170" dirty="0">
                <a:solidFill>
                  <a:srgbClr val="001F5F"/>
                </a:solidFill>
                <a:latin typeface="Trebuchet MS"/>
                <a:cs typeface="Trebuchet MS"/>
              </a:rPr>
              <a:t>w</a:t>
            </a:r>
            <a:r>
              <a:rPr sz="2000" spc="175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000" spc="95" dirty="0">
                <a:solidFill>
                  <a:srgbClr val="001F5F"/>
                </a:solidFill>
                <a:latin typeface="Trebuchet MS"/>
                <a:cs typeface="Trebuchet MS"/>
              </a:rPr>
              <a:t>rep</a:t>
            </a:r>
            <a:r>
              <a:rPr sz="2000" spc="85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000" spc="150" dirty="0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sz="2000" spc="210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000" spc="105" dirty="0">
                <a:solidFill>
                  <a:srgbClr val="001F5F"/>
                </a:solidFill>
                <a:latin typeface="Trebuchet MS"/>
                <a:cs typeface="Trebuchet MS"/>
              </a:rPr>
              <a:t>nta</a:t>
            </a:r>
            <a:r>
              <a:rPr sz="2000" spc="-2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000" spc="-25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000" spc="155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000" spc="160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000" spc="40" dirty="0">
                <a:solidFill>
                  <a:srgbClr val="001F5F"/>
                </a:solidFill>
                <a:latin typeface="Trebuchet MS"/>
                <a:cs typeface="Trebuchet MS"/>
              </a:rPr>
              <a:t>of  </a:t>
            </a:r>
            <a:r>
              <a:rPr sz="2000" spc="90" dirty="0">
                <a:solidFill>
                  <a:srgbClr val="001F5F"/>
                </a:solidFill>
                <a:latin typeface="Trebuchet MS"/>
                <a:cs typeface="Trebuchet MS"/>
              </a:rPr>
              <a:t>information</a:t>
            </a:r>
            <a:r>
              <a:rPr sz="2000" spc="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Trebuchet MS"/>
                <a:cs typeface="Trebuchet MS"/>
              </a:rPr>
              <a:t>it</a:t>
            </a:r>
            <a:r>
              <a:rPr sz="2000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25" dirty="0">
                <a:solidFill>
                  <a:srgbClr val="001F5F"/>
                </a:solidFill>
                <a:latin typeface="Trebuchet MS"/>
                <a:cs typeface="Trebuchet MS"/>
              </a:rPr>
              <a:t>receives</a:t>
            </a:r>
            <a:r>
              <a:rPr sz="2000" spc="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30" dirty="0">
                <a:solidFill>
                  <a:srgbClr val="001F5F"/>
                </a:solidFill>
                <a:latin typeface="Trebuchet MS"/>
                <a:cs typeface="Trebuchet MS"/>
              </a:rPr>
              <a:t>during</a:t>
            </a:r>
            <a:r>
              <a:rPr sz="2000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Trebuchet MS"/>
                <a:cs typeface="Trebuchet MS"/>
              </a:rPr>
              <a:t>training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945" y="2052257"/>
            <a:ext cx="227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125" dirty="0">
                <a:solidFill>
                  <a:srgbClr val="FF0000"/>
                </a:solidFill>
              </a:rPr>
              <a:t>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2068945" y="2967736"/>
            <a:ext cx="227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125" dirty="0">
                <a:solidFill>
                  <a:srgbClr val="FF0000"/>
                </a:solidFill>
              </a:rPr>
              <a:t>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2526144" y="3008415"/>
            <a:ext cx="753173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792480" algn="l"/>
                <a:tab pos="1590675" algn="l"/>
                <a:tab pos="3138805" algn="l"/>
                <a:tab pos="5082540" algn="l"/>
                <a:tab pos="6118860" algn="l"/>
                <a:tab pos="6494780" algn="l"/>
              </a:tabLst>
            </a:pPr>
            <a:r>
              <a:rPr sz="2000" b="1" spc="190" dirty="0">
                <a:solidFill>
                  <a:srgbClr val="FF0000"/>
                </a:solidFill>
                <a:latin typeface="Gill Sans MT"/>
                <a:cs typeface="Gill Sans MT"/>
              </a:rPr>
              <a:t>R</a:t>
            </a:r>
            <a:r>
              <a:rPr sz="2000" b="1" spc="240" dirty="0">
                <a:solidFill>
                  <a:srgbClr val="FF0000"/>
                </a:solidFill>
                <a:latin typeface="Gill Sans MT"/>
                <a:cs typeface="Gill Sans MT"/>
              </a:rPr>
              <a:t>e</a:t>
            </a:r>
            <a:r>
              <a:rPr sz="2000" b="1" spc="290" dirty="0">
                <a:solidFill>
                  <a:srgbClr val="FF0000"/>
                </a:solidFill>
                <a:latin typeface="Gill Sans MT"/>
                <a:cs typeface="Gill Sans MT"/>
              </a:rPr>
              <a:t>a</a:t>
            </a:r>
            <a:r>
              <a:rPr sz="2000" b="1" spc="140" dirty="0">
                <a:solidFill>
                  <a:srgbClr val="FF0000"/>
                </a:solidFill>
                <a:latin typeface="Gill Sans MT"/>
                <a:cs typeface="Gill Sans MT"/>
              </a:rPr>
              <a:t>l</a:t>
            </a:r>
            <a:r>
              <a:rPr sz="2000" b="1" dirty="0">
                <a:solidFill>
                  <a:srgbClr val="FF0000"/>
                </a:solidFill>
                <a:latin typeface="Gill Sans MT"/>
                <a:cs typeface="Gill Sans MT"/>
              </a:rPr>
              <a:t>	</a:t>
            </a:r>
            <a:r>
              <a:rPr sz="2000" b="1" spc="170" dirty="0">
                <a:solidFill>
                  <a:srgbClr val="FF0000"/>
                </a:solidFill>
                <a:latin typeface="Gill Sans MT"/>
                <a:cs typeface="Gill Sans MT"/>
              </a:rPr>
              <a:t>tim</a:t>
            </a:r>
            <a:r>
              <a:rPr sz="2000" b="1" spc="175" dirty="0">
                <a:solidFill>
                  <a:srgbClr val="FF0000"/>
                </a:solidFill>
                <a:latin typeface="Gill Sans MT"/>
                <a:cs typeface="Gill Sans MT"/>
              </a:rPr>
              <a:t>e</a:t>
            </a:r>
            <a:r>
              <a:rPr sz="2000" b="1" dirty="0">
                <a:solidFill>
                  <a:srgbClr val="FF0000"/>
                </a:solidFill>
                <a:latin typeface="Gill Sans MT"/>
                <a:cs typeface="Gill Sans MT"/>
              </a:rPr>
              <a:t>	</a:t>
            </a:r>
            <a:r>
              <a:rPr sz="2000" b="1" spc="225" dirty="0">
                <a:solidFill>
                  <a:srgbClr val="FF0000"/>
                </a:solidFill>
                <a:latin typeface="Gill Sans MT"/>
                <a:cs typeface="Gill Sans MT"/>
              </a:rPr>
              <a:t>o</a:t>
            </a:r>
            <a:r>
              <a:rPr sz="2000" b="1" spc="229" dirty="0">
                <a:solidFill>
                  <a:srgbClr val="FF0000"/>
                </a:solidFill>
                <a:latin typeface="Gill Sans MT"/>
                <a:cs typeface="Gill Sans MT"/>
              </a:rPr>
              <a:t>p</a:t>
            </a:r>
            <a:r>
              <a:rPr sz="2000" b="1" spc="200" dirty="0">
                <a:solidFill>
                  <a:srgbClr val="FF0000"/>
                </a:solidFill>
                <a:latin typeface="Gill Sans MT"/>
                <a:cs typeface="Gill Sans MT"/>
              </a:rPr>
              <a:t>era</a:t>
            </a:r>
            <a:r>
              <a:rPr sz="2000" b="1" spc="165" dirty="0">
                <a:solidFill>
                  <a:srgbClr val="FF0000"/>
                </a:solidFill>
                <a:latin typeface="Gill Sans MT"/>
                <a:cs typeface="Gill Sans MT"/>
              </a:rPr>
              <a:t>t</a:t>
            </a:r>
            <a:r>
              <a:rPr sz="2000" b="1" spc="130" dirty="0">
                <a:solidFill>
                  <a:srgbClr val="FF0000"/>
                </a:solidFill>
                <a:latin typeface="Gill Sans MT"/>
                <a:cs typeface="Gill Sans MT"/>
              </a:rPr>
              <a:t>i</a:t>
            </a:r>
            <a:r>
              <a:rPr sz="2000" b="1" spc="220" dirty="0">
                <a:solidFill>
                  <a:srgbClr val="FF0000"/>
                </a:solidFill>
                <a:latin typeface="Gill Sans MT"/>
                <a:cs typeface="Gill Sans MT"/>
              </a:rPr>
              <a:t>on</a:t>
            </a:r>
            <a:r>
              <a:rPr sz="2000" b="1" dirty="0">
                <a:solidFill>
                  <a:srgbClr val="FF0000"/>
                </a:solidFill>
                <a:latin typeface="Gill Sans MT"/>
                <a:cs typeface="Gill Sans MT"/>
              </a:rPr>
              <a:t>	</a:t>
            </a:r>
            <a:r>
              <a:rPr sz="2000" b="1" spc="160" dirty="0">
                <a:solidFill>
                  <a:srgbClr val="001F5F"/>
                </a:solidFill>
                <a:latin typeface="Gill Sans MT"/>
                <a:cs typeface="Gill Sans MT"/>
              </a:rPr>
              <a:t>-</a:t>
            </a:r>
            <a:r>
              <a:rPr sz="2000" b="1" spc="130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co</a:t>
            </a:r>
            <a:r>
              <a:rPr sz="2000" spc="254" dirty="0">
                <a:solidFill>
                  <a:srgbClr val="001F5F"/>
                </a:solidFill>
                <a:latin typeface="Trebuchet MS"/>
                <a:cs typeface="Trebuchet MS"/>
              </a:rPr>
              <a:t>m</a:t>
            </a: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put</a:t>
            </a:r>
            <a:r>
              <a:rPr sz="2000" spc="110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000" spc="30" dirty="0">
                <a:solidFill>
                  <a:srgbClr val="001F5F"/>
                </a:solidFill>
                <a:latin typeface="Trebuchet MS"/>
                <a:cs typeface="Trebuchet MS"/>
              </a:rPr>
              <a:t>ti</a:t>
            </a:r>
            <a:r>
              <a:rPr sz="2000" spc="45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000" spc="175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000" spc="130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r>
              <a:rPr sz="2000" spc="13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000" spc="50" dirty="0">
                <a:solidFill>
                  <a:srgbClr val="001F5F"/>
                </a:solidFill>
                <a:latin typeface="Trebuchet MS"/>
                <a:cs typeface="Trebuchet MS"/>
              </a:rPr>
              <a:t>rr</a:t>
            </a:r>
            <a:r>
              <a:rPr sz="2000" spc="-25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000" spc="15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000" spc="50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000" spc="105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000" spc="80" dirty="0">
                <a:solidFill>
                  <a:srgbClr val="001F5F"/>
                </a:solidFill>
                <a:latin typeface="Trebuchet MS"/>
                <a:cs typeface="Trebuchet MS"/>
              </a:rPr>
              <a:t>paral</a:t>
            </a:r>
            <a:r>
              <a:rPr sz="2000" spc="40" dirty="0">
                <a:solidFill>
                  <a:srgbClr val="001F5F"/>
                </a:solidFill>
                <a:latin typeface="Trebuchet MS"/>
                <a:cs typeface="Trebuchet MS"/>
              </a:rPr>
              <a:t>l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000" spc="-45" dirty="0">
                <a:solidFill>
                  <a:srgbClr val="001F5F"/>
                </a:solidFill>
                <a:latin typeface="Trebuchet MS"/>
                <a:cs typeface="Trebuchet MS"/>
              </a:rPr>
              <a:t>l</a:t>
            </a:r>
            <a:r>
              <a:rPr sz="2000" spc="-90" dirty="0">
                <a:solidFill>
                  <a:srgbClr val="001F5F"/>
                </a:solidFill>
                <a:latin typeface="Trebuchet MS"/>
                <a:cs typeface="Trebuchet MS"/>
              </a:rPr>
              <a:t>.  </a:t>
            </a:r>
            <a:r>
              <a:rPr sz="2000" spc="114" dirty="0">
                <a:solidFill>
                  <a:srgbClr val="001F5F"/>
                </a:solidFill>
                <a:latin typeface="Trebuchet MS"/>
                <a:cs typeface="Trebuchet MS"/>
              </a:rPr>
              <a:t>Special</a:t>
            </a:r>
            <a:r>
              <a:rPr sz="2000" spc="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001F5F"/>
                </a:solidFill>
                <a:latin typeface="Trebuchet MS"/>
                <a:cs typeface="Trebuchet MS"/>
              </a:rPr>
              <a:t>H/W</a:t>
            </a:r>
            <a:r>
              <a:rPr sz="20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50" dirty="0">
                <a:solidFill>
                  <a:srgbClr val="001F5F"/>
                </a:solidFill>
                <a:latin typeface="Trebuchet MS"/>
                <a:cs typeface="Trebuchet MS"/>
              </a:rPr>
              <a:t>designed</a:t>
            </a:r>
            <a:r>
              <a:rPr sz="20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65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r>
              <a:rPr sz="2000" spc="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25" dirty="0">
                <a:solidFill>
                  <a:srgbClr val="001F5F"/>
                </a:solidFill>
                <a:latin typeface="Trebuchet MS"/>
                <a:cs typeface="Trebuchet MS"/>
              </a:rPr>
              <a:t>manufactured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8945" y="3883572"/>
            <a:ext cx="227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125" dirty="0">
                <a:solidFill>
                  <a:srgbClr val="FF0000"/>
                </a:solidFill>
              </a:rPr>
              <a:t></a:t>
            </a:r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2526144" y="3924249"/>
            <a:ext cx="76060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0"/>
              </a:spcBef>
              <a:tabLst>
                <a:tab pos="882650" algn="l"/>
                <a:tab pos="2372360" algn="l"/>
                <a:tab pos="2932430" algn="l"/>
                <a:tab pos="4566285" algn="l"/>
                <a:tab pos="6381750" algn="l"/>
                <a:tab pos="7487284" algn="l"/>
              </a:tabLst>
            </a:pPr>
            <a:r>
              <a:rPr sz="2000" b="1" spc="200" dirty="0">
                <a:solidFill>
                  <a:srgbClr val="FF0000"/>
                </a:solidFill>
                <a:latin typeface="Gill Sans MT"/>
                <a:cs typeface="Gill Sans MT"/>
              </a:rPr>
              <a:t>Faul</a:t>
            </a:r>
            <a:r>
              <a:rPr sz="2000" b="1" spc="165" dirty="0">
                <a:solidFill>
                  <a:srgbClr val="FF0000"/>
                </a:solidFill>
                <a:latin typeface="Gill Sans MT"/>
                <a:cs typeface="Gill Sans MT"/>
              </a:rPr>
              <a:t>t</a:t>
            </a:r>
            <a:r>
              <a:rPr sz="2000" b="1" dirty="0">
                <a:solidFill>
                  <a:srgbClr val="FF0000"/>
                </a:solidFill>
                <a:latin typeface="Gill Sans MT"/>
                <a:cs typeface="Gill Sans MT"/>
              </a:rPr>
              <a:t>	</a:t>
            </a:r>
            <a:r>
              <a:rPr sz="2000" b="1" spc="125" dirty="0">
                <a:solidFill>
                  <a:srgbClr val="FF0000"/>
                </a:solidFill>
                <a:latin typeface="Gill Sans MT"/>
                <a:cs typeface="Gill Sans MT"/>
              </a:rPr>
              <a:t>t</a:t>
            </a:r>
            <a:r>
              <a:rPr sz="2000" b="1" spc="200" dirty="0">
                <a:solidFill>
                  <a:srgbClr val="FF0000"/>
                </a:solidFill>
                <a:latin typeface="Gill Sans MT"/>
                <a:cs typeface="Gill Sans MT"/>
              </a:rPr>
              <a:t>oleranc</a:t>
            </a:r>
            <a:r>
              <a:rPr sz="2000" b="1" spc="235" dirty="0">
                <a:solidFill>
                  <a:srgbClr val="FF0000"/>
                </a:solidFill>
                <a:latin typeface="Gill Sans MT"/>
                <a:cs typeface="Gill Sans MT"/>
              </a:rPr>
              <a:t>e</a:t>
            </a:r>
            <a:r>
              <a:rPr sz="2000" b="1" dirty="0">
                <a:solidFill>
                  <a:srgbClr val="FF0000"/>
                </a:solidFill>
                <a:latin typeface="Gill Sans MT"/>
                <a:cs typeface="Gill Sans MT"/>
              </a:rPr>
              <a:t>	</a:t>
            </a:r>
            <a:r>
              <a:rPr sz="2000" b="1" spc="204" dirty="0">
                <a:solidFill>
                  <a:srgbClr val="FF0000"/>
                </a:solidFill>
                <a:latin typeface="Gill Sans MT"/>
                <a:cs typeface="Gill Sans MT"/>
              </a:rPr>
              <a:t>vi</a:t>
            </a:r>
            <a:r>
              <a:rPr sz="2000" b="1" spc="290" dirty="0">
                <a:solidFill>
                  <a:srgbClr val="FF0000"/>
                </a:solidFill>
                <a:latin typeface="Gill Sans MT"/>
                <a:cs typeface="Gill Sans MT"/>
              </a:rPr>
              <a:t>a</a:t>
            </a:r>
            <a:r>
              <a:rPr sz="2000" b="1" dirty="0">
                <a:solidFill>
                  <a:srgbClr val="FF0000"/>
                </a:solidFill>
                <a:latin typeface="Gill Sans MT"/>
                <a:cs typeface="Gill Sans MT"/>
              </a:rPr>
              <a:t>	</a:t>
            </a:r>
            <a:r>
              <a:rPr sz="2000" b="1" spc="80" dirty="0">
                <a:solidFill>
                  <a:srgbClr val="FF0000"/>
                </a:solidFill>
                <a:latin typeface="Gill Sans MT"/>
                <a:cs typeface="Gill Sans MT"/>
              </a:rPr>
              <a:t>r</a:t>
            </a:r>
            <a:r>
              <a:rPr sz="2000" b="1" spc="245" dirty="0">
                <a:solidFill>
                  <a:srgbClr val="FF0000"/>
                </a:solidFill>
                <a:latin typeface="Gill Sans MT"/>
                <a:cs typeface="Gill Sans MT"/>
              </a:rPr>
              <a:t>e</a:t>
            </a:r>
            <a:r>
              <a:rPr sz="2000" b="1" spc="270" dirty="0">
                <a:solidFill>
                  <a:srgbClr val="FF0000"/>
                </a:solidFill>
                <a:latin typeface="Gill Sans MT"/>
                <a:cs typeface="Gill Sans MT"/>
              </a:rPr>
              <a:t>d</a:t>
            </a:r>
            <a:r>
              <a:rPr sz="2000" b="1" spc="254" dirty="0">
                <a:solidFill>
                  <a:srgbClr val="FF0000"/>
                </a:solidFill>
                <a:latin typeface="Gill Sans MT"/>
                <a:cs typeface="Gill Sans MT"/>
              </a:rPr>
              <a:t>un</a:t>
            </a:r>
            <a:r>
              <a:rPr sz="2000" b="1" spc="265" dirty="0">
                <a:solidFill>
                  <a:srgbClr val="FF0000"/>
                </a:solidFill>
                <a:latin typeface="Gill Sans MT"/>
                <a:cs typeface="Gill Sans MT"/>
              </a:rPr>
              <a:t>d</a:t>
            </a:r>
            <a:r>
              <a:rPr sz="2000" b="1" spc="290" dirty="0">
                <a:solidFill>
                  <a:srgbClr val="FF0000"/>
                </a:solidFill>
                <a:latin typeface="Gill Sans MT"/>
                <a:cs typeface="Gill Sans MT"/>
              </a:rPr>
              <a:t>a</a:t>
            </a:r>
            <a:r>
              <a:rPr sz="2000" b="1" spc="229" dirty="0">
                <a:solidFill>
                  <a:srgbClr val="FF0000"/>
                </a:solidFill>
                <a:latin typeface="Gill Sans MT"/>
                <a:cs typeface="Gill Sans MT"/>
              </a:rPr>
              <a:t>n</a:t>
            </a:r>
            <a:r>
              <a:rPr sz="2000" b="1" spc="165" dirty="0">
                <a:solidFill>
                  <a:srgbClr val="FF0000"/>
                </a:solidFill>
                <a:latin typeface="Gill Sans MT"/>
                <a:cs typeface="Gill Sans MT"/>
              </a:rPr>
              <a:t>t</a:t>
            </a:r>
            <a:r>
              <a:rPr sz="2000" b="1" dirty="0">
                <a:solidFill>
                  <a:srgbClr val="FF0000"/>
                </a:solidFill>
                <a:latin typeface="Gill Sans MT"/>
                <a:cs typeface="Gill Sans MT"/>
              </a:rPr>
              <a:t>	</a:t>
            </a:r>
            <a:r>
              <a:rPr sz="2000" b="1" spc="120" dirty="0">
                <a:solidFill>
                  <a:srgbClr val="FF0000"/>
                </a:solidFill>
                <a:latin typeface="Gill Sans MT"/>
                <a:cs typeface="Gill Sans MT"/>
              </a:rPr>
              <a:t>i</a:t>
            </a:r>
            <a:r>
              <a:rPr sz="2000" b="1" spc="270" dirty="0">
                <a:solidFill>
                  <a:srgbClr val="FF0000"/>
                </a:solidFill>
                <a:latin typeface="Gill Sans MT"/>
                <a:cs typeface="Gill Sans MT"/>
              </a:rPr>
              <a:t>n</a:t>
            </a:r>
            <a:r>
              <a:rPr sz="2000" b="1" spc="175" dirty="0">
                <a:solidFill>
                  <a:srgbClr val="FF0000"/>
                </a:solidFill>
                <a:latin typeface="Gill Sans MT"/>
                <a:cs typeface="Gill Sans MT"/>
              </a:rPr>
              <a:t>fo</a:t>
            </a:r>
            <a:r>
              <a:rPr sz="2000" b="1" spc="185" dirty="0">
                <a:solidFill>
                  <a:srgbClr val="FF0000"/>
                </a:solidFill>
                <a:latin typeface="Gill Sans MT"/>
                <a:cs typeface="Gill Sans MT"/>
              </a:rPr>
              <a:t>r</a:t>
            </a:r>
            <a:r>
              <a:rPr sz="2000" b="1" spc="229" dirty="0">
                <a:solidFill>
                  <a:srgbClr val="FF0000"/>
                </a:solidFill>
                <a:latin typeface="Gill Sans MT"/>
                <a:cs typeface="Gill Sans MT"/>
              </a:rPr>
              <a:t>ma</a:t>
            </a:r>
            <a:r>
              <a:rPr sz="2000" b="1" spc="125" dirty="0">
                <a:solidFill>
                  <a:srgbClr val="FF0000"/>
                </a:solidFill>
                <a:latin typeface="Gill Sans MT"/>
                <a:cs typeface="Gill Sans MT"/>
              </a:rPr>
              <a:t>t</a:t>
            </a:r>
            <a:r>
              <a:rPr sz="2000" b="1" spc="130" dirty="0">
                <a:solidFill>
                  <a:srgbClr val="FF0000"/>
                </a:solidFill>
                <a:latin typeface="Gill Sans MT"/>
                <a:cs typeface="Gill Sans MT"/>
              </a:rPr>
              <a:t>i</a:t>
            </a:r>
            <a:r>
              <a:rPr sz="2000" b="1" spc="220" dirty="0">
                <a:solidFill>
                  <a:srgbClr val="FF0000"/>
                </a:solidFill>
                <a:latin typeface="Gill Sans MT"/>
                <a:cs typeface="Gill Sans MT"/>
              </a:rPr>
              <a:t>on</a:t>
            </a:r>
            <a:r>
              <a:rPr sz="2000" b="1" dirty="0">
                <a:solidFill>
                  <a:srgbClr val="FF0000"/>
                </a:solidFill>
                <a:latin typeface="Gill Sans MT"/>
                <a:cs typeface="Gill Sans MT"/>
              </a:rPr>
              <a:t>	</a:t>
            </a:r>
            <a:r>
              <a:rPr sz="2000" b="1" spc="175" dirty="0">
                <a:solidFill>
                  <a:srgbClr val="FF0000"/>
                </a:solidFill>
                <a:latin typeface="Gill Sans MT"/>
                <a:cs typeface="Gill Sans MT"/>
              </a:rPr>
              <a:t>c</a:t>
            </a:r>
            <a:r>
              <a:rPr sz="2000" b="1" spc="225" dirty="0">
                <a:solidFill>
                  <a:srgbClr val="FF0000"/>
                </a:solidFill>
                <a:latin typeface="Gill Sans MT"/>
                <a:cs typeface="Gill Sans MT"/>
              </a:rPr>
              <a:t>o</a:t>
            </a:r>
            <a:r>
              <a:rPr sz="2000" b="1" spc="229" dirty="0">
                <a:solidFill>
                  <a:srgbClr val="FF0000"/>
                </a:solidFill>
                <a:latin typeface="Gill Sans MT"/>
                <a:cs typeface="Gill Sans MT"/>
              </a:rPr>
              <a:t>d</a:t>
            </a:r>
            <a:r>
              <a:rPr sz="2000" b="1" spc="120" dirty="0">
                <a:solidFill>
                  <a:srgbClr val="FF0000"/>
                </a:solidFill>
                <a:latin typeface="Gill Sans MT"/>
                <a:cs typeface="Gill Sans MT"/>
              </a:rPr>
              <a:t>i</a:t>
            </a:r>
            <a:r>
              <a:rPr sz="2000" b="1" spc="270" dirty="0">
                <a:solidFill>
                  <a:srgbClr val="FF0000"/>
                </a:solidFill>
                <a:latin typeface="Gill Sans MT"/>
                <a:cs typeface="Gill Sans MT"/>
              </a:rPr>
              <a:t>n</a:t>
            </a:r>
            <a:r>
              <a:rPr sz="2000" b="1" spc="345" dirty="0">
                <a:solidFill>
                  <a:srgbClr val="FF0000"/>
                </a:solidFill>
                <a:latin typeface="Gill Sans MT"/>
                <a:cs typeface="Gill Sans MT"/>
              </a:rPr>
              <a:t>g</a:t>
            </a:r>
            <a:r>
              <a:rPr sz="2000" b="1" dirty="0">
                <a:solidFill>
                  <a:srgbClr val="FF0000"/>
                </a:solidFill>
                <a:latin typeface="Gill Sans MT"/>
                <a:cs typeface="Gill Sans MT"/>
              </a:rPr>
              <a:t>	</a:t>
            </a:r>
            <a:r>
              <a:rPr sz="2000" b="1" spc="160" dirty="0">
                <a:solidFill>
                  <a:srgbClr val="001F5F"/>
                </a:solidFill>
                <a:latin typeface="Gill Sans MT"/>
                <a:cs typeface="Gill Sans MT"/>
              </a:rPr>
              <a:t>-</a:t>
            </a:r>
            <a:endParaRPr sz="2000" dirty="0">
              <a:latin typeface="Gill Sans MT"/>
              <a:cs typeface="Gill Sans MT"/>
            </a:endParaRPr>
          </a:p>
          <a:p>
            <a:pPr marL="12700">
              <a:tabLst>
                <a:tab pos="2524125" algn="l"/>
                <a:tab pos="3327400" algn="l"/>
                <a:tab pos="3710304" algn="l"/>
                <a:tab pos="5662295" algn="l"/>
              </a:tabLst>
            </a:pPr>
            <a:r>
              <a:rPr sz="2000" spc="65" dirty="0">
                <a:solidFill>
                  <a:srgbClr val="001F5F"/>
                </a:solidFill>
                <a:latin typeface="Trebuchet MS"/>
                <a:cs typeface="Trebuchet MS"/>
              </a:rPr>
              <a:t>partial</a:t>
            </a:r>
            <a:r>
              <a:rPr sz="2000" spc="4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Trebuchet MS"/>
                <a:cs typeface="Trebuchet MS"/>
              </a:rPr>
              <a:t>destruction	</a:t>
            </a:r>
            <a:r>
              <a:rPr sz="2000" spc="130" dirty="0">
                <a:solidFill>
                  <a:srgbClr val="001F5F"/>
                </a:solidFill>
                <a:latin typeface="Trebuchet MS"/>
                <a:cs typeface="Trebuchet MS"/>
              </a:rPr>
              <a:t>leads	</a:t>
            </a:r>
            <a:r>
              <a:rPr sz="2000" spc="65" dirty="0">
                <a:solidFill>
                  <a:srgbClr val="001F5F"/>
                </a:solidFill>
                <a:latin typeface="Trebuchet MS"/>
                <a:cs typeface="Trebuchet MS"/>
              </a:rPr>
              <a:t>to	</a:t>
            </a:r>
            <a:r>
              <a:rPr sz="2000" spc="135" dirty="0">
                <a:solidFill>
                  <a:srgbClr val="001F5F"/>
                </a:solidFill>
                <a:latin typeface="Trebuchet MS"/>
                <a:cs typeface="Trebuchet MS"/>
              </a:rPr>
              <a:t>corresponding	</a:t>
            </a:r>
            <a:r>
              <a:rPr sz="2000" spc="120" dirty="0">
                <a:solidFill>
                  <a:srgbClr val="001F5F"/>
                </a:solidFill>
                <a:latin typeface="Trebuchet MS"/>
                <a:cs typeface="Trebuchet MS"/>
              </a:rPr>
              <a:t>degradation</a:t>
            </a:r>
            <a:r>
              <a:rPr sz="2000" spc="3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001F5F"/>
                </a:solidFill>
                <a:latin typeface="Trebuchet MS"/>
                <a:cs typeface="Trebuchet MS"/>
              </a:rPr>
              <a:t>of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145" y="4535170"/>
            <a:ext cx="75926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1933575" algn="l"/>
              </a:tabLst>
            </a:pPr>
            <a:r>
              <a:rPr sz="2000" spc="105" dirty="0">
                <a:solidFill>
                  <a:srgbClr val="001F5F"/>
                </a:solidFill>
                <a:latin typeface="Trebuchet MS"/>
                <a:cs typeface="Trebuchet MS"/>
              </a:rPr>
              <a:t>performance.	</a:t>
            </a:r>
            <a:r>
              <a:rPr sz="2000" spc="215" dirty="0">
                <a:solidFill>
                  <a:srgbClr val="001F5F"/>
                </a:solidFill>
                <a:latin typeface="Trebuchet MS"/>
                <a:cs typeface="Trebuchet MS"/>
              </a:rPr>
              <a:t>Some</a:t>
            </a:r>
            <a:r>
              <a:rPr sz="2000" spc="20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001F5F"/>
                </a:solidFill>
                <a:latin typeface="Trebuchet MS"/>
                <a:cs typeface="Trebuchet MS"/>
              </a:rPr>
              <a:t>network</a:t>
            </a:r>
            <a:r>
              <a:rPr sz="2000" spc="2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Trebuchet MS"/>
                <a:cs typeface="Trebuchet MS"/>
              </a:rPr>
              <a:t>capabilities</a:t>
            </a:r>
            <a:r>
              <a:rPr sz="2000" spc="2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215" dirty="0">
                <a:solidFill>
                  <a:srgbClr val="001F5F"/>
                </a:solidFill>
                <a:latin typeface="Trebuchet MS"/>
                <a:cs typeface="Trebuchet MS"/>
              </a:rPr>
              <a:t>may</a:t>
            </a:r>
            <a:r>
              <a:rPr sz="2000" spc="2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be</a:t>
            </a:r>
            <a:r>
              <a:rPr sz="2000" spc="20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Trebuchet MS"/>
                <a:cs typeface="Trebuchet MS"/>
              </a:rPr>
              <a:t>retained </a:t>
            </a:r>
            <a:r>
              <a:rPr sz="2000" spc="-5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65" dirty="0">
                <a:solidFill>
                  <a:srgbClr val="001F5F"/>
                </a:solidFill>
                <a:latin typeface="Trebuchet MS"/>
                <a:cs typeface="Trebuchet MS"/>
              </a:rPr>
              <a:t>even</a:t>
            </a:r>
            <a:r>
              <a:rPr sz="2000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001F5F"/>
                </a:solidFill>
                <a:latin typeface="Trebuchet MS"/>
                <a:cs typeface="Trebuchet MS"/>
              </a:rPr>
              <a:t>after</a:t>
            </a:r>
            <a:r>
              <a:rPr sz="20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Trebuchet MS"/>
                <a:cs typeface="Trebuchet MS"/>
              </a:rPr>
              <a:t>major</a:t>
            </a:r>
            <a:r>
              <a:rPr sz="20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001F5F"/>
                </a:solidFill>
                <a:latin typeface="Trebuchet MS"/>
                <a:cs typeface="Trebuchet MS"/>
              </a:rPr>
              <a:t>network</a:t>
            </a:r>
            <a:r>
              <a:rPr sz="2000" spc="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155" dirty="0">
                <a:solidFill>
                  <a:srgbClr val="001F5F"/>
                </a:solidFill>
                <a:latin typeface="Trebuchet MS"/>
                <a:cs typeface="Trebuchet MS"/>
              </a:rPr>
              <a:t>damage.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58503" y="312933"/>
            <a:ext cx="9190743" cy="702756"/>
          </a:xfrm>
          <a:prstGeom prst="rect">
            <a:avLst/>
          </a:prstGeom>
        </p:spPr>
        <p:txBody>
          <a:bodyPr spcFirstLastPara="1" vert="horz" wrap="square" lIns="0" tIns="12700" rIns="0" bIns="0" rtlCol="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310" dirty="0"/>
              <a:t>Advantages</a:t>
            </a:r>
            <a:r>
              <a:rPr b="1" spc="170" dirty="0"/>
              <a:t> </a:t>
            </a:r>
            <a:r>
              <a:rPr b="1" spc="290" dirty="0"/>
              <a:t>of</a:t>
            </a:r>
            <a:r>
              <a:rPr b="1" spc="170" dirty="0"/>
              <a:t> </a:t>
            </a:r>
            <a:r>
              <a:rPr b="1" spc="210" dirty="0"/>
              <a:t>Neural</a:t>
            </a:r>
            <a:r>
              <a:rPr b="1" spc="175" dirty="0"/>
              <a:t> </a:t>
            </a:r>
            <a:r>
              <a:rPr b="1" spc="240" dirty="0"/>
              <a:t>Networks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35" y="295463"/>
            <a:ext cx="10547498" cy="439223"/>
          </a:xfrm>
          <a:prstGeom prst="rect">
            <a:avLst/>
          </a:prstGeom>
        </p:spPr>
        <p:txBody>
          <a:bodyPr spcFirstLastPara="1" vert="horz" wrap="square" lIns="0" tIns="53975" rIns="0" bIns="0" rtlCol="0" anchor="ctr" anchorCtr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4093845" algn="l"/>
                <a:tab pos="5607685" algn="l"/>
                <a:tab pos="6695440" algn="l"/>
              </a:tabLst>
            </a:pPr>
            <a:r>
              <a:rPr sz="2400" spc="114" dirty="0"/>
              <a:t>M</a:t>
            </a:r>
            <a:r>
              <a:rPr sz="2400" spc="100" dirty="0"/>
              <a:t>U</a:t>
            </a:r>
            <a:r>
              <a:rPr sz="2400" spc="-25" dirty="0"/>
              <a:t>L</a:t>
            </a:r>
            <a:r>
              <a:rPr sz="2400" spc="-30" dirty="0"/>
              <a:t>T</a:t>
            </a:r>
            <a:r>
              <a:rPr sz="2400" spc="40" dirty="0"/>
              <a:t>I</a:t>
            </a:r>
            <a:r>
              <a:rPr sz="2400" spc="100" dirty="0"/>
              <a:t>D</a:t>
            </a:r>
            <a:r>
              <a:rPr sz="2400" spc="125" dirty="0"/>
              <a:t>I</a:t>
            </a:r>
            <a:r>
              <a:rPr sz="2400" spc="229" dirty="0"/>
              <a:t>S</a:t>
            </a:r>
            <a:r>
              <a:rPr sz="2400" spc="-85" dirty="0"/>
              <a:t>C</a:t>
            </a:r>
            <a:r>
              <a:rPr sz="2400" spc="75" dirty="0"/>
              <a:t>I</a:t>
            </a:r>
            <a:r>
              <a:rPr sz="2400" spc="190" dirty="0"/>
              <a:t>P</a:t>
            </a:r>
            <a:r>
              <a:rPr sz="2400" spc="35" dirty="0"/>
              <a:t>L</a:t>
            </a:r>
            <a:r>
              <a:rPr sz="2400" spc="15" dirty="0"/>
              <a:t>I</a:t>
            </a:r>
            <a:r>
              <a:rPr sz="2400" spc="35" dirty="0"/>
              <a:t>N</a:t>
            </a:r>
            <a:r>
              <a:rPr sz="2400" spc="75" dirty="0"/>
              <a:t>AR</a:t>
            </a:r>
            <a:r>
              <a:rPr sz="2400" spc="80" dirty="0"/>
              <a:t>Y</a:t>
            </a:r>
            <a:r>
              <a:rPr sz="2400" dirty="0"/>
              <a:t>	</a:t>
            </a:r>
            <a:r>
              <a:rPr sz="2400" spc="30" dirty="0"/>
              <a:t>VIE</a:t>
            </a:r>
            <a:r>
              <a:rPr sz="2400" spc="75" dirty="0"/>
              <a:t>W</a:t>
            </a:r>
            <a:r>
              <a:rPr sz="2400" dirty="0"/>
              <a:t>	</a:t>
            </a:r>
            <a:r>
              <a:rPr sz="2400" spc="70" dirty="0"/>
              <a:t>O</a:t>
            </a:r>
            <a:r>
              <a:rPr sz="2400" spc="50" dirty="0"/>
              <a:t>F</a:t>
            </a:r>
            <a:r>
              <a:rPr sz="2400" dirty="0"/>
              <a:t>	</a:t>
            </a:r>
            <a:r>
              <a:rPr sz="2400" spc="15" dirty="0"/>
              <a:t>NE</a:t>
            </a:r>
            <a:r>
              <a:rPr sz="2400" spc="10" dirty="0"/>
              <a:t>U</a:t>
            </a:r>
            <a:r>
              <a:rPr sz="2400" spc="95" dirty="0"/>
              <a:t>R</a:t>
            </a:r>
            <a:r>
              <a:rPr sz="2400" spc="114" dirty="0"/>
              <a:t>A</a:t>
            </a:r>
            <a:r>
              <a:rPr sz="2400" spc="30" dirty="0"/>
              <a:t>L  </a:t>
            </a:r>
            <a:r>
              <a:rPr sz="2400" spc="45" dirty="0"/>
              <a:t>NETWORKS</a:t>
            </a:r>
            <a:endParaRPr sz="2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1800" y="1311874"/>
            <a:ext cx="6876072" cy="45692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769</Words>
  <Application>Microsoft Office PowerPoint</Application>
  <PresentationFormat>Widescreen</PresentationFormat>
  <Paragraphs>117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Times New Roman</vt:lpstr>
      <vt:lpstr>Arial</vt:lpstr>
      <vt:lpstr>Karla</vt:lpstr>
      <vt:lpstr>Gill Sans MT</vt:lpstr>
      <vt:lpstr>Trebuchet MS</vt:lpstr>
      <vt:lpstr>Cambria</vt:lpstr>
      <vt:lpstr>Casper</vt:lpstr>
      <vt:lpstr>Verdana</vt:lpstr>
      <vt:lpstr>Courier New</vt:lpstr>
      <vt:lpstr>Calibri</vt:lpstr>
      <vt:lpstr>Unit 2.1</vt:lpstr>
      <vt:lpstr>CorelDRAW</vt:lpstr>
      <vt:lpstr>PowerPoint Presentation</vt:lpstr>
      <vt:lpstr>Deep Learning: Course Objectives</vt:lpstr>
      <vt:lpstr>COURSE OUTCOMES</vt:lpstr>
      <vt:lpstr>Unit-1 Syllabus</vt:lpstr>
      <vt:lpstr>SUGGESTIVE READINGS</vt:lpstr>
      <vt:lpstr>NEURAL NETWORKS</vt:lpstr>
      <vt:lpstr>PowerPoint Presentation</vt:lpstr>
      <vt:lpstr>Advantages of Neural Networks</vt:lpstr>
      <vt:lpstr>MULTIDISCIPLINARY VIEW OF NEURAL  NETWORKS</vt:lpstr>
      <vt:lpstr>Conventional Computing vs Neuro Computing</vt:lpstr>
      <vt:lpstr>Questions…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Microsoft account</cp:lastModifiedBy>
  <cp:revision>43</cp:revision>
  <dcterms:created xsi:type="dcterms:W3CDTF">2020-06-09T06:07:05Z</dcterms:created>
  <dcterms:modified xsi:type="dcterms:W3CDTF">2023-07-01T05:59:30Z</dcterms:modified>
</cp:coreProperties>
</file>