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6"/>
  </p:notesMasterIdLst>
  <p:handoutMasterIdLst>
    <p:handoutMasterId r:id="rId27"/>
  </p:handoutMasterIdLst>
  <p:sldIdLst>
    <p:sldId id="392" r:id="rId2"/>
    <p:sldId id="396" r:id="rId3"/>
    <p:sldId id="401" r:id="rId4"/>
    <p:sldId id="426" r:id="rId5"/>
    <p:sldId id="431" r:id="rId6"/>
    <p:sldId id="429" r:id="rId7"/>
    <p:sldId id="433" r:id="rId8"/>
    <p:sldId id="434" r:id="rId9"/>
    <p:sldId id="457" r:id="rId10"/>
    <p:sldId id="435" r:id="rId11"/>
    <p:sldId id="456" r:id="rId12"/>
    <p:sldId id="436" r:id="rId13"/>
    <p:sldId id="458" r:id="rId14"/>
    <p:sldId id="432" r:id="rId15"/>
    <p:sldId id="437" r:id="rId16"/>
    <p:sldId id="459" r:id="rId17"/>
    <p:sldId id="438" r:id="rId18"/>
    <p:sldId id="439" r:id="rId19"/>
    <p:sldId id="440" r:id="rId20"/>
    <p:sldId id="441" r:id="rId21"/>
    <p:sldId id="400" r:id="rId22"/>
    <p:sldId id="417" r:id="rId23"/>
    <p:sldId id="394" r:id="rId24"/>
    <p:sldId id="399" r:id="rId25"/>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64" d="100"/>
          <a:sy n="64" d="100"/>
        </p:scale>
        <p:origin x="112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D54BA5B4-9E2E-42CD-8464-D10632C7AA91}"/>
    <pc:docChg chg="undo custSel addSld delSld modSld">
      <pc:chgData name="Hari haran Udhayakumar" userId="bf540fa2fe44a33b" providerId="LiveId" clId="{D54BA5B4-9E2E-42CD-8464-D10632C7AA91}" dt="2021-08-26T07:37:15.844" v="475" actId="13926"/>
      <pc:docMkLst>
        <pc:docMk/>
      </pc:docMkLst>
      <pc:sldChg chg="modSp mod">
        <pc:chgData name="Hari haran Udhayakumar" userId="bf540fa2fe44a33b" providerId="LiveId" clId="{D54BA5B4-9E2E-42CD-8464-D10632C7AA91}" dt="2021-08-10T04:41:48.404" v="43" actId="20577"/>
        <pc:sldMkLst>
          <pc:docMk/>
          <pc:sldMk cId="0" sldId="392"/>
        </pc:sldMkLst>
        <pc:spChg chg="mod">
          <ac:chgData name="Hari haran Udhayakumar" userId="bf540fa2fe44a33b" providerId="LiveId" clId="{D54BA5B4-9E2E-42CD-8464-D10632C7AA91}" dt="2021-08-10T04:41:48.404" v="43" actId="20577"/>
          <ac:spMkLst>
            <pc:docMk/>
            <pc:sldMk cId="0" sldId="392"/>
            <ac:spMk id="1039" creationId="{00000000-0000-0000-0000-000000000000}"/>
          </ac:spMkLst>
        </pc:spChg>
      </pc:sldChg>
      <pc:sldChg chg="modSp mod">
        <pc:chgData name="Hari haran Udhayakumar" userId="bf540fa2fe44a33b" providerId="LiveId" clId="{D54BA5B4-9E2E-42CD-8464-D10632C7AA91}" dt="2021-08-11T16:41:06.533" v="455"/>
        <pc:sldMkLst>
          <pc:docMk/>
          <pc:sldMk cId="0" sldId="394"/>
        </pc:sldMkLst>
        <pc:spChg chg="mod">
          <ac:chgData name="Hari haran Udhayakumar" userId="bf540fa2fe44a33b" providerId="LiveId" clId="{D54BA5B4-9E2E-42CD-8464-D10632C7AA91}" dt="2021-08-11T16:41:06.533" v="455"/>
          <ac:spMkLst>
            <pc:docMk/>
            <pc:sldMk cId="0" sldId="394"/>
            <ac:spMk id="37891" creationId="{00000000-0000-0000-0000-000000000000}"/>
          </ac:spMkLst>
        </pc:spChg>
      </pc:sldChg>
      <pc:sldChg chg="modSp mod">
        <pc:chgData name="Hari haran Udhayakumar" userId="bf540fa2fe44a33b" providerId="LiveId" clId="{D54BA5B4-9E2E-42CD-8464-D10632C7AA91}" dt="2021-08-10T04:56:37.815" v="262" actId="20577"/>
        <pc:sldMkLst>
          <pc:docMk/>
          <pc:sldMk cId="0" sldId="400"/>
        </pc:sldMkLst>
        <pc:spChg chg="mod">
          <ac:chgData name="Hari haran Udhayakumar" userId="bf540fa2fe44a33b" providerId="LiveId" clId="{D54BA5B4-9E2E-42CD-8464-D10632C7AA91}" dt="2021-08-10T04:56:37.815" v="262" actId="20577"/>
          <ac:spMkLst>
            <pc:docMk/>
            <pc:sldMk cId="0" sldId="400"/>
            <ac:spMk id="3" creationId="{00000000-0000-0000-0000-000000000000}"/>
          </ac:spMkLst>
        </pc:spChg>
      </pc:sldChg>
      <pc:sldChg chg="modSp mod">
        <pc:chgData name="Hari haran Udhayakumar" userId="bf540fa2fe44a33b" providerId="LiveId" clId="{D54BA5B4-9E2E-42CD-8464-D10632C7AA91}" dt="2021-08-25T07:32:15.599" v="459" actId="13926"/>
        <pc:sldMkLst>
          <pc:docMk/>
          <pc:sldMk cId="0" sldId="401"/>
        </pc:sldMkLst>
        <pc:spChg chg="mod">
          <ac:chgData name="Hari haran Udhayakumar" userId="bf540fa2fe44a33b" providerId="LiveId" clId="{D54BA5B4-9E2E-42CD-8464-D10632C7AA91}" dt="2021-08-25T07:32:15.599" v="459" actId="13926"/>
          <ac:spMkLst>
            <pc:docMk/>
            <pc:sldMk cId="0" sldId="401"/>
            <ac:spMk id="7" creationId="{00000000-0000-0000-0000-000000000000}"/>
          </ac:spMkLst>
        </pc:spChg>
      </pc:sldChg>
      <pc:sldChg chg="del">
        <pc:chgData name="Hari haran Udhayakumar" userId="bf540fa2fe44a33b" providerId="LiveId" clId="{D54BA5B4-9E2E-42CD-8464-D10632C7AA91}" dt="2021-08-10T04:41:22.290" v="31" actId="47"/>
        <pc:sldMkLst>
          <pc:docMk/>
          <pc:sldMk cId="0" sldId="402"/>
        </pc:sldMkLst>
      </pc:sldChg>
      <pc:sldChg chg="modSp mod">
        <pc:chgData name="Hari haran Udhayakumar" userId="bf540fa2fe44a33b" providerId="LiveId" clId="{D54BA5B4-9E2E-42CD-8464-D10632C7AA91}" dt="2021-08-11T16:45:55.896" v="458" actId="20577"/>
        <pc:sldMkLst>
          <pc:docMk/>
          <pc:sldMk cId="0" sldId="417"/>
        </pc:sldMkLst>
        <pc:spChg chg="mod">
          <ac:chgData name="Hari haran Udhayakumar" userId="bf540fa2fe44a33b" providerId="LiveId" clId="{D54BA5B4-9E2E-42CD-8464-D10632C7AA91}" dt="2021-08-11T16:45:55.896" v="458" actId="20577"/>
          <ac:spMkLst>
            <pc:docMk/>
            <pc:sldMk cId="0" sldId="417"/>
            <ac:spMk id="9" creationId="{00000000-0000-0000-0000-000000000000}"/>
          </ac:spMkLst>
        </pc:spChg>
      </pc:sldChg>
      <pc:sldChg chg="del">
        <pc:chgData name="Hari haran Udhayakumar" userId="bf540fa2fe44a33b" providerId="LiveId" clId="{D54BA5B4-9E2E-42CD-8464-D10632C7AA91}" dt="2021-08-10T04:41:23.574" v="33" actId="47"/>
        <pc:sldMkLst>
          <pc:docMk/>
          <pc:sldMk cId="1411171117" sldId="418"/>
        </pc:sldMkLst>
      </pc:sldChg>
      <pc:sldChg chg="del">
        <pc:chgData name="Hari haran Udhayakumar" userId="bf540fa2fe44a33b" providerId="LiveId" clId="{D54BA5B4-9E2E-42CD-8464-D10632C7AA91}" dt="2021-08-10T04:41:23.037" v="32" actId="47"/>
        <pc:sldMkLst>
          <pc:docMk/>
          <pc:sldMk cId="1033470181" sldId="419"/>
        </pc:sldMkLst>
      </pc:sldChg>
      <pc:sldChg chg="del">
        <pc:chgData name="Hari haran Udhayakumar" userId="bf540fa2fe44a33b" providerId="LiveId" clId="{D54BA5B4-9E2E-42CD-8464-D10632C7AA91}" dt="2021-08-10T04:41:24.140" v="34" actId="47"/>
        <pc:sldMkLst>
          <pc:docMk/>
          <pc:sldMk cId="3928737238" sldId="420"/>
        </pc:sldMkLst>
      </pc:sldChg>
      <pc:sldChg chg="del">
        <pc:chgData name="Hari haran Udhayakumar" userId="bf540fa2fe44a33b" providerId="LiveId" clId="{D54BA5B4-9E2E-42CD-8464-D10632C7AA91}" dt="2021-08-10T04:41:25.864" v="36" actId="47"/>
        <pc:sldMkLst>
          <pc:docMk/>
          <pc:sldMk cId="1179522103" sldId="421"/>
        </pc:sldMkLst>
      </pc:sldChg>
      <pc:sldChg chg="del">
        <pc:chgData name="Hari haran Udhayakumar" userId="bf540fa2fe44a33b" providerId="LiveId" clId="{D54BA5B4-9E2E-42CD-8464-D10632C7AA91}" dt="2021-08-10T04:41:27.839" v="39" actId="47"/>
        <pc:sldMkLst>
          <pc:docMk/>
          <pc:sldMk cId="667972310" sldId="422"/>
        </pc:sldMkLst>
      </pc:sldChg>
      <pc:sldChg chg="del">
        <pc:chgData name="Hari haran Udhayakumar" userId="bf540fa2fe44a33b" providerId="LiveId" clId="{D54BA5B4-9E2E-42CD-8464-D10632C7AA91}" dt="2021-08-10T04:41:25.257" v="35" actId="47"/>
        <pc:sldMkLst>
          <pc:docMk/>
          <pc:sldMk cId="2095057127" sldId="423"/>
        </pc:sldMkLst>
      </pc:sldChg>
      <pc:sldChg chg="del">
        <pc:chgData name="Hari haran Udhayakumar" userId="bf540fa2fe44a33b" providerId="LiveId" clId="{D54BA5B4-9E2E-42CD-8464-D10632C7AA91}" dt="2021-08-10T04:41:26.503" v="37" actId="47"/>
        <pc:sldMkLst>
          <pc:docMk/>
          <pc:sldMk cId="904911594" sldId="424"/>
        </pc:sldMkLst>
      </pc:sldChg>
      <pc:sldChg chg="del">
        <pc:chgData name="Hari haran Udhayakumar" userId="bf540fa2fe44a33b" providerId="LiveId" clId="{D54BA5B4-9E2E-42CD-8464-D10632C7AA91}" dt="2021-08-10T04:41:27.183" v="38" actId="47"/>
        <pc:sldMkLst>
          <pc:docMk/>
          <pc:sldMk cId="2153181792" sldId="425"/>
        </pc:sldMkLst>
      </pc:sldChg>
      <pc:sldChg chg="addSp modSp mod">
        <pc:chgData name="Hari haran Udhayakumar" userId="bf540fa2fe44a33b" providerId="LiveId" clId="{D54BA5B4-9E2E-42CD-8464-D10632C7AA91}" dt="2021-08-25T09:14:42.992" v="469" actId="1076"/>
        <pc:sldMkLst>
          <pc:docMk/>
          <pc:sldMk cId="403619431" sldId="426"/>
        </pc:sldMkLst>
        <pc:spChg chg="mod">
          <ac:chgData name="Hari haran Udhayakumar" userId="bf540fa2fe44a33b" providerId="LiveId" clId="{D54BA5B4-9E2E-42CD-8464-D10632C7AA91}" dt="2021-08-25T09:13:33.843" v="467" actId="13926"/>
          <ac:spMkLst>
            <pc:docMk/>
            <pc:sldMk cId="403619431" sldId="426"/>
            <ac:spMk id="2" creationId="{5B6B0CBA-FF95-47DC-8583-F6D637F307F7}"/>
          </ac:spMkLst>
        </pc:spChg>
        <pc:picChg chg="add mod">
          <ac:chgData name="Hari haran Udhayakumar" userId="bf540fa2fe44a33b" providerId="LiveId" clId="{D54BA5B4-9E2E-42CD-8464-D10632C7AA91}" dt="2021-08-25T09:14:42.992" v="469" actId="1076"/>
          <ac:picMkLst>
            <pc:docMk/>
            <pc:sldMk cId="403619431" sldId="426"/>
            <ac:picMk id="4" creationId="{6292C31C-346C-46AF-9CC1-CC3D74F3082D}"/>
          </ac:picMkLst>
        </pc:picChg>
      </pc:sldChg>
      <pc:sldChg chg="addSp modSp mod">
        <pc:chgData name="Hari haran Udhayakumar" userId="bf540fa2fe44a33b" providerId="LiveId" clId="{D54BA5B4-9E2E-42CD-8464-D10632C7AA91}" dt="2021-08-11T16:22:25.599" v="422" actId="14100"/>
        <pc:sldMkLst>
          <pc:docMk/>
          <pc:sldMk cId="2323185249" sldId="427"/>
        </pc:sldMkLst>
        <pc:spChg chg="mod">
          <ac:chgData name="Hari haran Udhayakumar" userId="bf540fa2fe44a33b" providerId="LiveId" clId="{D54BA5B4-9E2E-42CD-8464-D10632C7AA91}" dt="2021-08-11T16:21:48.538" v="415" actId="14100"/>
          <ac:spMkLst>
            <pc:docMk/>
            <pc:sldMk cId="2323185249" sldId="427"/>
            <ac:spMk id="2" creationId="{5B6B0CBA-FF95-47DC-8583-F6D637F307F7}"/>
          </ac:spMkLst>
        </pc:spChg>
        <pc:picChg chg="add mod">
          <ac:chgData name="Hari haran Udhayakumar" userId="bf540fa2fe44a33b" providerId="LiveId" clId="{D54BA5B4-9E2E-42CD-8464-D10632C7AA91}" dt="2021-08-11T16:22:25.599" v="422" actId="14100"/>
          <ac:picMkLst>
            <pc:docMk/>
            <pc:sldMk cId="2323185249" sldId="427"/>
            <ac:picMk id="2050" creationId="{E66772A1-2FDF-41D9-AA3C-59367C12927D}"/>
          </ac:picMkLst>
        </pc:picChg>
      </pc:sldChg>
      <pc:sldChg chg="addSp delSp modSp mod">
        <pc:chgData name="Hari haran Udhayakumar" userId="bf540fa2fe44a33b" providerId="LiveId" clId="{D54BA5B4-9E2E-42CD-8464-D10632C7AA91}" dt="2021-08-25T09:41:53.046" v="474" actId="14100"/>
        <pc:sldMkLst>
          <pc:docMk/>
          <pc:sldMk cId="1655665706" sldId="428"/>
        </pc:sldMkLst>
        <pc:spChg chg="mod">
          <ac:chgData name="Hari haran Udhayakumar" userId="bf540fa2fe44a33b" providerId="LiveId" clId="{D54BA5B4-9E2E-42CD-8464-D10632C7AA91}" dt="2021-08-11T16:26:43.968" v="430" actId="6549"/>
          <ac:spMkLst>
            <pc:docMk/>
            <pc:sldMk cId="1655665706" sldId="428"/>
            <ac:spMk id="2" creationId="{5B6B0CBA-FF95-47DC-8583-F6D637F307F7}"/>
          </ac:spMkLst>
        </pc:spChg>
        <pc:spChg chg="del">
          <ac:chgData name="Hari haran Udhayakumar" userId="bf540fa2fe44a33b" providerId="LiveId" clId="{D54BA5B4-9E2E-42CD-8464-D10632C7AA91}" dt="2021-08-10T04:49:14.618" v="158" actId="478"/>
          <ac:spMkLst>
            <pc:docMk/>
            <pc:sldMk cId="1655665706" sldId="428"/>
            <ac:spMk id="3" creationId="{5C651349-558E-470A-A159-4629F0AAD274}"/>
          </ac:spMkLst>
        </pc:spChg>
        <pc:spChg chg="mod">
          <ac:chgData name="Hari haran Udhayakumar" userId="bf540fa2fe44a33b" providerId="LiveId" clId="{D54BA5B4-9E2E-42CD-8464-D10632C7AA91}" dt="2021-08-10T04:53:58.778" v="219" actId="6549"/>
          <ac:spMkLst>
            <pc:docMk/>
            <pc:sldMk cId="1655665706" sldId="428"/>
            <ac:spMk id="6" creationId="{00000000-0000-0000-0000-000000000000}"/>
          </ac:spMkLst>
        </pc:spChg>
        <pc:picChg chg="add del mod">
          <ac:chgData name="Hari haran Udhayakumar" userId="bf540fa2fe44a33b" providerId="LiveId" clId="{D54BA5B4-9E2E-42CD-8464-D10632C7AA91}" dt="2021-08-25T09:41:53.046" v="474" actId="14100"/>
          <ac:picMkLst>
            <pc:docMk/>
            <pc:sldMk cId="1655665706" sldId="428"/>
            <ac:picMk id="4" creationId="{C5E95BBA-26AF-49CD-B1DF-71E4C1569200}"/>
          </ac:picMkLst>
        </pc:picChg>
      </pc:sldChg>
      <pc:sldChg chg="addSp delSp modSp add mod">
        <pc:chgData name="Hari haran Udhayakumar" userId="bf540fa2fe44a33b" providerId="LiveId" clId="{D54BA5B4-9E2E-42CD-8464-D10632C7AA91}" dt="2021-08-25T09:27:26.354" v="472" actId="1076"/>
        <pc:sldMkLst>
          <pc:docMk/>
          <pc:sldMk cId="4100923184" sldId="429"/>
        </pc:sldMkLst>
        <pc:spChg chg="mod">
          <ac:chgData name="Hari haran Udhayakumar" userId="bf540fa2fe44a33b" providerId="LiveId" clId="{D54BA5B4-9E2E-42CD-8464-D10632C7AA91}" dt="2021-08-25T07:50:33.595" v="463" actId="13926"/>
          <ac:spMkLst>
            <pc:docMk/>
            <pc:sldMk cId="4100923184" sldId="429"/>
            <ac:spMk id="2" creationId="{5B6B0CBA-FF95-47DC-8583-F6D637F307F7}"/>
          </ac:spMkLst>
        </pc:spChg>
        <pc:picChg chg="add mod">
          <ac:chgData name="Hari haran Udhayakumar" userId="bf540fa2fe44a33b" providerId="LiveId" clId="{D54BA5B4-9E2E-42CD-8464-D10632C7AA91}" dt="2021-08-25T09:27:26.354" v="472" actId="1076"/>
          <ac:picMkLst>
            <pc:docMk/>
            <pc:sldMk cId="4100923184" sldId="429"/>
            <ac:picMk id="4" creationId="{C1DCCB59-A560-482F-87E3-32BB3017165E}"/>
          </ac:picMkLst>
        </pc:picChg>
        <pc:picChg chg="add del mod">
          <ac:chgData name="Hari haran Udhayakumar" userId="bf540fa2fe44a33b" providerId="LiveId" clId="{D54BA5B4-9E2E-42CD-8464-D10632C7AA91}" dt="2021-08-11T16:18:30.322" v="390" actId="478"/>
          <ac:picMkLst>
            <pc:docMk/>
            <pc:sldMk cId="4100923184" sldId="429"/>
            <ac:picMk id="1026" creationId="{D3200D1A-F1B3-4115-AAF8-D96D50787772}"/>
          </ac:picMkLst>
        </pc:picChg>
      </pc:sldChg>
      <pc:sldChg chg="addSp delSp modSp add mod">
        <pc:chgData name="Hari haran Udhayakumar" userId="bf540fa2fe44a33b" providerId="LiveId" clId="{D54BA5B4-9E2E-42CD-8464-D10632C7AA91}" dt="2021-08-26T07:37:15.844" v="475" actId="13926"/>
        <pc:sldMkLst>
          <pc:docMk/>
          <pc:sldMk cId="1788810576" sldId="430"/>
        </pc:sldMkLst>
        <pc:spChg chg="mod">
          <ac:chgData name="Hari haran Udhayakumar" userId="bf540fa2fe44a33b" providerId="LiveId" clId="{D54BA5B4-9E2E-42CD-8464-D10632C7AA91}" dt="2021-08-26T07:37:15.844" v="475" actId="13926"/>
          <ac:spMkLst>
            <pc:docMk/>
            <pc:sldMk cId="1788810576" sldId="430"/>
            <ac:spMk id="2" creationId="{5B6B0CBA-FF95-47DC-8583-F6D637F307F7}"/>
          </ac:spMkLst>
        </pc:spChg>
        <pc:spChg chg="mod">
          <ac:chgData name="Hari haran Udhayakumar" userId="bf540fa2fe44a33b" providerId="LiveId" clId="{D54BA5B4-9E2E-42CD-8464-D10632C7AA91}" dt="2021-08-11T16:27:08.373" v="443" actId="121"/>
          <ac:spMkLst>
            <pc:docMk/>
            <pc:sldMk cId="1788810576" sldId="430"/>
            <ac:spMk id="6" creationId="{00000000-0000-0000-0000-000000000000}"/>
          </ac:spMkLst>
        </pc:spChg>
        <pc:picChg chg="del">
          <ac:chgData name="Hari haran Udhayakumar" userId="bf540fa2fe44a33b" providerId="LiveId" clId="{D54BA5B4-9E2E-42CD-8464-D10632C7AA91}" dt="2021-08-11T16:27:48.555" v="444" actId="478"/>
          <ac:picMkLst>
            <pc:docMk/>
            <pc:sldMk cId="1788810576" sldId="430"/>
            <ac:picMk id="4" creationId="{C5E95BBA-26AF-49CD-B1DF-71E4C1569200}"/>
          </ac:picMkLst>
        </pc:picChg>
        <pc:picChg chg="add mod">
          <ac:chgData name="Hari haran Udhayakumar" userId="bf540fa2fe44a33b" providerId="LiveId" clId="{D54BA5B4-9E2E-42CD-8464-D10632C7AA91}" dt="2021-08-11T16:27:58.925" v="448" actId="1076"/>
          <ac:picMkLst>
            <pc:docMk/>
            <pc:sldMk cId="1788810576" sldId="430"/>
            <ac:picMk id="3074" creationId="{24FFA137-EA02-471D-B78D-36C135CCB859}"/>
          </ac:picMkLst>
        </pc:picChg>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73"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334963" y="6013450"/>
            <a:ext cx="64309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-3 </a:t>
            </a:r>
          </a:p>
          <a:p>
            <a:pPr algn="ctr">
              <a:lnSpc>
                <a:spcPct val="90000"/>
              </a:lnSpc>
              <a:spcAft>
                <a:spcPct val="35000"/>
              </a:spcAft>
            </a:pPr>
            <a:r>
              <a:rPr lang="en-GB" altLang="en-US" b="1" dirty="0">
                <a:solidFill>
                  <a:srgbClr val="262626"/>
                </a:solidFill>
              </a:rPr>
              <a:t>Assurance in the</a:t>
            </a:r>
            <a:r>
              <a:rPr lang="en-US" altLang="en-US" b="1" dirty="0">
                <a:solidFill>
                  <a:srgbClr val="262626"/>
                </a:solidFill>
              </a:rPr>
              <a:t> Trusted Operating System</a:t>
            </a:r>
          </a:p>
          <a:p>
            <a:pPr eaLnBrk="1" hangingPunct="1"/>
            <a:endParaRPr lang="en-US" altLang="en-US" sz="1600" dirty="0">
              <a:latin typeface="Raleway ExtraBold" charset="0"/>
            </a:endParaRPr>
          </a:p>
        </p:txBody>
      </p:sp>
      <p:sp>
        <p:nvSpPr>
          <p:cNvPr id="1040" name="TextBox 25"/>
          <p:cNvSpPr txBox="1">
            <a:spLocks noChangeArrowheads="1"/>
          </p:cNvSpPr>
          <p:nvPr/>
        </p:nvSpPr>
        <p:spPr bwMode="auto">
          <a:xfrm>
            <a:off x="12700" y="1676529"/>
            <a:ext cx="11843940" cy="61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10"/>
            <a:ext cx="10515600" cy="1325563"/>
          </a:xfrm>
        </p:spPr>
        <p:txBody>
          <a:bodyPr/>
          <a:lstStyle/>
          <a:p>
            <a:r>
              <a:rPr lang="en-US" b="1" dirty="0"/>
              <a:t>Penetration </a:t>
            </a:r>
            <a:r>
              <a:rPr lang="en-US" b="1" dirty="0" smtClean="0"/>
              <a:t>Testing</a:t>
            </a:r>
            <a:endParaRPr lang="en-US" b="1" dirty="0"/>
          </a:p>
        </p:txBody>
      </p:sp>
      <p:sp>
        <p:nvSpPr>
          <p:cNvPr id="3" name="Content Placeholder 2"/>
          <p:cNvSpPr>
            <a:spLocks noGrp="1"/>
          </p:cNvSpPr>
          <p:nvPr>
            <p:ph idx="1"/>
          </p:nvPr>
        </p:nvSpPr>
        <p:spPr>
          <a:xfrm>
            <a:off x="0" y="1628801"/>
            <a:ext cx="11856640" cy="4727550"/>
          </a:xfrm>
        </p:spPr>
        <p:txBody>
          <a:bodyPr/>
          <a:lstStyle/>
          <a:p>
            <a:pPr algn="just"/>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testing strategy often used in computer security is called </a:t>
            </a:r>
            <a:r>
              <a:rPr lang="en-US" sz="2800" b="1" dirty="0">
                <a:latin typeface="Times New Roman" panose="02020603050405020304" pitchFamily="18" charset="0"/>
                <a:cs typeface="Times New Roman" panose="02020603050405020304" pitchFamily="18" charset="0"/>
              </a:rPr>
              <a:t>penetration testing, tiger team analysis, or ethical hacking. </a:t>
            </a:r>
            <a:endParaRPr lang="en-US" sz="2800" b="1"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approach, a team of experts in the use and design of operating systems tries to crack the system being tested.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tiger team knows well the typical vulnerabilities in operating systems and computing </a:t>
            </a:r>
            <a:r>
              <a:rPr lang="en-US" sz="2800" dirty="0" smtClean="0">
                <a:latin typeface="Times New Roman" panose="02020603050405020304" pitchFamily="18" charset="0"/>
                <a:cs typeface="Times New Roman" panose="02020603050405020304" pitchFamily="18" charset="0"/>
              </a:rPr>
              <a:t>systems.</a:t>
            </a:r>
          </a:p>
          <a:p>
            <a:pPr algn="just"/>
            <a:r>
              <a:rPr lang="en-US" sz="2800" dirty="0" smtClean="0">
                <a:latin typeface="Times New Roman" panose="02020603050405020304" pitchFamily="18" charset="0"/>
                <a:cs typeface="Times New Roman" panose="02020603050405020304" pitchFamily="18" charset="0"/>
              </a:rPr>
              <a:t>With </a:t>
            </a:r>
            <a:r>
              <a:rPr lang="en-US" sz="2800" dirty="0">
                <a:latin typeface="Times New Roman" panose="02020603050405020304" pitchFamily="18" charset="0"/>
                <a:cs typeface="Times New Roman" panose="02020603050405020304" pitchFamily="18" charset="0"/>
              </a:rPr>
              <a:t>this knowledge, the team attempts to identify and exploit the system's particular vulnerabilities. The work of penetration testers closely resembles what an actual attacker might </a:t>
            </a:r>
            <a:r>
              <a:rPr lang="en-US" sz="2800" dirty="0" smtClean="0">
                <a:latin typeface="Times New Roman" panose="02020603050405020304" pitchFamily="18" charset="0"/>
                <a:cs typeface="Times New Roman" panose="02020603050405020304" pitchFamily="18" charset="0"/>
              </a:rPr>
              <a:t>do.</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extLst>
      <p:ext uri="{BB962C8B-B14F-4D97-AF65-F5344CB8AC3E}">
        <p14:creationId xmlns:p14="http://schemas.microsoft.com/office/powerpoint/2010/main" val="29801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197465"/>
            <a:ext cx="10515600" cy="1113323"/>
          </a:xfrm>
        </p:spPr>
        <p:txBody>
          <a:bodyPr/>
          <a:lstStyle/>
          <a:p>
            <a:pPr algn="r"/>
            <a:r>
              <a:rPr lang="en-US" b="1" dirty="0" err="1" smtClean="0"/>
              <a:t>Cont</a:t>
            </a:r>
            <a:r>
              <a:rPr lang="en-US" b="1" dirty="0" smtClean="0"/>
              <a:t>…</a:t>
            </a:r>
            <a:endParaRPr lang="en-US" b="1" dirty="0"/>
          </a:p>
        </p:txBody>
      </p:sp>
      <p:sp>
        <p:nvSpPr>
          <p:cNvPr id="3" name="Content Placeholder 2"/>
          <p:cNvSpPr>
            <a:spLocks noGrp="1"/>
          </p:cNvSpPr>
          <p:nvPr>
            <p:ph idx="1"/>
          </p:nvPr>
        </p:nvSpPr>
        <p:spPr>
          <a:xfrm>
            <a:off x="0" y="1340768"/>
            <a:ext cx="11784632" cy="4836195"/>
          </a:xfrm>
        </p:spPr>
        <p:txBody>
          <a:bodyPr/>
          <a:lstStyle/>
          <a:p>
            <a:pPr algn="just"/>
            <a:r>
              <a:rPr lang="en-US" sz="2800" dirty="0">
                <a:latin typeface="Times New Roman" panose="02020603050405020304" pitchFamily="18" charset="0"/>
                <a:cs typeface="Times New Roman" panose="02020603050405020304" pitchFamily="18" charset="0"/>
              </a:rPr>
              <a:t>Penetration testing is both an art and a science. The artistic side requires careful analysis and creativity in choosing the test cases. But the scientific side requires rigor, order, precision, and organization.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Weismann observes [WEI95], there is an organized methodology for hypothesizing and verifying flaws. It is not, as some might assume, a random punching contest.</a:t>
            </a:r>
          </a:p>
          <a:p>
            <a:pPr algn="just"/>
            <a:r>
              <a:rPr lang="en-US" sz="2800" dirty="0">
                <a:latin typeface="Times New Roman" panose="02020603050405020304" pitchFamily="18" charset="0"/>
                <a:cs typeface="Times New Roman" panose="02020603050405020304" pitchFamily="18" charset="0"/>
              </a:rPr>
              <a:t>Using penetration testing is much like asking a mechanic to look over a used car on a sales lot.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mechanic knows potential weak spots and checks as many of them as possible. It is likely that a good mechanic will find significant problems, but finding a problem (and fixing it) is no guarantee that no other problems are lurking in other parts of the system.</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121519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908720"/>
          </a:xfrm>
        </p:spPr>
        <p:txBody>
          <a:bodyPr/>
          <a:lstStyle/>
          <a:p>
            <a:pPr algn="r"/>
            <a:r>
              <a:rPr lang="en-US" b="1" dirty="0" err="1" smtClean="0"/>
              <a:t>Cont</a:t>
            </a:r>
            <a:r>
              <a:rPr lang="en-US" b="1" dirty="0" smtClean="0"/>
              <a:t>…</a:t>
            </a:r>
            <a:endParaRPr lang="en-US" b="1" dirty="0"/>
          </a:p>
        </p:txBody>
      </p:sp>
      <p:sp>
        <p:nvSpPr>
          <p:cNvPr id="3" name="Content Placeholder 2"/>
          <p:cNvSpPr>
            <a:spLocks noGrp="1"/>
          </p:cNvSpPr>
          <p:nvPr>
            <p:ph idx="1"/>
          </p:nvPr>
        </p:nvSpPr>
        <p:spPr>
          <a:xfrm>
            <a:off x="0" y="1916832"/>
            <a:ext cx="11856640" cy="6083863"/>
          </a:xfrm>
        </p:spPr>
        <p:txBody>
          <a:bodyPr/>
          <a:lstStyle/>
          <a:p>
            <a:pPr algn="just"/>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instance, if the mechanic checks the fuel system, the cooling system, and the brakes, there is no guarantee that the muffler is good.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same way, an operating system that fails a penetration test is known to have faults, but a system that does not fail is not guaranteed to be fault-free. Nevertheless, penetration testing is useful and often finds faults that might have been overlooked by other forms of testing.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possible reason for the success of penetration testing is its use under real-life conditions. Users often exercise a system in ways that its designers never anticipated or intended</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So penetration testers can exploit this real-life environment and knowledge to make certain kinds of problems visible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92659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27"/>
          </a:xfrm>
        </p:spPr>
        <p:txBody>
          <a:bodyPr/>
          <a:lstStyle/>
          <a:p>
            <a:pPr algn="r"/>
            <a:r>
              <a:rPr lang="en-US" b="1" dirty="0" err="1" smtClean="0"/>
              <a:t>Cont</a:t>
            </a:r>
            <a:r>
              <a:rPr lang="en-US" b="1" dirty="0" smtClean="0"/>
              <a:t>…</a:t>
            </a:r>
            <a:endParaRPr lang="en-US" b="1" dirty="0"/>
          </a:p>
        </p:txBody>
      </p:sp>
      <p:sp>
        <p:nvSpPr>
          <p:cNvPr id="3" name="Content Placeholder 2"/>
          <p:cNvSpPr>
            <a:spLocks noGrp="1"/>
          </p:cNvSpPr>
          <p:nvPr>
            <p:ph idx="1"/>
          </p:nvPr>
        </p:nvSpPr>
        <p:spPr>
          <a:xfrm>
            <a:off x="479376" y="1412776"/>
            <a:ext cx="11233248" cy="4764187"/>
          </a:xfrm>
        </p:spPr>
        <p:txBody>
          <a:bodyPr/>
          <a:lstStyle/>
          <a:p>
            <a:pPr algn="just"/>
            <a:r>
              <a:rPr lang="en-US" sz="2800" dirty="0">
                <a:latin typeface="Times New Roman" panose="02020603050405020304" pitchFamily="18" charset="0"/>
                <a:cs typeface="Times New Roman" panose="02020603050405020304" pitchFamily="18" charset="0"/>
              </a:rPr>
              <a:t>Penetration testing is popular with the commercial community who think skilled hackers will test (attack) a site and find problems in hours if not days.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people do not realize that finding flaws in complex code can take weeks if not months. Indeed, the original military red teams to test security in software systems were convened for 4- to 6-month exercises. </a:t>
            </a:r>
          </a:p>
          <a:p>
            <a:pPr algn="just"/>
            <a:r>
              <a:rPr lang="en-US" sz="2800" dirty="0">
                <a:latin typeface="Times New Roman" panose="02020603050405020304" pitchFamily="18" charset="0"/>
                <a:cs typeface="Times New Roman" panose="02020603050405020304" pitchFamily="18" charset="0"/>
              </a:rPr>
              <a:t>To find one flaw in a space of 1 million inputs may require testing all 1 million possibilities; unless the space is reasonably limited, this search is prohibitive.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Penetration </a:t>
            </a:r>
            <a:r>
              <a:rPr lang="en-US" sz="2800" dirty="0">
                <a:latin typeface="Times New Roman" panose="02020603050405020304" pitchFamily="18" charset="0"/>
                <a:cs typeface="Times New Roman" panose="02020603050405020304" pitchFamily="18" charset="0"/>
              </a:rPr>
              <a:t>testing is not a magic technique for finding needles in haystacks.</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Tree>
    <p:extLst>
      <p:ext uri="{BB962C8B-B14F-4D97-AF65-F5344CB8AC3E}">
        <p14:creationId xmlns:p14="http://schemas.microsoft.com/office/powerpoint/2010/main" val="20194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Formal </a:t>
            </a:r>
            <a:r>
              <a:rPr lang="en-US" b="1" dirty="0" smtClean="0"/>
              <a:t>Evaluation</a:t>
            </a:r>
            <a:endParaRPr lang="en-US" b="1" dirty="0"/>
          </a:p>
        </p:txBody>
      </p:sp>
      <p:sp>
        <p:nvSpPr>
          <p:cNvPr id="3" name="Content Placeholder 2"/>
          <p:cNvSpPr>
            <a:spLocks noGrp="1"/>
          </p:cNvSpPr>
          <p:nvPr>
            <p:ph idx="1"/>
          </p:nvPr>
        </p:nvSpPr>
        <p:spPr>
          <a:xfrm>
            <a:off x="0" y="1556792"/>
            <a:ext cx="11856640" cy="4620171"/>
          </a:xfrm>
        </p:spPr>
        <p:txBody>
          <a:bodyPr/>
          <a:lstStyle/>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now turn to formal evaluation of an operating system against a published set of criteria.  One of the earliest attempts for formal evaluation was called the Trusted Computer System Evaluation Criteria (TCSEC), more loosely the “Orange Book” because that was the color of the book.  This was published in the late 1970’s by the U. S. Department of Defense.  The TCSEC defined a number of levels of assurance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685800" lvl="2" indent="0">
              <a:buNone/>
            </a:pPr>
            <a:r>
              <a:rPr lang="en-US" sz="1800" dirty="0">
                <a:latin typeface="Times New Roman" panose="02020603050405020304" pitchFamily="18" charset="0"/>
                <a:cs typeface="Times New Roman" panose="02020603050405020304" pitchFamily="18" charset="0"/>
              </a:rPr>
              <a:t>      D         – basically, no protection.  Any system can get this level.</a:t>
            </a:r>
          </a:p>
          <a:p>
            <a:pPr marL="685800" lvl="2" indent="0">
              <a:buNone/>
            </a:pPr>
            <a:r>
              <a:rPr lang="en-US" sz="1800" dirty="0">
                <a:latin typeface="Times New Roman" panose="02020603050405020304" pitchFamily="18" charset="0"/>
                <a:cs typeface="Times New Roman" panose="02020603050405020304" pitchFamily="18" charset="0"/>
              </a:rPr>
              <a:t>      C1       – discretionary access control</a:t>
            </a:r>
          </a:p>
          <a:p>
            <a:pPr marL="685800" lvl="2" indent="0">
              <a:buNone/>
            </a:pPr>
            <a:r>
              <a:rPr lang="en-US" sz="1800" dirty="0">
                <a:latin typeface="Times New Roman" panose="02020603050405020304" pitchFamily="18" charset="0"/>
                <a:cs typeface="Times New Roman" panose="02020603050405020304" pitchFamily="18" charset="0"/>
              </a:rPr>
              <a:t>      C2       – controlled access protection ( a finer grained discretionary access control)</a:t>
            </a:r>
          </a:p>
          <a:p>
            <a:pPr marL="685800" lvl="2" indent="0">
              <a:buNone/>
            </a:pPr>
            <a:r>
              <a:rPr lang="en-US" sz="1800" dirty="0">
                <a:latin typeface="Times New Roman" panose="02020603050405020304" pitchFamily="18" charset="0"/>
                <a:cs typeface="Times New Roman" panose="02020603050405020304" pitchFamily="18" charset="0"/>
              </a:rPr>
              <a:t>      B1        – labeled security protection</a:t>
            </a:r>
          </a:p>
          <a:p>
            <a:pPr marL="685800" lvl="2" indent="0">
              <a:buNone/>
            </a:pPr>
            <a:r>
              <a:rPr lang="en-US" sz="1800" dirty="0">
                <a:latin typeface="Times New Roman" panose="02020603050405020304" pitchFamily="18" charset="0"/>
                <a:cs typeface="Times New Roman" panose="02020603050405020304" pitchFamily="18" charset="0"/>
              </a:rPr>
              <a:t>                     Each object is assigned a security level and mandatory access controls are used.</a:t>
            </a:r>
          </a:p>
          <a:p>
            <a:pPr marL="685800" lvl="2" indent="0">
              <a:buNone/>
            </a:pPr>
            <a:r>
              <a:rPr lang="en-US" sz="1800" dirty="0">
                <a:latin typeface="Times New Roman" panose="02020603050405020304" pitchFamily="18" charset="0"/>
                <a:cs typeface="Times New Roman" panose="02020603050405020304" pitchFamily="18" charset="0"/>
              </a:rPr>
              <a:t>      B2        – structured protection.  This is level B1 with formal testing of a verified design.</a:t>
            </a:r>
          </a:p>
          <a:p>
            <a:pPr marL="685800" lvl="2" indent="0">
              <a:buNone/>
            </a:pPr>
            <a:r>
              <a:rPr lang="en-US" sz="1800" dirty="0">
                <a:latin typeface="Times New Roman" panose="02020603050405020304" pitchFamily="18" charset="0"/>
                <a:cs typeface="Times New Roman" panose="02020603050405020304" pitchFamily="18" charset="0"/>
              </a:rPr>
              <a:t>      B3        – security domains.  The security kernel must be small and testable.</a:t>
            </a:r>
          </a:p>
          <a:p>
            <a:pPr marL="685800" lvl="2" indent="0">
              <a:buNone/>
            </a:pPr>
            <a:r>
              <a:rPr lang="en-US" sz="1800" dirty="0">
                <a:latin typeface="Times New Roman" panose="02020603050405020304" pitchFamily="18" charset="0"/>
                <a:cs typeface="Times New Roman" panose="02020603050405020304" pitchFamily="18" charset="0"/>
              </a:rPr>
              <a:t>      A1       – verified design.  A formal design exists and has been thoroughly examined.</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219103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224135"/>
          </a:xfrm>
        </p:spPr>
        <p:txBody>
          <a:bodyPr/>
          <a:lstStyle/>
          <a:p>
            <a:r>
              <a:rPr lang="en-US" b="1" dirty="0"/>
              <a:t>Formal </a:t>
            </a:r>
            <a:r>
              <a:rPr lang="en-US" b="1" dirty="0" smtClean="0"/>
              <a:t>Verification</a:t>
            </a:r>
            <a:endParaRPr lang="en-US" b="1" dirty="0"/>
          </a:p>
        </p:txBody>
      </p:sp>
      <p:sp>
        <p:nvSpPr>
          <p:cNvPr id="3" name="Content Placeholder 2"/>
          <p:cNvSpPr>
            <a:spLocks noGrp="1"/>
          </p:cNvSpPr>
          <p:nvPr>
            <p:ph idx="1"/>
          </p:nvPr>
        </p:nvSpPr>
        <p:spPr>
          <a:xfrm>
            <a:off x="0" y="1844824"/>
            <a:ext cx="11784632" cy="3384376"/>
          </a:xfrm>
        </p:spPr>
        <p:txBody>
          <a:bodyPr/>
          <a:lstStyle/>
          <a:p>
            <a:pPr algn="just"/>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most rigorous method of analyzing security is through formal verification,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Formal </a:t>
            </a:r>
            <a:r>
              <a:rPr lang="en-US" sz="3200" dirty="0">
                <a:latin typeface="Times New Roman" panose="02020603050405020304" pitchFamily="18" charset="0"/>
                <a:cs typeface="Times New Roman" panose="02020603050405020304" pitchFamily="18" charset="0"/>
              </a:rPr>
              <a:t>verification uses rules of mathematical logic to demonstrate that a system has certain security properties</a:t>
            </a:r>
            <a:r>
              <a:rPr lang="en-US" sz="3200"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formal verification, the operating system is modeled and the operating system principles are described as assertions. </a:t>
            </a: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32950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047651"/>
          </a:xfrm>
        </p:spPr>
        <p:txBody>
          <a:bodyPr/>
          <a:lstStyle/>
          <a:p>
            <a:pPr algn="r"/>
            <a:r>
              <a:rPr lang="en-US" dirty="0" err="1" smtClean="0"/>
              <a:t>Cont</a:t>
            </a:r>
            <a:r>
              <a:rPr lang="en-US" dirty="0" smtClean="0"/>
              <a:t>…</a:t>
            </a:r>
            <a:endParaRPr lang="en-US" dirty="0"/>
          </a:p>
        </p:txBody>
      </p:sp>
      <p:sp>
        <p:nvSpPr>
          <p:cNvPr id="3" name="Content Placeholder 2"/>
          <p:cNvSpPr>
            <a:spLocks noGrp="1"/>
          </p:cNvSpPr>
          <p:nvPr>
            <p:ph idx="1"/>
          </p:nvPr>
        </p:nvSpPr>
        <p:spPr>
          <a:xfrm>
            <a:off x="119336" y="1628800"/>
            <a:ext cx="11665296" cy="4548163"/>
          </a:xfrm>
        </p:spPr>
        <p:txBody>
          <a:bodyPr/>
          <a:lstStyle/>
          <a:p>
            <a:pPr algn="just"/>
            <a:r>
              <a:rPr lang="en-US" sz="2800" dirty="0">
                <a:latin typeface="Times New Roman" panose="02020603050405020304" pitchFamily="18" charset="0"/>
                <a:cs typeface="Times New Roman" panose="02020603050405020304" pitchFamily="18" charset="0"/>
              </a:rPr>
              <a:t>The collection of models and assertions is viewed as a theorem, which is then proven. The theorem asserts that the operating system is correct. </a:t>
            </a:r>
          </a:p>
          <a:p>
            <a:pPr algn="just"/>
            <a:r>
              <a:rPr lang="en-US" sz="2800" dirty="0">
                <a:latin typeface="Times New Roman" panose="02020603050405020304" pitchFamily="18" charset="0"/>
                <a:cs typeface="Times New Roman" panose="02020603050405020304" pitchFamily="18" charset="0"/>
              </a:rPr>
              <a:t>That is, formal verification confirms that the operating system provides the security features it should and nothing else.</a:t>
            </a:r>
          </a:p>
          <a:p>
            <a:pPr algn="just"/>
            <a:r>
              <a:rPr lang="en-US" sz="2800" dirty="0">
                <a:latin typeface="Times New Roman" panose="02020603050405020304" pitchFamily="18" charset="0"/>
                <a:cs typeface="Times New Roman" panose="02020603050405020304" pitchFamily="18" charset="0"/>
              </a:rPr>
              <a:t>Proving correctness of an entire operating system is a formidable task, often requiring months or even years of effort by several people. Computer programs called theorem provers can assist in this effort, although much human activity is still needed.</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Tree>
    <p:extLst>
      <p:ext uri="{BB962C8B-B14F-4D97-AF65-F5344CB8AC3E}">
        <p14:creationId xmlns:p14="http://schemas.microsoft.com/office/powerpoint/2010/main" val="425382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407"/>
            <a:ext cx="10515600" cy="985974"/>
          </a:xfrm>
        </p:spPr>
        <p:txBody>
          <a:bodyPr/>
          <a:lstStyle/>
          <a:p>
            <a:r>
              <a:rPr lang="en-US" b="1" dirty="0" smtClean="0"/>
              <a:t>Validation</a:t>
            </a:r>
            <a:endParaRPr lang="en-US" b="1" dirty="0"/>
          </a:p>
        </p:txBody>
      </p:sp>
      <p:sp>
        <p:nvSpPr>
          <p:cNvPr id="3" name="Content Placeholder 2"/>
          <p:cNvSpPr>
            <a:spLocks noGrp="1"/>
          </p:cNvSpPr>
          <p:nvPr>
            <p:ph idx="1"/>
          </p:nvPr>
        </p:nvSpPr>
        <p:spPr>
          <a:xfrm>
            <a:off x="0" y="1772816"/>
            <a:ext cx="11784632" cy="4176464"/>
          </a:xfrm>
        </p:spPr>
        <p:txBody>
          <a:bodyPr/>
          <a:lstStyle/>
          <a:p>
            <a:r>
              <a:rPr lang="en-US" sz="2800" dirty="0" smtClean="0">
                <a:latin typeface="Times New Roman" panose="02020603050405020304" pitchFamily="18" charset="0"/>
                <a:cs typeface="Times New Roman" panose="02020603050405020304" pitchFamily="18" charset="0"/>
              </a:rPr>
              <a:t>Formal </a:t>
            </a:r>
            <a:r>
              <a:rPr lang="en-US" sz="2800" dirty="0">
                <a:latin typeface="Times New Roman" panose="02020603050405020304" pitchFamily="18" charset="0"/>
                <a:cs typeface="Times New Roman" panose="02020603050405020304" pitchFamily="18" charset="0"/>
              </a:rPr>
              <a:t>verification is a particular instance of the more general approach to assuring correctness: </a:t>
            </a:r>
            <a:r>
              <a:rPr lang="en-US" sz="2800" dirty="0" smtClean="0">
                <a:latin typeface="Times New Roman" panose="02020603050405020304" pitchFamily="18" charset="0"/>
                <a:cs typeface="Times New Roman" panose="02020603050405020304" pitchFamily="18" charset="0"/>
              </a:rPr>
              <a:t>verification.</a:t>
            </a:r>
          </a:p>
          <a:p>
            <a:r>
              <a:rPr lang="en-US" sz="2800" dirty="0" smtClean="0">
                <a:latin typeface="Times New Roman" panose="02020603050405020304" pitchFamily="18" charset="0"/>
                <a:cs typeface="Times New Roman" panose="02020603050405020304" pitchFamily="18" charset="0"/>
              </a:rPr>
              <a:t>Validation </a:t>
            </a:r>
            <a:r>
              <a:rPr lang="en-US" sz="2800" dirty="0">
                <a:latin typeface="Times New Roman" panose="02020603050405020304" pitchFamily="18" charset="0"/>
                <a:cs typeface="Times New Roman" panose="02020603050405020304" pitchFamily="18" charset="0"/>
              </a:rPr>
              <a:t>is the counterpart to verification, assuring that the system developers have implemented all requirements. Thus, validation makes sure that the developer is building the right product (according to the specification), and verification checks the quality of the </a:t>
            </a:r>
            <a:r>
              <a:rPr lang="en-US" sz="2800" dirty="0" smtClean="0">
                <a:latin typeface="Times New Roman" panose="02020603050405020304" pitchFamily="18" charset="0"/>
                <a:cs typeface="Times New Roman" panose="02020603050405020304" pitchFamily="18" charset="0"/>
              </a:rPr>
              <a:t>implementation.</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18290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53" y="17863"/>
            <a:ext cx="10515600" cy="962865"/>
          </a:xfrm>
        </p:spPr>
        <p:txBody>
          <a:bodyPr/>
          <a:lstStyle/>
          <a:p>
            <a:r>
              <a:rPr lang="en-US" b="1" dirty="0"/>
              <a:t>Validation</a:t>
            </a:r>
            <a:endParaRPr lang="en-US" dirty="0"/>
          </a:p>
        </p:txBody>
      </p:sp>
      <p:sp>
        <p:nvSpPr>
          <p:cNvPr id="3" name="Content Placeholder 2"/>
          <p:cNvSpPr>
            <a:spLocks noGrp="1"/>
          </p:cNvSpPr>
          <p:nvPr>
            <p:ph idx="1"/>
          </p:nvPr>
        </p:nvSpPr>
        <p:spPr>
          <a:xfrm>
            <a:off x="0" y="1268760"/>
            <a:ext cx="11784632" cy="5452715"/>
          </a:xfrm>
        </p:spPr>
        <p:txBody>
          <a:bodyPr/>
          <a:lstStyle/>
          <a:p>
            <a:pPr algn="just"/>
            <a:r>
              <a:rPr lang="en-US" sz="2800" dirty="0">
                <a:latin typeface="Times New Roman" panose="02020603050405020304" pitchFamily="18" charset="0"/>
                <a:cs typeface="Times New Roman" panose="02020603050405020304" pitchFamily="18" charset="0"/>
              </a:rPr>
              <a:t>There are several different ways to validate an operating system.</a:t>
            </a:r>
          </a:p>
          <a:p>
            <a:pPr lvl="2" algn="just"/>
            <a:r>
              <a:rPr lang="en-US" sz="2800" b="1" dirty="0">
                <a:latin typeface="Times New Roman" panose="02020603050405020304" pitchFamily="18" charset="0"/>
                <a:cs typeface="Times New Roman" panose="02020603050405020304" pitchFamily="18" charset="0"/>
              </a:rPr>
              <a:t>Requirements </a:t>
            </a:r>
            <a:r>
              <a:rPr lang="en-US" sz="2800" b="1" dirty="0" smtClean="0">
                <a:latin typeface="Times New Roman" panose="02020603050405020304" pitchFamily="18" charset="0"/>
                <a:cs typeface="Times New Roman" panose="02020603050405020304" pitchFamily="18" charset="0"/>
              </a:rPr>
              <a:t>Checking</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lvl="3" algn="just"/>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technique is to cross-check each operating system requirement with the system's source code or execution-time behavior. </a:t>
            </a:r>
            <a:endParaRPr lang="en-US" sz="2800" dirty="0" smtClean="0">
              <a:latin typeface="Times New Roman" panose="02020603050405020304" pitchFamily="18" charset="0"/>
              <a:cs typeface="Times New Roman" panose="02020603050405020304" pitchFamily="18" charset="0"/>
            </a:endParaRPr>
          </a:p>
          <a:p>
            <a:pPr lvl="3"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goal is to demonstrate that the system does each thing listed in the functional requirements. This process is a narrow one, in the sense that it demonstrates only that the system does everything it should do</a:t>
            </a:r>
            <a:r>
              <a:rPr lang="en-US" sz="2800" dirty="0" smtClean="0">
                <a:latin typeface="Times New Roman" panose="02020603050405020304" pitchFamily="18" charset="0"/>
                <a:cs typeface="Times New Roman" panose="02020603050405020304" pitchFamily="18" charset="0"/>
              </a:rPr>
              <a:t>.</a:t>
            </a:r>
          </a:p>
          <a:p>
            <a:pPr lvl="3"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security, we are equally concerned about prevention: making sure the system does not do the things it is not supposed to do. </a:t>
            </a:r>
            <a:endParaRPr lang="en-US" sz="2800" dirty="0" smtClean="0">
              <a:latin typeface="Times New Roman" panose="02020603050405020304" pitchFamily="18" charset="0"/>
              <a:cs typeface="Times New Roman" panose="02020603050405020304" pitchFamily="18" charset="0"/>
            </a:endParaRPr>
          </a:p>
          <a:p>
            <a:pPr lvl="3" algn="just"/>
            <a:r>
              <a:rPr lang="en-US" sz="2800" dirty="0" smtClean="0">
                <a:latin typeface="Times New Roman" panose="02020603050405020304" pitchFamily="18" charset="0"/>
                <a:cs typeface="Times New Roman" panose="02020603050405020304" pitchFamily="18" charset="0"/>
              </a:rPr>
              <a:t>Requirements </a:t>
            </a:r>
            <a:r>
              <a:rPr lang="en-US" sz="2800" dirty="0">
                <a:latin typeface="Times New Roman" panose="02020603050405020304" pitchFamily="18" charset="0"/>
                <a:cs typeface="Times New Roman" panose="02020603050405020304" pitchFamily="18" charset="0"/>
              </a:rPr>
              <a:t>checking seldom addresses this aspect of requirements compliance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172690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a:t>
            </a:r>
            <a:endParaRPr lang="en-US" dirty="0"/>
          </a:p>
        </p:txBody>
      </p:sp>
      <p:sp>
        <p:nvSpPr>
          <p:cNvPr id="3" name="Content Placeholder 2"/>
          <p:cNvSpPr>
            <a:spLocks noGrp="1"/>
          </p:cNvSpPr>
          <p:nvPr>
            <p:ph idx="1"/>
          </p:nvPr>
        </p:nvSpPr>
        <p:spPr>
          <a:xfrm>
            <a:off x="0" y="1825625"/>
            <a:ext cx="11784632" cy="4351338"/>
          </a:xfrm>
        </p:spPr>
        <p:txBody>
          <a:bodyPr/>
          <a:lstStyle/>
          <a:p>
            <a:pPr lvl="2" algn="just"/>
            <a:r>
              <a:rPr lang="en-US" sz="2800" b="1" dirty="0">
                <a:latin typeface="Times New Roman" panose="02020603050405020304" pitchFamily="18" charset="0"/>
                <a:cs typeface="Times New Roman" panose="02020603050405020304" pitchFamily="18" charset="0"/>
              </a:rPr>
              <a:t>Design and </a:t>
            </a:r>
            <a:r>
              <a:rPr lang="en-US" sz="2800" b="1" dirty="0" smtClean="0">
                <a:latin typeface="Times New Roman" panose="02020603050405020304" pitchFamily="18" charset="0"/>
                <a:cs typeface="Times New Roman" panose="02020603050405020304" pitchFamily="18" charset="0"/>
              </a:rPr>
              <a:t>Code </a:t>
            </a:r>
            <a:r>
              <a:rPr lang="en-US" sz="2800" b="1" dirty="0">
                <a:latin typeface="Times New Roman" panose="02020603050405020304" pitchFamily="18" charset="0"/>
                <a:cs typeface="Times New Roman" panose="02020603050405020304" pitchFamily="18" charset="0"/>
              </a:rPr>
              <a:t>R</a:t>
            </a:r>
            <a:r>
              <a:rPr lang="en-US" sz="2800" b="1" dirty="0" smtClean="0">
                <a:latin typeface="Times New Roman" panose="02020603050405020304" pitchFamily="18" charset="0"/>
                <a:cs typeface="Times New Roman" panose="02020603050405020304" pitchFamily="18" charset="0"/>
              </a:rPr>
              <a:t>eviews</a:t>
            </a:r>
          </a:p>
          <a:p>
            <a:pPr lvl="3" algn="just"/>
            <a:r>
              <a:rPr lang="en-US" sz="2800" dirty="0" smtClean="0">
                <a:latin typeface="Times New Roman" panose="02020603050405020304" pitchFamily="18" charset="0"/>
                <a:cs typeface="Times New Roman" panose="02020603050405020304" pitchFamily="18" charset="0"/>
              </a:rPr>
              <a:t>Design </a:t>
            </a:r>
            <a:r>
              <a:rPr lang="en-US" sz="2800" dirty="0">
                <a:latin typeface="Times New Roman" panose="02020603050405020304" pitchFamily="18" charset="0"/>
                <a:cs typeface="Times New Roman" panose="02020603050405020304" pitchFamily="18" charset="0"/>
              </a:rPr>
              <a:t>and code reviews usually address system correctness (that is, verification). But a review can also address requirements implementation. </a:t>
            </a:r>
            <a:endParaRPr lang="en-US" sz="2800" dirty="0" smtClean="0">
              <a:latin typeface="Times New Roman" panose="02020603050405020304" pitchFamily="18" charset="0"/>
              <a:cs typeface="Times New Roman" panose="02020603050405020304" pitchFamily="18" charset="0"/>
            </a:endParaRPr>
          </a:p>
          <a:p>
            <a:pPr lvl="3" algn="just"/>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support validation, the reviewers scrutinize the design or the code to ensure traceability from each requirement to design and code components, noting problems along the way (including faults, incorrect assumptions, incomplete or inconsistent behavior, or faulty logic). </a:t>
            </a:r>
            <a:endParaRPr lang="en-US" sz="2800" dirty="0" smtClean="0">
              <a:latin typeface="Times New Roman" panose="02020603050405020304" pitchFamily="18" charset="0"/>
              <a:cs typeface="Times New Roman" panose="02020603050405020304" pitchFamily="18" charset="0"/>
            </a:endParaRPr>
          </a:p>
          <a:p>
            <a:pPr lvl="3"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success of this process depends on the rigor of the review.</a:t>
            </a:r>
          </a:p>
          <a:p>
            <a:pPr marL="342900" lvl="1"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extLst>
      <p:ext uri="{BB962C8B-B14F-4D97-AF65-F5344CB8AC3E}">
        <p14:creationId xmlns:p14="http://schemas.microsoft.com/office/powerpoint/2010/main" val="306159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736908860"/>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3312462867"/>
              </p:ext>
            </p:extLst>
          </p:nvPr>
        </p:nvGraphicFramePr>
        <p:xfrm>
          <a:off x="1811524" y="3406737"/>
          <a:ext cx="8568952" cy="2016224"/>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42647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589751">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Know how to secure corrupted systems.</a:t>
                      </a:r>
                      <a:endParaRPr lang="en-IN" sz="20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Aware of personal data protection and secured networking.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037531"/>
          </a:xfrm>
        </p:spPr>
        <p:txBody>
          <a:bodyPr/>
          <a:lstStyle/>
          <a:p>
            <a:r>
              <a:rPr lang="en-US" b="1" dirty="0"/>
              <a:t>Validation</a:t>
            </a:r>
            <a:endParaRPr lang="en-US" dirty="0"/>
          </a:p>
        </p:txBody>
      </p:sp>
      <p:sp>
        <p:nvSpPr>
          <p:cNvPr id="3" name="Content Placeholder 2"/>
          <p:cNvSpPr>
            <a:spLocks noGrp="1"/>
          </p:cNvSpPr>
          <p:nvPr>
            <p:ph idx="1"/>
          </p:nvPr>
        </p:nvSpPr>
        <p:spPr>
          <a:xfrm>
            <a:off x="191344" y="1825625"/>
            <a:ext cx="11593288" cy="4351338"/>
          </a:xfrm>
        </p:spPr>
        <p:txBody>
          <a:bodyPr/>
          <a:lstStyle/>
          <a:p>
            <a:pPr marL="171450" lvl="2" algn="just">
              <a:spcBef>
                <a:spcPts val="750"/>
              </a:spcBef>
            </a:pPr>
            <a:r>
              <a:rPr lang="en-US" sz="3200" b="1" dirty="0">
                <a:latin typeface="Times New Roman" panose="02020603050405020304" pitchFamily="18" charset="0"/>
                <a:cs typeface="Times New Roman" panose="02020603050405020304" pitchFamily="18" charset="0"/>
              </a:rPr>
              <a:t>System </a:t>
            </a:r>
            <a:r>
              <a:rPr lang="en-US" sz="3200" b="1" dirty="0" smtClean="0">
                <a:latin typeface="Times New Roman" panose="02020603050405020304" pitchFamily="18" charset="0"/>
                <a:cs typeface="Times New Roman" panose="02020603050405020304" pitchFamily="18" charset="0"/>
              </a:rPr>
              <a:t>Testing</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514350" lvl="3" algn="just">
              <a:spcBef>
                <a:spcPts val="750"/>
              </a:spcBef>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programmers or an independent test team select data to check the system. </a:t>
            </a:r>
            <a:endParaRPr lang="en-US" sz="3200" dirty="0" smtClean="0">
              <a:latin typeface="Times New Roman" panose="02020603050405020304" pitchFamily="18" charset="0"/>
              <a:cs typeface="Times New Roman" panose="02020603050405020304" pitchFamily="18" charset="0"/>
            </a:endParaRPr>
          </a:p>
          <a:p>
            <a:pPr marL="514350" lvl="3" algn="just">
              <a:spcBef>
                <a:spcPts val="750"/>
              </a:spcBef>
            </a:pPr>
            <a:r>
              <a:rPr lang="en-US" sz="3200" dirty="0" smtClean="0">
                <a:latin typeface="Times New Roman" panose="02020603050405020304" pitchFamily="18" charset="0"/>
                <a:cs typeface="Times New Roman" panose="02020603050405020304" pitchFamily="18" charset="0"/>
              </a:rPr>
              <a:t>These </a:t>
            </a:r>
            <a:r>
              <a:rPr lang="en-US" sz="3200" dirty="0">
                <a:latin typeface="Times New Roman" panose="02020603050405020304" pitchFamily="18" charset="0"/>
                <a:cs typeface="Times New Roman" panose="02020603050405020304" pitchFamily="18" charset="0"/>
              </a:rPr>
              <a:t>test data can be organized much like acceptance testing, so behaviors and data expected from reading the requirements document can be confirmed in the actual running of the system</a:t>
            </a:r>
            <a:r>
              <a:rPr lang="en-US" sz="3200" dirty="0" smtClean="0">
                <a:latin typeface="Times New Roman" panose="02020603050405020304" pitchFamily="18" charset="0"/>
                <a:cs typeface="Times New Roman" panose="02020603050405020304" pitchFamily="18" charset="0"/>
              </a:rPr>
              <a:t>.</a:t>
            </a:r>
          </a:p>
          <a:p>
            <a:pPr marL="514350" lvl="3" algn="just">
              <a:spcBef>
                <a:spcPts val="750"/>
              </a:spcBef>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checking is done in a methodical manner to ensure completeness.</a:t>
            </a:r>
          </a:p>
          <a:p>
            <a:pPr lvl="1" algn="just"/>
            <a:endParaRPr lang="en-US" sz="32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20</a:t>
            </a:fld>
            <a:endParaRPr lang="en-US" altLang="en-US"/>
          </a:p>
        </p:txBody>
      </p:sp>
    </p:spTree>
    <p:extLst>
      <p:ext uri="{BB962C8B-B14F-4D97-AF65-F5344CB8AC3E}">
        <p14:creationId xmlns:p14="http://schemas.microsoft.com/office/powerpoint/2010/main" val="313646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GB" sz="2000" dirty="0">
                <a:latin typeface="Times New Roman" panose="02020603050405020304" pitchFamily="18" charset="0"/>
                <a:cs typeface="Times New Roman" panose="02020603050405020304" pitchFamily="18" charset="0"/>
              </a:rPr>
              <a:t>Need of assurance in Trusted Operating System (TOS)</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is the need for data </a:t>
            </a:r>
            <a:r>
              <a:rPr lang="en-GB" sz="2000" b="0" i="0" dirty="0">
                <a:solidFill>
                  <a:srgbClr val="222222"/>
                </a:solidFill>
                <a:effectLst/>
                <a:latin typeface="Times New Roman" panose="02020603050405020304" pitchFamily="18" charset="0"/>
                <a:cs typeface="Times New Roman" panose="02020603050405020304" pitchFamily="18" charset="0"/>
              </a:rPr>
              <a:t>integrity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TOS?</a:t>
            </a: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do you mean by end-user testing?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G.E. Kennedy &amp; L.S.P. Prabhu, “</a:t>
            </a:r>
            <a:r>
              <a:rPr lang="en-GB" sz="2000" dirty="0">
                <a:latin typeface="Times New Roman" panose="02020603050405020304" pitchFamily="18" charset="0"/>
                <a:cs typeface="Times New Roman" panose="02020603050405020304" pitchFamily="18" charset="0"/>
              </a:rPr>
              <a:t>Data Privacy Law: A Practical Guide”, </a:t>
            </a:r>
            <a:r>
              <a:rPr lang="en-IN" sz="2000" dirty="0">
                <a:latin typeface="Times New Roman" panose="02020603050405020304" pitchFamily="18" charset="0"/>
                <a:cs typeface="Times New Roman" panose="02020603050405020304" pitchFamily="18" charset="0"/>
              </a:rPr>
              <a:t>Interstice; 2nd edition, 2017.</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June M. Sullivan &amp; Shannon B. Hartsfield, “</a:t>
            </a:r>
            <a:r>
              <a:rPr lang="en-GB" sz="2000" dirty="0">
                <a:latin typeface="Times New Roman" panose="02020603050405020304" pitchFamily="18" charset="0"/>
                <a:cs typeface="Times New Roman" panose="02020603050405020304" pitchFamily="18" charset="0"/>
              </a:rPr>
              <a:t>HIPAA: A Practical Guide to the Privacy and Security of Health Data”, American Bar Association; 2nd edition, 2020.</a:t>
            </a:r>
          </a:p>
          <a:p>
            <a:pPr marL="0" marR="53975" indent="0" algn="just">
              <a:lnSpc>
                <a:spcPct val="100000"/>
              </a:lnSpc>
              <a:spcAft>
                <a:spcPts val="0"/>
              </a:spcAft>
              <a:buNone/>
            </a:pPr>
            <a:r>
              <a:rPr lang="en-GB" sz="2000" b="1" dirty="0">
                <a:latin typeface="Times New Roman" panose="02020603050405020304" pitchFamily="18" charset="0"/>
                <a:cs typeface="Times New Roman" panose="02020603050405020304" pitchFamily="18" charset="0"/>
              </a:rPr>
              <a:t>Journals:</a:t>
            </a:r>
          </a:p>
          <a:p>
            <a:r>
              <a:rPr lang="en-GB" sz="2000" dirty="0">
                <a:latin typeface="Times New Roman" panose="02020603050405020304" pitchFamily="18" charset="0"/>
                <a:cs typeface="Times New Roman" panose="02020603050405020304" pitchFamily="18" charset="0"/>
              </a:rPr>
              <a:t>Pankaj Sharma, “</a:t>
            </a:r>
            <a:r>
              <a:rPr lang="en-IN" sz="2000" dirty="0">
                <a:latin typeface="Times New Roman" panose="02020603050405020304" pitchFamily="18" charset="0"/>
                <a:cs typeface="Times New Roman" panose="02020603050405020304" pitchFamily="18" charset="0"/>
              </a:rPr>
              <a:t>Cyber Surveillance &amp; Data Privacy Law: The Reconciliation”, </a:t>
            </a:r>
            <a:r>
              <a:rPr lang="en-GB" sz="2000" dirty="0">
                <a:latin typeface="Times New Roman" panose="02020603050405020304" pitchFamily="18" charset="0"/>
                <a:cs typeface="Times New Roman" panose="02020603050405020304" pitchFamily="18" charset="0"/>
              </a:rPr>
              <a:t>https://www.researchgate.net/publication/335378068_Cyber_Surveillance_Data_Privacy_Law_The_Reconciliation?channel=doi&amp;linkId=5d60da79a6fdccc32cccd626&amp;showFulltext=true, 2019.</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IN" sz="2000" dirty="0">
                <a:latin typeface="Times New Roman" panose="02020603050405020304" pitchFamily="18" charset="0"/>
                <a:cs typeface="Times New Roman" panose="02020603050405020304" pitchFamily="18" charset="0"/>
              </a:rPr>
              <a:t>Infrastructure Security || module 2|| Software Security || Database Integrity &amp; Reliability:</a:t>
            </a:r>
          </a:p>
          <a:p>
            <a:pPr marL="0" indent="0">
              <a:buNone/>
            </a:pPr>
            <a:r>
              <a:rPr lang="en-GB" sz="2000" dirty="0">
                <a:latin typeface="Times New Roman" panose="02020603050405020304" pitchFamily="18" charset="0"/>
                <a:cs typeface="Times New Roman" panose="02020603050405020304" pitchFamily="18" charset="0"/>
              </a:rPr>
              <a:t>https://www.youtube.com/watch?v=gDO61Ixz_-E</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7"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596771"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1.1 Designing Trusted Operating Systems</a:t>
            </a:r>
            <a:endParaRPr lang="en-US" sz="22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Assurance in Trusted operating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4"/>
            <a:ext cx="10515600" cy="1325563"/>
          </a:xfrm>
        </p:spPr>
        <p:txBody>
          <a:bodyPr/>
          <a:lstStyle/>
          <a:p>
            <a:r>
              <a:rPr lang="en-IN" b="1" dirty="0">
                <a:latin typeface="Times New Roman" panose="02020603050405020304" pitchFamily="18" charset="0"/>
              </a:rPr>
              <a:t>Assurance in Trusted Operating Systems</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74360" y="1421440"/>
            <a:ext cx="12000656" cy="3031117"/>
          </a:xfrm>
        </p:spPr>
        <p:txBody>
          <a:bodyPr/>
          <a:lstStyle/>
          <a:p>
            <a:pPr>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For an operating system designed to be secure, assurance is the key for convincing others that the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security model </a:t>
            </a:r>
            <a:r>
              <a:rPr lang="en-US" sz="2000" dirty="0">
                <a:latin typeface="Times New Roman" panose="02020603050405020304" pitchFamily="18" charset="0"/>
                <a:ea typeface="Calibri" panose="020F0502020204030204" pitchFamily="34" charset="0"/>
                <a:cs typeface="Times New Roman" panose="02020603050405020304" pitchFamily="18" charset="0"/>
              </a:rPr>
              <a:t>is correct, as the design and implementation of the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OS. </a:t>
            </a:r>
          </a:p>
          <a:p>
            <a:pPr>
              <a:lnSpc>
                <a:spcPct val="150000"/>
              </a:lnSpc>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How </a:t>
            </a:r>
            <a:r>
              <a:rPr lang="en-US" sz="2000" dirty="0">
                <a:latin typeface="Times New Roman" panose="02020603050405020304" pitchFamily="18" charset="0"/>
                <a:ea typeface="Calibri" panose="020F0502020204030204" pitchFamily="34" charset="0"/>
                <a:cs typeface="Times New Roman" panose="02020603050405020304" pitchFamily="18" charset="0"/>
              </a:rPr>
              <a:t>does one gain confidence that an operating system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should be </a:t>
            </a:r>
            <a:r>
              <a:rPr lang="en-US" sz="2000" dirty="0">
                <a:latin typeface="Times New Roman" panose="02020603050405020304" pitchFamily="18" charset="0"/>
                <a:ea typeface="Calibri" panose="020F0502020204030204" pitchFamily="34" charset="0"/>
                <a:cs typeface="Times New Roman" panose="02020603050405020304" pitchFamily="18" charset="0"/>
              </a:rPr>
              <a:t>trusted?  One way is by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gaining confidence </a:t>
            </a:r>
            <a:r>
              <a:rPr lang="en-US" sz="2000" dirty="0">
                <a:latin typeface="Times New Roman" panose="02020603050405020304" pitchFamily="18" charset="0"/>
                <a:ea typeface="Calibri" panose="020F0502020204030204" pitchFamily="34" charset="0"/>
                <a:cs typeface="Times New Roman" panose="02020603050405020304" pitchFamily="18" charset="0"/>
              </a:rPr>
              <a:t>that a number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more </a:t>
            </a:r>
            <a:r>
              <a:rPr lang="en-US" sz="2000" dirty="0">
                <a:latin typeface="Times New Roman" panose="02020603050405020304" pitchFamily="18" charset="0"/>
                <a:ea typeface="Calibri" panose="020F0502020204030204" pitchFamily="34" charset="0"/>
                <a:cs typeface="Times New Roman" panose="02020603050405020304" pitchFamily="18" charset="0"/>
              </a:rPr>
              <a:t>obvious security vulnerabilities have been addressed in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system's </a:t>
            </a:r>
            <a:r>
              <a:rPr lang="en-US" sz="2000" dirty="0">
                <a:latin typeface="Times New Roman" panose="02020603050405020304" pitchFamily="18" charset="0"/>
                <a:ea typeface="Calibri" panose="020F0502020204030204" pitchFamily="34" charset="0"/>
                <a:cs typeface="Times New Roman" panose="02020603050405020304" pitchFamily="18" charset="0"/>
              </a:rPr>
              <a:t>design.</a:t>
            </a:r>
          </a:p>
          <a:p>
            <a:pPr marL="0" lvl="0" indent="0">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pic>
        <p:nvPicPr>
          <p:cNvPr id="4" name="Picture 3">
            <a:extLst>
              <a:ext uri="{FF2B5EF4-FFF2-40B4-BE49-F238E27FC236}">
                <a16:creationId xmlns:a16="http://schemas.microsoft.com/office/drawing/2014/main" id="{6292C31C-346C-46AF-9CC1-CC3D74F3082D}"/>
              </a:ext>
            </a:extLst>
          </p:cNvPr>
          <p:cNvPicPr>
            <a:picLocks noChangeAspect="1"/>
          </p:cNvPicPr>
          <p:nvPr/>
        </p:nvPicPr>
        <p:blipFill>
          <a:blip r:embed="rId2"/>
          <a:stretch>
            <a:fillRect/>
          </a:stretch>
        </p:blipFill>
        <p:spPr>
          <a:xfrm>
            <a:off x="2279576" y="3620447"/>
            <a:ext cx="6984776" cy="2904897"/>
          </a:xfrm>
          <a:prstGeom prst="rect">
            <a:avLst/>
          </a:prstGeom>
        </p:spPr>
      </p:pic>
    </p:spTree>
    <p:extLst>
      <p:ext uri="{BB962C8B-B14F-4D97-AF65-F5344CB8AC3E}">
        <p14:creationId xmlns:p14="http://schemas.microsoft.com/office/powerpoint/2010/main" val="40361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44" y="1844824"/>
            <a:ext cx="11665296" cy="3168352"/>
          </a:xfrm>
        </p:spPr>
        <p:txBody>
          <a:bodyPr/>
          <a:lstStyle/>
          <a:p>
            <a:pPr algn="just"/>
            <a:r>
              <a:rPr lang="en-US" sz="2800" dirty="0" err="1">
                <a:latin typeface="Times New Roman" panose="02020603050405020304" pitchFamily="18" charset="0"/>
                <a:cs typeface="Times New Roman" panose="02020603050405020304" pitchFamily="18" charset="0"/>
              </a:rPr>
              <a:t>Input/Output</a:t>
            </a:r>
            <a:r>
              <a:rPr lang="en-US" sz="2800" dirty="0">
                <a:latin typeface="Times New Roman" panose="02020603050405020304" pitchFamily="18" charset="0"/>
                <a:cs typeface="Times New Roman" panose="02020603050405020304" pitchFamily="18" charset="0"/>
              </a:rPr>
              <a:t> processing represents one of the larger vulnerabilities in operating systems.  There are a number of reasons for the vulnerability of this processing, including</a:t>
            </a:r>
          </a:p>
          <a:p>
            <a:pPr marL="0" indent="0" algn="just">
              <a:buNone/>
            </a:pPr>
            <a:r>
              <a:rPr lang="en-US" sz="2800" dirty="0">
                <a:latin typeface="Times New Roman" panose="02020603050405020304" pitchFamily="18" charset="0"/>
                <a:cs typeface="Times New Roman" panose="02020603050405020304" pitchFamily="18" charset="0"/>
              </a:rPr>
              <a:t>      1)   the fact that I/O processing is interrupt driven, and</a:t>
            </a:r>
          </a:p>
          <a:p>
            <a:pPr marL="0" indent="0" algn="just">
              <a:buNone/>
            </a:pPr>
            <a:r>
              <a:rPr lang="en-US" sz="2800" dirty="0">
                <a:latin typeface="Times New Roman" panose="02020603050405020304" pitchFamily="18" charset="0"/>
                <a:cs typeface="Times New Roman" panose="02020603050405020304" pitchFamily="18" charset="0"/>
              </a:rPr>
              <a:t>      2)   the fact that I/O processing is often performed by independent hardware systems, and</a:t>
            </a:r>
          </a:p>
          <a:p>
            <a:pPr marL="0" indent="0" algn="just">
              <a:buNone/>
            </a:pPr>
            <a:r>
              <a:rPr lang="en-US" sz="2800" dirty="0">
                <a:latin typeface="Times New Roman" panose="02020603050405020304" pitchFamily="18" charset="0"/>
                <a:cs typeface="Times New Roman" panose="02020603050405020304" pitchFamily="18" charset="0"/>
              </a:rPr>
              <a:t>      3)   the complexity of the I/O code itself, and</a:t>
            </a:r>
          </a:p>
          <a:p>
            <a:pPr marL="0" indent="0" algn="just">
              <a:buNone/>
            </a:pPr>
            <a:r>
              <a:rPr lang="en-US" sz="2800" dirty="0">
                <a:latin typeface="Times New Roman" panose="02020603050405020304" pitchFamily="18" charset="0"/>
                <a:cs typeface="Times New Roman" panose="02020603050405020304" pitchFamily="18" charset="0"/>
              </a:rPr>
              <a:t>      4)   the desire to have the I/O process bypass the security monitors as an efficiency issue.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
        <p:nvSpPr>
          <p:cNvPr id="5" name="Title 5"/>
          <p:cNvSpPr>
            <a:spLocks noGrp="1"/>
          </p:cNvSpPr>
          <p:nvPr>
            <p:ph type="title"/>
          </p:nvPr>
        </p:nvSpPr>
        <p:spPr>
          <a:xfrm>
            <a:off x="838200" y="116633"/>
            <a:ext cx="10515600" cy="1080120"/>
          </a:xfrm>
        </p:spPr>
        <p:txBody>
          <a:bodyPr/>
          <a:lstStyle/>
          <a:p>
            <a:r>
              <a:rPr lang="en-IN" b="1" dirty="0">
                <a:latin typeface="Times New Roman" panose="02020603050405020304" pitchFamily="18" charset="0"/>
              </a:rPr>
              <a:t>Assurance in Trusted Operating Systems</a:t>
            </a:r>
          </a:p>
        </p:txBody>
      </p:sp>
    </p:spTree>
    <p:extLst>
      <p:ext uri="{BB962C8B-B14F-4D97-AF65-F5344CB8AC3E}">
        <p14:creationId xmlns:p14="http://schemas.microsoft.com/office/powerpoint/2010/main" val="13770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6888" y="8424"/>
            <a:ext cx="10515600" cy="1325563"/>
          </a:xfrm>
        </p:spPr>
        <p:txBody>
          <a:bodyPr/>
          <a:lstStyle/>
          <a:p>
            <a:r>
              <a:rPr lang="en-IN" b="1" dirty="0">
                <a:latin typeface="Times New Roman" panose="02020603050405020304" pitchFamily="18" charset="0"/>
              </a:rPr>
              <a:t>Assurance in Trusted Operating Systems</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838200" y="1016732"/>
            <a:ext cx="10515600" cy="5148572"/>
          </a:xfrm>
        </p:spPr>
        <p:txBody>
          <a:bodyPr/>
          <a:lstStyle/>
          <a:p>
            <a:pPr algn="just">
              <a:lnSpc>
                <a:spcPct val="150000"/>
              </a:lnSpc>
              <a:spcAft>
                <a:spcPts val="800"/>
              </a:spcAft>
            </a:pPr>
            <a:r>
              <a:rPr lang="en-IN" sz="2000" b="1"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Input/Output Processing</a:t>
            </a:r>
            <a:r>
              <a:rPr lang="en-IN" sz="20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represents one of the more considerable vulnerabilities in operating systems.   There are several reasons for the vulnerability of this processing, including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I/O processing is interrupt-driven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Independent hardware systems frequently perform I/O processing</a:t>
            </a:r>
          </a:p>
          <a:p>
            <a:pPr marL="457200" lvl="0" indent="-457200" algn="just">
              <a:lnSpc>
                <a:spcPct val="150000"/>
              </a:lnSpc>
              <a:spcAft>
                <a:spcPts val="800"/>
              </a:spcAft>
              <a:buAutoNum type="arabicParenR" startAt="3"/>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complexity of the I/O code itself</a:t>
            </a:r>
          </a:p>
          <a:p>
            <a:pPr marL="457200" lvl="0" indent="-457200" algn="just">
              <a:lnSpc>
                <a:spcPct val="150000"/>
              </a:lnSpc>
              <a:spcAft>
                <a:spcPts val="800"/>
              </a:spcAft>
              <a:buAutoNum type="arabicParenR" startAt="3"/>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desire to have the I/O process bypass</a:t>
            </a:r>
          </a:p>
          <a:p>
            <a:pPr marL="0" lvl="0" indent="0" algn="just">
              <a:lnSpc>
                <a:spcPct val="150000"/>
              </a:lnSpc>
              <a:spcAft>
                <a:spcPts val="800"/>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security monitors is an efficiency issue.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pic>
        <p:nvPicPr>
          <p:cNvPr id="4" name="Picture 3">
            <a:extLst>
              <a:ext uri="{FF2B5EF4-FFF2-40B4-BE49-F238E27FC236}">
                <a16:creationId xmlns:a16="http://schemas.microsoft.com/office/drawing/2014/main" id="{C1DCCB59-A560-482F-87E3-32BB3017165E}"/>
              </a:ext>
            </a:extLst>
          </p:cNvPr>
          <p:cNvPicPr>
            <a:picLocks noChangeAspect="1"/>
          </p:cNvPicPr>
          <p:nvPr/>
        </p:nvPicPr>
        <p:blipFill>
          <a:blip r:embed="rId2"/>
          <a:stretch>
            <a:fillRect/>
          </a:stretch>
        </p:blipFill>
        <p:spPr>
          <a:xfrm>
            <a:off x="816888" y="2103201"/>
            <a:ext cx="9649072" cy="4253149"/>
          </a:xfrm>
          <a:prstGeom prst="rect">
            <a:avLst/>
          </a:prstGeom>
        </p:spPr>
      </p:pic>
    </p:spTree>
    <p:extLst>
      <p:ext uri="{BB962C8B-B14F-4D97-AF65-F5344CB8AC3E}">
        <p14:creationId xmlns:p14="http://schemas.microsoft.com/office/powerpoint/2010/main" val="410092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1109824"/>
          </a:xfrm>
        </p:spPr>
        <p:txBody>
          <a:bodyPr/>
          <a:lstStyle/>
          <a:p>
            <a:r>
              <a:rPr lang="en-US" b="1" dirty="0"/>
              <a:t>Assurance Methods</a:t>
            </a:r>
          </a:p>
        </p:txBody>
      </p:sp>
      <p:sp>
        <p:nvSpPr>
          <p:cNvPr id="3" name="Content Placeholder 2"/>
          <p:cNvSpPr>
            <a:spLocks noGrp="1"/>
          </p:cNvSpPr>
          <p:nvPr>
            <p:ph idx="1"/>
          </p:nvPr>
        </p:nvSpPr>
        <p:spPr>
          <a:xfrm>
            <a:off x="0" y="1412776"/>
            <a:ext cx="11928648" cy="5184576"/>
          </a:xfrm>
        </p:spPr>
        <p:txBody>
          <a:bodyPr/>
          <a:lstStyle/>
          <a:p>
            <a:pPr algn="just"/>
            <a:r>
              <a:rPr lang="en-US" sz="2800" dirty="0">
                <a:latin typeface="Times New Roman" panose="02020603050405020304" pitchFamily="18" charset="0"/>
                <a:cs typeface="Times New Roman" panose="02020603050405020304" pitchFamily="18" charset="0"/>
              </a:rPr>
              <a:t>Once we understand the potential vulnerabilities in a system, we can apply assurance techniques to seek out the vulnerabilities and mitigate or eliminate their effects.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section, we consider three such techniques, showing how they give us confidence in a system's correctness: </a:t>
            </a:r>
            <a:endParaRPr lang="en-US" sz="2800" dirty="0" smtClean="0">
              <a:latin typeface="Times New Roman" panose="02020603050405020304" pitchFamily="18" charset="0"/>
              <a:cs typeface="Times New Roman" panose="02020603050405020304" pitchFamily="18" charset="0"/>
            </a:endParaRPr>
          </a:p>
          <a:p>
            <a:pPr lvl="2" algn="just"/>
            <a:r>
              <a:rPr lang="en-US" sz="2800" b="1" dirty="0" smtClean="0">
                <a:latin typeface="Times New Roman" panose="02020603050405020304" pitchFamily="18" charset="0"/>
                <a:cs typeface="Times New Roman" panose="02020603050405020304" pitchFamily="18" charset="0"/>
              </a:rPr>
              <a:t>Testing</a:t>
            </a:r>
          </a:p>
          <a:p>
            <a:pPr lvl="2" algn="just"/>
            <a:r>
              <a:rPr lang="en-US" sz="2800" b="1" dirty="0" smtClean="0">
                <a:latin typeface="Times New Roman" panose="02020603050405020304" pitchFamily="18" charset="0"/>
                <a:cs typeface="Times New Roman" panose="02020603050405020304" pitchFamily="18" charset="0"/>
              </a:rPr>
              <a:t>Verification </a:t>
            </a:r>
          </a:p>
          <a:p>
            <a:pPr lvl="2" algn="just"/>
            <a:r>
              <a:rPr lang="en-US" sz="2800" b="1" dirty="0" smtClean="0">
                <a:latin typeface="Times New Roman" panose="02020603050405020304" pitchFamily="18" charset="0"/>
                <a:cs typeface="Times New Roman" panose="02020603050405020304" pitchFamily="18" charset="0"/>
              </a:rPr>
              <a:t>Validation </a:t>
            </a:r>
          </a:p>
          <a:p>
            <a:pPr algn="just"/>
            <a:r>
              <a:rPr lang="en-US" sz="2800" dirty="0" smtClean="0">
                <a:latin typeface="Times New Roman" panose="02020603050405020304" pitchFamily="18" charset="0"/>
                <a:cs typeface="Times New Roman" panose="02020603050405020304" pitchFamily="18" charset="0"/>
              </a:rPr>
              <a:t>None </a:t>
            </a:r>
            <a:r>
              <a:rPr lang="en-US" sz="2800" dirty="0">
                <a:latin typeface="Times New Roman" panose="02020603050405020304" pitchFamily="18" charset="0"/>
                <a:cs typeface="Times New Roman" panose="02020603050405020304" pitchFamily="18" charset="0"/>
              </a:rPr>
              <a:t>of these is complete or foolproof, and each has advantages and disadvantages. However, used with understanding, each can play an important role in deriving overall assurance of the systems' security.</a:t>
            </a:r>
          </a:p>
          <a:p>
            <a:pPr marL="0" indent="0" algn="just">
              <a:buNone/>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11925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b="1" kern="1200" dirty="0"/>
              <a:t>Testing</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0" y="1268760"/>
            <a:ext cx="11784632" cy="5452715"/>
          </a:xfrm>
        </p:spPr>
        <p:txBody>
          <a:bodyPr/>
          <a:lstStyle/>
          <a:p>
            <a:pPr algn="just"/>
            <a:r>
              <a:rPr lang="en-US" sz="2800" dirty="0" smtClean="0">
                <a:latin typeface="Times New Roman" panose="02020603050405020304" pitchFamily="18" charset="0"/>
                <a:cs typeface="Times New Roman" panose="02020603050405020304" pitchFamily="18" charset="0"/>
              </a:rPr>
              <a:t>Testing is </a:t>
            </a:r>
            <a:r>
              <a:rPr lang="en-US" sz="2800" dirty="0">
                <a:latin typeface="Times New Roman" panose="02020603050405020304" pitchFamily="18" charset="0"/>
                <a:cs typeface="Times New Roman" panose="02020603050405020304" pitchFamily="18" charset="0"/>
              </a:rPr>
              <a:t>the most widely accepted assurance technique</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a:t>
            </a:r>
            <a:r>
              <a:rPr lang="en-US" sz="2800" dirty="0" err="1">
                <a:latin typeface="Times New Roman" panose="02020603050405020304" pitchFamily="18" charset="0"/>
                <a:cs typeface="Times New Roman" panose="02020603050405020304" pitchFamily="18" charset="0"/>
              </a:rPr>
              <a:t>Boebert</a:t>
            </a:r>
            <a:r>
              <a:rPr lang="en-US" sz="2800" dirty="0">
                <a:latin typeface="Times New Roman" panose="02020603050405020304" pitchFamily="18" charset="0"/>
                <a:cs typeface="Times New Roman" panose="02020603050405020304" pitchFamily="18" charset="0"/>
              </a:rPr>
              <a:t> [BOE92] observes, conclusions from testing are based on the actual product being evaluated, not on some abstraction or precursor of the product. This realism is a security advantage.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However</a:t>
            </a:r>
            <a:r>
              <a:rPr lang="en-US" sz="2800" dirty="0">
                <a:latin typeface="Times New Roman" panose="02020603050405020304" pitchFamily="18" charset="0"/>
                <a:cs typeface="Times New Roman" panose="02020603050405020304" pitchFamily="18" charset="0"/>
              </a:rPr>
              <a:t>, conclusions based on testing are necessarily limited, for the following </a:t>
            </a:r>
            <a:r>
              <a:rPr lang="en-US" sz="2800" dirty="0" smtClean="0">
                <a:latin typeface="Times New Roman" panose="02020603050405020304" pitchFamily="18" charset="0"/>
                <a:cs typeface="Times New Roman" panose="02020603050405020304" pitchFamily="18" charset="0"/>
              </a:rPr>
              <a:t>reasons:</a:t>
            </a:r>
          </a:p>
          <a:p>
            <a:pPr lvl="2" algn="just"/>
            <a:r>
              <a:rPr lang="en-US" sz="2800" dirty="0" smtClean="0">
                <a:latin typeface="Times New Roman" panose="02020603050405020304" pitchFamily="18" charset="0"/>
                <a:cs typeface="Times New Roman" panose="02020603050405020304" pitchFamily="18" charset="0"/>
              </a:rPr>
              <a:t>Testing </a:t>
            </a:r>
            <a:r>
              <a:rPr lang="en-US" sz="2800" dirty="0">
                <a:latin typeface="Times New Roman" panose="02020603050405020304" pitchFamily="18" charset="0"/>
                <a:cs typeface="Times New Roman" panose="02020603050405020304" pitchFamily="18" charset="0"/>
              </a:rPr>
              <a:t>can demonstrate the existence of a problem, but passing tests does not demonstrate the absence of </a:t>
            </a:r>
            <a:r>
              <a:rPr lang="en-US" sz="2800" dirty="0" smtClean="0">
                <a:latin typeface="Times New Roman" panose="02020603050405020304" pitchFamily="18" charset="0"/>
                <a:cs typeface="Times New Roman" panose="02020603050405020304" pitchFamily="18" charset="0"/>
              </a:rPr>
              <a:t>problems.</a:t>
            </a:r>
          </a:p>
          <a:p>
            <a:pPr lvl="2" algn="just"/>
            <a:r>
              <a:rPr lang="en-US" sz="2800" dirty="0" smtClean="0">
                <a:latin typeface="Times New Roman" panose="02020603050405020304" pitchFamily="18" charset="0"/>
                <a:cs typeface="Times New Roman" panose="02020603050405020304" pitchFamily="18" charset="0"/>
              </a:rPr>
              <a:t>Testing </a:t>
            </a:r>
            <a:r>
              <a:rPr lang="en-US" sz="2800" dirty="0">
                <a:latin typeface="Times New Roman" panose="02020603050405020304" pitchFamily="18" charset="0"/>
                <a:cs typeface="Times New Roman" panose="02020603050405020304" pitchFamily="18" charset="0"/>
              </a:rPr>
              <a:t>adequately within reasonable time or effort is difficult because the combinatorial explosion of inputs and internal states makes testing very </a:t>
            </a:r>
            <a:r>
              <a:rPr lang="en-US" sz="2800" dirty="0" smtClean="0">
                <a:latin typeface="Times New Roman" panose="02020603050405020304" pitchFamily="18" charset="0"/>
                <a:cs typeface="Times New Roman" panose="02020603050405020304" pitchFamily="18" charset="0"/>
              </a:rPr>
              <a:t>complex</a:t>
            </a:r>
          </a:p>
          <a:p>
            <a:pPr marL="0" indent="0" algn="just">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extLst>
      <p:ext uri="{BB962C8B-B14F-4D97-AF65-F5344CB8AC3E}">
        <p14:creationId xmlns:p14="http://schemas.microsoft.com/office/powerpoint/2010/main" val="93838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Cont</a:t>
            </a:r>
            <a:r>
              <a:rPr lang="en-US" dirty="0" smtClean="0"/>
              <a:t>…</a:t>
            </a:r>
            <a:endParaRPr lang="en-US" dirty="0"/>
          </a:p>
        </p:txBody>
      </p:sp>
      <p:sp>
        <p:nvSpPr>
          <p:cNvPr id="3" name="Content Placeholder 2"/>
          <p:cNvSpPr>
            <a:spLocks noGrp="1"/>
          </p:cNvSpPr>
          <p:nvPr>
            <p:ph idx="1"/>
          </p:nvPr>
        </p:nvSpPr>
        <p:spPr>
          <a:xfrm>
            <a:off x="0" y="1825625"/>
            <a:ext cx="11784632" cy="4351338"/>
          </a:xfrm>
        </p:spPr>
        <p:txBody>
          <a:bodyPr/>
          <a:lstStyle/>
          <a:p>
            <a:pPr lvl="2" algn="just"/>
            <a:r>
              <a:rPr lang="en-US" sz="2800" dirty="0">
                <a:latin typeface="Times New Roman" panose="02020603050405020304" pitchFamily="18" charset="0"/>
                <a:cs typeface="Times New Roman" panose="02020603050405020304" pitchFamily="18" charset="0"/>
              </a:rPr>
              <a:t>Testing based only on observable effects, not on the internal structure of a product, does not ensure any degree of completeness.</a:t>
            </a:r>
          </a:p>
          <a:p>
            <a:pPr lvl="2" algn="just"/>
            <a:r>
              <a:rPr lang="en-US" sz="2800" dirty="0">
                <a:latin typeface="Times New Roman" panose="02020603050405020304" pitchFamily="18" charset="0"/>
                <a:cs typeface="Times New Roman" panose="02020603050405020304" pitchFamily="18" charset="0"/>
              </a:rPr>
              <a:t>Testing based on the internal structure of a product involves modifying the product by adding code to extract and display internal states. That extra functionality affects the product's behavior and can itself be a source of vulnerabilities or mask other vulnerabilities.</a:t>
            </a:r>
          </a:p>
          <a:p>
            <a:pPr lvl="2" algn="just"/>
            <a:r>
              <a:rPr lang="en-US" sz="2800" dirty="0">
                <a:latin typeface="Times New Roman" panose="02020603050405020304" pitchFamily="18" charset="0"/>
                <a:cs typeface="Times New Roman" panose="02020603050405020304" pitchFamily="18" charset="0"/>
              </a:rPr>
              <a:t>Testing real-time or complex systems presents the problem of keeping track of all states and triggers. This problem makes it hard to reproduce and analyze problems reported as testers proceed.</a:t>
            </a:r>
          </a:p>
          <a:p>
            <a:endParaRPr lang="en-US" sz="28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11821633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9647</TotalTime>
  <Words>1849</Words>
  <Application>Microsoft Office PowerPoint</Application>
  <PresentationFormat>Widescreen</PresentationFormat>
  <Paragraphs>164</Paragraphs>
  <Slides>24</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Arial</vt:lpstr>
      <vt:lpstr>Arial Black</vt:lpstr>
      <vt:lpstr>Calibri</vt:lpstr>
      <vt:lpstr>Calibri Light</vt:lpstr>
      <vt:lpstr>Casper</vt:lpstr>
      <vt:lpstr>Karla</vt:lpstr>
      <vt:lpstr>Raleway ExtraBold</vt:lpstr>
      <vt:lpstr>Segoe UI</vt:lpstr>
      <vt:lpstr>Times New Roman</vt:lpstr>
      <vt:lpstr>Times New Roman (Hebrew)</vt:lpstr>
      <vt:lpstr>1_Office Theme</vt:lpstr>
      <vt:lpstr>CorelDRAW</vt:lpstr>
      <vt:lpstr>PowerPoint Presentation</vt:lpstr>
      <vt:lpstr>PowerPoint Presentation</vt:lpstr>
      <vt:lpstr>Contents</vt:lpstr>
      <vt:lpstr>Assurance in Trusted Operating Systems</vt:lpstr>
      <vt:lpstr>Assurance in Trusted Operating Systems</vt:lpstr>
      <vt:lpstr>Assurance in Trusted Operating Systems</vt:lpstr>
      <vt:lpstr>Assurance Methods</vt:lpstr>
      <vt:lpstr>Testing </vt:lpstr>
      <vt:lpstr>Cont…</vt:lpstr>
      <vt:lpstr>Penetration Testing</vt:lpstr>
      <vt:lpstr>Cont…</vt:lpstr>
      <vt:lpstr>Cont…</vt:lpstr>
      <vt:lpstr>Cont…</vt:lpstr>
      <vt:lpstr>Formal Evaluation</vt:lpstr>
      <vt:lpstr>Formal Verification</vt:lpstr>
      <vt:lpstr>Cont…</vt:lpstr>
      <vt:lpstr>Validation</vt:lpstr>
      <vt:lpstr>Validation</vt:lpstr>
      <vt:lpstr>Validation</vt:lpstr>
      <vt:lpstr>Validation</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1160</cp:revision>
  <cp:lastPrinted>2001-10-14T15:01:40Z</cp:lastPrinted>
  <dcterms:created xsi:type="dcterms:W3CDTF">2000-03-09T23:15:43Z</dcterms:created>
  <dcterms:modified xsi:type="dcterms:W3CDTF">2022-08-10T08:01:42Z</dcterms:modified>
</cp:coreProperties>
</file>