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4"/>
  </p:notesMasterIdLst>
  <p:handoutMasterIdLst>
    <p:handoutMasterId r:id="rId25"/>
  </p:handoutMasterIdLst>
  <p:sldIdLst>
    <p:sldId id="392" r:id="rId2"/>
    <p:sldId id="396" r:id="rId3"/>
    <p:sldId id="401" r:id="rId4"/>
    <p:sldId id="428" r:id="rId5"/>
    <p:sldId id="443" r:id="rId6"/>
    <p:sldId id="444" r:id="rId7"/>
    <p:sldId id="442" r:id="rId8"/>
    <p:sldId id="445" r:id="rId9"/>
    <p:sldId id="446" r:id="rId10"/>
    <p:sldId id="447" r:id="rId11"/>
    <p:sldId id="448" r:id="rId12"/>
    <p:sldId id="449" r:id="rId13"/>
    <p:sldId id="450" r:id="rId14"/>
    <p:sldId id="451" r:id="rId15"/>
    <p:sldId id="452" r:id="rId16"/>
    <p:sldId id="453" r:id="rId17"/>
    <p:sldId id="454" r:id="rId18"/>
    <p:sldId id="455" r:id="rId19"/>
    <p:sldId id="400" r:id="rId20"/>
    <p:sldId id="417" r:id="rId21"/>
    <p:sldId id="394" r:id="rId22"/>
    <p:sldId id="399" r:id="rId23"/>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86913" autoAdjust="0"/>
  </p:normalViewPr>
  <p:slideViewPr>
    <p:cSldViewPr>
      <p:cViewPr varScale="1">
        <p:scale>
          <a:sx n="47" d="100"/>
          <a:sy n="47" d="100"/>
        </p:scale>
        <p:origin x="104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D54BA5B4-9E2E-42CD-8464-D10632C7AA91}"/>
    <pc:docChg chg="undo custSel addSld delSld modSld">
      <pc:chgData name="Hari haran Udhayakumar" userId="bf540fa2fe44a33b" providerId="LiveId" clId="{D54BA5B4-9E2E-42CD-8464-D10632C7AA91}" dt="2021-08-26T07:37:15.844" v="475" actId="13926"/>
      <pc:docMkLst>
        <pc:docMk/>
      </pc:docMkLst>
      <pc:sldChg chg="modSp mod">
        <pc:chgData name="Hari haran Udhayakumar" userId="bf540fa2fe44a33b" providerId="LiveId" clId="{D54BA5B4-9E2E-42CD-8464-D10632C7AA91}" dt="2021-08-10T04:41:48.404" v="43" actId="20577"/>
        <pc:sldMkLst>
          <pc:docMk/>
          <pc:sldMk cId="0" sldId="392"/>
        </pc:sldMkLst>
        <pc:spChg chg="mod">
          <ac:chgData name="Hari haran Udhayakumar" userId="bf540fa2fe44a33b" providerId="LiveId" clId="{D54BA5B4-9E2E-42CD-8464-D10632C7AA91}" dt="2021-08-10T04:41:48.404" v="43" actId="20577"/>
          <ac:spMkLst>
            <pc:docMk/>
            <pc:sldMk cId="0" sldId="392"/>
            <ac:spMk id="1039" creationId="{00000000-0000-0000-0000-000000000000}"/>
          </ac:spMkLst>
        </pc:spChg>
      </pc:sldChg>
      <pc:sldChg chg="modSp mod">
        <pc:chgData name="Hari haran Udhayakumar" userId="bf540fa2fe44a33b" providerId="LiveId" clId="{D54BA5B4-9E2E-42CD-8464-D10632C7AA91}" dt="2021-08-11T16:41:06.533" v="455"/>
        <pc:sldMkLst>
          <pc:docMk/>
          <pc:sldMk cId="0" sldId="394"/>
        </pc:sldMkLst>
        <pc:spChg chg="mod">
          <ac:chgData name="Hari haran Udhayakumar" userId="bf540fa2fe44a33b" providerId="LiveId" clId="{D54BA5B4-9E2E-42CD-8464-D10632C7AA91}" dt="2021-08-11T16:41:06.533" v="455"/>
          <ac:spMkLst>
            <pc:docMk/>
            <pc:sldMk cId="0" sldId="394"/>
            <ac:spMk id="37891" creationId="{00000000-0000-0000-0000-000000000000}"/>
          </ac:spMkLst>
        </pc:spChg>
      </pc:sldChg>
      <pc:sldChg chg="modSp mod">
        <pc:chgData name="Hari haran Udhayakumar" userId="bf540fa2fe44a33b" providerId="LiveId" clId="{D54BA5B4-9E2E-42CD-8464-D10632C7AA91}" dt="2021-08-10T04:56:37.815" v="262" actId="20577"/>
        <pc:sldMkLst>
          <pc:docMk/>
          <pc:sldMk cId="0" sldId="400"/>
        </pc:sldMkLst>
        <pc:spChg chg="mod">
          <ac:chgData name="Hari haran Udhayakumar" userId="bf540fa2fe44a33b" providerId="LiveId" clId="{D54BA5B4-9E2E-42CD-8464-D10632C7AA91}" dt="2021-08-10T04:56:37.815" v="262" actId="20577"/>
          <ac:spMkLst>
            <pc:docMk/>
            <pc:sldMk cId="0" sldId="400"/>
            <ac:spMk id="3" creationId="{00000000-0000-0000-0000-000000000000}"/>
          </ac:spMkLst>
        </pc:spChg>
      </pc:sldChg>
      <pc:sldChg chg="modSp mod">
        <pc:chgData name="Hari haran Udhayakumar" userId="bf540fa2fe44a33b" providerId="LiveId" clId="{D54BA5B4-9E2E-42CD-8464-D10632C7AA91}" dt="2021-08-25T07:32:15.599" v="459" actId="13926"/>
        <pc:sldMkLst>
          <pc:docMk/>
          <pc:sldMk cId="0" sldId="401"/>
        </pc:sldMkLst>
        <pc:spChg chg="mod">
          <ac:chgData name="Hari haran Udhayakumar" userId="bf540fa2fe44a33b" providerId="LiveId" clId="{D54BA5B4-9E2E-42CD-8464-D10632C7AA91}" dt="2021-08-25T07:32:15.599" v="459" actId="13926"/>
          <ac:spMkLst>
            <pc:docMk/>
            <pc:sldMk cId="0" sldId="401"/>
            <ac:spMk id="7" creationId="{00000000-0000-0000-0000-000000000000}"/>
          </ac:spMkLst>
        </pc:spChg>
      </pc:sldChg>
      <pc:sldChg chg="del">
        <pc:chgData name="Hari haran Udhayakumar" userId="bf540fa2fe44a33b" providerId="LiveId" clId="{D54BA5B4-9E2E-42CD-8464-D10632C7AA91}" dt="2021-08-10T04:41:22.290" v="31" actId="47"/>
        <pc:sldMkLst>
          <pc:docMk/>
          <pc:sldMk cId="0" sldId="402"/>
        </pc:sldMkLst>
      </pc:sldChg>
      <pc:sldChg chg="modSp mod">
        <pc:chgData name="Hari haran Udhayakumar" userId="bf540fa2fe44a33b" providerId="LiveId" clId="{D54BA5B4-9E2E-42CD-8464-D10632C7AA91}" dt="2021-08-11T16:45:55.896" v="458" actId="20577"/>
        <pc:sldMkLst>
          <pc:docMk/>
          <pc:sldMk cId="0" sldId="417"/>
        </pc:sldMkLst>
        <pc:spChg chg="mod">
          <ac:chgData name="Hari haran Udhayakumar" userId="bf540fa2fe44a33b" providerId="LiveId" clId="{D54BA5B4-9E2E-42CD-8464-D10632C7AA91}" dt="2021-08-11T16:45:55.896" v="458" actId="20577"/>
          <ac:spMkLst>
            <pc:docMk/>
            <pc:sldMk cId="0" sldId="417"/>
            <ac:spMk id="9" creationId="{00000000-0000-0000-0000-000000000000}"/>
          </ac:spMkLst>
        </pc:spChg>
      </pc:sldChg>
      <pc:sldChg chg="del">
        <pc:chgData name="Hari haran Udhayakumar" userId="bf540fa2fe44a33b" providerId="LiveId" clId="{D54BA5B4-9E2E-42CD-8464-D10632C7AA91}" dt="2021-08-10T04:41:23.574" v="33" actId="47"/>
        <pc:sldMkLst>
          <pc:docMk/>
          <pc:sldMk cId="1411171117" sldId="418"/>
        </pc:sldMkLst>
      </pc:sldChg>
      <pc:sldChg chg="del">
        <pc:chgData name="Hari haran Udhayakumar" userId="bf540fa2fe44a33b" providerId="LiveId" clId="{D54BA5B4-9E2E-42CD-8464-D10632C7AA91}" dt="2021-08-10T04:41:23.037" v="32" actId="47"/>
        <pc:sldMkLst>
          <pc:docMk/>
          <pc:sldMk cId="1033470181" sldId="419"/>
        </pc:sldMkLst>
      </pc:sldChg>
      <pc:sldChg chg="del">
        <pc:chgData name="Hari haran Udhayakumar" userId="bf540fa2fe44a33b" providerId="LiveId" clId="{D54BA5B4-9E2E-42CD-8464-D10632C7AA91}" dt="2021-08-10T04:41:24.140" v="34" actId="47"/>
        <pc:sldMkLst>
          <pc:docMk/>
          <pc:sldMk cId="3928737238" sldId="420"/>
        </pc:sldMkLst>
      </pc:sldChg>
      <pc:sldChg chg="del">
        <pc:chgData name="Hari haran Udhayakumar" userId="bf540fa2fe44a33b" providerId="LiveId" clId="{D54BA5B4-9E2E-42CD-8464-D10632C7AA91}" dt="2021-08-10T04:41:25.864" v="36" actId="47"/>
        <pc:sldMkLst>
          <pc:docMk/>
          <pc:sldMk cId="1179522103" sldId="421"/>
        </pc:sldMkLst>
      </pc:sldChg>
      <pc:sldChg chg="del">
        <pc:chgData name="Hari haran Udhayakumar" userId="bf540fa2fe44a33b" providerId="LiveId" clId="{D54BA5B4-9E2E-42CD-8464-D10632C7AA91}" dt="2021-08-10T04:41:27.839" v="39" actId="47"/>
        <pc:sldMkLst>
          <pc:docMk/>
          <pc:sldMk cId="667972310" sldId="422"/>
        </pc:sldMkLst>
      </pc:sldChg>
      <pc:sldChg chg="del">
        <pc:chgData name="Hari haran Udhayakumar" userId="bf540fa2fe44a33b" providerId="LiveId" clId="{D54BA5B4-9E2E-42CD-8464-D10632C7AA91}" dt="2021-08-10T04:41:25.257" v="35" actId="47"/>
        <pc:sldMkLst>
          <pc:docMk/>
          <pc:sldMk cId="2095057127" sldId="423"/>
        </pc:sldMkLst>
      </pc:sldChg>
      <pc:sldChg chg="del">
        <pc:chgData name="Hari haran Udhayakumar" userId="bf540fa2fe44a33b" providerId="LiveId" clId="{D54BA5B4-9E2E-42CD-8464-D10632C7AA91}" dt="2021-08-10T04:41:26.503" v="37" actId="47"/>
        <pc:sldMkLst>
          <pc:docMk/>
          <pc:sldMk cId="904911594" sldId="424"/>
        </pc:sldMkLst>
      </pc:sldChg>
      <pc:sldChg chg="del">
        <pc:chgData name="Hari haran Udhayakumar" userId="bf540fa2fe44a33b" providerId="LiveId" clId="{D54BA5B4-9E2E-42CD-8464-D10632C7AA91}" dt="2021-08-10T04:41:27.183" v="38" actId="47"/>
        <pc:sldMkLst>
          <pc:docMk/>
          <pc:sldMk cId="2153181792" sldId="425"/>
        </pc:sldMkLst>
      </pc:sldChg>
      <pc:sldChg chg="addSp modSp mod">
        <pc:chgData name="Hari haran Udhayakumar" userId="bf540fa2fe44a33b" providerId="LiveId" clId="{D54BA5B4-9E2E-42CD-8464-D10632C7AA91}" dt="2021-08-25T09:14:42.992" v="469" actId="1076"/>
        <pc:sldMkLst>
          <pc:docMk/>
          <pc:sldMk cId="403619431" sldId="426"/>
        </pc:sldMkLst>
        <pc:spChg chg="mod">
          <ac:chgData name="Hari haran Udhayakumar" userId="bf540fa2fe44a33b" providerId="LiveId" clId="{D54BA5B4-9E2E-42CD-8464-D10632C7AA91}" dt="2021-08-25T09:13:33.843" v="467" actId="13926"/>
          <ac:spMkLst>
            <pc:docMk/>
            <pc:sldMk cId="403619431" sldId="426"/>
            <ac:spMk id="2" creationId="{5B6B0CBA-FF95-47DC-8583-F6D637F307F7}"/>
          </ac:spMkLst>
        </pc:spChg>
        <pc:picChg chg="add mod">
          <ac:chgData name="Hari haran Udhayakumar" userId="bf540fa2fe44a33b" providerId="LiveId" clId="{D54BA5B4-9E2E-42CD-8464-D10632C7AA91}" dt="2021-08-25T09:14:42.992" v="469" actId="1076"/>
          <ac:picMkLst>
            <pc:docMk/>
            <pc:sldMk cId="403619431" sldId="426"/>
            <ac:picMk id="4" creationId="{6292C31C-346C-46AF-9CC1-CC3D74F3082D}"/>
          </ac:picMkLst>
        </pc:picChg>
      </pc:sldChg>
      <pc:sldChg chg="addSp modSp mod">
        <pc:chgData name="Hari haran Udhayakumar" userId="bf540fa2fe44a33b" providerId="LiveId" clId="{D54BA5B4-9E2E-42CD-8464-D10632C7AA91}" dt="2021-08-11T16:22:25.599" v="422" actId="14100"/>
        <pc:sldMkLst>
          <pc:docMk/>
          <pc:sldMk cId="2323185249" sldId="427"/>
        </pc:sldMkLst>
        <pc:spChg chg="mod">
          <ac:chgData name="Hari haran Udhayakumar" userId="bf540fa2fe44a33b" providerId="LiveId" clId="{D54BA5B4-9E2E-42CD-8464-D10632C7AA91}" dt="2021-08-11T16:21:48.538" v="415" actId="14100"/>
          <ac:spMkLst>
            <pc:docMk/>
            <pc:sldMk cId="2323185249" sldId="427"/>
            <ac:spMk id="2" creationId="{5B6B0CBA-FF95-47DC-8583-F6D637F307F7}"/>
          </ac:spMkLst>
        </pc:spChg>
        <pc:picChg chg="add mod">
          <ac:chgData name="Hari haran Udhayakumar" userId="bf540fa2fe44a33b" providerId="LiveId" clId="{D54BA5B4-9E2E-42CD-8464-D10632C7AA91}" dt="2021-08-11T16:22:25.599" v="422" actId="14100"/>
          <ac:picMkLst>
            <pc:docMk/>
            <pc:sldMk cId="2323185249" sldId="427"/>
            <ac:picMk id="2050" creationId="{E66772A1-2FDF-41D9-AA3C-59367C12927D}"/>
          </ac:picMkLst>
        </pc:picChg>
      </pc:sldChg>
      <pc:sldChg chg="addSp delSp modSp mod">
        <pc:chgData name="Hari haran Udhayakumar" userId="bf540fa2fe44a33b" providerId="LiveId" clId="{D54BA5B4-9E2E-42CD-8464-D10632C7AA91}" dt="2021-08-25T09:41:53.046" v="474" actId="14100"/>
        <pc:sldMkLst>
          <pc:docMk/>
          <pc:sldMk cId="1655665706" sldId="428"/>
        </pc:sldMkLst>
        <pc:spChg chg="mod">
          <ac:chgData name="Hari haran Udhayakumar" userId="bf540fa2fe44a33b" providerId="LiveId" clId="{D54BA5B4-9E2E-42CD-8464-D10632C7AA91}" dt="2021-08-11T16:26:43.968" v="430" actId="6549"/>
          <ac:spMkLst>
            <pc:docMk/>
            <pc:sldMk cId="1655665706" sldId="428"/>
            <ac:spMk id="2" creationId="{5B6B0CBA-FF95-47DC-8583-F6D637F307F7}"/>
          </ac:spMkLst>
        </pc:spChg>
        <pc:spChg chg="del">
          <ac:chgData name="Hari haran Udhayakumar" userId="bf540fa2fe44a33b" providerId="LiveId" clId="{D54BA5B4-9E2E-42CD-8464-D10632C7AA91}" dt="2021-08-10T04:49:14.618" v="158" actId="478"/>
          <ac:spMkLst>
            <pc:docMk/>
            <pc:sldMk cId="1655665706" sldId="428"/>
            <ac:spMk id="3" creationId="{5C651349-558E-470A-A159-4629F0AAD274}"/>
          </ac:spMkLst>
        </pc:spChg>
        <pc:spChg chg="mod">
          <ac:chgData name="Hari haran Udhayakumar" userId="bf540fa2fe44a33b" providerId="LiveId" clId="{D54BA5B4-9E2E-42CD-8464-D10632C7AA91}" dt="2021-08-10T04:53:58.778" v="219" actId="6549"/>
          <ac:spMkLst>
            <pc:docMk/>
            <pc:sldMk cId="1655665706" sldId="428"/>
            <ac:spMk id="6" creationId="{00000000-0000-0000-0000-000000000000}"/>
          </ac:spMkLst>
        </pc:spChg>
        <pc:picChg chg="add del mod">
          <ac:chgData name="Hari haran Udhayakumar" userId="bf540fa2fe44a33b" providerId="LiveId" clId="{D54BA5B4-9E2E-42CD-8464-D10632C7AA91}" dt="2021-08-25T09:41:53.046" v="474" actId="14100"/>
          <ac:picMkLst>
            <pc:docMk/>
            <pc:sldMk cId="1655665706" sldId="428"/>
            <ac:picMk id="4" creationId="{C5E95BBA-26AF-49CD-B1DF-71E4C1569200}"/>
          </ac:picMkLst>
        </pc:picChg>
      </pc:sldChg>
      <pc:sldChg chg="addSp delSp modSp add mod">
        <pc:chgData name="Hari haran Udhayakumar" userId="bf540fa2fe44a33b" providerId="LiveId" clId="{D54BA5B4-9E2E-42CD-8464-D10632C7AA91}" dt="2021-08-25T09:27:26.354" v="472" actId="1076"/>
        <pc:sldMkLst>
          <pc:docMk/>
          <pc:sldMk cId="4100923184" sldId="429"/>
        </pc:sldMkLst>
        <pc:spChg chg="mod">
          <ac:chgData name="Hari haran Udhayakumar" userId="bf540fa2fe44a33b" providerId="LiveId" clId="{D54BA5B4-9E2E-42CD-8464-D10632C7AA91}" dt="2021-08-25T07:50:33.595" v="463" actId="13926"/>
          <ac:spMkLst>
            <pc:docMk/>
            <pc:sldMk cId="4100923184" sldId="429"/>
            <ac:spMk id="2" creationId="{5B6B0CBA-FF95-47DC-8583-F6D637F307F7}"/>
          </ac:spMkLst>
        </pc:spChg>
        <pc:picChg chg="add mod">
          <ac:chgData name="Hari haran Udhayakumar" userId="bf540fa2fe44a33b" providerId="LiveId" clId="{D54BA5B4-9E2E-42CD-8464-D10632C7AA91}" dt="2021-08-25T09:27:26.354" v="472" actId="1076"/>
          <ac:picMkLst>
            <pc:docMk/>
            <pc:sldMk cId="4100923184" sldId="429"/>
            <ac:picMk id="4" creationId="{C1DCCB59-A560-482F-87E3-32BB3017165E}"/>
          </ac:picMkLst>
        </pc:picChg>
        <pc:picChg chg="add del mod">
          <ac:chgData name="Hari haran Udhayakumar" userId="bf540fa2fe44a33b" providerId="LiveId" clId="{D54BA5B4-9E2E-42CD-8464-D10632C7AA91}" dt="2021-08-11T16:18:30.322" v="390" actId="478"/>
          <ac:picMkLst>
            <pc:docMk/>
            <pc:sldMk cId="4100923184" sldId="429"/>
            <ac:picMk id="1026" creationId="{D3200D1A-F1B3-4115-AAF8-D96D50787772}"/>
          </ac:picMkLst>
        </pc:picChg>
      </pc:sldChg>
      <pc:sldChg chg="addSp delSp modSp add mod">
        <pc:chgData name="Hari haran Udhayakumar" userId="bf540fa2fe44a33b" providerId="LiveId" clId="{D54BA5B4-9E2E-42CD-8464-D10632C7AA91}" dt="2021-08-26T07:37:15.844" v="475" actId="13926"/>
        <pc:sldMkLst>
          <pc:docMk/>
          <pc:sldMk cId="1788810576" sldId="430"/>
        </pc:sldMkLst>
        <pc:spChg chg="mod">
          <ac:chgData name="Hari haran Udhayakumar" userId="bf540fa2fe44a33b" providerId="LiveId" clId="{D54BA5B4-9E2E-42CD-8464-D10632C7AA91}" dt="2021-08-26T07:37:15.844" v="475" actId="13926"/>
          <ac:spMkLst>
            <pc:docMk/>
            <pc:sldMk cId="1788810576" sldId="430"/>
            <ac:spMk id="2" creationId="{5B6B0CBA-FF95-47DC-8583-F6D637F307F7}"/>
          </ac:spMkLst>
        </pc:spChg>
        <pc:spChg chg="mod">
          <ac:chgData name="Hari haran Udhayakumar" userId="bf540fa2fe44a33b" providerId="LiveId" clId="{D54BA5B4-9E2E-42CD-8464-D10632C7AA91}" dt="2021-08-11T16:27:08.373" v="443" actId="121"/>
          <ac:spMkLst>
            <pc:docMk/>
            <pc:sldMk cId="1788810576" sldId="430"/>
            <ac:spMk id="6" creationId="{00000000-0000-0000-0000-000000000000}"/>
          </ac:spMkLst>
        </pc:spChg>
        <pc:picChg chg="del">
          <ac:chgData name="Hari haran Udhayakumar" userId="bf540fa2fe44a33b" providerId="LiveId" clId="{D54BA5B4-9E2E-42CD-8464-D10632C7AA91}" dt="2021-08-11T16:27:48.555" v="444" actId="478"/>
          <ac:picMkLst>
            <pc:docMk/>
            <pc:sldMk cId="1788810576" sldId="430"/>
            <ac:picMk id="4" creationId="{C5E95BBA-26AF-49CD-B1DF-71E4C1569200}"/>
          </ac:picMkLst>
        </pc:picChg>
        <pc:picChg chg="add mod">
          <ac:chgData name="Hari haran Udhayakumar" userId="bf540fa2fe44a33b" providerId="LiveId" clId="{D54BA5B4-9E2E-42CD-8464-D10632C7AA91}" dt="2021-08-11T16:27:58.925" v="448" actId="1076"/>
          <ac:picMkLst>
            <pc:docMk/>
            <pc:sldMk cId="1788810576" sldId="430"/>
            <ac:picMk id="3074" creationId="{24FFA137-EA02-471D-B78D-36C135CCB859}"/>
          </ac:picMkLst>
        </pc:picChg>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71"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334963" y="6013450"/>
            <a:ext cx="643096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a:t>
            </a:r>
            <a:r>
              <a:rPr lang="en-US" altLang="en-US" b="1" dirty="0" smtClean="0">
                <a:solidFill>
                  <a:srgbClr val="262626"/>
                </a:solidFill>
              </a:rPr>
              <a:t>-</a:t>
            </a:r>
            <a:r>
              <a:rPr lang="en-US" altLang="en-US" b="1" dirty="0">
                <a:solidFill>
                  <a:srgbClr val="262626"/>
                </a:solidFill>
              </a:rPr>
              <a:t> </a:t>
            </a:r>
            <a:r>
              <a:rPr lang="en-US" altLang="en-US" b="1" dirty="0" smtClean="0">
                <a:solidFill>
                  <a:srgbClr val="262626"/>
                </a:solidFill>
              </a:rPr>
              <a:t>4</a:t>
            </a:r>
            <a:endParaRPr lang="en-US" altLang="en-US" b="1" dirty="0">
              <a:solidFill>
                <a:srgbClr val="262626"/>
              </a:solidFill>
            </a:endParaRPr>
          </a:p>
          <a:p>
            <a:pPr algn="ctr">
              <a:lnSpc>
                <a:spcPct val="90000"/>
              </a:lnSpc>
              <a:spcAft>
                <a:spcPct val="35000"/>
              </a:spcAft>
            </a:pPr>
            <a:r>
              <a:rPr lang="en-GB" altLang="en-US" b="1" dirty="0">
                <a:solidFill>
                  <a:srgbClr val="262626"/>
                </a:solidFill>
              </a:rPr>
              <a:t>Reliability and Integrity</a:t>
            </a:r>
            <a:endParaRPr lang="en-US" altLang="en-US" sz="1600" dirty="0">
              <a:latin typeface="Raleway ExtraBold" charset="0"/>
            </a:endParaRPr>
          </a:p>
        </p:txBody>
      </p:sp>
      <p:sp>
        <p:nvSpPr>
          <p:cNvPr id="1040" name="TextBox 25"/>
          <p:cNvSpPr txBox="1">
            <a:spLocks noChangeArrowheads="1"/>
          </p:cNvSpPr>
          <p:nvPr/>
        </p:nvSpPr>
        <p:spPr bwMode="auto">
          <a:xfrm>
            <a:off x="76200" y="1562100"/>
            <a:ext cx="11780439" cy="61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3635"/>
          </a:xfrm>
        </p:spPr>
        <p:txBody>
          <a:bodyPr/>
          <a:lstStyle/>
          <a:p>
            <a:r>
              <a:rPr lang="en-US" b="1" dirty="0"/>
              <a:t>Update Technique</a:t>
            </a:r>
            <a:endParaRPr lang="en-US" dirty="0"/>
          </a:p>
        </p:txBody>
      </p:sp>
      <p:sp>
        <p:nvSpPr>
          <p:cNvPr id="3" name="Content Placeholder 2"/>
          <p:cNvSpPr>
            <a:spLocks noGrp="1"/>
          </p:cNvSpPr>
          <p:nvPr>
            <p:ph idx="1"/>
          </p:nvPr>
        </p:nvSpPr>
        <p:spPr>
          <a:xfrm>
            <a:off x="191344" y="1772816"/>
            <a:ext cx="11593288" cy="3744416"/>
          </a:xfrm>
        </p:spPr>
        <p:txBody>
          <a:bodyPr/>
          <a:lstStyle/>
          <a:p>
            <a:pPr algn="just"/>
            <a:r>
              <a:rPr lang="en-US" sz="2800" b="1" dirty="0">
                <a:latin typeface="Times New Roman" panose="02020603050405020304" pitchFamily="18" charset="0"/>
                <a:cs typeface="Times New Roman" panose="02020603050405020304" pitchFamily="18" charset="0"/>
              </a:rPr>
              <a:t>The second phase makes </a:t>
            </a:r>
            <a:r>
              <a:rPr lang="en-US" sz="2800" dirty="0">
                <a:latin typeface="Times New Roman" panose="02020603050405020304" pitchFamily="18" charset="0"/>
                <a:cs typeface="Times New Roman" panose="02020603050405020304" pitchFamily="18" charset="0"/>
              </a:rPr>
              <a:t>the permanent changes.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During </a:t>
            </a:r>
            <a:r>
              <a:rPr lang="en-US" sz="2800" dirty="0">
                <a:latin typeface="Times New Roman" panose="02020603050405020304" pitchFamily="18" charset="0"/>
                <a:cs typeface="Times New Roman" panose="02020603050405020304" pitchFamily="18" charset="0"/>
              </a:rPr>
              <a:t>the second phase, no actions from before the commit can be repeated, but the update activities of phase two can also be repeated as often as needed</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If the system fails during the second phase, the database may contain incomplete data, but the system can repair these data by performing all activities of the second phase.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After </a:t>
            </a:r>
            <a:r>
              <a:rPr lang="en-US" sz="2800" dirty="0">
                <a:latin typeface="Times New Roman" panose="02020603050405020304" pitchFamily="18" charset="0"/>
                <a:cs typeface="Times New Roman" panose="02020603050405020304" pitchFamily="18" charset="0"/>
              </a:rPr>
              <a:t>the second phase has been completed, the </a:t>
            </a:r>
            <a:r>
              <a:rPr lang="en-US" sz="2800" b="1" dirty="0">
                <a:latin typeface="Times New Roman" panose="02020603050405020304" pitchFamily="18" charset="0"/>
                <a:cs typeface="Times New Roman" panose="02020603050405020304" pitchFamily="18" charset="0"/>
              </a:rPr>
              <a:t>database is again complete</a:t>
            </a:r>
            <a:r>
              <a:rPr lang="en-US" sz="2800" dirty="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Tree>
    <p:extLst>
      <p:ext uri="{BB962C8B-B14F-4D97-AF65-F5344CB8AC3E}">
        <p14:creationId xmlns:p14="http://schemas.microsoft.com/office/powerpoint/2010/main" val="319183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1325563"/>
          </a:xfrm>
        </p:spPr>
        <p:txBody>
          <a:bodyPr/>
          <a:lstStyle/>
          <a:p>
            <a:r>
              <a:rPr lang="en-US" b="1" dirty="0"/>
              <a:t>Two-Phase Update Example</a:t>
            </a:r>
            <a:endParaRPr lang="en-US" dirty="0"/>
          </a:p>
        </p:txBody>
      </p:sp>
      <p:sp>
        <p:nvSpPr>
          <p:cNvPr id="3" name="Content Placeholder 2"/>
          <p:cNvSpPr>
            <a:spLocks noGrp="1"/>
          </p:cNvSpPr>
          <p:nvPr>
            <p:ph idx="1"/>
          </p:nvPr>
        </p:nvSpPr>
        <p:spPr>
          <a:xfrm>
            <a:off x="119336" y="1825625"/>
            <a:ext cx="11234464" cy="4351338"/>
          </a:xfrm>
        </p:spPr>
        <p:txBody>
          <a:bodyPr/>
          <a:lstStyle/>
          <a:p>
            <a:pPr algn="just"/>
            <a:r>
              <a:rPr lang="en-US" sz="2400" dirty="0">
                <a:latin typeface="Times New Roman" panose="02020603050405020304" pitchFamily="18" charset="0"/>
                <a:cs typeface="Times New Roman" panose="02020603050405020304" pitchFamily="18" charset="0"/>
              </a:rPr>
              <a:t>Suppose a database contains an inventory of a company's office supplies. The company's central stockroom stores paper, pens, paper clips, and the like, and the different departments requisition items as they need them. The company buys in bulk to obtain the best prices. Each department has a budget for office supplies, so there is a charging mechanism by which the cost of supplies is recovered from the department. Also, the central stockroom monitors quantities of supplies on hand so as to order new supplies when the stock becomes low.</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Suppose the process begins with a requisition from the accounting department for 50 boxes of paper clips. Assume that there are 107 boxes in stock and a new order is placed if the quantity in stock ever falls below 100. Here are the steps followed after the stockroom receives the requisition.</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extLst>
      <p:ext uri="{BB962C8B-B14F-4D97-AF65-F5344CB8AC3E}">
        <p14:creationId xmlns:p14="http://schemas.microsoft.com/office/powerpoint/2010/main" val="26868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r"/>
            <a:r>
              <a:rPr lang="en-US" b="1" dirty="0" err="1" smtClean="0"/>
              <a:t>Cont</a:t>
            </a:r>
            <a:r>
              <a:rPr lang="en-US" b="1" dirty="0" smtClean="0"/>
              <a:t>…</a:t>
            </a:r>
            <a:endParaRPr lang="en-US" b="1" dirty="0"/>
          </a:p>
        </p:txBody>
      </p:sp>
      <p:sp>
        <p:nvSpPr>
          <p:cNvPr id="3" name="Content Placeholder 2"/>
          <p:cNvSpPr>
            <a:spLocks noGrp="1"/>
          </p:cNvSpPr>
          <p:nvPr>
            <p:ph idx="1"/>
          </p:nvPr>
        </p:nvSpPr>
        <p:spPr>
          <a:xfrm>
            <a:off x="191344" y="1304131"/>
            <a:ext cx="11593288" cy="5052219"/>
          </a:xfrm>
        </p:spPr>
        <p:txBody>
          <a:bodyPr/>
          <a:lstStyle/>
          <a:p>
            <a:pPr algn="just"/>
            <a:r>
              <a:rPr lang="en-US" sz="2400" dirty="0">
                <a:latin typeface="Times New Roman" panose="02020603050405020304" pitchFamily="18" charset="0"/>
                <a:cs typeface="Times New Roman" panose="02020603050405020304" pitchFamily="18" charset="0"/>
              </a:rPr>
              <a:t>The stockroom checks the database to determine that 50 boxes of paper clips are on hand. If not, the requisition is rejected and the transaction is finished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enough paper clips are in stock, the stockroom deducts 50 from the inventory figure in the database (107 - 50 = 57</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stockroom charges accounting's supplies budget (also in the database) for 50 boxes of paper clips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stockroom checks its remaining quantity on hand (57) to determine whether the remaining quantity is below the reorder point. Because it is, a notice to order more paper clips is generated, and the item is flagged as "on order" in the </a:t>
            </a:r>
            <a:r>
              <a:rPr lang="en-US" sz="2400" dirty="0" smtClean="0">
                <a:latin typeface="Times New Roman" panose="02020603050405020304" pitchFamily="18" charset="0"/>
                <a:cs typeface="Times New Roman" panose="02020603050405020304" pitchFamily="18" charset="0"/>
              </a:rPr>
              <a:t>database.</a:t>
            </a:r>
          </a:p>
          <a:p>
            <a:pPr algn="just"/>
            <a:r>
              <a:rPr lang="en-US" sz="2400" dirty="0" smtClean="0">
                <a:latin typeface="Times New Roman" panose="02020603050405020304" pitchFamily="18" charset="0"/>
                <a:cs typeface="Times New Roman" panose="02020603050405020304" pitchFamily="18" charset="0"/>
              </a:rPr>
              <a:t>A delivery </a:t>
            </a:r>
            <a:r>
              <a:rPr lang="en-US" sz="2400" dirty="0">
                <a:latin typeface="Times New Roman" panose="02020603050405020304" pitchFamily="18" charset="0"/>
                <a:cs typeface="Times New Roman" panose="02020603050405020304" pitchFamily="18" charset="0"/>
              </a:rPr>
              <a:t>order is prepared, enabling 50 boxes of paper clips to be sent to accounting</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All five of these steps must be completed in the order listed for the database to be accurate and for the transaction to be processed correctly.</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114283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40768"/>
            <a:ext cx="11784632" cy="4836195"/>
          </a:xfrm>
        </p:spPr>
        <p:txBody>
          <a:bodyPr/>
          <a:lstStyle/>
          <a:p>
            <a:pPr algn="just"/>
            <a:r>
              <a:rPr lang="en-US" sz="2400" dirty="0">
                <a:latin typeface="Times New Roman" panose="02020603050405020304" pitchFamily="18" charset="0"/>
                <a:cs typeface="Times New Roman" panose="02020603050405020304" pitchFamily="18" charset="0"/>
              </a:rPr>
              <a:t>Suppose a failure occurs while these steps are being processed. If the failure occurs before step 1 is complete, there is no harm because the entire transaction can be restarted. However, during steps 2, 3, and 4, changes are made to elements in the database. If a failure occurs then, the values in the database are inconsistent. Worse, the transaction cannot be reprocessed because a requisition would be deducted twice, or a department would be charged twice, or two delivery orders would be prepared.</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a two-phase commit is used, shadow values are maintained for key data points. A shadow data value is computed and stored locally during the intent phase, and it is copied to the actual database during the commit phase. The operations on the database would be performed as follows for a two-phase commit.</a:t>
            </a:r>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
        <p:nvSpPr>
          <p:cNvPr id="5" name="Title 1"/>
          <p:cNvSpPr>
            <a:spLocks noGrp="1"/>
          </p:cNvSpPr>
          <p:nvPr>
            <p:ph type="title"/>
          </p:nvPr>
        </p:nvSpPr>
        <p:spPr>
          <a:xfrm>
            <a:off x="1055440" y="-12118"/>
            <a:ext cx="10515600" cy="1325563"/>
          </a:xfrm>
        </p:spPr>
        <p:txBody>
          <a:bodyPr/>
          <a:lstStyle/>
          <a:p>
            <a:pPr algn="r"/>
            <a:r>
              <a:rPr lang="en-US" b="1" dirty="0" err="1" smtClean="0"/>
              <a:t>Cont</a:t>
            </a:r>
            <a:r>
              <a:rPr lang="en-US" b="1" dirty="0" smtClean="0"/>
              <a:t>…</a:t>
            </a:r>
            <a:endParaRPr lang="en-US" b="1" dirty="0"/>
          </a:p>
        </p:txBody>
      </p:sp>
    </p:spTree>
    <p:extLst>
      <p:ext uri="{BB962C8B-B14F-4D97-AF65-F5344CB8AC3E}">
        <p14:creationId xmlns:p14="http://schemas.microsoft.com/office/powerpoint/2010/main" val="148065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4784"/>
            <a:ext cx="11784632" cy="4692179"/>
          </a:xfrm>
        </p:spPr>
        <p:txBody>
          <a:bodyPr/>
          <a:lstStyle/>
          <a:p>
            <a:pPr algn="just"/>
            <a:r>
              <a:rPr lang="en-US" sz="2400" b="1" dirty="0">
                <a:latin typeface="Times New Roman" panose="02020603050405020304" pitchFamily="18" charset="0"/>
                <a:cs typeface="Times New Roman" panose="02020603050405020304" pitchFamily="18" charset="0"/>
              </a:rPr>
              <a:t>Intent</a:t>
            </a:r>
            <a:r>
              <a:rPr lang="en-US" sz="2400" b="1" dirty="0" smtClean="0">
                <a:latin typeface="Times New Roman" panose="02020603050405020304" pitchFamily="18" charset="0"/>
                <a:cs typeface="Times New Roman" panose="02020603050405020304" pitchFamily="18" charset="0"/>
              </a:rPr>
              <a:t>:</a:t>
            </a:r>
          </a:p>
          <a:p>
            <a:pPr lvl="2"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Check the value of COMMIT-FLAG in the database. If it is set, this phase cannot be performed. Halt or loop, checking COMMIT-FLAG until it is not set</a:t>
            </a:r>
            <a:r>
              <a:rPr lang="en-US" sz="2400" dirty="0" smtClean="0">
                <a:latin typeface="Times New Roman" panose="02020603050405020304" pitchFamily="18" charset="0"/>
                <a:cs typeface="Times New Roman" panose="02020603050405020304" pitchFamily="18" charset="0"/>
              </a:rPr>
              <a:t>.</a:t>
            </a:r>
          </a:p>
          <a:p>
            <a:pPr lvl="2"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Compare number of boxes of paper clips on hand to number requisitioned; if more are requisitioned than are on hand, </a:t>
            </a:r>
            <a:r>
              <a:rPr lang="en-US" sz="2400" dirty="0" smtClean="0">
                <a:latin typeface="Times New Roman" panose="02020603050405020304" pitchFamily="18" charset="0"/>
                <a:cs typeface="Times New Roman" panose="02020603050405020304" pitchFamily="18" charset="0"/>
              </a:rPr>
              <a:t>halt.</a:t>
            </a:r>
          </a:p>
          <a:p>
            <a:pPr lvl="2" algn="just"/>
            <a:r>
              <a:rPr lang="en-US" sz="2400" dirty="0" smtClean="0">
                <a:latin typeface="Times New Roman" panose="02020603050405020304" pitchFamily="18" charset="0"/>
                <a:cs typeface="Times New Roman" panose="02020603050405020304" pitchFamily="18" charset="0"/>
              </a:rPr>
              <a:t>Compute </a:t>
            </a:r>
            <a:r>
              <a:rPr lang="en-US" sz="2400" dirty="0">
                <a:latin typeface="Times New Roman" panose="02020603050405020304" pitchFamily="18" charset="0"/>
                <a:cs typeface="Times New Roman" panose="02020603050405020304" pitchFamily="18" charset="0"/>
              </a:rPr>
              <a:t>TCLIPS = ONHAND - </a:t>
            </a:r>
            <a:r>
              <a:rPr lang="en-US" sz="2400" dirty="0" smtClean="0">
                <a:latin typeface="Times New Roman" panose="02020603050405020304" pitchFamily="18" charset="0"/>
                <a:cs typeface="Times New Roman" panose="02020603050405020304" pitchFamily="18" charset="0"/>
              </a:rPr>
              <a:t>REQUISITION.</a:t>
            </a:r>
          </a:p>
          <a:p>
            <a:pPr lvl="2" algn="just"/>
            <a:r>
              <a:rPr lang="en-US" sz="2400" dirty="0" smtClean="0">
                <a:latin typeface="Times New Roman" panose="02020603050405020304" pitchFamily="18" charset="0"/>
                <a:cs typeface="Times New Roman" panose="02020603050405020304" pitchFamily="18" charset="0"/>
              </a:rPr>
              <a:t>Obtain </a:t>
            </a:r>
            <a:r>
              <a:rPr lang="en-US" sz="2400" dirty="0">
                <a:latin typeface="Times New Roman" panose="02020603050405020304" pitchFamily="18" charset="0"/>
                <a:cs typeface="Times New Roman" panose="02020603050405020304" pitchFamily="18" charset="0"/>
              </a:rPr>
              <a:t>BUDGET, the current supplies budget remaining for accounting department. Compute TBUDGET = BUDGET - COST, where COST is the cost of 50 boxes of </a:t>
            </a:r>
            <a:r>
              <a:rPr lang="en-US" sz="2400" dirty="0" smtClean="0">
                <a:latin typeface="Times New Roman" panose="02020603050405020304" pitchFamily="18" charset="0"/>
                <a:cs typeface="Times New Roman" panose="02020603050405020304" pitchFamily="18" charset="0"/>
              </a:rPr>
              <a:t>clips.</a:t>
            </a:r>
          </a:p>
          <a:p>
            <a:pPr lvl="2" algn="just"/>
            <a:r>
              <a:rPr lang="en-US" sz="2400" dirty="0" smtClean="0">
                <a:latin typeface="Times New Roman" panose="02020603050405020304" pitchFamily="18" charset="0"/>
                <a:cs typeface="Times New Roman" panose="02020603050405020304" pitchFamily="18" charset="0"/>
              </a:rPr>
              <a:t>Check </a:t>
            </a:r>
            <a:r>
              <a:rPr lang="en-US" sz="2400" dirty="0">
                <a:latin typeface="Times New Roman" panose="02020603050405020304" pitchFamily="18" charset="0"/>
                <a:cs typeface="Times New Roman" panose="02020603050405020304" pitchFamily="18" charset="0"/>
              </a:rPr>
              <a:t>whether TCLIPS is below reorder point; if so, set TREORDER = TRUE; else set TREORDER = FALSE</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
        <p:nvSpPr>
          <p:cNvPr id="5" name="Title 1"/>
          <p:cNvSpPr>
            <a:spLocks noGrp="1"/>
          </p:cNvSpPr>
          <p:nvPr>
            <p:ph type="title"/>
          </p:nvPr>
        </p:nvSpPr>
        <p:spPr/>
        <p:txBody>
          <a:bodyPr/>
          <a:lstStyle/>
          <a:p>
            <a:pPr algn="r"/>
            <a:r>
              <a:rPr lang="en-US" b="1" dirty="0" err="1" smtClean="0"/>
              <a:t>Cont</a:t>
            </a:r>
            <a:r>
              <a:rPr lang="en-US" b="1" dirty="0" smtClean="0"/>
              <a:t>…</a:t>
            </a:r>
            <a:endParaRPr lang="en-US" b="1" dirty="0"/>
          </a:p>
        </p:txBody>
      </p:sp>
    </p:spTree>
    <p:extLst>
      <p:ext uri="{BB962C8B-B14F-4D97-AF65-F5344CB8AC3E}">
        <p14:creationId xmlns:p14="http://schemas.microsoft.com/office/powerpoint/2010/main" val="251618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Commit:</a:t>
            </a:r>
          </a:p>
          <a:p>
            <a:endParaRPr lang="en-US" sz="28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Set </a:t>
            </a:r>
            <a:r>
              <a:rPr lang="en-US" sz="2800" dirty="0">
                <a:latin typeface="Times New Roman" panose="02020603050405020304" pitchFamily="18" charset="0"/>
                <a:cs typeface="Times New Roman" panose="02020603050405020304" pitchFamily="18" charset="0"/>
              </a:rPr>
              <a:t>COMMIT-FLAG in database</a:t>
            </a:r>
            <a:r>
              <a:rPr lang="en-US" sz="2800" dirty="0" smtClean="0">
                <a:latin typeface="Times New Roman" panose="02020603050405020304" pitchFamily="18" charset="0"/>
                <a:cs typeface="Times New Roman" panose="02020603050405020304" pitchFamily="18" charset="0"/>
              </a:rPr>
              <a:t>.</a:t>
            </a:r>
          </a:p>
          <a:p>
            <a:pPr lvl="2"/>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Copy TCLIPS to CLIPS in </a:t>
            </a:r>
            <a:r>
              <a:rPr lang="en-US" sz="2800" dirty="0" smtClean="0">
                <a:latin typeface="Times New Roman" panose="02020603050405020304" pitchFamily="18" charset="0"/>
                <a:cs typeface="Times New Roman" panose="02020603050405020304" pitchFamily="18" charset="0"/>
              </a:rPr>
              <a:t>database.</a:t>
            </a:r>
          </a:p>
          <a:p>
            <a:pPr lvl="2"/>
            <a:r>
              <a:rPr lang="en-US" sz="2800" dirty="0" smtClean="0">
                <a:latin typeface="Times New Roman" panose="02020603050405020304" pitchFamily="18" charset="0"/>
                <a:cs typeface="Times New Roman" panose="02020603050405020304" pitchFamily="18" charset="0"/>
              </a:rPr>
              <a:t>Copy </a:t>
            </a:r>
            <a:r>
              <a:rPr lang="en-US" sz="2800" dirty="0">
                <a:latin typeface="Times New Roman" panose="02020603050405020304" pitchFamily="18" charset="0"/>
                <a:cs typeface="Times New Roman" panose="02020603050405020304" pitchFamily="18" charset="0"/>
              </a:rPr>
              <a:t>TBUDGET to BUDGET in </a:t>
            </a:r>
            <a:r>
              <a:rPr lang="en-US" sz="2800" dirty="0" smtClean="0">
                <a:latin typeface="Times New Roman" panose="02020603050405020304" pitchFamily="18" charset="0"/>
                <a:cs typeface="Times New Roman" panose="02020603050405020304" pitchFamily="18" charset="0"/>
              </a:rPr>
              <a:t>database.</a:t>
            </a:r>
          </a:p>
          <a:p>
            <a:pPr lvl="2"/>
            <a:r>
              <a:rPr lang="en-US" sz="2800" dirty="0" smtClean="0">
                <a:latin typeface="Times New Roman" panose="02020603050405020304" pitchFamily="18" charset="0"/>
                <a:cs typeface="Times New Roman" panose="02020603050405020304" pitchFamily="18" charset="0"/>
              </a:rPr>
              <a:t>Copy </a:t>
            </a:r>
            <a:r>
              <a:rPr lang="en-US" sz="2800" dirty="0">
                <a:latin typeface="Times New Roman" panose="02020603050405020304" pitchFamily="18" charset="0"/>
                <a:cs typeface="Times New Roman" panose="02020603050405020304" pitchFamily="18" charset="0"/>
              </a:rPr>
              <a:t>TREORDER to REORDER in </a:t>
            </a:r>
            <a:r>
              <a:rPr lang="en-US" sz="2800" dirty="0" smtClean="0">
                <a:latin typeface="Times New Roman" panose="02020603050405020304" pitchFamily="18" charset="0"/>
                <a:cs typeface="Times New Roman" panose="02020603050405020304" pitchFamily="18" charset="0"/>
              </a:rPr>
              <a:t>database.</a:t>
            </a:r>
          </a:p>
          <a:p>
            <a:pPr lvl="2"/>
            <a:r>
              <a:rPr lang="en-US" sz="2800" dirty="0" smtClean="0">
                <a:latin typeface="Times New Roman" panose="02020603050405020304" pitchFamily="18" charset="0"/>
                <a:cs typeface="Times New Roman" panose="02020603050405020304" pitchFamily="18" charset="0"/>
              </a:rPr>
              <a:t>Prepare </a:t>
            </a:r>
            <a:r>
              <a:rPr lang="en-US" sz="2800" dirty="0">
                <a:latin typeface="Times New Roman" panose="02020603050405020304" pitchFamily="18" charset="0"/>
                <a:cs typeface="Times New Roman" panose="02020603050405020304" pitchFamily="18" charset="0"/>
              </a:rPr>
              <a:t>notice to deliver paper clips to accounting department. Indicate transaction completed in </a:t>
            </a:r>
            <a:r>
              <a:rPr lang="en-US" sz="2800" dirty="0" smtClean="0">
                <a:latin typeface="Times New Roman" panose="02020603050405020304" pitchFamily="18" charset="0"/>
                <a:cs typeface="Times New Roman" panose="02020603050405020304" pitchFamily="18" charset="0"/>
              </a:rPr>
              <a:t>log.</a:t>
            </a:r>
          </a:p>
          <a:p>
            <a:pPr lvl="2"/>
            <a:r>
              <a:rPr lang="en-US" sz="2800" dirty="0" smtClean="0">
                <a:latin typeface="Times New Roman" panose="02020603050405020304" pitchFamily="18" charset="0"/>
                <a:cs typeface="Times New Roman" panose="02020603050405020304" pitchFamily="18" charset="0"/>
              </a:rPr>
              <a:t>Unset </a:t>
            </a:r>
            <a:r>
              <a:rPr lang="en-US" sz="2800" dirty="0">
                <a:latin typeface="Times New Roman" panose="02020603050405020304" pitchFamily="18" charset="0"/>
                <a:cs typeface="Times New Roman" panose="02020603050405020304" pitchFamily="18" charset="0"/>
              </a:rPr>
              <a:t>COMMIT-FLAG.</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
        <p:nvSpPr>
          <p:cNvPr id="5" name="Title 1"/>
          <p:cNvSpPr>
            <a:spLocks noGrp="1"/>
          </p:cNvSpPr>
          <p:nvPr>
            <p:ph type="title"/>
          </p:nvPr>
        </p:nvSpPr>
        <p:spPr/>
        <p:txBody>
          <a:bodyPr/>
          <a:lstStyle/>
          <a:p>
            <a:pPr algn="r"/>
            <a:r>
              <a:rPr lang="en-US" b="1" dirty="0" err="1" smtClean="0"/>
              <a:t>Cont</a:t>
            </a:r>
            <a:r>
              <a:rPr lang="en-US" b="1" dirty="0" smtClean="0"/>
              <a:t>…</a:t>
            </a:r>
            <a:endParaRPr lang="en-US" b="1" dirty="0"/>
          </a:p>
        </p:txBody>
      </p:sp>
    </p:spTree>
    <p:extLst>
      <p:ext uri="{BB962C8B-B14F-4D97-AF65-F5344CB8AC3E}">
        <p14:creationId xmlns:p14="http://schemas.microsoft.com/office/powerpoint/2010/main" val="236250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11784632" cy="5524723"/>
          </a:xfrm>
        </p:spPr>
        <p:txBody>
          <a:bodyPr/>
          <a:lstStyle/>
          <a:p>
            <a:pPr algn="just"/>
            <a:r>
              <a:rPr lang="en-US" sz="2000" dirty="0">
                <a:latin typeface="Times New Roman" panose="02020603050405020304" pitchFamily="18" charset="0"/>
                <a:cs typeface="Times New Roman" panose="02020603050405020304" pitchFamily="18" charset="0"/>
              </a:rPr>
              <a:t>Many DBMSs maintain additional information to detect internal inconsistencies in data. The additional information ranges from a few check bits to duplicate or shadow fields, depending on the importance of the data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Error Detection and Correction </a:t>
            </a:r>
            <a:r>
              <a:rPr lang="en-US" sz="2000" b="1" dirty="0" smtClean="0">
                <a:latin typeface="Times New Roman" panose="02020603050405020304" pitchFamily="18" charset="0"/>
                <a:cs typeface="Times New Roman" panose="02020603050405020304" pitchFamily="18" charset="0"/>
              </a:rPr>
              <a:t>Codes</a:t>
            </a:r>
          </a:p>
          <a:p>
            <a:pPr lvl="2" algn="just"/>
            <a:r>
              <a:rPr lang="en-US" sz="2000" dirty="0">
                <a:latin typeface="Times New Roman" panose="02020603050405020304" pitchFamily="18" charset="0"/>
                <a:cs typeface="Times New Roman" panose="02020603050405020304" pitchFamily="18" charset="0"/>
              </a:rPr>
              <a:t>One form of redundancy is error detection and correction codes, such as parity bits, Hamming codes, and cyclic redundancy checks. These codes can be applied to single fields, records, or the entire database. Each time a data item is placed in the database, the appropriate check codes are computed and stored; each time a data item is retrieved, a similar check code is computed and compared to the stored value </a:t>
            </a:r>
          </a:p>
          <a:p>
            <a:pPr marL="171450" lvl="2" algn="just">
              <a:spcBef>
                <a:spcPts val="750"/>
              </a:spcBef>
            </a:pPr>
            <a:r>
              <a:rPr lang="en-US" sz="2000" b="1" dirty="0" smtClean="0">
                <a:latin typeface="Times New Roman" panose="02020603050405020304" pitchFamily="18" charset="0"/>
                <a:cs typeface="Times New Roman" panose="02020603050405020304" pitchFamily="18" charset="0"/>
              </a:rPr>
              <a:t>Shadow Fields</a:t>
            </a:r>
          </a:p>
          <a:p>
            <a:pPr lvl="2" algn="just"/>
            <a:r>
              <a:rPr lang="en-US" sz="2000" dirty="0" smtClean="0">
                <a:latin typeface="Times New Roman" panose="02020603050405020304" pitchFamily="18" charset="0"/>
                <a:cs typeface="Times New Roman" panose="02020603050405020304" pitchFamily="18" charset="0"/>
              </a:rPr>
              <a:t>Entire attributes or entire records can be duplicated in a database. If the data are irreproducible, this second copy can provide an immediate replacement if an error is detected. Obviously, redundant fields require substantial storage space.</a:t>
            </a:r>
          </a:p>
          <a:p>
            <a:pPr algn="just"/>
            <a:r>
              <a:rPr lang="en-US" sz="2000" b="1" dirty="0" smtClean="0">
                <a:latin typeface="Times New Roman" panose="02020603050405020304" pitchFamily="18" charset="0"/>
                <a:cs typeface="Times New Roman" panose="02020603050405020304" pitchFamily="18" charset="0"/>
              </a:rPr>
              <a:t>Recovery</a:t>
            </a:r>
          </a:p>
          <a:p>
            <a:pPr lvl="2" algn="just"/>
            <a:r>
              <a:rPr lang="en-US" sz="2000" dirty="0">
                <a:latin typeface="Times New Roman" panose="02020603050405020304" pitchFamily="18" charset="0"/>
                <a:cs typeface="Times New Roman" panose="02020603050405020304" pitchFamily="18" charset="0"/>
              </a:rPr>
              <a:t>In addition to these error correction processes, a DBMS can maintain a log of user accesses, particularly changes. In the event of a failure, the database is reloaded from a backup copy and all later changes are then applied from the audit log.</a:t>
            </a:r>
          </a:p>
          <a:p>
            <a:pPr lvl="2" algn="just"/>
            <a:endParaRPr lang="en-US"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sp>
        <p:nvSpPr>
          <p:cNvPr id="5" name="Title 1"/>
          <p:cNvSpPr>
            <a:spLocks noGrp="1"/>
          </p:cNvSpPr>
          <p:nvPr>
            <p:ph type="title"/>
          </p:nvPr>
        </p:nvSpPr>
        <p:spPr>
          <a:xfrm>
            <a:off x="838200" y="116632"/>
            <a:ext cx="10515600" cy="1325563"/>
          </a:xfrm>
        </p:spPr>
        <p:txBody>
          <a:bodyPr/>
          <a:lstStyle/>
          <a:p>
            <a:r>
              <a:rPr lang="en-US" b="1" dirty="0"/>
              <a:t>Redundancy/Internal Consistency</a:t>
            </a:r>
            <a:endParaRPr lang="en-US" dirty="0"/>
          </a:p>
        </p:txBody>
      </p:sp>
    </p:spTree>
    <p:extLst>
      <p:ext uri="{BB962C8B-B14F-4D97-AF65-F5344CB8AC3E}">
        <p14:creationId xmlns:p14="http://schemas.microsoft.com/office/powerpoint/2010/main" val="412638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56792"/>
            <a:ext cx="11856640" cy="4620171"/>
          </a:xfrm>
        </p:spPr>
        <p:txBody>
          <a:bodyPr/>
          <a:lstStyle/>
          <a:p>
            <a:pPr algn="just"/>
            <a:r>
              <a:rPr lang="en-US" sz="2800" dirty="0" smtClean="0">
                <a:latin typeface="Times New Roman" panose="02020603050405020304" pitchFamily="18" charset="0"/>
                <a:cs typeface="Times New Roman" panose="02020603050405020304" pitchFamily="18" charset="0"/>
              </a:rPr>
              <a:t>Database </a:t>
            </a:r>
            <a:r>
              <a:rPr lang="en-US" sz="2800" dirty="0">
                <a:latin typeface="Times New Roman" panose="02020603050405020304" pitchFamily="18" charset="0"/>
                <a:cs typeface="Times New Roman" panose="02020603050405020304" pitchFamily="18" charset="0"/>
              </a:rPr>
              <a:t>systems are often multiuser systems. Accesses by two users sharing the same database must be constrained so that neither interferes with the other.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Simple </a:t>
            </a:r>
            <a:r>
              <a:rPr lang="en-US" sz="2800" dirty="0">
                <a:latin typeface="Times New Roman" panose="02020603050405020304" pitchFamily="18" charset="0"/>
                <a:cs typeface="Times New Roman" panose="02020603050405020304" pitchFamily="18" charset="0"/>
              </a:rPr>
              <a:t>locking is done by the DBMS. If two users attempt to read the same data item, there is no conflict because both obtain the same value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If both users try to modify the same data items, we often assume that there is no conflict because each knows what to write; the value to be written does not depend on the previous value of the data item.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However</a:t>
            </a:r>
            <a:r>
              <a:rPr lang="en-US" sz="2800" dirty="0">
                <a:latin typeface="Times New Roman" panose="02020603050405020304" pitchFamily="18" charset="0"/>
                <a:cs typeface="Times New Roman" panose="02020603050405020304" pitchFamily="18" charset="0"/>
              </a:rPr>
              <a:t>, this supposition is not quite accurate.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
        <p:nvSpPr>
          <p:cNvPr id="5" name="Title 1"/>
          <p:cNvSpPr>
            <a:spLocks noGrp="1"/>
          </p:cNvSpPr>
          <p:nvPr>
            <p:ph type="title"/>
          </p:nvPr>
        </p:nvSpPr>
        <p:spPr>
          <a:xfrm>
            <a:off x="838200" y="29910"/>
            <a:ext cx="10515600" cy="1325563"/>
          </a:xfrm>
        </p:spPr>
        <p:txBody>
          <a:bodyPr/>
          <a:lstStyle/>
          <a:p>
            <a:r>
              <a:rPr lang="en-US" b="1" dirty="0"/>
              <a:t>Concurrency/Consistency</a:t>
            </a:r>
          </a:p>
        </p:txBody>
      </p:sp>
    </p:spTree>
    <p:extLst>
      <p:ext uri="{BB962C8B-B14F-4D97-AF65-F5344CB8AC3E}">
        <p14:creationId xmlns:p14="http://schemas.microsoft.com/office/powerpoint/2010/main" val="289987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Monitors</a:t>
            </a:r>
            <a:br>
              <a:rPr lang="en-US" b="1" dirty="0"/>
            </a:br>
            <a:endParaRPr lang="en-US" b="1" dirty="0"/>
          </a:p>
        </p:txBody>
      </p:sp>
      <p:sp>
        <p:nvSpPr>
          <p:cNvPr id="3" name="Content Placeholder 2"/>
          <p:cNvSpPr>
            <a:spLocks noGrp="1"/>
          </p:cNvSpPr>
          <p:nvPr>
            <p:ph idx="1"/>
          </p:nvPr>
        </p:nvSpPr>
        <p:spPr>
          <a:xfrm>
            <a:off x="0" y="1340768"/>
            <a:ext cx="11856640" cy="4836195"/>
          </a:xfrm>
        </p:spPr>
        <p:txBody>
          <a:bodyPr/>
          <a:lstStyle/>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monitor is the unit of a DBMS responsible for the structural integrity of the database</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monitor can check values being entered to ensure their consistency with the rest of the database or with characteristics of the particular field.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example, a monitor might reject alphabetic characters for a numeric </a:t>
            </a:r>
            <a:r>
              <a:rPr lang="en-US" sz="2800" dirty="0" smtClean="0">
                <a:latin typeface="Times New Roman" panose="02020603050405020304" pitchFamily="18" charset="0"/>
                <a:cs typeface="Times New Roman" panose="02020603050405020304" pitchFamily="18" charset="0"/>
              </a:rPr>
              <a:t>field.</a:t>
            </a:r>
          </a:p>
          <a:p>
            <a:pPr algn="just"/>
            <a:r>
              <a:rPr lang="en-US" sz="2800" dirty="0" smtClean="0">
                <a:latin typeface="Times New Roman" panose="02020603050405020304" pitchFamily="18" charset="0"/>
                <a:cs typeface="Times New Roman" panose="02020603050405020304" pitchFamily="18" charset="0"/>
              </a:rPr>
              <a:t> Several </a:t>
            </a:r>
            <a:r>
              <a:rPr lang="en-US" sz="2800" dirty="0">
                <a:latin typeface="Times New Roman" panose="02020603050405020304" pitchFamily="18" charset="0"/>
                <a:cs typeface="Times New Roman" panose="02020603050405020304" pitchFamily="18" charset="0"/>
              </a:rPr>
              <a:t>forms of monitors</a:t>
            </a:r>
            <a:r>
              <a:rPr lang="en-US" sz="2800" dirty="0" smtClean="0">
                <a:latin typeface="Times New Roman" panose="02020603050405020304" pitchFamily="18" charset="0"/>
                <a:cs typeface="Times New Roman" panose="02020603050405020304" pitchFamily="18" charset="0"/>
              </a:rPr>
              <a:t>.</a:t>
            </a:r>
          </a:p>
          <a:p>
            <a:pPr lvl="2" algn="just"/>
            <a:r>
              <a:rPr lang="en-US" sz="2800" dirty="0">
                <a:latin typeface="Times New Roman" panose="02020603050405020304" pitchFamily="18" charset="0"/>
                <a:cs typeface="Times New Roman" panose="02020603050405020304" pitchFamily="18" charset="0"/>
              </a:rPr>
              <a:t>Range Comparisons</a:t>
            </a:r>
          </a:p>
          <a:p>
            <a:pPr lvl="2" algn="just"/>
            <a:r>
              <a:rPr lang="en-US" sz="2800" dirty="0">
                <a:latin typeface="Times New Roman" panose="02020603050405020304" pitchFamily="18" charset="0"/>
                <a:cs typeface="Times New Roman" panose="02020603050405020304" pitchFamily="18" charset="0"/>
              </a:rPr>
              <a:t>State Constraints</a:t>
            </a:r>
          </a:p>
          <a:p>
            <a:pPr lvl="2" algn="just"/>
            <a:r>
              <a:rPr lang="en-US" sz="2800" dirty="0">
                <a:latin typeface="Times New Roman" panose="02020603050405020304" pitchFamily="18" charset="0"/>
                <a:cs typeface="Times New Roman" panose="02020603050405020304" pitchFamily="18" charset="0"/>
              </a:rPr>
              <a:t>Transition Constraints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extLst>
      <p:ext uri="{BB962C8B-B14F-4D97-AF65-F5344CB8AC3E}">
        <p14:creationId xmlns:p14="http://schemas.microsoft.com/office/powerpoint/2010/main" val="1225474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pPr>
              <a:lnSpc>
                <a:spcPct val="150000"/>
              </a:lnSpc>
            </a:pPr>
            <a:r>
              <a:rPr lang="en-GB" sz="2000" dirty="0">
                <a:latin typeface="Times New Roman" panose="02020603050405020304" pitchFamily="18" charset="0"/>
                <a:cs typeface="Times New Roman" panose="02020603050405020304" pitchFamily="18" charset="0"/>
              </a:rPr>
              <a:t>Need of assurance in Trusted Operating System (TOS)</a:t>
            </a:r>
          </a:p>
          <a:p>
            <a:pPr>
              <a:lnSpc>
                <a:spcPct val="150000"/>
              </a:lnSpc>
            </a:pPr>
            <a:r>
              <a:rPr lang="en-GB" sz="2000" dirty="0">
                <a:latin typeface="Times New Roman" panose="02020603050405020304" pitchFamily="18" charset="0"/>
                <a:cs typeface="Times New Roman" panose="02020603050405020304" pitchFamily="18" charset="0"/>
              </a:rPr>
              <a:t>Importance of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Reliability and Integrity</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736908860"/>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IN" sz="2000" dirty="0">
                          <a:effectLst/>
                          <a:latin typeface="Times New Roman" panose="02020603050405020304" pitchFamily="18" charset="0"/>
                          <a:cs typeface="Times New Roman" panose="02020603050405020304" pitchFamily="18" charset="0"/>
                        </a:rPr>
                        <a:t>Exhibit knowledge to secure corrupted systems, protect personal data, and secure computer networks in an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3312462867"/>
              </p:ext>
            </p:extLst>
          </p:nvPr>
        </p:nvGraphicFramePr>
        <p:xfrm>
          <a:off x="1811524" y="3406737"/>
          <a:ext cx="8568952" cy="2016224"/>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42647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589751">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Know how to secure corrupted systems.</a:t>
                      </a:r>
                      <a:endParaRPr lang="en-IN" sz="20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Aware of personal data protection and secured networking.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What is the need for data </a:t>
            </a:r>
            <a:r>
              <a:rPr lang="en-GB" sz="2000" b="0" i="0" dirty="0">
                <a:solidFill>
                  <a:srgbClr val="222222"/>
                </a:solidFill>
                <a:effectLst/>
                <a:latin typeface="Times New Roman" panose="02020603050405020304" pitchFamily="18" charset="0"/>
                <a:cs typeface="Times New Roman" panose="02020603050405020304" pitchFamily="18" charset="0"/>
              </a:rPr>
              <a:t>integrity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TOS?</a:t>
            </a:r>
          </a:p>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What do you mean by end-user testing?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G.E. Kennedy &amp; L.S.P. Prabhu, “</a:t>
            </a:r>
            <a:r>
              <a:rPr lang="en-GB" sz="2000" dirty="0">
                <a:latin typeface="Times New Roman" panose="02020603050405020304" pitchFamily="18" charset="0"/>
                <a:cs typeface="Times New Roman" panose="02020603050405020304" pitchFamily="18" charset="0"/>
              </a:rPr>
              <a:t>Data Privacy Law: A Practical Guide”, </a:t>
            </a:r>
            <a:r>
              <a:rPr lang="en-IN" sz="2000" dirty="0">
                <a:latin typeface="Times New Roman" panose="02020603050405020304" pitchFamily="18" charset="0"/>
                <a:cs typeface="Times New Roman" panose="02020603050405020304" pitchFamily="18" charset="0"/>
              </a:rPr>
              <a:t>Interstice; 2nd edition, 2017.</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June M. Sullivan &amp; Shannon B. Hartsfield, “</a:t>
            </a:r>
            <a:r>
              <a:rPr lang="en-GB" sz="2000" dirty="0">
                <a:latin typeface="Times New Roman" panose="02020603050405020304" pitchFamily="18" charset="0"/>
                <a:cs typeface="Times New Roman" panose="02020603050405020304" pitchFamily="18" charset="0"/>
              </a:rPr>
              <a:t>HIPAA: A Practical Guide to the Privacy and Security of Health Data”, American Bar Association; 2nd edition, 2020.</a:t>
            </a:r>
          </a:p>
          <a:p>
            <a:pPr marL="0" marR="53975" indent="0" algn="just">
              <a:lnSpc>
                <a:spcPct val="100000"/>
              </a:lnSpc>
              <a:spcAft>
                <a:spcPts val="0"/>
              </a:spcAft>
              <a:buNone/>
            </a:pPr>
            <a:r>
              <a:rPr lang="en-GB" sz="2000" b="1" dirty="0">
                <a:latin typeface="Times New Roman" panose="02020603050405020304" pitchFamily="18" charset="0"/>
                <a:cs typeface="Times New Roman" panose="02020603050405020304" pitchFamily="18" charset="0"/>
              </a:rPr>
              <a:t>Journals:</a:t>
            </a:r>
          </a:p>
          <a:p>
            <a:r>
              <a:rPr lang="en-GB" sz="2000" dirty="0">
                <a:latin typeface="Times New Roman" panose="02020603050405020304" pitchFamily="18" charset="0"/>
                <a:cs typeface="Times New Roman" panose="02020603050405020304" pitchFamily="18" charset="0"/>
              </a:rPr>
              <a:t>Pankaj Sharma, “</a:t>
            </a:r>
            <a:r>
              <a:rPr lang="en-IN" sz="2000" dirty="0">
                <a:latin typeface="Times New Roman" panose="02020603050405020304" pitchFamily="18" charset="0"/>
                <a:cs typeface="Times New Roman" panose="02020603050405020304" pitchFamily="18" charset="0"/>
              </a:rPr>
              <a:t>Cyber Surveillance &amp; Data Privacy Law: The Reconciliation”, </a:t>
            </a:r>
            <a:r>
              <a:rPr lang="en-GB" sz="2000" dirty="0">
                <a:latin typeface="Times New Roman" panose="02020603050405020304" pitchFamily="18" charset="0"/>
                <a:cs typeface="Times New Roman" panose="02020603050405020304" pitchFamily="18" charset="0"/>
              </a:rPr>
              <a:t>https://www.researchgate.net/publication/335378068_Cyber_Surveillance_Data_Privacy_Law_The_Reconciliation?channel=doi&amp;linkId=5d60da79a6fdccc32cccd626&amp;showFulltext=true, 2019.</a:t>
            </a:r>
          </a:p>
          <a:p>
            <a:pPr marL="0" indent="0">
              <a:buNone/>
            </a:pPr>
            <a:r>
              <a:rPr lang="en-GB" sz="2000" b="1" dirty="0">
                <a:latin typeface="Times New Roman" panose="02020603050405020304" pitchFamily="18" charset="0"/>
                <a:cs typeface="Times New Roman" panose="02020603050405020304" pitchFamily="18" charset="0"/>
              </a:rPr>
              <a:t>Online References:</a:t>
            </a:r>
          </a:p>
          <a:p>
            <a:r>
              <a:rPr lang="en-IN" sz="2000" dirty="0">
                <a:latin typeface="Times New Roman" panose="02020603050405020304" pitchFamily="18" charset="0"/>
                <a:cs typeface="Times New Roman" panose="02020603050405020304" pitchFamily="18" charset="0"/>
              </a:rPr>
              <a:t>Infrastructure Security || module 2|| Software Security || Database Integrity &amp; Reliability:</a:t>
            </a:r>
          </a:p>
          <a:p>
            <a:pPr marL="0" indent="0">
              <a:buNone/>
            </a:pPr>
            <a:r>
              <a:rPr lang="en-GB" sz="2000" dirty="0">
                <a:latin typeface="Times New Roman" panose="02020603050405020304" pitchFamily="18" charset="0"/>
                <a:cs typeface="Times New Roman" panose="02020603050405020304" pitchFamily="18" charset="0"/>
              </a:rPr>
              <a:t>https://www.youtube.com/watch?v=gDO61Ixz_-E</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95"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596771"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1.1 Designing Trusted Operating Systems</a:t>
            </a:r>
            <a:endParaRPr lang="en-US" sz="22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Reliability </a:t>
            </a:r>
            <a:r>
              <a:rPr lang="en-US" dirty="0">
                <a:latin typeface="Times New Roman" panose="02020603050405020304" pitchFamily="18" charset="0"/>
                <a:cs typeface="Times New Roman" panose="02020603050405020304" pitchFamily="18" charset="0"/>
              </a:rPr>
              <a:t>and Integrity</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4"/>
            <a:ext cx="10515600" cy="1325563"/>
          </a:xfrm>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Reliability and Integrity</a:t>
            </a:r>
            <a:endParaRPr lang="en-IN" b="1" dirty="0">
              <a:latin typeface="Times New Roman" panose="02020603050405020304" pitchFamily="18" charset="0"/>
            </a:endParaRP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191344" y="1484784"/>
            <a:ext cx="11665296" cy="5236691"/>
          </a:xfrm>
        </p:spPr>
        <p:txBody>
          <a:bodyPr/>
          <a:lstStyle/>
          <a:p>
            <a:pPr algn="just">
              <a:lnSpc>
                <a:spcPct val="150000"/>
              </a:lnSpc>
              <a:spcAft>
                <a:spcPts val="800"/>
              </a:spcAft>
            </a:pPr>
            <a:r>
              <a:rPr lang="en-US" sz="2000" dirty="0">
                <a:solidFill>
                  <a:srgbClr val="222222"/>
                </a:solidFill>
                <a:latin typeface="Times New Roman" panose="02020603050405020304" pitchFamily="18" charset="0"/>
                <a:cs typeface="Times New Roman" panose="02020603050405020304" pitchFamily="18" charset="0"/>
              </a:rPr>
              <a:t>Databases amalgamate data from many sources, and users expect a DBMS to provide access to the data in a reliable way. When software engineers say that software has reliability, they mean that the software runs for very long periods of time without failing. </a:t>
            </a:r>
          </a:p>
          <a:p>
            <a:pPr algn="just">
              <a:lnSpc>
                <a:spcPct val="150000"/>
              </a:lnSpc>
              <a:spcAft>
                <a:spcPts val="800"/>
              </a:spcAft>
            </a:pPr>
            <a:r>
              <a:rPr lang="en-US" sz="2000" dirty="0" smtClean="0">
                <a:solidFill>
                  <a:srgbClr val="222222"/>
                </a:solidFill>
                <a:latin typeface="Times New Roman" panose="02020603050405020304" pitchFamily="18" charset="0"/>
                <a:cs typeface="Times New Roman" panose="02020603050405020304" pitchFamily="18" charset="0"/>
              </a:rPr>
              <a:t>Users </a:t>
            </a:r>
            <a:r>
              <a:rPr lang="en-US" sz="2000" dirty="0">
                <a:solidFill>
                  <a:srgbClr val="222222"/>
                </a:solidFill>
                <a:latin typeface="Times New Roman" panose="02020603050405020304" pitchFamily="18" charset="0"/>
                <a:cs typeface="Times New Roman" panose="02020603050405020304" pitchFamily="18" charset="0"/>
              </a:rPr>
              <a:t>certainly expect a DBMS to be reliable, since the data usually are key to business or organizational needs. Moreover, users entrust their data to a DBMS and rightly expect it to protect the data from loss or damage. </a:t>
            </a:r>
          </a:p>
          <a:p>
            <a:pPr algn="just">
              <a:lnSpc>
                <a:spcPct val="150000"/>
              </a:lnSpc>
              <a:spcAft>
                <a:spcPts val="800"/>
              </a:spcAft>
            </a:pPr>
            <a:r>
              <a:rPr lang="en-US" sz="2000" dirty="0" smtClean="0">
                <a:solidFill>
                  <a:srgbClr val="222222"/>
                </a:solidFill>
                <a:latin typeface="Times New Roman" panose="02020603050405020304" pitchFamily="18" charset="0"/>
                <a:cs typeface="Times New Roman" panose="02020603050405020304" pitchFamily="18" charset="0"/>
              </a:rPr>
              <a:t>Concerns </a:t>
            </a:r>
            <a:r>
              <a:rPr lang="en-US" sz="2000" dirty="0">
                <a:solidFill>
                  <a:srgbClr val="222222"/>
                </a:solidFill>
                <a:latin typeface="Times New Roman" panose="02020603050405020304" pitchFamily="18" charset="0"/>
                <a:cs typeface="Times New Roman" panose="02020603050405020304" pitchFamily="18" charset="0"/>
              </a:rPr>
              <a:t>for reliability and integrity are general security issues, but they are more apparent with </a:t>
            </a:r>
            <a:r>
              <a:rPr lang="en-US" sz="2000" dirty="0" smtClean="0">
                <a:solidFill>
                  <a:srgbClr val="222222"/>
                </a:solidFill>
                <a:latin typeface="Times New Roman" panose="02020603050405020304" pitchFamily="18" charset="0"/>
                <a:cs typeface="Times New Roman" panose="02020603050405020304" pitchFamily="18" charset="0"/>
              </a:rPr>
              <a:t>databases.</a:t>
            </a:r>
          </a:p>
          <a:p>
            <a:pPr algn="just">
              <a:lnSpc>
                <a:spcPct val="150000"/>
              </a:lnSpc>
              <a:spcAft>
                <a:spcPts val="800"/>
              </a:spcAft>
            </a:pPr>
            <a:r>
              <a:rPr lang="en-US" sz="2000" dirty="0" smtClean="0">
                <a:solidFill>
                  <a:srgbClr val="222222"/>
                </a:solidFill>
                <a:latin typeface="Times New Roman" panose="02020603050405020304" pitchFamily="18" charset="0"/>
                <a:cs typeface="Times New Roman" panose="02020603050405020304" pitchFamily="18" charset="0"/>
              </a:rPr>
              <a:t>A </a:t>
            </a:r>
            <a:r>
              <a:rPr lang="en-US" sz="2000" dirty="0">
                <a:solidFill>
                  <a:srgbClr val="222222"/>
                </a:solidFill>
                <a:latin typeface="Times New Roman" panose="02020603050405020304" pitchFamily="18" charset="0"/>
                <a:cs typeface="Times New Roman" panose="02020603050405020304" pitchFamily="18" charset="0"/>
              </a:rPr>
              <a:t>DBMS guards against loss or damage in several </a:t>
            </a:r>
            <a:r>
              <a:rPr lang="en-US" sz="2000" dirty="0" smtClean="0">
                <a:solidFill>
                  <a:srgbClr val="222222"/>
                </a:solidFill>
                <a:latin typeface="Times New Roman" panose="02020603050405020304" pitchFamily="18" charset="0"/>
                <a:cs typeface="Times New Roman" panose="02020603050405020304" pitchFamily="18" charset="0"/>
              </a:rPr>
              <a:t>ways. However</a:t>
            </a:r>
            <a:r>
              <a:rPr lang="en-US" sz="2000" dirty="0">
                <a:solidFill>
                  <a:srgbClr val="222222"/>
                </a:solidFill>
                <a:latin typeface="Times New Roman" panose="02020603050405020304" pitchFamily="18" charset="0"/>
                <a:cs typeface="Times New Roman" panose="02020603050405020304" pitchFamily="18" charset="0"/>
              </a:rPr>
              <a:t>, the controls we consider are not absolute: No control can prevent an authorized user from inadvertently entering an acceptable but incorrect value</a:t>
            </a:r>
            <a:r>
              <a:rPr lang="en-US" sz="2000" dirty="0" smtClean="0">
                <a:solidFill>
                  <a:srgbClr val="222222"/>
                </a:solidFill>
                <a:latin typeface="Times New Roman" panose="02020603050405020304" pitchFamily="18" charset="0"/>
                <a:cs typeface="Times New Roman" panose="02020603050405020304" pitchFamily="18" charset="0"/>
              </a:rPr>
              <a:t>.</a:t>
            </a:r>
            <a:endParaRPr lang="en-US" sz="2000" dirty="0">
              <a:solidFill>
                <a:srgbClr val="22222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4</a:t>
            </a:fld>
            <a:endParaRPr lang="en-US" altLang="en-US"/>
          </a:p>
        </p:txBody>
      </p:sp>
    </p:spTree>
    <p:extLst>
      <p:ext uri="{BB962C8B-B14F-4D97-AF65-F5344CB8AC3E}">
        <p14:creationId xmlns:p14="http://schemas.microsoft.com/office/powerpoint/2010/main" val="165566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4"/>
            <a:ext cx="10515600" cy="1325563"/>
          </a:xfrm>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Reliability and Integrity</a:t>
            </a:r>
            <a:endParaRPr lang="en-IN" b="1" dirty="0">
              <a:latin typeface="Times New Roman" panose="02020603050405020304" pitchFamily="18" charset="0"/>
            </a:endParaRP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0" y="1333986"/>
            <a:ext cx="11712624" cy="4507281"/>
          </a:xfrm>
        </p:spPr>
        <p:txBody>
          <a:bodyPr/>
          <a:lstStyle/>
          <a:p>
            <a:pPr algn="just">
              <a:lnSpc>
                <a:spcPct val="150000"/>
              </a:lnSpc>
              <a:spcAft>
                <a:spcPts val="800"/>
              </a:spcAft>
            </a:pPr>
            <a:r>
              <a:rPr lang="en-US" sz="2400" dirty="0">
                <a:solidFill>
                  <a:srgbClr val="222222"/>
                </a:solidFill>
                <a:latin typeface="Times New Roman" panose="02020603050405020304" pitchFamily="18" charset="0"/>
                <a:cs typeface="Times New Roman" panose="02020603050405020304" pitchFamily="18" charset="0"/>
              </a:rPr>
              <a:t>Reliability, correctness, and integrity are three closely related concepts in databases.</a:t>
            </a:r>
          </a:p>
          <a:p>
            <a:pPr algn="just">
              <a:lnSpc>
                <a:spcPct val="150000"/>
              </a:lnSpc>
              <a:spcAft>
                <a:spcPts val="800"/>
              </a:spcAft>
            </a:pPr>
            <a:r>
              <a:rPr lang="en-US" sz="2400" dirty="0">
                <a:solidFill>
                  <a:srgbClr val="222222"/>
                </a:solidFill>
                <a:latin typeface="Times New Roman" panose="02020603050405020304" pitchFamily="18" charset="0"/>
                <a:cs typeface="Times New Roman" panose="02020603050405020304" pitchFamily="18" charset="0"/>
              </a:rPr>
              <a:t>Users trust the DBMS to maintain their data correctly, so integrity issues are very important to database security.</a:t>
            </a:r>
          </a:p>
          <a:p>
            <a:pPr marL="0" indent="0" algn="just">
              <a:lnSpc>
                <a:spcPct val="150000"/>
              </a:lnSpc>
              <a:spcAft>
                <a:spcPts val="800"/>
              </a:spcAft>
              <a:buNone/>
            </a:pPr>
            <a:endParaRPr lang="en-GB" sz="2400" b="0" i="0" dirty="0">
              <a:solidFill>
                <a:srgbClr val="222222"/>
              </a:solidFill>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5</a:t>
            </a:fld>
            <a:endParaRPr lang="en-US" altLang="en-US"/>
          </a:p>
        </p:txBody>
      </p:sp>
      <p:pic>
        <p:nvPicPr>
          <p:cNvPr id="4" name="Picture 3">
            <a:extLst>
              <a:ext uri="{FF2B5EF4-FFF2-40B4-BE49-F238E27FC236}">
                <a16:creationId xmlns:a16="http://schemas.microsoft.com/office/drawing/2014/main" id="{C5E95BBA-26AF-49CD-B1DF-71E4C1569200}"/>
              </a:ext>
            </a:extLst>
          </p:cNvPr>
          <p:cNvPicPr>
            <a:picLocks noChangeAspect="1"/>
          </p:cNvPicPr>
          <p:nvPr/>
        </p:nvPicPr>
        <p:blipFill>
          <a:blip r:embed="rId2"/>
          <a:stretch>
            <a:fillRect/>
          </a:stretch>
        </p:blipFill>
        <p:spPr>
          <a:xfrm>
            <a:off x="3503712" y="3014205"/>
            <a:ext cx="6198569" cy="3885018"/>
          </a:xfrm>
          <a:prstGeom prst="rect">
            <a:avLst/>
          </a:prstGeom>
        </p:spPr>
      </p:pic>
    </p:spTree>
    <p:extLst>
      <p:ext uri="{BB962C8B-B14F-4D97-AF65-F5344CB8AC3E}">
        <p14:creationId xmlns:p14="http://schemas.microsoft.com/office/powerpoint/2010/main" val="392095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1325563"/>
          </a:xfrm>
        </p:spPr>
        <p:txBody>
          <a:bodyPr/>
          <a:lstStyle/>
          <a:p>
            <a:r>
              <a:rPr lang="en-US" b="1" dirty="0" smtClean="0"/>
              <a:t>3 Dimensions</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pic>
        <p:nvPicPr>
          <p:cNvPr id="5" name="Picture 2" descr="Integrity – Monsoon Leaders">
            <a:extLst>
              <a:ext uri="{FF2B5EF4-FFF2-40B4-BE49-F238E27FC236}">
                <a16:creationId xmlns:a16="http://schemas.microsoft.com/office/drawing/2014/main" id="{24FFA137-EA02-471D-B78D-36C135CCB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442195"/>
            <a:ext cx="6912768" cy="50453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80176" y="2828836"/>
            <a:ext cx="3888432" cy="1200329"/>
          </a:xfrm>
          <a:prstGeom prst="rect">
            <a:avLst/>
          </a:prstGeom>
        </p:spPr>
        <p:txBody>
          <a:bodyPr wrap="square">
            <a:spAutoFit/>
          </a:bodyPr>
          <a:lstStyle/>
          <a:p>
            <a:pPr marL="1143000" lvl="2" indent="-457200" algn="ctr">
              <a:buFont typeface="+mj-lt"/>
              <a:buAutoNum type="arabicPeriod"/>
            </a:pPr>
            <a:r>
              <a:rPr lang="en-US" b="1" dirty="0" smtClean="0">
                <a:latin typeface="Times New Roman" panose="02020603050405020304" pitchFamily="18" charset="0"/>
                <a:cs typeface="Times New Roman" panose="02020603050405020304" pitchFamily="18" charset="0"/>
              </a:rPr>
              <a:t>Database Integrity</a:t>
            </a:r>
          </a:p>
          <a:p>
            <a:pPr marL="1143000" lvl="2" indent="-457200" algn="ctr">
              <a:buFont typeface="+mj-lt"/>
              <a:buAutoNum type="arabicPeriod"/>
            </a:pPr>
            <a:r>
              <a:rPr lang="en-US" b="1" dirty="0" smtClean="0">
                <a:latin typeface="Times New Roman" panose="02020603050405020304" pitchFamily="18" charset="0"/>
                <a:cs typeface="Times New Roman" panose="02020603050405020304" pitchFamily="18" charset="0"/>
              </a:rPr>
              <a:t>Element Integrity</a:t>
            </a:r>
          </a:p>
          <a:p>
            <a:pPr marL="1143000" lvl="2" indent="-457200" algn="ctr">
              <a:buFont typeface="+mj-lt"/>
              <a:buAutoNum type="arabicPeriod"/>
            </a:pPr>
            <a:r>
              <a:rPr lang="en-US" b="1" dirty="0" smtClean="0">
                <a:latin typeface="Times New Roman" panose="02020603050405020304" pitchFamily="18" charset="0"/>
                <a:cs typeface="Times New Roman" panose="02020603050405020304" pitchFamily="18" charset="0"/>
              </a:rPr>
              <a:t>Element </a:t>
            </a:r>
            <a:r>
              <a:rPr lang="en-US" b="1" dirty="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55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Dimensions</a:t>
            </a:r>
            <a:endParaRPr lang="en-US" b="1" dirty="0"/>
          </a:p>
        </p:txBody>
      </p:sp>
      <p:sp>
        <p:nvSpPr>
          <p:cNvPr id="3" name="Content Placeholder 2"/>
          <p:cNvSpPr>
            <a:spLocks noGrp="1"/>
          </p:cNvSpPr>
          <p:nvPr>
            <p:ph idx="1"/>
          </p:nvPr>
        </p:nvSpPr>
        <p:spPr>
          <a:xfrm>
            <a:off x="0" y="1825625"/>
            <a:ext cx="11784632" cy="4895850"/>
          </a:xfrm>
        </p:spPr>
        <p:txBody>
          <a:bodyPr/>
          <a:lstStyle/>
          <a:p>
            <a:pPr algn="just"/>
            <a:r>
              <a:rPr lang="en-US" sz="2400" dirty="0">
                <a:latin typeface="Times New Roman" panose="02020603050405020304" pitchFamily="18" charset="0"/>
                <a:cs typeface="Times New Roman" panose="02020603050405020304" pitchFamily="18" charset="0"/>
              </a:rPr>
              <a:t>Database concerns about reliability and integrity can be viewed from three dimensions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lvl="2" algn="just"/>
            <a:r>
              <a:rPr lang="en-US" sz="2400" b="1" dirty="0">
                <a:latin typeface="Times New Roman" panose="02020603050405020304" pitchFamily="18" charset="0"/>
                <a:cs typeface="Times New Roman" panose="02020603050405020304" pitchFamily="18" charset="0"/>
              </a:rPr>
              <a:t>Database integrity: </a:t>
            </a:r>
            <a:r>
              <a:rPr lang="en-US" sz="2400" dirty="0">
                <a:latin typeface="Times New Roman" panose="02020603050405020304" pitchFamily="18" charset="0"/>
                <a:cs typeface="Times New Roman" panose="02020603050405020304" pitchFamily="18" charset="0"/>
              </a:rPr>
              <a:t>concern that the database as a whole is protected against damage, as from the failure of a disk drive or the corruption of the master database index. These concerns are addressed by operating system integrity controls and recovery procedures.</a:t>
            </a:r>
          </a:p>
          <a:p>
            <a:pPr lvl="2" algn="just"/>
            <a:r>
              <a:rPr lang="en-US" sz="2400" b="1" dirty="0">
                <a:latin typeface="Times New Roman" panose="02020603050405020304" pitchFamily="18" charset="0"/>
                <a:cs typeface="Times New Roman" panose="02020603050405020304" pitchFamily="18" charset="0"/>
              </a:rPr>
              <a:t>Element integrity: </a:t>
            </a:r>
            <a:r>
              <a:rPr lang="en-US" sz="2400" dirty="0">
                <a:latin typeface="Times New Roman" panose="02020603050405020304" pitchFamily="18" charset="0"/>
                <a:cs typeface="Times New Roman" panose="02020603050405020304" pitchFamily="18" charset="0"/>
              </a:rPr>
              <a:t>concern that the value of a specific data element is written or changed only by authorized users. Proper access controls protect a database from corruption by unauthorized users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2" algn="just"/>
            <a:r>
              <a:rPr lang="en-US" sz="2400" b="1" dirty="0">
                <a:latin typeface="Times New Roman" panose="02020603050405020304" pitchFamily="18" charset="0"/>
                <a:cs typeface="Times New Roman" panose="02020603050405020304" pitchFamily="18" charset="0"/>
              </a:rPr>
              <a:t>Element accuracy: </a:t>
            </a:r>
            <a:r>
              <a:rPr lang="en-US" sz="2400" dirty="0">
                <a:latin typeface="Times New Roman" panose="02020603050405020304" pitchFamily="18" charset="0"/>
                <a:cs typeface="Times New Roman" panose="02020603050405020304" pitchFamily="18" charset="0"/>
              </a:rPr>
              <a:t>concern that only correct values are written into the elements of a database. Checks on the values of elements can help prevent insertion of improper values. Also, constraint conditions can detect incorrect values.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Tree>
    <p:extLst>
      <p:ext uri="{BB962C8B-B14F-4D97-AF65-F5344CB8AC3E}">
        <p14:creationId xmlns:p14="http://schemas.microsoft.com/office/powerpoint/2010/main" val="81652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4424" cy="903635"/>
          </a:xfrm>
        </p:spPr>
        <p:txBody>
          <a:bodyPr/>
          <a:lstStyle/>
          <a:p>
            <a:r>
              <a:rPr lang="en-US" sz="4000" b="1" dirty="0" smtClean="0"/>
              <a:t>Protection </a:t>
            </a:r>
            <a:r>
              <a:rPr lang="en-US" sz="4000" b="1" dirty="0"/>
              <a:t>Features from the Operating System</a:t>
            </a:r>
          </a:p>
        </p:txBody>
      </p:sp>
      <p:sp>
        <p:nvSpPr>
          <p:cNvPr id="3" name="Content Placeholder 2"/>
          <p:cNvSpPr>
            <a:spLocks noGrp="1"/>
          </p:cNvSpPr>
          <p:nvPr>
            <p:ph idx="1"/>
          </p:nvPr>
        </p:nvSpPr>
        <p:spPr>
          <a:xfrm>
            <a:off x="0" y="1556792"/>
            <a:ext cx="11856640" cy="5301207"/>
          </a:xfrm>
        </p:spPr>
        <p:txBody>
          <a:bodyPr/>
          <a:lstStyle/>
          <a:p>
            <a:r>
              <a:rPr lang="en-US" sz="2400" dirty="0">
                <a:latin typeface="Times New Roman" panose="02020603050405020304" pitchFamily="18" charset="0"/>
                <a:cs typeface="Times New Roman" panose="02020603050405020304" pitchFamily="18" charset="0"/>
              </a:rPr>
              <a:t>A responsible system administrator backs up the files of a database periodically along with other user files. The files are protected during normal execution against outside access by the operating system's standard access control facilities.</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Two-Phase Update</a:t>
            </a:r>
            <a:endParaRPr lang="en-US" sz="2400" b="1"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A serious problem for a database manager is the failure of the computing system in the middle of modifying data</a:t>
            </a:r>
            <a:r>
              <a:rPr lang="en-US" sz="2400" dirty="0" smtClean="0">
                <a:latin typeface="Times New Roman" panose="02020603050405020304" pitchFamily="18" charset="0"/>
                <a:cs typeface="Times New Roman" panose="02020603050405020304" pitchFamily="18" charset="0"/>
              </a:rPr>
              <a:t>.</a:t>
            </a:r>
          </a:p>
          <a:p>
            <a:pPr lvl="2"/>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the data item to be modified was a long field, half of the field might show the new value, while the other half would contain the old. </a:t>
            </a:r>
            <a:endParaRPr lang="en-US" sz="24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Even </a:t>
            </a:r>
            <a:r>
              <a:rPr lang="en-US" sz="2400" dirty="0">
                <a:latin typeface="Times New Roman" panose="02020603050405020304" pitchFamily="18" charset="0"/>
                <a:cs typeface="Times New Roman" panose="02020603050405020304" pitchFamily="18" charset="0"/>
              </a:rPr>
              <a:t>if errors of this type were spotted easily (which they are not), a more subtle problem occurs when several fields are updated and no single field appears to be in obvious error</a:t>
            </a:r>
            <a:r>
              <a:rPr lang="en-US" sz="2400" dirty="0" smtClean="0">
                <a:latin typeface="Times New Roman" panose="02020603050405020304" pitchFamily="18" charset="0"/>
                <a:cs typeface="Times New Roman" panose="02020603050405020304" pitchFamily="18" charset="0"/>
              </a:rPr>
              <a:t>.</a:t>
            </a:r>
          </a:p>
          <a:p>
            <a:pPr lvl="2"/>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solution to this problem, proposed first by Lampson and Sturgis [LAM76] and adopted by most DBMSs, uses a two-phase update.</a:t>
            </a:r>
          </a:p>
          <a:p>
            <a:pPr lvl="2"/>
            <a:endParaRPr lang="en-US" sz="24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Tree>
    <p:extLst>
      <p:ext uri="{BB962C8B-B14F-4D97-AF65-F5344CB8AC3E}">
        <p14:creationId xmlns:p14="http://schemas.microsoft.com/office/powerpoint/2010/main" val="282159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729" y="0"/>
            <a:ext cx="10515600" cy="1064915"/>
          </a:xfrm>
        </p:spPr>
        <p:txBody>
          <a:bodyPr/>
          <a:lstStyle/>
          <a:p>
            <a:r>
              <a:rPr lang="en-US" b="1" dirty="0"/>
              <a:t>Update Technique</a:t>
            </a:r>
          </a:p>
        </p:txBody>
      </p:sp>
      <p:sp>
        <p:nvSpPr>
          <p:cNvPr id="3" name="Content Placeholder 2"/>
          <p:cNvSpPr>
            <a:spLocks noGrp="1"/>
          </p:cNvSpPr>
          <p:nvPr>
            <p:ph idx="1"/>
          </p:nvPr>
        </p:nvSpPr>
        <p:spPr>
          <a:xfrm>
            <a:off x="0" y="1325563"/>
            <a:ext cx="11665296" cy="5375275"/>
          </a:xfrm>
        </p:spPr>
        <p:txBody>
          <a:bodyPr/>
          <a:lstStyle/>
          <a:p>
            <a:pPr algn="just"/>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first phase, called the </a:t>
            </a:r>
            <a:r>
              <a:rPr lang="en-US" sz="2400" b="1" dirty="0">
                <a:latin typeface="Times New Roman" panose="02020603050405020304" pitchFamily="18" charset="0"/>
                <a:cs typeface="Times New Roman" panose="02020603050405020304" pitchFamily="18" charset="0"/>
              </a:rPr>
              <a:t>intent phase</a:t>
            </a:r>
            <a:r>
              <a:rPr lang="en-US" sz="2400" dirty="0">
                <a:latin typeface="Times New Roman" panose="02020603050405020304" pitchFamily="18" charset="0"/>
                <a:cs typeface="Times New Roman" panose="02020603050405020304" pitchFamily="18" charset="0"/>
              </a:rPr>
              <a:t>, the DBMS gathers the resources it needs to perform the update.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may gather data, create dummy records, open files, lock out other users, and calculate final answers; in short, it does everything to prepare for the update, but it makes no changes to the database.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first phase is repeatable an unlimited number of times because it takes no permanent action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the system fails during execution of the first phase, no harm is done because all these steps can be restarted and repeated after the system resumes processing.</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last event of the first phase, </a:t>
            </a:r>
            <a:r>
              <a:rPr lang="en-US" sz="2400" b="1" dirty="0">
                <a:latin typeface="Times New Roman" panose="02020603050405020304" pitchFamily="18" charset="0"/>
                <a:cs typeface="Times New Roman" panose="02020603050405020304" pitchFamily="18" charset="0"/>
              </a:rPr>
              <a:t>called committing</a:t>
            </a:r>
            <a:r>
              <a:rPr lang="en-US" sz="2400" dirty="0">
                <a:latin typeface="Times New Roman" panose="02020603050405020304" pitchFamily="18" charset="0"/>
                <a:cs typeface="Times New Roman" panose="02020603050405020304" pitchFamily="18" charset="0"/>
              </a:rPr>
              <a:t>, involves the writing of a commit flag to the database.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commit flag means that the DBMS has passed the point of no return: After committing, the DBMS begins making permanent changes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extLst>
      <p:ext uri="{BB962C8B-B14F-4D97-AF65-F5344CB8AC3E}">
        <p14:creationId xmlns:p14="http://schemas.microsoft.com/office/powerpoint/2010/main" val="324337513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10200</TotalTime>
  <Words>2096</Words>
  <Application>Microsoft Office PowerPoint</Application>
  <PresentationFormat>Widescreen</PresentationFormat>
  <Paragraphs>160</Paragraphs>
  <Slides>22</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Arial</vt:lpstr>
      <vt:lpstr>Arial Black</vt:lpstr>
      <vt:lpstr>Calibri</vt:lpstr>
      <vt:lpstr>Calibri Light</vt:lpstr>
      <vt:lpstr>Casper</vt:lpstr>
      <vt:lpstr>Karla</vt:lpstr>
      <vt:lpstr>Raleway ExtraBold</vt:lpstr>
      <vt:lpstr>Segoe UI</vt:lpstr>
      <vt:lpstr>Times New Roman</vt:lpstr>
      <vt:lpstr>Times New Roman (Hebrew)</vt:lpstr>
      <vt:lpstr>1_Office Theme</vt:lpstr>
      <vt:lpstr>CorelDRAW</vt:lpstr>
      <vt:lpstr>PowerPoint Presentation</vt:lpstr>
      <vt:lpstr>PowerPoint Presentation</vt:lpstr>
      <vt:lpstr>Contents</vt:lpstr>
      <vt:lpstr>Reliability and Integrity</vt:lpstr>
      <vt:lpstr>Reliability and Integrity</vt:lpstr>
      <vt:lpstr>3 Dimensions</vt:lpstr>
      <vt:lpstr>3 Dimensions</vt:lpstr>
      <vt:lpstr>Protection Features from the Operating System</vt:lpstr>
      <vt:lpstr>Update Technique</vt:lpstr>
      <vt:lpstr>Update Technique</vt:lpstr>
      <vt:lpstr>Two-Phase Update Example</vt:lpstr>
      <vt:lpstr>Cont…</vt:lpstr>
      <vt:lpstr>Cont…</vt:lpstr>
      <vt:lpstr>Cont…</vt:lpstr>
      <vt:lpstr>Cont…</vt:lpstr>
      <vt:lpstr>Redundancy/Internal Consistency</vt:lpstr>
      <vt:lpstr>Concurrency/Consistency</vt:lpstr>
      <vt:lpstr>Monitors </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1163</cp:revision>
  <cp:lastPrinted>2001-10-14T15:01:40Z</cp:lastPrinted>
  <dcterms:created xsi:type="dcterms:W3CDTF">2000-03-09T23:15:43Z</dcterms:created>
  <dcterms:modified xsi:type="dcterms:W3CDTF">2022-08-26T14:52:30Z</dcterms:modified>
</cp:coreProperties>
</file>