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1" r:id="rId5"/>
    <p:sldId id="268" r:id="rId6"/>
    <p:sldId id="260" r:id="rId7"/>
    <p:sldId id="261" r:id="rId8"/>
    <p:sldId id="269" r:id="rId9"/>
    <p:sldId id="262" r:id="rId10"/>
    <p:sldId id="265" r:id="rId11"/>
    <p:sldId id="263" r:id="rId12"/>
    <p:sldId id="266" r:id="rId13"/>
    <p:sldId id="267"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1324" autoAdjust="0"/>
    <p:restoredTop sz="94660"/>
  </p:normalViewPr>
  <p:slideViewPr>
    <p:cSldViewPr snapToGrid="0">
      <p:cViewPr>
        <p:scale>
          <a:sx n="70" d="100"/>
          <a:sy n="70" d="100"/>
        </p:scale>
        <p:origin x="-24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8.9808892153021444E-2"/>
          <c:y val="2.6186655871257878E-2"/>
        </c:manualLayout>
      </c:layout>
      <c:overlay val="0"/>
    </c:title>
    <c:autoTitleDeleted val="0"/>
    <c:plotArea>
      <c:layout/>
      <c:pieChart>
        <c:varyColors val="1"/>
        <c:ser>
          <c:idx val="0"/>
          <c:order val="0"/>
          <c:tx>
            <c:strRef>
              <c:f>Sheet1!$B$1</c:f>
              <c:strCache>
                <c:ptCount val="1"/>
                <c:pt idx="0">
                  <c:v>Indian Healthcare Market</c:v>
                </c:pt>
              </c:strCache>
            </c:strRef>
          </c:tx>
          <c:cat>
            <c:strRef>
              <c:f>Sheet1!$A$2:$A$5</c:f>
              <c:strCache>
                <c:ptCount val="2"/>
                <c:pt idx="0">
                  <c:v>2017(in Rs.)</c:v>
                </c:pt>
                <c:pt idx="1">
                  <c:v>2022(in Rs.)</c:v>
                </c:pt>
              </c:strCache>
            </c:strRef>
          </c:cat>
          <c:val>
            <c:numRef>
              <c:f>Sheet1!$B$2:$B$5</c:f>
              <c:numCache>
                <c:formatCode>General</c:formatCode>
                <c:ptCount val="4"/>
                <c:pt idx="0">
                  <c:v>4</c:v>
                </c:pt>
                <c:pt idx="1">
                  <c:v>8.6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6118582094541001"/>
          <c:y val="0.40150757309457036"/>
          <c:w val="0.33881417905458999"/>
          <c:h val="0.18171545964626021"/>
        </c:manualLayout>
      </c:layout>
      <c:overlay val="0"/>
      <c:txPr>
        <a:bodyPr/>
        <a:lstStyle/>
        <a:p>
          <a:pPr>
            <a:defRPr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7.0688544171499515E-2"/>
          <c:y val="2.4376761077030566E-2"/>
        </c:manualLayout>
      </c:layout>
      <c:overlay val="0"/>
    </c:title>
    <c:autoTitleDeleted val="0"/>
    <c:plotArea>
      <c:layout/>
      <c:pieChart>
        <c:varyColors val="1"/>
        <c:ser>
          <c:idx val="0"/>
          <c:order val="0"/>
          <c:tx>
            <c:strRef>
              <c:f>Sheet1!$B$1</c:f>
              <c:strCache>
                <c:ptCount val="1"/>
                <c:pt idx="0">
                  <c:v>Indian Target Market(Diagnostics)</c:v>
                </c:pt>
              </c:strCache>
            </c:strRef>
          </c:tx>
          <c:cat>
            <c:strRef>
              <c:f>Sheet1!$A$2:$A$5</c:f>
              <c:strCache>
                <c:ptCount val="1"/>
                <c:pt idx="0">
                  <c:v>Year 2020(in Rs.)</c:v>
                </c:pt>
              </c:strCache>
            </c:strRef>
          </c:cat>
          <c:val>
            <c:numRef>
              <c:f>Sheet1!$B$2:$B$5</c:f>
              <c:numCache>
                <c:formatCode>General</c:formatCode>
                <c:ptCount val="4"/>
                <c:pt idx="0">
                  <c:v>806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0298835400065998"/>
          <c:y val="0.49257372530653298"/>
          <c:w val="0.29721124679774308"/>
          <c:h val="0.12196826030541973"/>
        </c:manualLayout>
      </c:layout>
      <c:overlay val="0"/>
      <c:txPr>
        <a:bodyPr/>
        <a:lstStyle/>
        <a:p>
          <a:pPr>
            <a:defRPr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0AC46-C1A8-4400-89DB-17ED0B0E4580}" type="doc">
      <dgm:prSet loTypeId="urn:microsoft.com/office/officeart/2005/8/layout/pyramid4" loCatId="pyramid" qsTypeId="urn:microsoft.com/office/officeart/2005/8/quickstyle/simple5" qsCatId="simple" csTypeId="urn:microsoft.com/office/officeart/2005/8/colors/accent5_3" csCatId="accent5" phldr="1"/>
      <dgm:spPr/>
      <dgm:t>
        <a:bodyPr/>
        <a:lstStyle/>
        <a:p>
          <a:endParaRPr lang="en-US"/>
        </a:p>
      </dgm:t>
    </dgm:pt>
    <dgm:pt modelId="{377053FD-5792-4755-A5BB-EF91EE923D21}">
      <dgm:prSet phldrT="[Text]"/>
      <dgm:spPr/>
      <dgm:t>
        <a:bodyPr/>
        <a:lstStyle/>
        <a:p>
          <a:r>
            <a:rPr lang="en-US" dirty="0" smtClean="0"/>
            <a:t>Product Yearly Subscription</a:t>
          </a:r>
          <a:endParaRPr lang="en-US" dirty="0"/>
        </a:p>
      </dgm:t>
    </dgm:pt>
    <dgm:pt modelId="{3A30D1A7-EE0C-44C6-8353-97A331001FDD}" type="parTrans" cxnId="{C4294DCE-A2D9-48FB-A81C-0FD9A7623EF0}">
      <dgm:prSet/>
      <dgm:spPr/>
      <dgm:t>
        <a:bodyPr/>
        <a:lstStyle/>
        <a:p>
          <a:endParaRPr lang="en-US"/>
        </a:p>
      </dgm:t>
    </dgm:pt>
    <dgm:pt modelId="{4A52C61A-F885-4FD1-B0D0-209A3C4E485E}" type="sibTrans" cxnId="{C4294DCE-A2D9-48FB-A81C-0FD9A7623EF0}">
      <dgm:prSet/>
      <dgm:spPr/>
      <dgm:t>
        <a:bodyPr/>
        <a:lstStyle/>
        <a:p>
          <a:endParaRPr lang="en-US"/>
        </a:p>
      </dgm:t>
    </dgm:pt>
    <dgm:pt modelId="{9E98916C-DCB0-42A3-B177-DE1AA4FE81CF}">
      <dgm:prSet phldrT="[Text]"/>
      <dgm:spPr/>
      <dgm:t>
        <a:bodyPr/>
        <a:lstStyle/>
        <a:p>
          <a:r>
            <a:rPr lang="en-US" dirty="0" smtClean="0"/>
            <a:t>One on One marketing(slow but steady) </a:t>
          </a:r>
          <a:endParaRPr lang="en-US" dirty="0"/>
        </a:p>
      </dgm:t>
    </dgm:pt>
    <dgm:pt modelId="{006DD932-33A3-49FF-8028-D19D0EFCB671}" type="parTrans" cxnId="{26C3F74E-A805-4247-84D1-16AE2BB0C95A}">
      <dgm:prSet/>
      <dgm:spPr/>
      <dgm:t>
        <a:bodyPr/>
        <a:lstStyle/>
        <a:p>
          <a:endParaRPr lang="en-US"/>
        </a:p>
      </dgm:t>
    </dgm:pt>
    <dgm:pt modelId="{F3D6D759-9332-4C65-927A-938DB3A547B6}" type="sibTrans" cxnId="{26C3F74E-A805-4247-84D1-16AE2BB0C95A}">
      <dgm:prSet/>
      <dgm:spPr/>
      <dgm:t>
        <a:bodyPr/>
        <a:lstStyle/>
        <a:p>
          <a:endParaRPr lang="en-US"/>
        </a:p>
      </dgm:t>
    </dgm:pt>
    <dgm:pt modelId="{017E2489-1411-4BE0-A79A-92E9EEE8AD2D}">
      <dgm:prSet phldrT="[Text]"/>
      <dgm:spPr/>
      <dgm:t>
        <a:bodyPr/>
        <a:lstStyle/>
        <a:p>
          <a:r>
            <a:rPr lang="en-US" dirty="0" smtClean="0"/>
            <a:t>MR Go-to market model(Single unit selling)</a:t>
          </a:r>
          <a:endParaRPr lang="en-US" dirty="0"/>
        </a:p>
      </dgm:t>
    </dgm:pt>
    <dgm:pt modelId="{5D43FA3F-288A-4A92-826B-784AF007D5D1}" type="parTrans" cxnId="{6DEC504D-F865-4F05-860D-2FE4D44DAB81}">
      <dgm:prSet/>
      <dgm:spPr/>
      <dgm:t>
        <a:bodyPr/>
        <a:lstStyle/>
        <a:p>
          <a:endParaRPr lang="en-US"/>
        </a:p>
      </dgm:t>
    </dgm:pt>
    <dgm:pt modelId="{15EB33FE-4D9A-42F3-A1AE-1817281FB41B}" type="sibTrans" cxnId="{6DEC504D-F865-4F05-860D-2FE4D44DAB81}">
      <dgm:prSet/>
      <dgm:spPr/>
      <dgm:t>
        <a:bodyPr/>
        <a:lstStyle/>
        <a:p>
          <a:endParaRPr lang="en-US"/>
        </a:p>
      </dgm:t>
    </dgm:pt>
    <dgm:pt modelId="{A45F51ED-416B-417C-9C77-331A13CEB305}">
      <dgm:prSet phldrT="[Text]"/>
      <dgm:spPr/>
      <dgm:t>
        <a:bodyPr/>
        <a:lstStyle/>
        <a:p>
          <a:r>
            <a:rPr lang="en-US" dirty="0" smtClean="0"/>
            <a:t>One on One marketing to Diagnostic labs and single units</a:t>
          </a:r>
          <a:endParaRPr lang="en-US" dirty="0"/>
        </a:p>
      </dgm:t>
    </dgm:pt>
    <dgm:pt modelId="{B30B7E0F-F8C0-4606-9A17-01200DE2D9D4}" type="parTrans" cxnId="{6CFD8B76-0886-47D4-B282-74F5E9F186E5}">
      <dgm:prSet/>
      <dgm:spPr/>
      <dgm:t>
        <a:bodyPr/>
        <a:lstStyle/>
        <a:p>
          <a:endParaRPr lang="en-US"/>
        </a:p>
      </dgm:t>
    </dgm:pt>
    <dgm:pt modelId="{9E18149A-5352-40D9-BA2C-2DBD4C36888A}" type="sibTrans" cxnId="{6CFD8B76-0886-47D4-B282-74F5E9F186E5}">
      <dgm:prSet/>
      <dgm:spPr/>
      <dgm:t>
        <a:bodyPr/>
        <a:lstStyle/>
        <a:p>
          <a:endParaRPr lang="en-US"/>
        </a:p>
      </dgm:t>
    </dgm:pt>
    <dgm:pt modelId="{B9AAD93E-BD84-43F2-8B2A-0965C0E9EE10}" type="pres">
      <dgm:prSet presAssocID="{36E0AC46-C1A8-4400-89DB-17ED0B0E4580}" presName="compositeShape" presStyleCnt="0">
        <dgm:presLayoutVars>
          <dgm:chMax val="9"/>
          <dgm:dir/>
          <dgm:resizeHandles val="exact"/>
        </dgm:presLayoutVars>
      </dgm:prSet>
      <dgm:spPr/>
      <dgm:t>
        <a:bodyPr/>
        <a:lstStyle/>
        <a:p>
          <a:endParaRPr lang="en-US"/>
        </a:p>
      </dgm:t>
    </dgm:pt>
    <dgm:pt modelId="{41DC959C-9F69-4615-85CD-39AA19AE05D0}" type="pres">
      <dgm:prSet presAssocID="{36E0AC46-C1A8-4400-89DB-17ED0B0E4580}" presName="triangle1" presStyleLbl="node1" presStyleIdx="0" presStyleCnt="4">
        <dgm:presLayoutVars>
          <dgm:bulletEnabled val="1"/>
        </dgm:presLayoutVars>
      </dgm:prSet>
      <dgm:spPr/>
      <dgm:t>
        <a:bodyPr/>
        <a:lstStyle/>
        <a:p>
          <a:endParaRPr lang="en-US"/>
        </a:p>
      </dgm:t>
    </dgm:pt>
    <dgm:pt modelId="{19BEB7D7-5A4E-4E59-880F-7FFF6AF843CF}" type="pres">
      <dgm:prSet presAssocID="{36E0AC46-C1A8-4400-89DB-17ED0B0E4580}" presName="triangle2" presStyleLbl="node1" presStyleIdx="1" presStyleCnt="4">
        <dgm:presLayoutVars>
          <dgm:bulletEnabled val="1"/>
        </dgm:presLayoutVars>
      </dgm:prSet>
      <dgm:spPr/>
      <dgm:t>
        <a:bodyPr/>
        <a:lstStyle/>
        <a:p>
          <a:endParaRPr lang="en-US"/>
        </a:p>
      </dgm:t>
    </dgm:pt>
    <dgm:pt modelId="{D37A7FD9-4171-431E-9E2F-39BC96842611}" type="pres">
      <dgm:prSet presAssocID="{36E0AC46-C1A8-4400-89DB-17ED0B0E4580}" presName="triangle3" presStyleLbl="node1" presStyleIdx="2" presStyleCnt="4">
        <dgm:presLayoutVars>
          <dgm:bulletEnabled val="1"/>
        </dgm:presLayoutVars>
      </dgm:prSet>
      <dgm:spPr/>
      <dgm:t>
        <a:bodyPr/>
        <a:lstStyle/>
        <a:p>
          <a:endParaRPr lang="en-US"/>
        </a:p>
      </dgm:t>
    </dgm:pt>
    <dgm:pt modelId="{22E22EC9-C0D0-4835-8077-2D925B036378}" type="pres">
      <dgm:prSet presAssocID="{36E0AC46-C1A8-4400-89DB-17ED0B0E4580}" presName="triangle4" presStyleLbl="node1" presStyleIdx="3" presStyleCnt="4">
        <dgm:presLayoutVars>
          <dgm:bulletEnabled val="1"/>
        </dgm:presLayoutVars>
      </dgm:prSet>
      <dgm:spPr/>
      <dgm:t>
        <a:bodyPr/>
        <a:lstStyle/>
        <a:p>
          <a:endParaRPr lang="en-US"/>
        </a:p>
      </dgm:t>
    </dgm:pt>
  </dgm:ptLst>
  <dgm:cxnLst>
    <dgm:cxn modelId="{DCC873E8-570B-4C59-A9D7-CFEF74076F32}" type="presOf" srcId="{377053FD-5792-4755-A5BB-EF91EE923D21}" destId="{41DC959C-9F69-4615-85CD-39AA19AE05D0}" srcOrd="0" destOrd="0" presId="urn:microsoft.com/office/officeart/2005/8/layout/pyramid4"/>
    <dgm:cxn modelId="{1E04C84D-3E7C-4796-A25B-F77FA50E65A9}" type="presOf" srcId="{9E98916C-DCB0-42A3-B177-DE1AA4FE81CF}" destId="{19BEB7D7-5A4E-4E59-880F-7FFF6AF843CF}" srcOrd="0" destOrd="0" presId="urn:microsoft.com/office/officeart/2005/8/layout/pyramid4"/>
    <dgm:cxn modelId="{C4294DCE-A2D9-48FB-A81C-0FD9A7623EF0}" srcId="{36E0AC46-C1A8-4400-89DB-17ED0B0E4580}" destId="{377053FD-5792-4755-A5BB-EF91EE923D21}" srcOrd="0" destOrd="0" parTransId="{3A30D1A7-EE0C-44C6-8353-97A331001FDD}" sibTransId="{4A52C61A-F885-4FD1-B0D0-209A3C4E485E}"/>
    <dgm:cxn modelId="{26C3F74E-A805-4247-84D1-16AE2BB0C95A}" srcId="{36E0AC46-C1A8-4400-89DB-17ED0B0E4580}" destId="{9E98916C-DCB0-42A3-B177-DE1AA4FE81CF}" srcOrd="1" destOrd="0" parTransId="{006DD932-33A3-49FF-8028-D19D0EFCB671}" sibTransId="{F3D6D759-9332-4C65-927A-938DB3A547B6}"/>
    <dgm:cxn modelId="{510A3B95-1260-4D5F-9D15-18136C828409}" type="presOf" srcId="{A45F51ED-416B-417C-9C77-331A13CEB305}" destId="{22E22EC9-C0D0-4835-8077-2D925B036378}" srcOrd="0" destOrd="0" presId="urn:microsoft.com/office/officeart/2005/8/layout/pyramid4"/>
    <dgm:cxn modelId="{6DEC504D-F865-4F05-860D-2FE4D44DAB81}" srcId="{36E0AC46-C1A8-4400-89DB-17ED0B0E4580}" destId="{017E2489-1411-4BE0-A79A-92E9EEE8AD2D}" srcOrd="2" destOrd="0" parTransId="{5D43FA3F-288A-4A92-826B-784AF007D5D1}" sibTransId="{15EB33FE-4D9A-42F3-A1AE-1817281FB41B}"/>
    <dgm:cxn modelId="{6CFD8B76-0886-47D4-B282-74F5E9F186E5}" srcId="{36E0AC46-C1A8-4400-89DB-17ED0B0E4580}" destId="{A45F51ED-416B-417C-9C77-331A13CEB305}" srcOrd="3" destOrd="0" parTransId="{B30B7E0F-F8C0-4606-9A17-01200DE2D9D4}" sibTransId="{9E18149A-5352-40D9-BA2C-2DBD4C36888A}"/>
    <dgm:cxn modelId="{2BD5BC70-5427-412A-A96F-7B3F6AD392D5}" type="presOf" srcId="{36E0AC46-C1A8-4400-89DB-17ED0B0E4580}" destId="{B9AAD93E-BD84-43F2-8B2A-0965C0E9EE10}" srcOrd="0" destOrd="0" presId="urn:microsoft.com/office/officeart/2005/8/layout/pyramid4"/>
    <dgm:cxn modelId="{461DF516-B487-4E8C-AACE-14A551AF1E43}" type="presOf" srcId="{017E2489-1411-4BE0-A79A-92E9EEE8AD2D}" destId="{D37A7FD9-4171-431E-9E2F-39BC96842611}" srcOrd="0" destOrd="0" presId="urn:microsoft.com/office/officeart/2005/8/layout/pyramid4"/>
    <dgm:cxn modelId="{8AAE7961-2072-48EF-91E7-6520ED56EDEE}" type="presParOf" srcId="{B9AAD93E-BD84-43F2-8B2A-0965C0E9EE10}" destId="{41DC959C-9F69-4615-85CD-39AA19AE05D0}" srcOrd="0" destOrd="0" presId="urn:microsoft.com/office/officeart/2005/8/layout/pyramid4"/>
    <dgm:cxn modelId="{83244F7A-96A8-4FDA-9F8D-7A8E9B8E5A80}" type="presParOf" srcId="{B9AAD93E-BD84-43F2-8B2A-0965C0E9EE10}" destId="{19BEB7D7-5A4E-4E59-880F-7FFF6AF843CF}" srcOrd="1" destOrd="0" presId="urn:microsoft.com/office/officeart/2005/8/layout/pyramid4"/>
    <dgm:cxn modelId="{1884F3B8-AF6E-4FE0-BDF9-060DF749574D}" type="presParOf" srcId="{B9AAD93E-BD84-43F2-8B2A-0965C0E9EE10}" destId="{D37A7FD9-4171-431E-9E2F-39BC96842611}" srcOrd="2" destOrd="0" presId="urn:microsoft.com/office/officeart/2005/8/layout/pyramid4"/>
    <dgm:cxn modelId="{DDD42628-456F-4C2A-991B-272DBB900616}" type="presParOf" srcId="{B9AAD93E-BD84-43F2-8B2A-0965C0E9EE10}" destId="{22E22EC9-C0D0-4835-8077-2D925B036378}"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E0AC46-C1A8-4400-89DB-17ED0B0E4580}" type="doc">
      <dgm:prSet loTypeId="urn:microsoft.com/office/officeart/2005/8/layout/pyramid4" loCatId="pyramid" qsTypeId="urn:microsoft.com/office/officeart/2005/8/quickstyle/simple5" qsCatId="simple" csTypeId="urn:microsoft.com/office/officeart/2005/8/colors/accent0_3" csCatId="mainScheme" phldr="1"/>
      <dgm:spPr/>
      <dgm:t>
        <a:bodyPr/>
        <a:lstStyle/>
        <a:p>
          <a:endParaRPr lang="en-US"/>
        </a:p>
      </dgm:t>
    </dgm:pt>
    <dgm:pt modelId="{377053FD-5792-4755-A5BB-EF91EE923D21}">
      <dgm:prSet phldrT="[Text]"/>
      <dgm:spPr/>
      <dgm:t>
        <a:bodyPr/>
        <a:lstStyle/>
        <a:p>
          <a:r>
            <a:rPr lang="en-US" dirty="0" smtClean="0"/>
            <a:t>Product Yearly  Licensing</a:t>
          </a:r>
          <a:endParaRPr lang="en-US" dirty="0"/>
        </a:p>
      </dgm:t>
    </dgm:pt>
    <dgm:pt modelId="{3A30D1A7-EE0C-44C6-8353-97A331001FDD}" type="parTrans" cxnId="{C4294DCE-A2D9-48FB-A81C-0FD9A7623EF0}">
      <dgm:prSet/>
      <dgm:spPr/>
      <dgm:t>
        <a:bodyPr/>
        <a:lstStyle/>
        <a:p>
          <a:endParaRPr lang="en-US"/>
        </a:p>
      </dgm:t>
    </dgm:pt>
    <dgm:pt modelId="{4A52C61A-F885-4FD1-B0D0-209A3C4E485E}" type="sibTrans" cxnId="{C4294DCE-A2D9-48FB-A81C-0FD9A7623EF0}">
      <dgm:prSet/>
      <dgm:spPr/>
      <dgm:t>
        <a:bodyPr/>
        <a:lstStyle/>
        <a:p>
          <a:endParaRPr lang="en-US"/>
        </a:p>
      </dgm:t>
    </dgm:pt>
    <dgm:pt modelId="{9E98916C-DCB0-42A3-B177-DE1AA4FE81CF}">
      <dgm:prSet phldrT="[Text]"/>
      <dgm:spPr/>
      <dgm:t>
        <a:bodyPr/>
        <a:lstStyle/>
        <a:p>
          <a:r>
            <a:rPr lang="en-US" dirty="0" smtClean="0"/>
            <a:t>Mass Collaboration </a:t>
          </a:r>
          <a:endParaRPr lang="en-US" dirty="0"/>
        </a:p>
      </dgm:t>
    </dgm:pt>
    <dgm:pt modelId="{006DD932-33A3-49FF-8028-D19D0EFCB671}" type="parTrans" cxnId="{26C3F74E-A805-4247-84D1-16AE2BB0C95A}">
      <dgm:prSet/>
      <dgm:spPr/>
      <dgm:t>
        <a:bodyPr/>
        <a:lstStyle/>
        <a:p>
          <a:endParaRPr lang="en-US"/>
        </a:p>
      </dgm:t>
    </dgm:pt>
    <dgm:pt modelId="{F3D6D759-9332-4C65-927A-938DB3A547B6}" type="sibTrans" cxnId="{26C3F74E-A805-4247-84D1-16AE2BB0C95A}">
      <dgm:prSet/>
      <dgm:spPr/>
      <dgm:t>
        <a:bodyPr/>
        <a:lstStyle/>
        <a:p>
          <a:endParaRPr lang="en-US"/>
        </a:p>
      </dgm:t>
    </dgm:pt>
    <dgm:pt modelId="{017E2489-1411-4BE0-A79A-92E9EEE8AD2D}">
      <dgm:prSet phldrT="[Text]"/>
      <dgm:spPr/>
      <dgm:t>
        <a:bodyPr/>
        <a:lstStyle/>
        <a:p>
          <a:r>
            <a:rPr lang="en-US" dirty="0" smtClean="0"/>
            <a:t>Hospital collaboration</a:t>
          </a:r>
          <a:endParaRPr lang="en-US" dirty="0"/>
        </a:p>
      </dgm:t>
    </dgm:pt>
    <dgm:pt modelId="{5D43FA3F-288A-4A92-826B-784AF007D5D1}" type="parTrans" cxnId="{6DEC504D-F865-4F05-860D-2FE4D44DAB81}">
      <dgm:prSet/>
      <dgm:spPr/>
      <dgm:t>
        <a:bodyPr/>
        <a:lstStyle/>
        <a:p>
          <a:endParaRPr lang="en-US"/>
        </a:p>
      </dgm:t>
    </dgm:pt>
    <dgm:pt modelId="{15EB33FE-4D9A-42F3-A1AE-1817281FB41B}" type="sibTrans" cxnId="{6DEC504D-F865-4F05-860D-2FE4D44DAB81}">
      <dgm:prSet/>
      <dgm:spPr/>
      <dgm:t>
        <a:bodyPr/>
        <a:lstStyle/>
        <a:p>
          <a:endParaRPr lang="en-US"/>
        </a:p>
      </dgm:t>
    </dgm:pt>
    <dgm:pt modelId="{A45F51ED-416B-417C-9C77-331A13CEB305}">
      <dgm:prSet phldrT="[Text]"/>
      <dgm:spPr/>
      <dgm:t>
        <a:bodyPr/>
        <a:lstStyle/>
        <a:p>
          <a:r>
            <a:rPr lang="en-US" dirty="0" smtClean="0"/>
            <a:t>Bulk</a:t>
          </a:r>
          <a:r>
            <a:rPr lang="en-US" baseline="0" dirty="0" smtClean="0"/>
            <a:t> Selling of units to hospitals</a:t>
          </a:r>
          <a:endParaRPr lang="en-US" dirty="0"/>
        </a:p>
      </dgm:t>
    </dgm:pt>
    <dgm:pt modelId="{B30B7E0F-F8C0-4606-9A17-01200DE2D9D4}" type="parTrans" cxnId="{6CFD8B76-0886-47D4-B282-74F5E9F186E5}">
      <dgm:prSet/>
      <dgm:spPr/>
      <dgm:t>
        <a:bodyPr/>
        <a:lstStyle/>
        <a:p>
          <a:endParaRPr lang="en-US"/>
        </a:p>
      </dgm:t>
    </dgm:pt>
    <dgm:pt modelId="{9E18149A-5352-40D9-BA2C-2DBD4C36888A}" type="sibTrans" cxnId="{6CFD8B76-0886-47D4-B282-74F5E9F186E5}">
      <dgm:prSet/>
      <dgm:spPr/>
      <dgm:t>
        <a:bodyPr/>
        <a:lstStyle/>
        <a:p>
          <a:endParaRPr lang="en-US"/>
        </a:p>
      </dgm:t>
    </dgm:pt>
    <dgm:pt modelId="{B9AAD93E-BD84-43F2-8B2A-0965C0E9EE10}" type="pres">
      <dgm:prSet presAssocID="{36E0AC46-C1A8-4400-89DB-17ED0B0E4580}" presName="compositeShape" presStyleCnt="0">
        <dgm:presLayoutVars>
          <dgm:chMax val="9"/>
          <dgm:dir/>
          <dgm:resizeHandles val="exact"/>
        </dgm:presLayoutVars>
      </dgm:prSet>
      <dgm:spPr/>
      <dgm:t>
        <a:bodyPr/>
        <a:lstStyle/>
        <a:p>
          <a:endParaRPr lang="en-US"/>
        </a:p>
      </dgm:t>
    </dgm:pt>
    <dgm:pt modelId="{41DC959C-9F69-4615-85CD-39AA19AE05D0}" type="pres">
      <dgm:prSet presAssocID="{36E0AC46-C1A8-4400-89DB-17ED0B0E4580}" presName="triangle1" presStyleLbl="node1" presStyleIdx="0" presStyleCnt="4">
        <dgm:presLayoutVars>
          <dgm:bulletEnabled val="1"/>
        </dgm:presLayoutVars>
      </dgm:prSet>
      <dgm:spPr/>
      <dgm:t>
        <a:bodyPr/>
        <a:lstStyle/>
        <a:p>
          <a:endParaRPr lang="en-US"/>
        </a:p>
      </dgm:t>
    </dgm:pt>
    <dgm:pt modelId="{19BEB7D7-5A4E-4E59-880F-7FFF6AF843CF}" type="pres">
      <dgm:prSet presAssocID="{36E0AC46-C1A8-4400-89DB-17ED0B0E4580}" presName="triangle2" presStyleLbl="node1" presStyleIdx="1" presStyleCnt="4">
        <dgm:presLayoutVars>
          <dgm:bulletEnabled val="1"/>
        </dgm:presLayoutVars>
      </dgm:prSet>
      <dgm:spPr/>
      <dgm:t>
        <a:bodyPr/>
        <a:lstStyle/>
        <a:p>
          <a:endParaRPr lang="en-US"/>
        </a:p>
      </dgm:t>
    </dgm:pt>
    <dgm:pt modelId="{D37A7FD9-4171-431E-9E2F-39BC96842611}" type="pres">
      <dgm:prSet presAssocID="{36E0AC46-C1A8-4400-89DB-17ED0B0E4580}" presName="triangle3" presStyleLbl="node1" presStyleIdx="2" presStyleCnt="4">
        <dgm:presLayoutVars>
          <dgm:bulletEnabled val="1"/>
        </dgm:presLayoutVars>
      </dgm:prSet>
      <dgm:spPr/>
      <dgm:t>
        <a:bodyPr/>
        <a:lstStyle/>
        <a:p>
          <a:endParaRPr lang="en-US"/>
        </a:p>
      </dgm:t>
    </dgm:pt>
    <dgm:pt modelId="{22E22EC9-C0D0-4835-8077-2D925B036378}" type="pres">
      <dgm:prSet presAssocID="{36E0AC46-C1A8-4400-89DB-17ED0B0E4580}" presName="triangle4" presStyleLbl="node1" presStyleIdx="3" presStyleCnt="4">
        <dgm:presLayoutVars>
          <dgm:bulletEnabled val="1"/>
        </dgm:presLayoutVars>
      </dgm:prSet>
      <dgm:spPr/>
      <dgm:t>
        <a:bodyPr/>
        <a:lstStyle/>
        <a:p>
          <a:endParaRPr lang="en-US"/>
        </a:p>
      </dgm:t>
    </dgm:pt>
  </dgm:ptLst>
  <dgm:cxnLst>
    <dgm:cxn modelId="{7B37B2E0-58D2-4BC1-A93A-34EE12995621}" type="presOf" srcId="{017E2489-1411-4BE0-A79A-92E9EEE8AD2D}" destId="{D37A7FD9-4171-431E-9E2F-39BC96842611}" srcOrd="0" destOrd="0" presId="urn:microsoft.com/office/officeart/2005/8/layout/pyramid4"/>
    <dgm:cxn modelId="{C4294DCE-A2D9-48FB-A81C-0FD9A7623EF0}" srcId="{36E0AC46-C1A8-4400-89DB-17ED0B0E4580}" destId="{377053FD-5792-4755-A5BB-EF91EE923D21}" srcOrd="0" destOrd="0" parTransId="{3A30D1A7-EE0C-44C6-8353-97A331001FDD}" sibTransId="{4A52C61A-F885-4FD1-B0D0-209A3C4E485E}"/>
    <dgm:cxn modelId="{26C3F74E-A805-4247-84D1-16AE2BB0C95A}" srcId="{36E0AC46-C1A8-4400-89DB-17ED0B0E4580}" destId="{9E98916C-DCB0-42A3-B177-DE1AA4FE81CF}" srcOrd="1" destOrd="0" parTransId="{006DD932-33A3-49FF-8028-D19D0EFCB671}" sibTransId="{F3D6D759-9332-4C65-927A-938DB3A547B6}"/>
    <dgm:cxn modelId="{6DEC504D-F865-4F05-860D-2FE4D44DAB81}" srcId="{36E0AC46-C1A8-4400-89DB-17ED0B0E4580}" destId="{017E2489-1411-4BE0-A79A-92E9EEE8AD2D}" srcOrd="2" destOrd="0" parTransId="{5D43FA3F-288A-4A92-826B-784AF007D5D1}" sibTransId="{15EB33FE-4D9A-42F3-A1AE-1817281FB41B}"/>
    <dgm:cxn modelId="{962737AD-BE61-4A3A-AD9C-19ACC438DCDA}" type="presOf" srcId="{377053FD-5792-4755-A5BB-EF91EE923D21}" destId="{41DC959C-9F69-4615-85CD-39AA19AE05D0}" srcOrd="0" destOrd="0" presId="urn:microsoft.com/office/officeart/2005/8/layout/pyramid4"/>
    <dgm:cxn modelId="{6CFD8B76-0886-47D4-B282-74F5E9F186E5}" srcId="{36E0AC46-C1A8-4400-89DB-17ED0B0E4580}" destId="{A45F51ED-416B-417C-9C77-331A13CEB305}" srcOrd="3" destOrd="0" parTransId="{B30B7E0F-F8C0-4606-9A17-01200DE2D9D4}" sibTransId="{9E18149A-5352-40D9-BA2C-2DBD4C36888A}"/>
    <dgm:cxn modelId="{DB8EDF14-EEB8-4D99-A99B-779B2B41988E}" type="presOf" srcId="{9E98916C-DCB0-42A3-B177-DE1AA4FE81CF}" destId="{19BEB7D7-5A4E-4E59-880F-7FFF6AF843CF}" srcOrd="0" destOrd="0" presId="urn:microsoft.com/office/officeart/2005/8/layout/pyramid4"/>
    <dgm:cxn modelId="{670B36A2-0BEA-449C-BF50-FA2E4554A2CE}" type="presOf" srcId="{36E0AC46-C1A8-4400-89DB-17ED0B0E4580}" destId="{B9AAD93E-BD84-43F2-8B2A-0965C0E9EE10}" srcOrd="0" destOrd="0" presId="urn:microsoft.com/office/officeart/2005/8/layout/pyramid4"/>
    <dgm:cxn modelId="{30BF4E49-DEF3-41EA-83B0-3C0CFD51EC18}" type="presOf" srcId="{A45F51ED-416B-417C-9C77-331A13CEB305}" destId="{22E22EC9-C0D0-4835-8077-2D925B036378}" srcOrd="0" destOrd="0" presId="urn:microsoft.com/office/officeart/2005/8/layout/pyramid4"/>
    <dgm:cxn modelId="{65F6B4F8-D04E-447E-9F7F-E113D8010CC4}" type="presParOf" srcId="{B9AAD93E-BD84-43F2-8B2A-0965C0E9EE10}" destId="{41DC959C-9F69-4615-85CD-39AA19AE05D0}" srcOrd="0" destOrd="0" presId="urn:microsoft.com/office/officeart/2005/8/layout/pyramid4"/>
    <dgm:cxn modelId="{9D9AC763-1243-45D2-A290-8D42E7733F51}" type="presParOf" srcId="{B9AAD93E-BD84-43F2-8B2A-0965C0E9EE10}" destId="{19BEB7D7-5A4E-4E59-880F-7FFF6AF843CF}" srcOrd="1" destOrd="0" presId="urn:microsoft.com/office/officeart/2005/8/layout/pyramid4"/>
    <dgm:cxn modelId="{31D09681-4B8C-4CCA-8813-6666EF3D0826}" type="presParOf" srcId="{B9AAD93E-BD84-43F2-8B2A-0965C0E9EE10}" destId="{D37A7FD9-4171-431E-9E2F-39BC96842611}" srcOrd="2" destOrd="0" presId="urn:microsoft.com/office/officeart/2005/8/layout/pyramid4"/>
    <dgm:cxn modelId="{9AACFAC8-648A-4D3D-870C-FBC6CB460C23}" type="presParOf" srcId="{B9AAD93E-BD84-43F2-8B2A-0965C0E9EE10}" destId="{22E22EC9-C0D0-4835-8077-2D925B036378}" srcOrd="3" destOrd="0" presId="urn:microsoft.com/office/officeart/2005/8/layout/pyramid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C959C-9F69-4615-85CD-39AA19AE05D0}">
      <dsp:nvSpPr>
        <dsp:cNvPr id="0" name=""/>
        <dsp:cNvSpPr/>
      </dsp:nvSpPr>
      <dsp:spPr>
        <a:xfrm>
          <a:off x="1428750" y="0"/>
          <a:ext cx="2120900" cy="2120900"/>
        </a:xfrm>
        <a:prstGeom prst="triangle">
          <a:avLst/>
        </a:prstGeom>
        <a:gradFill rotWithShape="0">
          <a:gsLst>
            <a:gs pos="0">
              <a:schemeClr val="accent5">
                <a:shade val="80000"/>
                <a:hueOff val="0"/>
                <a:satOff val="0"/>
                <a:lumOff val="0"/>
                <a:alphaOff val="0"/>
                <a:satMod val="103000"/>
                <a:lumMod val="102000"/>
                <a:tint val="94000"/>
              </a:schemeClr>
            </a:gs>
            <a:gs pos="50000">
              <a:schemeClr val="accent5">
                <a:shade val="80000"/>
                <a:hueOff val="0"/>
                <a:satOff val="0"/>
                <a:lumOff val="0"/>
                <a:alphaOff val="0"/>
                <a:satMod val="110000"/>
                <a:lumMod val="100000"/>
                <a:shade val="100000"/>
              </a:schemeClr>
            </a:gs>
            <a:gs pos="100000">
              <a:schemeClr val="accent5">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Product Yearly Subscription</a:t>
          </a:r>
          <a:endParaRPr lang="en-US" sz="1200" kern="1200" dirty="0"/>
        </a:p>
      </dsp:txBody>
      <dsp:txXfrm>
        <a:off x="1958975" y="1060450"/>
        <a:ext cx="1060450" cy="1060450"/>
      </dsp:txXfrm>
    </dsp:sp>
    <dsp:sp modelId="{19BEB7D7-5A4E-4E59-880F-7FFF6AF843CF}">
      <dsp:nvSpPr>
        <dsp:cNvPr id="0" name=""/>
        <dsp:cNvSpPr/>
      </dsp:nvSpPr>
      <dsp:spPr>
        <a:xfrm>
          <a:off x="368300" y="2120900"/>
          <a:ext cx="2120900" cy="2120900"/>
        </a:xfrm>
        <a:prstGeom prst="triangle">
          <a:avLst/>
        </a:prstGeom>
        <a:gradFill rotWithShape="0">
          <a:gsLst>
            <a:gs pos="0">
              <a:schemeClr val="accent5">
                <a:shade val="80000"/>
                <a:hueOff val="116428"/>
                <a:satOff val="-2085"/>
                <a:lumOff val="8862"/>
                <a:alphaOff val="0"/>
                <a:satMod val="103000"/>
                <a:lumMod val="102000"/>
                <a:tint val="94000"/>
              </a:schemeClr>
            </a:gs>
            <a:gs pos="50000">
              <a:schemeClr val="accent5">
                <a:shade val="80000"/>
                <a:hueOff val="116428"/>
                <a:satOff val="-2085"/>
                <a:lumOff val="8862"/>
                <a:alphaOff val="0"/>
                <a:satMod val="110000"/>
                <a:lumMod val="100000"/>
                <a:shade val="100000"/>
              </a:schemeClr>
            </a:gs>
            <a:gs pos="100000">
              <a:schemeClr val="accent5">
                <a:shade val="80000"/>
                <a:hueOff val="116428"/>
                <a:satOff val="-2085"/>
                <a:lumOff val="88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One on One marketing(slow but steady) </a:t>
          </a:r>
          <a:endParaRPr lang="en-US" sz="1200" kern="1200" dirty="0"/>
        </a:p>
      </dsp:txBody>
      <dsp:txXfrm>
        <a:off x="898525" y="3181350"/>
        <a:ext cx="1060450" cy="1060450"/>
      </dsp:txXfrm>
    </dsp:sp>
    <dsp:sp modelId="{D37A7FD9-4171-431E-9E2F-39BC96842611}">
      <dsp:nvSpPr>
        <dsp:cNvPr id="0" name=""/>
        <dsp:cNvSpPr/>
      </dsp:nvSpPr>
      <dsp:spPr>
        <a:xfrm rot="10800000">
          <a:off x="1428750" y="2120900"/>
          <a:ext cx="2120900" cy="2120900"/>
        </a:xfrm>
        <a:prstGeom prst="triangle">
          <a:avLst/>
        </a:prstGeom>
        <a:gradFill rotWithShape="0">
          <a:gsLst>
            <a:gs pos="0">
              <a:schemeClr val="accent5">
                <a:shade val="80000"/>
                <a:hueOff val="232855"/>
                <a:satOff val="-4171"/>
                <a:lumOff val="17723"/>
                <a:alphaOff val="0"/>
                <a:satMod val="103000"/>
                <a:lumMod val="102000"/>
                <a:tint val="94000"/>
              </a:schemeClr>
            </a:gs>
            <a:gs pos="50000">
              <a:schemeClr val="accent5">
                <a:shade val="80000"/>
                <a:hueOff val="232855"/>
                <a:satOff val="-4171"/>
                <a:lumOff val="17723"/>
                <a:alphaOff val="0"/>
                <a:satMod val="110000"/>
                <a:lumMod val="100000"/>
                <a:shade val="100000"/>
              </a:schemeClr>
            </a:gs>
            <a:gs pos="100000">
              <a:schemeClr val="accent5">
                <a:shade val="80000"/>
                <a:hueOff val="232855"/>
                <a:satOff val="-4171"/>
                <a:lumOff val="17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MR Go-to market model(Single unit selling)</a:t>
          </a:r>
          <a:endParaRPr lang="en-US" sz="1200" kern="1200" dirty="0"/>
        </a:p>
      </dsp:txBody>
      <dsp:txXfrm rot="10800000">
        <a:off x="1958975" y="2120900"/>
        <a:ext cx="1060450" cy="1060450"/>
      </dsp:txXfrm>
    </dsp:sp>
    <dsp:sp modelId="{22E22EC9-C0D0-4835-8077-2D925B036378}">
      <dsp:nvSpPr>
        <dsp:cNvPr id="0" name=""/>
        <dsp:cNvSpPr/>
      </dsp:nvSpPr>
      <dsp:spPr>
        <a:xfrm>
          <a:off x="2489200" y="2120900"/>
          <a:ext cx="2120900" cy="2120900"/>
        </a:xfrm>
        <a:prstGeom prst="triangle">
          <a:avLst/>
        </a:prstGeom>
        <a:gradFill rotWithShape="0">
          <a:gsLst>
            <a:gs pos="0">
              <a:schemeClr val="accent5">
                <a:shade val="80000"/>
                <a:hueOff val="349283"/>
                <a:satOff val="-6256"/>
                <a:lumOff val="26585"/>
                <a:alphaOff val="0"/>
                <a:satMod val="103000"/>
                <a:lumMod val="102000"/>
                <a:tint val="94000"/>
              </a:schemeClr>
            </a:gs>
            <a:gs pos="50000">
              <a:schemeClr val="accent5">
                <a:shade val="80000"/>
                <a:hueOff val="349283"/>
                <a:satOff val="-6256"/>
                <a:lumOff val="26585"/>
                <a:alphaOff val="0"/>
                <a:satMod val="110000"/>
                <a:lumMod val="100000"/>
                <a:shade val="100000"/>
              </a:schemeClr>
            </a:gs>
            <a:gs pos="100000">
              <a:schemeClr val="accent5">
                <a:shade val="80000"/>
                <a:hueOff val="349283"/>
                <a:satOff val="-6256"/>
                <a:lumOff val="2658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One on One marketing to Diagnostic labs and single units</a:t>
          </a:r>
          <a:endParaRPr lang="en-US" sz="1200" kern="1200" dirty="0"/>
        </a:p>
      </dsp:txBody>
      <dsp:txXfrm>
        <a:off x="3019425" y="3181350"/>
        <a:ext cx="1060450" cy="1060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C959C-9F69-4615-85CD-39AA19AE05D0}">
      <dsp:nvSpPr>
        <dsp:cNvPr id="0" name=""/>
        <dsp:cNvSpPr/>
      </dsp:nvSpPr>
      <dsp:spPr>
        <a:xfrm>
          <a:off x="1428750" y="0"/>
          <a:ext cx="2120900" cy="2120900"/>
        </a:xfrm>
        <a:prstGeom prst="triangl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Product Yearly  Licensing</a:t>
          </a:r>
          <a:endParaRPr lang="en-US" sz="1300" kern="1200" dirty="0"/>
        </a:p>
      </dsp:txBody>
      <dsp:txXfrm>
        <a:off x="1958975" y="1060450"/>
        <a:ext cx="1060450" cy="1060450"/>
      </dsp:txXfrm>
    </dsp:sp>
    <dsp:sp modelId="{19BEB7D7-5A4E-4E59-880F-7FFF6AF843CF}">
      <dsp:nvSpPr>
        <dsp:cNvPr id="0" name=""/>
        <dsp:cNvSpPr/>
      </dsp:nvSpPr>
      <dsp:spPr>
        <a:xfrm>
          <a:off x="368300" y="2120900"/>
          <a:ext cx="2120900" cy="2120900"/>
        </a:xfrm>
        <a:prstGeom prst="triangl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Mass Collaboration </a:t>
          </a:r>
          <a:endParaRPr lang="en-US" sz="1300" kern="1200" dirty="0"/>
        </a:p>
      </dsp:txBody>
      <dsp:txXfrm>
        <a:off x="898525" y="3181350"/>
        <a:ext cx="1060450" cy="1060450"/>
      </dsp:txXfrm>
    </dsp:sp>
    <dsp:sp modelId="{D37A7FD9-4171-431E-9E2F-39BC96842611}">
      <dsp:nvSpPr>
        <dsp:cNvPr id="0" name=""/>
        <dsp:cNvSpPr/>
      </dsp:nvSpPr>
      <dsp:spPr>
        <a:xfrm rot="10800000">
          <a:off x="1428750" y="2120900"/>
          <a:ext cx="2120900" cy="2120900"/>
        </a:xfrm>
        <a:prstGeom prst="triangl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Hospital collaboration</a:t>
          </a:r>
          <a:endParaRPr lang="en-US" sz="1300" kern="1200" dirty="0"/>
        </a:p>
      </dsp:txBody>
      <dsp:txXfrm rot="10800000">
        <a:off x="1958975" y="2120900"/>
        <a:ext cx="1060450" cy="1060450"/>
      </dsp:txXfrm>
    </dsp:sp>
    <dsp:sp modelId="{22E22EC9-C0D0-4835-8077-2D925B036378}">
      <dsp:nvSpPr>
        <dsp:cNvPr id="0" name=""/>
        <dsp:cNvSpPr/>
      </dsp:nvSpPr>
      <dsp:spPr>
        <a:xfrm>
          <a:off x="2489200" y="2120900"/>
          <a:ext cx="2120900" cy="2120900"/>
        </a:xfrm>
        <a:prstGeom prst="triangl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Bulk</a:t>
          </a:r>
          <a:r>
            <a:rPr lang="en-US" sz="1300" kern="1200" baseline="0" dirty="0" smtClean="0"/>
            <a:t> Selling of units to hospitals</a:t>
          </a:r>
          <a:endParaRPr lang="en-US" sz="1300" kern="1200" dirty="0"/>
        </a:p>
      </dsp:txBody>
      <dsp:txXfrm>
        <a:off x="3019425" y="3181350"/>
        <a:ext cx="1060450" cy="1060450"/>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CAE3F-9E85-4A67-AC11-0308DA53BB34}" type="datetimeFigureOut">
              <a:rPr lang="en-US" smtClean="0"/>
              <a:t>4/26/2020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CBCA2-C657-47C9-95D8-7827C87C4149}" type="slidenum">
              <a:rPr lang="en-US" smtClean="0"/>
              <a:t>‹#›</a:t>
            </a:fld>
            <a:endParaRPr lang="en-US"/>
          </a:p>
        </p:txBody>
      </p:sp>
    </p:spTree>
    <p:extLst>
      <p:ext uri="{BB962C8B-B14F-4D97-AF65-F5344CB8AC3E}">
        <p14:creationId xmlns:p14="http://schemas.microsoft.com/office/powerpoint/2010/main" val="333809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47879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74663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20581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12492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4750F-7900-4F39-96B4-62A5E02E7B3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61332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BC4750F-7900-4F39-96B4-62A5E02E7B3F}"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98096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C4750F-7900-4F39-96B4-62A5E02E7B3F}" type="datetimeFigureOut">
              <a:rPr lang="en-IN" smtClean="0"/>
              <a:t>26-04-2020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95985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C4750F-7900-4F39-96B4-62A5E02E7B3F}" type="datetimeFigureOut">
              <a:rPr lang="en-IN" smtClean="0"/>
              <a:t>26-04-2020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93176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4750F-7900-4F39-96B4-62A5E02E7B3F}" type="datetimeFigureOut">
              <a:rPr lang="en-IN" smtClean="0"/>
              <a:t>26-04-2020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63319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4750F-7900-4F39-96B4-62A5E02E7B3F}"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80047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4750F-7900-4F39-96B4-62A5E02E7B3F}"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9143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4750F-7900-4F39-96B4-62A5E02E7B3F}" type="datetimeFigureOut">
              <a:rPr lang="en-IN" smtClean="0"/>
              <a:t>26-04-2020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80107-99B5-4EC3-8D9E-25E48625C5AD}" type="slidenum">
              <a:rPr lang="en-IN" smtClean="0"/>
              <a:t>‹#›</a:t>
            </a:fld>
            <a:endParaRPr lang="en-IN"/>
          </a:p>
        </p:txBody>
      </p:sp>
    </p:spTree>
    <p:extLst>
      <p:ext uri="{BB962C8B-B14F-4D97-AF65-F5344CB8AC3E}">
        <p14:creationId xmlns:p14="http://schemas.microsoft.com/office/powerpoint/2010/main" val="120235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mpanylogo" title="companylogo"/>
          <p:cNvPicPr/>
          <p:nvPr/>
        </p:nvPicPr>
        <p:blipFill>
          <a:blip r:embed="rId2"/>
          <a:srcRect/>
          <a:stretch>
            <a:fillRect/>
          </a:stretch>
        </p:blipFill>
        <p:spPr>
          <a:xfrm>
            <a:off x="3483089" y="369246"/>
            <a:ext cx="4856327" cy="1061114"/>
          </a:xfrm>
          <a:prstGeom prst="rect">
            <a:avLst/>
          </a:prstGeom>
        </p:spPr>
      </p:pic>
      <p:sp>
        <p:nvSpPr>
          <p:cNvPr id="11" name="Title 9"/>
          <p:cNvSpPr txBox="1">
            <a:spLocks/>
          </p:cNvSpPr>
          <p:nvPr/>
        </p:nvSpPr>
        <p:spPr>
          <a:xfrm>
            <a:off x="5665593" y="1233510"/>
            <a:ext cx="4114799" cy="393699"/>
          </a:xfrm>
          <a:prstGeom prst="rect">
            <a:avLst/>
          </a:prstGeom>
        </p:spPr>
        <p:txBody>
          <a:bodyP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tx1">
                    <a:lumMod val="50000"/>
                    <a:lumOff val="50000"/>
                  </a:schemeClr>
                </a:solidFill>
                <a:latin typeface="Georgia" pitchFamily="18" charset="0"/>
              </a:rPr>
              <a:t>An initiative to save lives</a:t>
            </a:r>
            <a:endParaRPr lang="en-US" sz="3600" dirty="0">
              <a:solidFill>
                <a:schemeClr val="tx1">
                  <a:lumMod val="50000"/>
                  <a:lumOff val="50000"/>
                </a:schemeClr>
              </a:solidFill>
              <a:latin typeface="Georgia" pitchFamily="18" charset="0"/>
            </a:endParaRPr>
          </a:p>
        </p:txBody>
      </p:sp>
      <p:sp>
        <p:nvSpPr>
          <p:cNvPr id="12" name="TextBox 11"/>
          <p:cNvSpPr txBox="1"/>
          <p:nvPr/>
        </p:nvSpPr>
        <p:spPr>
          <a:xfrm>
            <a:off x="2032333" y="2015842"/>
            <a:ext cx="8183604" cy="36612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a:pPr algn="ctr">
              <a:lnSpc>
                <a:spcPct val="130000"/>
              </a:lnSpc>
            </a:pPr>
            <a:r>
              <a:rPr lang="en-US" sz="3600" spc="100" dirty="0" smtClean="0">
                <a:solidFill>
                  <a:schemeClr val="tx1">
                    <a:lumMod val="50000"/>
                    <a:lumOff val="50000"/>
                  </a:schemeClr>
                </a:solidFill>
                <a:latin typeface="Georgia"/>
                <a:cs typeface="Georgia"/>
              </a:rPr>
              <a:t>In Medision, we create the technology to overcome the barriers of manual diagnosis, with the help of our Autonomous AI software.</a:t>
            </a:r>
          </a:p>
        </p:txBody>
      </p:sp>
      <p:sp>
        <p:nvSpPr>
          <p:cNvPr id="2" name="TextBox 1"/>
          <p:cNvSpPr txBox="1"/>
          <p:nvPr/>
        </p:nvSpPr>
        <p:spPr>
          <a:xfrm>
            <a:off x="9780392" y="6114745"/>
            <a:ext cx="1356525" cy="369332"/>
          </a:xfrm>
          <a:prstGeom prst="rect">
            <a:avLst/>
          </a:prstGeom>
          <a:noFill/>
        </p:spPr>
        <p:txBody>
          <a:bodyPr wrap="none" rtlCol="0">
            <a:spAutoFit/>
          </a:bodyPr>
          <a:lstStyle/>
          <a:p>
            <a:r>
              <a:rPr lang="en-US" b="1" dirty="0" smtClean="0">
                <a:solidFill>
                  <a:schemeClr val="tx1">
                    <a:lumMod val="65000"/>
                    <a:lumOff val="35000"/>
                  </a:schemeClr>
                </a:solidFill>
              </a:rPr>
              <a:t>Stage:- MVP</a:t>
            </a:r>
            <a:endParaRPr lang="en-US" b="1" dirty="0">
              <a:solidFill>
                <a:schemeClr val="tx1">
                  <a:lumMod val="65000"/>
                  <a:lumOff val="35000"/>
                </a:schemeClr>
              </a:solidFill>
            </a:endParaRPr>
          </a:p>
        </p:txBody>
      </p:sp>
      <p:sp>
        <p:nvSpPr>
          <p:cNvPr id="3" name="TextBox 2"/>
          <p:cNvSpPr txBox="1"/>
          <p:nvPr/>
        </p:nvSpPr>
        <p:spPr>
          <a:xfrm>
            <a:off x="626538" y="6128119"/>
            <a:ext cx="4225387" cy="369332"/>
          </a:xfrm>
          <a:prstGeom prst="rect">
            <a:avLst/>
          </a:prstGeom>
          <a:noFill/>
        </p:spPr>
        <p:txBody>
          <a:bodyPr wrap="none" rtlCol="0">
            <a:spAutoFit/>
          </a:bodyPr>
          <a:lstStyle/>
          <a:p>
            <a:r>
              <a:rPr lang="en-US" b="1" dirty="0" smtClean="0">
                <a:solidFill>
                  <a:schemeClr val="tx1">
                    <a:lumMod val="65000"/>
                    <a:lumOff val="35000"/>
                  </a:schemeClr>
                </a:solidFill>
              </a:rPr>
              <a:t>Industry:- MedTech, Healthcare, DeepTech</a:t>
            </a:r>
            <a:endParaRPr lang="en-US" b="1" dirty="0">
              <a:solidFill>
                <a:schemeClr val="tx1">
                  <a:lumMod val="65000"/>
                  <a:lumOff val="35000"/>
                </a:schemeClr>
              </a:solidFill>
            </a:endParaRPr>
          </a:p>
        </p:txBody>
      </p:sp>
    </p:spTree>
    <p:extLst>
      <p:ext uri="{BB962C8B-B14F-4D97-AF65-F5344CB8AC3E}">
        <p14:creationId xmlns:p14="http://schemas.microsoft.com/office/powerpoint/2010/main" val="2904504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COMPETITION</a:t>
            </a:r>
          </a:p>
        </p:txBody>
      </p:sp>
      <p:sp>
        <p:nvSpPr>
          <p:cNvPr id="9" name="Rectangle 8"/>
          <p:cNvSpPr/>
          <p:nvPr/>
        </p:nvSpPr>
        <p:spPr>
          <a:xfrm>
            <a:off x="181325" y="1295400"/>
            <a:ext cx="11616370" cy="1421928"/>
          </a:xfrm>
          <a:prstGeom prst="rect">
            <a:avLst/>
          </a:prstGeom>
        </p:spPr>
        <p:txBody>
          <a:bodyPr wrap="square">
            <a:spAutoFit/>
          </a:bodyPr>
          <a:lstStyle/>
          <a:p>
            <a:pPr marL="457200" indent="-457200">
              <a:lnSpc>
                <a:spcPct val="120000"/>
              </a:lnSpc>
              <a:buFont typeface="Arial" pitchFamily="34" charset="0"/>
              <a:buChar char="•"/>
            </a:pPr>
            <a:r>
              <a:rPr lang="en-US" spc="60" dirty="0" smtClean="0">
                <a:solidFill>
                  <a:schemeClr val="tx1">
                    <a:lumMod val="50000"/>
                    <a:lumOff val="50000"/>
                  </a:schemeClr>
                </a:solidFill>
                <a:latin typeface="Georgia"/>
                <a:cs typeface="Georgia"/>
              </a:rPr>
              <a:t>Our training system is very different from our competitor, as they use millions of images because of traditional approach, but our self developed algorithm is capable of producing better results with very less data. Allowing us to add new diseases very fast.</a:t>
            </a:r>
          </a:p>
          <a:p>
            <a:pPr>
              <a:lnSpc>
                <a:spcPct val="120000"/>
              </a:lnSpc>
            </a:pPr>
            <a:endParaRPr lang="en-US" spc="60" dirty="0" smtClean="0">
              <a:solidFill>
                <a:schemeClr val="tx1">
                  <a:lumMod val="50000"/>
                  <a:lumOff val="50000"/>
                </a:schemeClr>
              </a:solidFill>
              <a:latin typeface="Georgia"/>
              <a:cs typeface="Georgia"/>
            </a:endParaRPr>
          </a:p>
        </p:txBody>
      </p:sp>
      <p:graphicFrame>
        <p:nvGraphicFramePr>
          <p:cNvPr id="2" name="Table 1"/>
          <p:cNvGraphicFramePr>
            <a:graphicFrameLocks noGrp="1"/>
          </p:cNvGraphicFramePr>
          <p:nvPr>
            <p:extLst>
              <p:ext uri="{D42A27DB-BD31-4B8C-83A1-F6EECF244321}">
                <p14:modId xmlns:p14="http://schemas.microsoft.com/office/powerpoint/2010/main" val="3172511367"/>
              </p:ext>
            </p:extLst>
          </p:nvPr>
        </p:nvGraphicFramePr>
        <p:xfrm>
          <a:off x="660399" y="2463328"/>
          <a:ext cx="11137296" cy="4026868"/>
        </p:xfrm>
        <a:graphic>
          <a:graphicData uri="http://schemas.openxmlformats.org/drawingml/2006/table">
            <a:tbl>
              <a:tblPr firstRow="1" bandRow="1">
                <a:tableStyleId>{21E4AEA4-8DFA-4A89-87EB-49C32662AFE0}</a:tableStyleId>
              </a:tblPr>
              <a:tblGrid>
                <a:gridCol w="2784324"/>
                <a:gridCol w="2784324"/>
                <a:gridCol w="2784324"/>
                <a:gridCol w="2784324"/>
              </a:tblGrid>
              <a:tr h="552148">
                <a:tc>
                  <a:txBody>
                    <a:bodyPr/>
                    <a:lstStyle/>
                    <a:p>
                      <a:pPr algn="ctr"/>
                      <a:r>
                        <a:rPr lang="en-US" dirty="0" smtClean="0"/>
                        <a:t>Factors</a:t>
                      </a:r>
                      <a:endParaRPr lang="en-US" dirty="0"/>
                    </a:p>
                  </a:txBody>
                  <a:tcPr/>
                </a:tc>
                <a:tc>
                  <a:txBody>
                    <a:bodyPr/>
                    <a:lstStyle/>
                    <a:p>
                      <a:pPr algn="ctr"/>
                      <a:r>
                        <a:rPr lang="en-US" dirty="0" smtClean="0"/>
                        <a:t>Our Product(</a:t>
                      </a:r>
                      <a:r>
                        <a:rPr lang="en-US" dirty="0" err="1" smtClean="0"/>
                        <a:t>Medi</a:t>
                      </a:r>
                      <a:r>
                        <a:rPr lang="en-US" dirty="0" smtClean="0"/>
                        <a:t>-X)</a:t>
                      </a:r>
                      <a:endParaRPr lang="en-US" dirty="0"/>
                    </a:p>
                  </a:txBody>
                  <a:tcPr/>
                </a:tc>
                <a:tc>
                  <a:txBody>
                    <a:bodyPr/>
                    <a:lstStyle/>
                    <a:p>
                      <a:pPr algn="ctr"/>
                      <a:r>
                        <a:rPr lang="en-US" dirty="0" smtClean="0"/>
                        <a:t>Direct </a:t>
                      </a:r>
                      <a:r>
                        <a:rPr lang="en-US" smtClean="0"/>
                        <a:t>Competitor </a:t>
                      </a:r>
                      <a:endParaRPr lang="en-US" dirty="0"/>
                    </a:p>
                  </a:txBody>
                  <a:tcPr/>
                </a:tc>
                <a:tc>
                  <a:txBody>
                    <a:bodyPr/>
                    <a:lstStyle/>
                    <a:p>
                      <a:pPr algn="ctr"/>
                      <a:r>
                        <a:rPr lang="en-US" dirty="0" smtClean="0"/>
                        <a:t>Indirect</a:t>
                      </a:r>
                      <a:r>
                        <a:rPr lang="en-US" baseline="0" dirty="0" smtClean="0"/>
                        <a:t> Competitor(Manual analysis)</a:t>
                      </a:r>
                      <a:endParaRPr lang="en-US" dirty="0"/>
                    </a:p>
                  </a:txBody>
                  <a:tcPr/>
                </a:tc>
              </a:tr>
              <a:tr h="552148">
                <a:tc>
                  <a:txBody>
                    <a:bodyPr/>
                    <a:lstStyle/>
                    <a:p>
                      <a:pPr algn="ctr"/>
                      <a:r>
                        <a:rPr lang="en-US" b="1" dirty="0" smtClean="0"/>
                        <a:t>Price</a:t>
                      </a:r>
                    </a:p>
                  </a:txBody>
                  <a:tcPr/>
                </a:tc>
                <a:tc>
                  <a:txBody>
                    <a:bodyPr/>
                    <a:lstStyle/>
                    <a:p>
                      <a:pPr algn="ctr"/>
                      <a:r>
                        <a:rPr lang="en-US" b="1" dirty="0" smtClean="0">
                          <a:solidFill>
                            <a:srgbClr val="00B050"/>
                          </a:solidFill>
                        </a:rPr>
                        <a:t>Rs.10 per image</a:t>
                      </a:r>
                      <a:endParaRPr lang="en-US" b="1" dirty="0">
                        <a:solidFill>
                          <a:srgbClr val="00B050"/>
                        </a:solidFill>
                      </a:endParaRPr>
                    </a:p>
                  </a:txBody>
                  <a:tcPr/>
                </a:tc>
                <a:tc>
                  <a:txBody>
                    <a:bodyPr/>
                    <a:lstStyle/>
                    <a:p>
                      <a:pPr algn="ctr"/>
                      <a:r>
                        <a:rPr lang="en-US" b="1" dirty="0" smtClean="0">
                          <a:solidFill>
                            <a:srgbClr val="FF0000"/>
                          </a:solidFill>
                        </a:rPr>
                        <a:t>Starting</a:t>
                      </a:r>
                      <a:r>
                        <a:rPr lang="en-US" b="1" baseline="0" dirty="0" smtClean="0">
                          <a:solidFill>
                            <a:srgbClr val="FF0000"/>
                          </a:solidFill>
                        </a:rPr>
                        <a:t> at </a:t>
                      </a:r>
                      <a:r>
                        <a:rPr lang="en-US" b="1" dirty="0" smtClean="0">
                          <a:solidFill>
                            <a:srgbClr val="FF0000"/>
                          </a:solidFill>
                        </a:rPr>
                        <a:t>Rs. 90 per image</a:t>
                      </a:r>
                      <a:endParaRPr lang="en-US" b="1" dirty="0">
                        <a:solidFill>
                          <a:srgbClr val="FF0000"/>
                        </a:solidFill>
                      </a:endParaRPr>
                    </a:p>
                  </a:txBody>
                  <a:tcPr/>
                </a:tc>
                <a:tc>
                  <a:txBody>
                    <a:bodyPr/>
                    <a:lstStyle/>
                    <a:p>
                      <a:pPr algn="ctr"/>
                      <a:r>
                        <a:rPr lang="en-US" b="1" dirty="0" smtClean="0"/>
                        <a:t>Standard</a:t>
                      </a:r>
                      <a:r>
                        <a:rPr lang="en-US" b="1" baseline="0" dirty="0" smtClean="0"/>
                        <a:t> fee( around Rs. 300)</a:t>
                      </a:r>
                      <a:endParaRPr lang="en-US" b="1" dirty="0"/>
                    </a:p>
                  </a:txBody>
                  <a:tcPr/>
                </a:tc>
              </a:tr>
              <a:tr h="552148">
                <a:tc>
                  <a:txBody>
                    <a:bodyPr/>
                    <a:lstStyle/>
                    <a:p>
                      <a:pPr algn="ctr"/>
                      <a:r>
                        <a:rPr lang="en-US" b="1" dirty="0" smtClean="0"/>
                        <a:t>Pre-mature</a:t>
                      </a:r>
                      <a:r>
                        <a:rPr lang="en-US" b="1" baseline="0" dirty="0" smtClean="0"/>
                        <a:t> lung cancer detection from X-ray</a:t>
                      </a:r>
                      <a:endParaRPr lang="en-US" b="1" dirty="0"/>
                    </a:p>
                  </a:txBody>
                  <a:tcPr/>
                </a:tc>
                <a:tc>
                  <a:txBody>
                    <a:bodyPr/>
                    <a:lstStyle/>
                    <a:p>
                      <a:pPr algn="ctr"/>
                      <a:r>
                        <a:rPr lang="en-US" b="1" dirty="0" smtClean="0">
                          <a:solidFill>
                            <a:srgbClr val="00B050"/>
                          </a:solidFill>
                        </a:rPr>
                        <a:t>YES</a:t>
                      </a:r>
                      <a:endParaRPr lang="en-US" b="1" dirty="0">
                        <a:solidFill>
                          <a:srgbClr val="00B050"/>
                        </a:solidFill>
                      </a:endParaRPr>
                    </a:p>
                  </a:txBody>
                  <a:tcPr/>
                </a:tc>
                <a:tc>
                  <a:txBody>
                    <a:bodyPr/>
                    <a:lstStyle/>
                    <a:p>
                      <a:pPr algn="ctr"/>
                      <a:r>
                        <a:rPr lang="en-US" b="1" dirty="0" smtClean="0">
                          <a:solidFill>
                            <a:srgbClr val="FF0000"/>
                          </a:solidFill>
                        </a:rPr>
                        <a:t>NO</a:t>
                      </a:r>
                      <a:endParaRPr lang="en-US" b="1" dirty="0">
                        <a:solidFill>
                          <a:srgbClr val="FF0000"/>
                        </a:solidFill>
                      </a:endParaRPr>
                    </a:p>
                  </a:txBody>
                  <a:tcPr/>
                </a:tc>
                <a:tc>
                  <a:txBody>
                    <a:bodyPr/>
                    <a:lstStyle/>
                    <a:p>
                      <a:pPr algn="ctr"/>
                      <a:r>
                        <a:rPr lang="en-US" b="1" dirty="0" smtClean="0">
                          <a:solidFill>
                            <a:schemeClr val="tx1"/>
                          </a:solidFill>
                        </a:rPr>
                        <a:t>Sometimes if clearly</a:t>
                      </a:r>
                      <a:r>
                        <a:rPr lang="en-US" b="1" baseline="0" dirty="0" smtClean="0">
                          <a:solidFill>
                            <a:schemeClr val="tx1"/>
                          </a:solidFill>
                        </a:rPr>
                        <a:t> visible</a:t>
                      </a:r>
                      <a:endParaRPr lang="en-US" b="1" dirty="0">
                        <a:solidFill>
                          <a:schemeClr val="tx1"/>
                        </a:solidFill>
                      </a:endParaRPr>
                    </a:p>
                  </a:txBody>
                  <a:tcPr/>
                </a:tc>
              </a:tr>
              <a:tr h="552148">
                <a:tc>
                  <a:txBody>
                    <a:bodyPr/>
                    <a:lstStyle/>
                    <a:p>
                      <a:pPr algn="ctr"/>
                      <a:r>
                        <a:rPr lang="en-US" b="1" dirty="0" smtClean="0"/>
                        <a:t>Web</a:t>
                      </a:r>
                      <a:r>
                        <a:rPr lang="en-US" b="1" baseline="0" dirty="0" smtClean="0"/>
                        <a:t> Integration</a:t>
                      </a:r>
                      <a:endParaRPr lang="en-US" b="1" dirty="0"/>
                    </a:p>
                  </a:txBody>
                  <a:tcPr/>
                </a:tc>
                <a:tc>
                  <a:txBody>
                    <a:bodyPr/>
                    <a:lstStyle/>
                    <a:p>
                      <a:pPr algn="ctr"/>
                      <a:r>
                        <a:rPr lang="en-US" b="1" dirty="0" smtClean="0">
                          <a:solidFill>
                            <a:srgbClr val="00B050"/>
                          </a:solidFill>
                        </a:rPr>
                        <a:t>YES</a:t>
                      </a:r>
                      <a:endParaRPr lang="en-US" b="1" dirty="0">
                        <a:solidFill>
                          <a:srgbClr val="00B050"/>
                        </a:solidFill>
                      </a:endParaRPr>
                    </a:p>
                  </a:txBody>
                  <a:tcPr/>
                </a:tc>
                <a:tc>
                  <a:txBody>
                    <a:bodyPr/>
                    <a:lstStyle/>
                    <a:p>
                      <a:pPr algn="ctr"/>
                      <a:r>
                        <a:rPr lang="en-US" b="1" dirty="0" smtClean="0">
                          <a:solidFill>
                            <a:srgbClr val="00B050"/>
                          </a:solidFill>
                        </a:rPr>
                        <a:t>YES</a:t>
                      </a:r>
                      <a:endParaRPr lang="en-US" b="1" dirty="0">
                        <a:solidFill>
                          <a:srgbClr val="00B050"/>
                        </a:solidFill>
                      </a:endParaRPr>
                    </a:p>
                  </a:txBody>
                  <a:tcPr/>
                </a:tc>
                <a:tc>
                  <a:txBody>
                    <a:bodyPr/>
                    <a:lstStyle/>
                    <a:p>
                      <a:endParaRPr lang="en-US"/>
                    </a:p>
                  </a:txBody>
                  <a:tcPr/>
                </a:tc>
              </a:tr>
              <a:tr h="552148">
                <a:tc>
                  <a:txBody>
                    <a:bodyPr/>
                    <a:lstStyle/>
                    <a:p>
                      <a:pPr algn="ctr"/>
                      <a:r>
                        <a:rPr lang="en-US" b="1" dirty="0" smtClean="0"/>
                        <a:t>Low</a:t>
                      </a:r>
                      <a:r>
                        <a:rPr lang="en-US" b="1" baseline="0" dirty="0" smtClean="0"/>
                        <a:t> power device support(like smart phones)</a:t>
                      </a:r>
                      <a:endParaRPr lang="en-US" b="1" dirty="0"/>
                    </a:p>
                  </a:txBody>
                  <a:tcPr/>
                </a:tc>
                <a:tc>
                  <a:txBody>
                    <a:bodyPr/>
                    <a:lstStyle/>
                    <a:p>
                      <a:pPr algn="ctr"/>
                      <a:r>
                        <a:rPr lang="en-US" b="1" dirty="0" smtClean="0">
                          <a:solidFill>
                            <a:srgbClr val="00B050"/>
                          </a:solidFill>
                        </a:rPr>
                        <a:t>YES</a:t>
                      </a:r>
                      <a:endParaRPr lang="en-US" b="1" dirty="0">
                        <a:solidFill>
                          <a:srgbClr val="00B050"/>
                        </a:solidFill>
                      </a:endParaRPr>
                    </a:p>
                  </a:txBody>
                  <a:tcPr/>
                </a:tc>
                <a:tc>
                  <a:txBody>
                    <a:bodyPr/>
                    <a:lstStyle/>
                    <a:p>
                      <a:pPr algn="ctr"/>
                      <a:r>
                        <a:rPr lang="en-US" b="1" dirty="0" smtClean="0">
                          <a:solidFill>
                            <a:srgbClr val="FF0000"/>
                          </a:solidFill>
                        </a:rPr>
                        <a:t>NO</a:t>
                      </a:r>
                      <a:endParaRPr lang="en-US" b="1" dirty="0">
                        <a:solidFill>
                          <a:srgbClr val="FF0000"/>
                        </a:solidFill>
                      </a:endParaRPr>
                    </a:p>
                  </a:txBody>
                  <a:tcPr/>
                </a:tc>
                <a:tc>
                  <a:txBody>
                    <a:bodyPr/>
                    <a:lstStyle/>
                    <a:p>
                      <a:endParaRPr lang="en-US"/>
                    </a:p>
                  </a:txBody>
                  <a:tcPr/>
                </a:tc>
              </a:tr>
              <a:tr h="552148">
                <a:tc>
                  <a:txBody>
                    <a:bodyPr/>
                    <a:lstStyle/>
                    <a:p>
                      <a:pPr algn="ctr"/>
                      <a:r>
                        <a:rPr lang="en-US" b="1" dirty="0" smtClean="0"/>
                        <a:t>Level</a:t>
                      </a:r>
                      <a:r>
                        <a:rPr lang="en-US" b="1" baseline="0" dirty="0" smtClean="0"/>
                        <a:t> of Seriousness</a:t>
                      </a:r>
                      <a:endParaRPr lang="en-US" b="1" dirty="0"/>
                    </a:p>
                  </a:txBody>
                  <a:tcPr/>
                </a:tc>
                <a:tc>
                  <a:txBody>
                    <a:bodyPr/>
                    <a:lstStyle/>
                    <a:p>
                      <a:pPr algn="ctr"/>
                      <a:r>
                        <a:rPr lang="en-US" b="1" dirty="0" smtClean="0">
                          <a:solidFill>
                            <a:srgbClr val="00B050"/>
                          </a:solidFill>
                        </a:rPr>
                        <a:t>YES(can predict from</a:t>
                      </a:r>
                      <a:r>
                        <a:rPr lang="en-US" b="1" baseline="0" dirty="0" smtClean="0">
                          <a:solidFill>
                            <a:srgbClr val="00B050"/>
                          </a:solidFill>
                        </a:rPr>
                        <a:t> level 1 to 4)</a:t>
                      </a:r>
                      <a:endParaRPr lang="en-US" b="1" dirty="0">
                        <a:solidFill>
                          <a:srgbClr val="00B050"/>
                        </a:solidFill>
                      </a:endParaRPr>
                    </a:p>
                  </a:txBody>
                  <a:tcPr/>
                </a:tc>
                <a:tc>
                  <a:txBody>
                    <a:bodyPr/>
                    <a:lstStyle/>
                    <a:p>
                      <a:pPr algn="ctr"/>
                      <a:r>
                        <a:rPr lang="en-US" b="1" dirty="0" smtClean="0">
                          <a:solidFill>
                            <a:srgbClr val="FF0000"/>
                          </a:solidFill>
                        </a:rPr>
                        <a:t>NO</a:t>
                      </a:r>
                      <a:endParaRPr lang="en-US" b="1" dirty="0">
                        <a:solidFill>
                          <a:srgbClr val="FF0000"/>
                        </a:solidFill>
                      </a:endParaRPr>
                    </a:p>
                  </a:txBody>
                  <a:tcPr/>
                </a:tc>
                <a:tc>
                  <a:txBody>
                    <a:bodyPr/>
                    <a:lstStyle/>
                    <a:p>
                      <a:pPr algn="ctr"/>
                      <a:r>
                        <a:rPr lang="en-US" b="1" dirty="0" smtClean="0"/>
                        <a:t>Not</a:t>
                      </a:r>
                      <a:r>
                        <a:rPr lang="en-US" b="1" baseline="0" dirty="0" smtClean="0"/>
                        <a:t> without extra tests</a:t>
                      </a:r>
                      <a:endParaRPr lang="en-US" b="1" dirty="0"/>
                    </a:p>
                  </a:txBody>
                  <a:tcPr/>
                </a:tc>
              </a:tr>
            </a:tbl>
          </a:graphicData>
        </a:graphic>
      </p:graphicFrame>
    </p:spTree>
    <p:extLst>
      <p:ext uri="{BB962C8B-B14F-4D97-AF65-F5344CB8AC3E}">
        <p14:creationId xmlns:p14="http://schemas.microsoft.com/office/powerpoint/2010/main" val="429043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TEAM</a:t>
            </a:r>
          </a:p>
        </p:txBody>
      </p:sp>
      <p:pic>
        <p:nvPicPr>
          <p:cNvPr id="9" name="New picture"/>
          <p:cNvPicPr/>
          <p:nvPr/>
        </p:nvPicPr>
        <p:blipFill>
          <a:blip r:embed="rId2"/>
          <a:srcRect/>
          <a:stretch>
            <a:fillRect/>
          </a:stretch>
        </p:blipFill>
        <p:spPr>
          <a:xfrm>
            <a:off x="1038366" y="1442344"/>
            <a:ext cx="1054100" cy="1206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597" y="3752244"/>
            <a:ext cx="1004567"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New shape"/>
          <p:cNvSpPr/>
          <p:nvPr/>
        </p:nvSpPr>
        <p:spPr>
          <a:xfrm>
            <a:off x="1038366" y="2819631"/>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err="1">
                <a:solidFill>
                  <a:srgbClr val="404040"/>
                </a:solidFill>
                <a:latin typeface="Trebuchet MS"/>
              </a:rPr>
              <a:t>Shubham</a:t>
            </a:r>
            <a:r>
              <a:rPr lang="en-US" sz="1400" dirty="0">
                <a:solidFill>
                  <a:srgbClr val="404040"/>
                </a:solidFill>
                <a:latin typeface="Trebuchet MS"/>
              </a:rPr>
              <a:t> Singh</a:t>
            </a:r>
          </a:p>
        </p:txBody>
      </p:sp>
      <p:sp>
        <p:nvSpPr>
          <p:cNvPr id="12" name="New shape"/>
          <p:cNvSpPr/>
          <p:nvPr/>
        </p:nvSpPr>
        <p:spPr>
          <a:xfrm>
            <a:off x="1038366" y="3091464"/>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100" smtClean="0">
                <a:solidFill>
                  <a:srgbClr val="7F7F7F"/>
                </a:solidFill>
                <a:latin typeface="Trebuchet MS"/>
              </a:rPr>
              <a:t>Co-founder</a:t>
            </a:r>
            <a:endParaRPr lang="en-US" sz="1100" dirty="0">
              <a:solidFill>
                <a:srgbClr val="7F7F7F"/>
              </a:solidFill>
              <a:latin typeface="Trebuchet MS"/>
            </a:endParaRPr>
          </a:p>
        </p:txBody>
      </p:sp>
      <p:sp>
        <p:nvSpPr>
          <p:cNvPr id="13" name="New shape"/>
          <p:cNvSpPr/>
          <p:nvPr/>
        </p:nvSpPr>
        <p:spPr>
          <a:xfrm>
            <a:off x="1024597" y="5054790"/>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err="1">
                <a:solidFill>
                  <a:srgbClr val="404040"/>
                </a:solidFill>
                <a:latin typeface="Trebuchet MS"/>
              </a:rPr>
              <a:t>Ahraz</a:t>
            </a:r>
            <a:r>
              <a:rPr lang="en-US" sz="1400" dirty="0">
                <a:solidFill>
                  <a:srgbClr val="404040"/>
                </a:solidFill>
                <a:latin typeface="Trebuchet MS"/>
              </a:rPr>
              <a:t> Khan</a:t>
            </a:r>
          </a:p>
        </p:txBody>
      </p:sp>
      <p:sp>
        <p:nvSpPr>
          <p:cNvPr id="14" name="New shape"/>
          <p:cNvSpPr/>
          <p:nvPr/>
        </p:nvSpPr>
        <p:spPr>
          <a:xfrm>
            <a:off x="1024599" y="5326624"/>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100" dirty="0" smtClean="0">
                <a:solidFill>
                  <a:srgbClr val="7F7F7F"/>
                </a:solidFill>
                <a:latin typeface="Trebuchet MS"/>
              </a:rPr>
              <a:t>Co-founder</a:t>
            </a:r>
            <a:endParaRPr lang="en-US" sz="1100" dirty="0">
              <a:solidFill>
                <a:srgbClr val="7F7F7F"/>
              </a:solidFill>
              <a:latin typeface="Trebuchet MS"/>
            </a:endParaRPr>
          </a:p>
        </p:txBody>
      </p:sp>
      <p:sp>
        <p:nvSpPr>
          <p:cNvPr id="15" name="Rectangle 14"/>
          <p:cNvSpPr/>
          <p:nvPr/>
        </p:nvSpPr>
        <p:spPr>
          <a:xfrm>
            <a:off x="2424250" y="1559315"/>
            <a:ext cx="8647023"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I’m an AI scientist with a year’s experience in developing Artificial neural networks, and out of college, this is my second startup in the Heath sector.</a:t>
            </a:r>
          </a:p>
          <a:p>
            <a:pPr>
              <a:lnSpc>
                <a:spcPct val="120000"/>
              </a:lnSpc>
            </a:pPr>
            <a:r>
              <a:rPr lang="en-US" spc="60" dirty="0" smtClean="0">
                <a:solidFill>
                  <a:schemeClr val="tx1">
                    <a:lumMod val="50000"/>
                    <a:lumOff val="50000"/>
                  </a:schemeClr>
                </a:solidFill>
                <a:latin typeface="Georgia"/>
                <a:cs typeface="Georgia"/>
              </a:rPr>
              <a:t>Number of patents holding:- 1</a:t>
            </a:r>
          </a:p>
        </p:txBody>
      </p:sp>
      <p:sp>
        <p:nvSpPr>
          <p:cNvPr id="16" name="Rectangle 15"/>
          <p:cNvSpPr/>
          <p:nvPr/>
        </p:nvSpPr>
        <p:spPr>
          <a:xfrm>
            <a:off x="2410482" y="4033388"/>
            <a:ext cx="8647022" cy="1421928"/>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I’m a Data analyst with a year’s experience in the field of handling data associated with the Health sector.</a:t>
            </a:r>
          </a:p>
          <a:p>
            <a:pPr>
              <a:lnSpc>
                <a:spcPct val="120000"/>
              </a:lnSpc>
            </a:pPr>
            <a:r>
              <a:rPr lang="en-US" spc="60" dirty="0">
                <a:solidFill>
                  <a:schemeClr val="tx1">
                    <a:lumMod val="50000"/>
                    <a:lumOff val="50000"/>
                  </a:schemeClr>
                </a:solidFill>
                <a:latin typeface="Georgia"/>
                <a:cs typeface="Georgia"/>
              </a:rPr>
              <a:t>Number of </a:t>
            </a:r>
            <a:r>
              <a:rPr lang="en-US" spc="60" dirty="0" smtClean="0">
                <a:solidFill>
                  <a:schemeClr val="tx1">
                    <a:lumMod val="50000"/>
                    <a:lumOff val="50000"/>
                  </a:schemeClr>
                </a:solidFill>
                <a:latin typeface="Georgia"/>
                <a:cs typeface="Georgia"/>
              </a:rPr>
              <a:t>patents holding:- </a:t>
            </a:r>
            <a:r>
              <a:rPr lang="en-US" spc="60" dirty="0">
                <a:solidFill>
                  <a:schemeClr val="tx1">
                    <a:lumMod val="50000"/>
                    <a:lumOff val="50000"/>
                  </a:schemeClr>
                </a:solidFill>
                <a:latin typeface="Georgia"/>
                <a:cs typeface="Georgia"/>
              </a:rPr>
              <a:t>1</a:t>
            </a:r>
          </a:p>
          <a:p>
            <a:pPr>
              <a:lnSpc>
                <a:spcPct val="120000"/>
              </a:lnSpc>
            </a:pPr>
            <a:r>
              <a:rPr lang="en-US" spc="60" dirty="0" smtClean="0">
                <a:solidFill>
                  <a:schemeClr val="tx1">
                    <a:lumMod val="50000"/>
                    <a:lumOff val="50000"/>
                  </a:schemeClr>
                </a:solidFill>
                <a:latin typeface="Georgia"/>
                <a:cs typeface="Georgia"/>
              </a:rPr>
              <a:t> </a:t>
            </a:r>
          </a:p>
        </p:txBody>
      </p:sp>
    </p:spTree>
    <p:extLst>
      <p:ext uri="{BB962C8B-B14F-4D97-AF65-F5344CB8AC3E}">
        <p14:creationId xmlns:p14="http://schemas.microsoft.com/office/powerpoint/2010/main" val="726488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US" sz="2400" b="1" dirty="0">
                <a:solidFill>
                  <a:schemeClr val="accent3">
                    <a:lumMod val="50000"/>
                  </a:schemeClr>
                </a:solidFill>
                <a:latin typeface="+mj-lt"/>
              </a:rPr>
              <a:t>MENTORS AND ADVISORS </a:t>
            </a:r>
            <a:endParaRPr lang="en-IN" sz="2400" b="1" dirty="0">
              <a:solidFill>
                <a:schemeClr val="accent3">
                  <a:lumMod val="50000"/>
                </a:schemeClr>
              </a:solidFill>
              <a:latin typeface="+mj-lt"/>
            </a:endParaRPr>
          </a:p>
        </p:txBody>
      </p:sp>
      <p:pic>
        <p:nvPicPr>
          <p:cNvPr id="1026" name="Picture 2" descr="C:\Users\shubh\Desktop\Medision\Main_docs\viridian 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97" y="1504950"/>
            <a:ext cx="2620556" cy="1441450"/>
          </a:xfrm>
          <a:prstGeom prst="rect">
            <a:avLst/>
          </a:prstGeom>
          <a:noFill/>
          <a:extLst>
            <a:ext uri="{909E8E84-426E-40DD-AFC4-6F175D3DCCD1}">
              <a14:hiddenFill xmlns:a14="http://schemas.microsoft.com/office/drawing/2010/main">
                <a:solidFill>
                  <a:srgbClr val="FFFFFF"/>
                </a:solidFill>
              </a14:hiddenFill>
            </a:ext>
          </a:extLst>
        </p:spPr>
      </p:pic>
      <p:sp>
        <p:nvSpPr>
          <p:cNvPr id="9" name="New shape"/>
          <p:cNvSpPr/>
          <p:nvPr/>
        </p:nvSpPr>
        <p:spPr>
          <a:xfrm>
            <a:off x="1024597" y="3152485"/>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smtClean="0">
                <a:solidFill>
                  <a:srgbClr val="404040"/>
                </a:solidFill>
                <a:latin typeface="Trebuchet MS"/>
              </a:rPr>
              <a:t>Viridian accelerator </a:t>
            </a:r>
            <a:endParaRPr lang="en-US" sz="1400" dirty="0">
              <a:solidFill>
                <a:srgbClr val="404040"/>
              </a:solidFill>
              <a:latin typeface="Trebuchet MS"/>
            </a:endParaRPr>
          </a:p>
        </p:txBody>
      </p:sp>
      <p:sp>
        <p:nvSpPr>
          <p:cNvPr id="10" name="New shape"/>
          <p:cNvSpPr/>
          <p:nvPr/>
        </p:nvSpPr>
        <p:spPr>
          <a:xfrm>
            <a:off x="1024597" y="3424318"/>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fontAlgn="t"/>
            <a:r>
              <a:rPr lang="en-US" sz="1100" dirty="0" smtClean="0">
                <a:solidFill>
                  <a:srgbClr val="7F7F7F"/>
                </a:solidFill>
                <a:latin typeface="Trebuchet MS"/>
              </a:rPr>
              <a:t>Mentors</a:t>
            </a:r>
            <a:endParaRPr lang="en-US" sz="1100" dirty="0">
              <a:solidFill>
                <a:srgbClr val="7F7F7F"/>
              </a:solidFill>
              <a:latin typeface="Trebuchet MS"/>
            </a:endParaRPr>
          </a:p>
        </p:txBody>
      </p:sp>
      <p:sp>
        <p:nvSpPr>
          <p:cNvPr id="11" name="Rectangle 10"/>
          <p:cNvSpPr/>
          <p:nvPr/>
        </p:nvSpPr>
        <p:spPr>
          <a:xfrm>
            <a:off x="3916013" y="1504950"/>
            <a:ext cx="7933088"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We were the part of 2019 winter Cohort, in which we were mentored to get our product version 3 completed and also mentored during our patent filing.</a:t>
            </a:r>
          </a:p>
        </p:txBody>
      </p:sp>
      <p:sp>
        <p:nvSpPr>
          <p:cNvPr id="12" name="Rectangle 11"/>
          <p:cNvSpPr/>
          <p:nvPr/>
        </p:nvSpPr>
        <p:spPr>
          <a:xfrm>
            <a:off x="3916013" y="4394468"/>
            <a:ext cx="7933088"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We have an On-call support of doctors to help us validate our product. Including 1 Chief Medical officer of Indian Railways (can not disclose his name due to signed NDA)</a:t>
            </a:r>
          </a:p>
        </p:txBody>
      </p:sp>
      <p:pic>
        <p:nvPicPr>
          <p:cNvPr id="1027" name="Picture 3" descr="C:\Users\shubh\Desktop\Medision\Main_docs\doctor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97" y="3803410"/>
            <a:ext cx="2271647" cy="2271647"/>
          </a:xfrm>
          <a:prstGeom prst="rect">
            <a:avLst/>
          </a:prstGeom>
          <a:noFill/>
          <a:extLst>
            <a:ext uri="{909E8E84-426E-40DD-AFC4-6F175D3DCCD1}">
              <a14:hiddenFill xmlns:a14="http://schemas.microsoft.com/office/drawing/2010/main">
                <a:solidFill>
                  <a:srgbClr val="FFFFFF"/>
                </a:solidFill>
              </a14:hiddenFill>
            </a:ext>
          </a:extLst>
        </p:spPr>
      </p:pic>
      <p:sp>
        <p:nvSpPr>
          <p:cNvPr id="13" name="New shape"/>
          <p:cNvSpPr/>
          <p:nvPr/>
        </p:nvSpPr>
        <p:spPr>
          <a:xfrm>
            <a:off x="1024597" y="6084702"/>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fontAlgn="t"/>
            <a:r>
              <a:rPr lang="en-US" sz="1100" dirty="0" smtClean="0">
                <a:solidFill>
                  <a:srgbClr val="7F7F7F"/>
                </a:solidFill>
                <a:latin typeface="Trebuchet MS"/>
              </a:rPr>
              <a:t>Advisors</a:t>
            </a:r>
            <a:endParaRPr lang="en-US" sz="1100" dirty="0">
              <a:solidFill>
                <a:srgbClr val="7F7F7F"/>
              </a:solidFill>
              <a:latin typeface="Trebuchet MS"/>
            </a:endParaRPr>
          </a:p>
        </p:txBody>
      </p:sp>
    </p:spTree>
    <p:extLst>
      <p:ext uri="{BB962C8B-B14F-4D97-AF65-F5344CB8AC3E}">
        <p14:creationId xmlns:p14="http://schemas.microsoft.com/office/powerpoint/2010/main" val="2904852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US" sz="2400" b="1" dirty="0">
                <a:solidFill>
                  <a:schemeClr val="accent3">
                    <a:lumMod val="50000"/>
                  </a:schemeClr>
                </a:solidFill>
                <a:latin typeface="+mj-lt"/>
              </a:rPr>
              <a:t>FUNDING REQUIRED AND FUND UTILIZATION</a:t>
            </a:r>
            <a:endParaRPr lang="en-IN" sz="2400" b="1" dirty="0">
              <a:solidFill>
                <a:schemeClr val="accent3">
                  <a:lumMod val="50000"/>
                </a:schemeClr>
              </a:solidFill>
              <a:latin typeface="+mj-lt"/>
            </a:endParaRPr>
          </a:p>
        </p:txBody>
      </p:sp>
      <p:sp>
        <p:nvSpPr>
          <p:cNvPr id="2" name="Rounded Rectangle 1"/>
          <p:cNvSpPr/>
          <p:nvPr/>
        </p:nvSpPr>
        <p:spPr>
          <a:xfrm>
            <a:off x="1024597" y="1028922"/>
            <a:ext cx="10329203" cy="5842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Funding Required: 50 Lakh</a:t>
            </a:r>
            <a:endParaRPr lang="en-US" sz="2000" b="1" dirty="0"/>
          </a:p>
        </p:txBody>
      </p:sp>
      <p:sp>
        <p:nvSpPr>
          <p:cNvPr id="3" name="TextBox 2"/>
          <p:cNvSpPr txBox="1"/>
          <p:nvPr/>
        </p:nvSpPr>
        <p:spPr>
          <a:xfrm>
            <a:off x="7119423" y="1136356"/>
            <a:ext cx="3951851" cy="369332"/>
          </a:xfrm>
          <a:prstGeom prst="rect">
            <a:avLst/>
          </a:prstGeom>
          <a:noFill/>
        </p:spPr>
        <p:txBody>
          <a:bodyPr wrap="none" rtlCol="0">
            <a:spAutoFit/>
          </a:bodyPr>
          <a:lstStyle/>
          <a:p>
            <a:r>
              <a:rPr lang="en-US" b="1" dirty="0" smtClean="0">
                <a:solidFill>
                  <a:schemeClr val="bg1"/>
                </a:solidFill>
              </a:rPr>
              <a:t>Bootstrapping funding available: 5 Lakh</a:t>
            </a:r>
            <a:endParaRPr lang="en-US" b="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47443013"/>
              </p:ext>
            </p:extLst>
          </p:nvPr>
        </p:nvGraphicFramePr>
        <p:xfrm>
          <a:off x="1024597" y="1761288"/>
          <a:ext cx="10329204" cy="4728633"/>
        </p:xfrm>
        <a:graphic>
          <a:graphicData uri="http://schemas.openxmlformats.org/drawingml/2006/table">
            <a:tbl>
              <a:tblPr firstRow="1" bandRow="1">
                <a:tableStyleId>{7DF18680-E054-41AD-8BC1-D1AEF772440D}</a:tableStyleId>
              </a:tblPr>
              <a:tblGrid>
                <a:gridCol w="3443068"/>
                <a:gridCol w="3443068"/>
                <a:gridCol w="3443068"/>
              </a:tblGrid>
              <a:tr h="367020">
                <a:tc>
                  <a:txBody>
                    <a:bodyPr/>
                    <a:lstStyle/>
                    <a:p>
                      <a:r>
                        <a:rPr lang="en-US" dirty="0" smtClean="0"/>
                        <a:t>Required Funding Breakup</a:t>
                      </a:r>
                      <a:endParaRPr lang="en-US" dirty="0"/>
                    </a:p>
                  </a:txBody>
                  <a:tcPr>
                    <a:solidFill>
                      <a:schemeClr val="accent1">
                        <a:lumMod val="50000"/>
                      </a:schemeClr>
                    </a:solidFill>
                  </a:tcPr>
                </a:tc>
                <a:tc>
                  <a:txBody>
                    <a:bodyPr/>
                    <a:lstStyle/>
                    <a:p>
                      <a:endParaRPr lang="en-US" dirty="0"/>
                    </a:p>
                  </a:txBody>
                  <a:tcPr>
                    <a:solidFill>
                      <a:schemeClr val="accent1">
                        <a:lumMod val="50000"/>
                      </a:schemeClr>
                    </a:solidFill>
                  </a:tcPr>
                </a:tc>
                <a:tc>
                  <a:txBody>
                    <a:bodyPr/>
                    <a:lstStyle/>
                    <a:p>
                      <a:endParaRPr lang="en-US" dirty="0"/>
                    </a:p>
                  </a:txBody>
                  <a:tcPr>
                    <a:solidFill>
                      <a:schemeClr val="accent1">
                        <a:lumMod val="50000"/>
                      </a:schemeClr>
                    </a:solidFill>
                  </a:tcPr>
                </a:tc>
              </a:tr>
              <a:tr h="642286">
                <a:tc>
                  <a:txBody>
                    <a:bodyPr/>
                    <a:lstStyle/>
                    <a:p>
                      <a:r>
                        <a:rPr lang="en-US" dirty="0" smtClean="0"/>
                        <a:t>Hired Man</a:t>
                      </a:r>
                      <a:r>
                        <a:rPr lang="en-US" baseline="0" dirty="0" smtClean="0"/>
                        <a:t> power( 4 AI scientist) Salary – </a:t>
                      </a:r>
                      <a:endParaRPr lang="en-US" dirty="0"/>
                    </a:p>
                  </a:txBody>
                  <a:tcPr/>
                </a:tc>
                <a:tc>
                  <a:txBody>
                    <a:bodyPr/>
                    <a:lstStyle/>
                    <a:p>
                      <a:r>
                        <a:rPr lang="en-US" dirty="0" smtClean="0"/>
                        <a:t>35k each :- total</a:t>
                      </a:r>
                      <a:r>
                        <a:rPr lang="en-US" baseline="0" dirty="0" smtClean="0"/>
                        <a:t> 1.4 Lakh/month</a:t>
                      </a:r>
                      <a:endParaRPr lang="en-US" dirty="0"/>
                    </a:p>
                  </a:txBody>
                  <a:tcPr/>
                </a:tc>
                <a:tc>
                  <a:txBody>
                    <a:bodyPr/>
                    <a:lstStyle/>
                    <a:p>
                      <a:r>
                        <a:rPr lang="en-US" dirty="0" smtClean="0"/>
                        <a:t>16.8</a:t>
                      </a:r>
                      <a:r>
                        <a:rPr lang="en-US" baseline="0" dirty="0" smtClean="0"/>
                        <a:t> Lakh/year</a:t>
                      </a:r>
                      <a:endParaRPr lang="en-US" dirty="0"/>
                    </a:p>
                  </a:txBody>
                  <a:tcPr/>
                </a:tc>
              </a:tr>
              <a:tr h="367020">
                <a:tc>
                  <a:txBody>
                    <a:bodyPr/>
                    <a:lstStyle/>
                    <a:p>
                      <a:r>
                        <a:rPr lang="en-US" dirty="0" smtClean="0"/>
                        <a:t>Office</a:t>
                      </a:r>
                      <a:r>
                        <a:rPr lang="en-US" baseline="0" dirty="0" smtClean="0"/>
                        <a:t>/ infrastructure Rent </a:t>
                      </a:r>
                      <a:endParaRPr lang="en-US" dirty="0"/>
                    </a:p>
                  </a:txBody>
                  <a:tcPr/>
                </a:tc>
                <a:tc>
                  <a:txBody>
                    <a:bodyPr/>
                    <a:lstStyle/>
                    <a:p>
                      <a:r>
                        <a:rPr lang="en-US" dirty="0" smtClean="0"/>
                        <a:t>50 k/month</a:t>
                      </a:r>
                      <a:endParaRPr lang="en-US" dirty="0"/>
                    </a:p>
                  </a:txBody>
                  <a:tcPr/>
                </a:tc>
                <a:tc>
                  <a:txBody>
                    <a:bodyPr/>
                    <a:lstStyle/>
                    <a:p>
                      <a:r>
                        <a:rPr lang="en-US" dirty="0" smtClean="0"/>
                        <a:t>6 Lakh/year</a:t>
                      </a:r>
                    </a:p>
                  </a:txBody>
                  <a:tcPr/>
                </a:tc>
              </a:tr>
              <a:tr h="611940">
                <a:tc>
                  <a:txBody>
                    <a:bodyPr/>
                    <a:lstStyle/>
                    <a:p>
                      <a:r>
                        <a:rPr lang="en-US" dirty="0" smtClean="0"/>
                        <a:t>CDSCO License filling + approval</a:t>
                      </a:r>
                      <a:endParaRPr lang="en-US" dirty="0"/>
                    </a:p>
                  </a:txBody>
                  <a:tcPr/>
                </a:tc>
                <a:tc>
                  <a:txBody>
                    <a:bodyPr/>
                    <a:lstStyle/>
                    <a:p>
                      <a:r>
                        <a:rPr lang="en-US" dirty="0" smtClean="0"/>
                        <a:t>3 Lakh(one</a:t>
                      </a:r>
                      <a:r>
                        <a:rPr lang="en-US" baseline="0" dirty="0" smtClean="0"/>
                        <a:t> time cost)</a:t>
                      </a:r>
                      <a:endParaRPr lang="en-US" dirty="0"/>
                    </a:p>
                  </a:txBody>
                  <a:tcPr/>
                </a:tc>
                <a:tc>
                  <a:txBody>
                    <a:bodyPr/>
                    <a:lstStyle/>
                    <a:p>
                      <a:r>
                        <a:rPr lang="en-US" dirty="0" smtClean="0"/>
                        <a:t>3 Lakh(one</a:t>
                      </a:r>
                      <a:r>
                        <a:rPr lang="en-US" baseline="0" dirty="0" smtClean="0"/>
                        <a:t> time)</a:t>
                      </a:r>
                      <a:endParaRPr lang="en-US" dirty="0"/>
                    </a:p>
                  </a:txBody>
                  <a:tcPr/>
                </a:tc>
              </a:tr>
              <a:tr h="642286">
                <a:tc>
                  <a:txBody>
                    <a:bodyPr/>
                    <a:lstStyle/>
                    <a:p>
                      <a:r>
                        <a:rPr lang="en-US" dirty="0" smtClean="0"/>
                        <a:t>Pre-mature beta testing( Clinical</a:t>
                      </a:r>
                      <a:r>
                        <a:rPr lang="en-US" baseline="0" dirty="0" smtClean="0"/>
                        <a:t> Trails)</a:t>
                      </a:r>
                      <a:endParaRPr lang="en-US" dirty="0"/>
                    </a:p>
                  </a:txBody>
                  <a:tcPr/>
                </a:tc>
                <a:tc>
                  <a:txBody>
                    <a:bodyPr/>
                    <a:lstStyle/>
                    <a:p>
                      <a:r>
                        <a:rPr lang="en-US" dirty="0" smtClean="0"/>
                        <a:t>1 Lakh(one</a:t>
                      </a:r>
                      <a:r>
                        <a:rPr lang="en-US" baseline="0" dirty="0" smtClean="0"/>
                        <a:t> time)</a:t>
                      </a:r>
                      <a:endParaRPr lang="en-US" dirty="0"/>
                    </a:p>
                  </a:txBody>
                  <a:tcPr/>
                </a:tc>
                <a:tc>
                  <a:txBody>
                    <a:bodyPr/>
                    <a:lstStyle/>
                    <a:p>
                      <a:r>
                        <a:rPr lang="en-US" dirty="0" smtClean="0"/>
                        <a:t>1 Lakh(one time)</a:t>
                      </a:r>
                    </a:p>
                  </a:txBody>
                  <a:tcPr/>
                </a:tc>
              </a:tr>
              <a:tr h="611940">
                <a:tc>
                  <a:txBody>
                    <a:bodyPr/>
                    <a:lstStyle/>
                    <a:p>
                      <a:r>
                        <a:rPr lang="en-US" dirty="0" smtClean="0"/>
                        <a:t>Final Clinical testing before CDSCO</a:t>
                      </a:r>
                      <a:endParaRPr lang="en-US" dirty="0"/>
                    </a:p>
                  </a:txBody>
                  <a:tcPr/>
                </a:tc>
                <a:tc>
                  <a:txBody>
                    <a:bodyPr/>
                    <a:lstStyle/>
                    <a:p>
                      <a:r>
                        <a:rPr lang="en-US" dirty="0" smtClean="0"/>
                        <a:t>1.5 Lakh(one time)</a:t>
                      </a:r>
                      <a:endParaRPr lang="en-US" dirty="0"/>
                    </a:p>
                  </a:txBody>
                  <a:tcPr/>
                </a:tc>
                <a:tc>
                  <a:txBody>
                    <a:bodyPr/>
                    <a:lstStyle/>
                    <a:p>
                      <a:r>
                        <a:rPr lang="en-US" dirty="0" smtClean="0"/>
                        <a:t>1.5 Lakh(one time)</a:t>
                      </a:r>
                      <a:endParaRPr lang="en-US" dirty="0"/>
                    </a:p>
                  </a:txBody>
                  <a:tcPr/>
                </a:tc>
              </a:tr>
              <a:tr h="611940">
                <a:tc>
                  <a:txBody>
                    <a:bodyPr/>
                    <a:lstStyle/>
                    <a:p>
                      <a:r>
                        <a:rPr lang="en-US" dirty="0" smtClean="0"/>
                        <a:t>Server</a:t>
                      </a:r>
                      <a:r>
                        <a:rPr lang="en-US" baseline="0" dirty="0" smtClean="0"/>
                        <a:t> purchasing + Management </a:t>
                      </a:r>
                      <a:endParaRPr lang="en-US" dirty="0"/>
                    </a:p>
                  </a:txBody>
                  <a:tcPr/>
                </a:tc>
                <a:tc>
                  <a:txBody>
                    <a:bodyPr/>
                    <a:lstStyle/>
                    <a:p>
                      <a:r>
                        <a:rPr lang="en-US" dirty="0" smtClean="0"/>
                        <a:t>2 Lakh/year</a:t>
                      </a:r>
                      <a:endParaRPr lang="en-US" dirty="0"/>
                    </a:p>
                  </a:txBody>
                  <a:tcPr/>
                </a:tc>
                <a:tc>
                  <a:txBody>
                    <a:bodyPr/>
                    <a:lstStyle/>
                    <a:p>
                      <a:r>
                        <a:rPr lang="en-US" dirty="0" smtClean="0"/>
                        <a:t>2 Lakh</a:t>
                      </a:r>
                      <a:r>
                        <a:rPr lang="en-US" baseline="0" dirty="0" smtClean="0"/>
                        <a:t>/year</a:t>
                      </a:r>
                      <a:endParaRPr lang="en-US" dirty="0"/>
                    </a:p>
                  </a:txBody>
                  <a:tcPr/>
                </a:tc>
              </a:tr>
              <a:tr h="874201">
                <a:tc>
                  <a:txBody>
                    <a:bodyPr/>
                    <a:lstStyle/>
                    <a:p>
                      <a:r>
                        <a:rPr lang="en-US" dirty="0" smtClean="0"/>
                        <a:t>Heavy</a:t>
                      </a:r>
                      <a:r>
                        <a:rPr lang="en-US" baseline="0" dirty="0" smtClean="0"/>
                        <a:t> data storage + gathering + processing units + management</a:t>
                      </a:r>
                      <a:endParaRPr lang="en-US" dirty="0"/>
                    </a:p>
                  </a:txBody>
                  <a:tcPr/>
                </a:tc>
                <a:tc>
                  <a:txBody>
                    <a:bodyPr/>
                    <a:lstStyle/>
                    <a:p>
                      <a:r>
                        <a:rPr lang="en-US" dirty="0" smtClean="0"/>
                        <a:t>5 Lakh/year</a:t>
                      </a:r>
                      <a:endParaRPr lang="en-US" dirty="0"/>
                    </a:p>
                  </a:txBody>
                  <a:tcPr/>
                </a:tc>
                <a:tc>
                  <a:txBody>
                    <a:bodyPr/>
                    <a:lstStyle/>
                    <a:p>
                      <a:r>
                        <a:rPr lang="en-US" dirty="0" smtClean="0"/>
                        <a:t>5 Lakh/year</a:t>
                      </a:r>
                      <a:endParaRPr lang="en-US" dirty="0"/>
                    </a:p>
                  </a:txBody>
                  <a:tcPr/>
                </a:tc>
              </a:tr>
            </a:tbl>
          </a:graphicData>
        </a:graphic>
      </p:graphicFrame>
      <p:sp>
        <p:nvSpPr>
          <p:cNvPr id="7" name="TextBox 6"/>
          <p:cNvSpPr txBox="1"/>
          <p:nvPr/>
        </p:nvSpPr>
        <p:spPr>
          <a:xfrm>
            <a:off x="1024597" y="6621897"/>
            <a:ext cx="2627642" cy="253916"/>
          </a:xfrm>
          <a:prstGeom prst="rect">
            <a:avLst/>
          </a:prstGeom>
          <a:noFill/>
        </p:spPr>
        <p:txBody>
          <a:bodyPr wrap="none" rtlCol="0">
            <a:spAutoFit/>
          </a:bodyPr>
          <a:lstStyle/>
          <a:p>
            <a:r>
              <a:rPr lang="en-US" sz="1050" i="1" dirty="0" smtClean="0"/>
              <a:t>Note: The breakup is of 18 months burn rate.</a:t>
            </a:r>
            <a:endParaRPr lang="en-US" sz="1050" i="1" dirty="0"/>
          </a:p>
        </p:txBody>
      </p:sp>
    </p:spTree>
    <p:extLst>
      <p:ext uri="{BB962C8B-B14F-4D97-AF65-F5344CB8AC3E}">
        <p14:creationId xmlns:p14="http://schemas.microsoft.com/office/powerpoint/2010/main" val="3320429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ACHIEVEMENTS AND RECOGNITION</a:t>
            </a:r>
          </a:p>
        </p:txBody>
      </p:sp>
      <p:pic>
        <p:nvPicPr>
          <p:cNvPr id="2050" name="Picture 2" descr="C:\Users\shubh\Downloads\WhatsApp Image 2020-04-16 at 13.38.13.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97" y="1098551"/>
            <a:ext cx="2369365" cy="15218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6460" y="1386686"/>
            <a:ext cx="6741616"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Second Runner-up in National Business Plan competition, for  same idea.</a:t>
            </a:r>
          </a:p>
        </p:txBody>
      </p:sp>
      <p:sp>
        <p:nvSpPr>
          <p:cNvPr id="10" name="New shape"/>
          <p:cNvSpPr/>
          <p:nvPr/>
        </p:nvSpPr>
        <p:spPr>
          <a:xfrm>
            <a:off x="1024596" y="2764245"/>
            <a:ext cx="2369366"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bIns="0" rtlCol="0" anchor="t">
            <a:spAutoFit/>
          </a:bodyPr>
          <a:lstStyle/>
          <a:p>
            <a:pPr algn="l" fontAlgn="t"/>
            <a:r>
              <a:rPr lang="en-US" sz="1200" b="1" dirty="0" err="1" smtClean="0">
                <a:solidFill>
                  <a:srgbClr val="404040"/>
                </a:solidFill>
                <a:latin typeface="Trebuchet MS"/>
              </a:rPr>
              <a:t>Lakshya</a:t>
            </a:r>
            <a:r>
              <a:rPr lang="en-US" sz="1200" b="1" dirty="0" smtClean="0">
                <a:solidFill>
                  <a:srgbClr val="404040"/>
                </a:solidFill>
                <a:latin typeface="Trebuchet MS"/>
              </a:rPr>
              <a:t> B-plan Competition</a:t>
            </a:r>
            <a:endParaRPr lang="en-US" sz="1200" b="1" dirty="0">
              <a:solidFill>
                <a:srgbClr val="404040"/>
              </a:solidFill>
              <a:latin typeface="Trebuchet MS"/>
            </a:endParaRPr>
          </a:p>
        </p:txBody>
      </p:sp>
      <p:sp>
        <p:nvSpPr>
          <p:cNvPr id="11" name="New shape"/>
          <p:cNvSpPr/>
          <p:nvPr/>
        </p:nvSpPr>
        <p:spPr>
          <a:xfrm>
            <a:off x="1024597" y="3023476"/>
            <a:ext cx="190974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bIns="0" rtlCol="0" anchor="t">
            <a:spAutoFit/>
          </a:bodyPr>
          <a:lstStyle/>
          <a:p>
            <a:pPr fontAlgn="t"/>
            <a:r>
              <a:rPr lang="en-US" sz="1100" dirty="0" smtClean="0">
                <a:solidFill>
                  <a:srgbClr val="7F7F7F"/>
                </a:solidFill>
                <a:latin typeface="Trebuchet MS"/>
              </a:rPr>
              <a:t>December 2018</a:t>
            </a:r>
            <a:endParaRPr lang="en-US" sz="1100" dirty="0">
              <a:solidFill>
                <a:srgbClr val="7F7F7F"/>
              </a:solidFill>
              <a:latin typeface="Trebuchet MS"/>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4596" y="3417847"/>
            <a:ext cx="4371299" cy="198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680" y="3417847"/>
            <a:ext cx="4687166" cy="198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024596" y="5824483"/>
            <a:ext cx="4093314" cy="646331"/>
          </a:xfrm>
          <a:prstGeom prst="rect">
            <a:avLst/>
          </a:prstGeom>
        </p:spPr>
        <p:txBody>
          <a:bodyPr wrap="square">
            <a:spAutoFit/>
          </a:bodyPr>
          <a:lstStyle/>
          <a:p>
            <a:r>
              <a:rPr lang="en-US" sz="1200" dirty="0">
                <a:solidFill>
                  <a:schemeClr val="tx1">
                    <a:lumMod val="65000"/>
                    <a:lumOff val="35000"/>
                  </a:schemeClr>
                </a:solidFill>
              </a:rPr>
              <a:t>I found Medificial's product very useful, I think this product has the potential to change the entire paradigm of diagnostics.                                       Dr. Rahul Singh dhakad</a:t>
            </a:r>
          </a:p>
        </p:txBody>
      </p:sp>
      <p:sp>
        <p:nvSpPr>
          <p:cNvPr id="15" name="Rectangle 14"/>
          <p:cNvSpPr/>
          <p:nvPr/>
        </p:nvSpPr>
        <p:spPr>
          <a:xfrm>
            <a:off x="6918679" y="5759850"/>
            <a:ext cx="4804747" cy="757130"/>
          </a:xfrm>
          <a:prstGeom prst="rect">
            <a:avLst/>
          </a:prstGeom>
        </p:spPr>
        <p:txBody>
          <a:bodyPr wrap="square">
            <a:spAutoFit/>
          </a:bodyPr>
          <a:lstStyle/>
          <a:p>
            <a:pPr>
              <a:lnSpc>
                <a:spcPct val="120000"/>
              </a:lnSpc>
            </a:pPr>
            <a:r>
              <a:rPr lang="en-US" sz="1200" spc="60" dirty="0" smtClean="0">
                <a:solidFill>
                  <a:schemeClr val="tx1">
                    <a:lumMod val="50000"/>
                    <a:lumOff val="50000"/>
                  </a:schemeClr>
                </a:solidFill>
                <a:latin typeface="Georgia"/>
                <a:cs typeface="Georgia"/>
              </a:rPr>
              <a:t>Medifical </a:t>
            </a:r>
            <a:r>
              <a:rPr lang="en-US" sz="1200" spc="60" dirty="0">
                <a:solidFill>
                  <a:schemeClr val="tx1">
                    <a:lumMod val="50000"/>
                    <a:lumOff val="50000"/>
                  </a:schemeClr>
                </a:solidFill>
                <a:latin typeface="Georgia"/>
                <a:cs typeface="Georgia"/>
              </a:rPr>
              <a:t>product </a:t>
            </a:r>
            <a:r>
              <a:rPr lang="en-US" sz="1200" spc="60" dirty="0" smtClean="0">
                <a:solidFill>
                  <a:schemeClr val="tx1">
                    <a:lumMod val="50000"/>
                    <a:lumOff val="50000"/>
                  </a:schemeClr>
                </a:solidFill>
                <a:latin typeface="Georgia"/>
                <a:cs typeface="Georgia"/>
              </a:rPr>
              <a:t> is very </a:t>
            </a:r>
            <a:r>
              <a:rPr lang="en-US" sz="1200" spc="60" dirty="0">
                <a:solidFill>
                  <a:schemeClr val="tx1">
                    <a:lumMod val="50000"/>
                    <a:lumOff val="50000"/>
                  </a:schemeClr>
                </a:solidFill>
                <a:latin typeface="Georgia"/>
                <a:cs typeface="Georgia"/>
              </a:rPr>
              <a:t>useful for radio diagnosis of chest </a:t>
            </a:r>
            <a:r>
              <a:rPr lang="en-US" sz="1200" spc="60" dirty="0" smtClean="0">
                <a:solidFill>
                  <a:schemeClr val="tx1">
                    <a:lumMod val="50000"/>
                    <a:lumOff val="50000"/>
                  </a:schemeClr>
                </a:solidFill>
                <a:latin typeface="Georgia"/>
                <a:cs typeface="Georgia"/>
              </a:rPr>
              <a:t>disease </a:t>
            </a:r>
            <a:r>
              <a:rPr lang="en-US" sz="1200" spc="60" dirty="0">
                <a:solidFill>
                  <a:schemeClr val="tx1">
                    <a:lumMod val="50000"/>
                    <a:lumOff val="50000"/>
                  </a:schemeClr>
                </a:solidFill>
                <a:latin typeface="Georgia"/>
                <a:cs typeface="Georgia"/>
              </a:rPr>
              <a:t>by artificial computerized </a:t>
            </a:r>
            <a:r>
              <a:rPr lang="en-US" sz="1200" spc="60" dirty="0" smtClean="0">
                <a:solidFill>
                  <a:schemeClr val="tx1">
                    <a:lumMod val="50000"/>
                    <a:lumOff val="50000"/>
                  </a:schemeClr>
                </a:solidFill>
                <a:latin typeface="Georgia"/>
                <a:cs typeface="Georgia"/>
              </a:rPr>
              <a:t>devices.   </a:t>
            </a:r>
            <a:endParaRPr lang="en-US" sz="1200" spc="60" dirty="0" smtClean="0">
              <a:solidFill>
                <a:schemeClr val="tx1">
                  <a:lumMod val="50000"/>
                  <a:lumOff val="50000"/>
                </a:schemeClr>
              </a:solidFill>
              <a:latin typeface="Georgia"/>
              <a:cs typeface="Georgia"/>
            </a:endParaRPr>
          </a:p>
          <a:p>
            <a:pPr>
              <a:lnSpc>
                <a:spcPct val="120000"/>
              </a:lnSpc>
            </a:pPr>
            <a:r>
              <a:rPr lang="en-US" sz="1200" spc="60" dirty="0">
                <a:solidFill>
                  <a:schemeClr val="tx1">
                    <a:lumMod val="50000"/>
                    <a:lumOff val="50000"/>
                  </a:schemeClr>
                </a:solidFill>
                <a:latin typeface="Georgia"/>
                <a:cs typeface="Georgia"/>
              </a:rPr>
              <a:t>	</a:t>
            </a:r>
            <a:r>
              <a:rPr lang="en-US" sz="1200" spc="60" dirty="0" smtClean="0">
                <a:solidFill>
                  <a:schemeClr val="tx1">
                    <a:lumMod val="50000"/>
                    <a:lumOff val="50000"/>
                  </a:schemeClr>
                </a:solidFill>
                <a:latin typeface="Georgia"/>
                <a:cs typeface="Georgia"/>
              </a:rPr>
              <a:t>		      from Dr. </a:t>
            </a:r>
            <a:r>
              <a:rPr lang="en-US" sz="1200" spc="60" dirty="0">
                <a:solidFill>
                  <a:schemeClr val="tx1">
                    <a:lumMod val="50000"/>
                    <a:lumOff val="50000"/>
                  </a:schemeClr>
                </a:solidFill>
                <a:latin typeface="Georgia"/>
                <a:cs typeface="Georgia"/>
              </a:rPr>
              <a:t>k B Sharma</a:t>
            </a:r>
            <a:endParaRPr lang="en-US" sz="1200" spc="60" dirty="0" smtClean="0">
              <a:solidFill>
                <a:schemeClr val="tx1">
                  <a:lumMod val="50000"/>
                  <a:lumOff val="50000"/>
                </a:schemeClr>
              </a:solidFill>
              <a:latin typeface="Georgia"/>
              <a:cs typeface="Georgia"/>
            </a:endParaRPr>
          </a:p>
        </p:txBody>
      </p:sp>
    </p:spTree>
    <p:extLst>
      <p:ext uri="{BB962C8B-B14F-4D97-AF65-F5344CB8AC3E}">
        <p14:creationId xmlns:p14="http://schemas.microsoft.com/office/powerpoint/2010/main" val="3614748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84109" y="4009030"/>
            <a:ext cx="3387209" cy="923330"/>
          </a:xfrm>
          <a:prstGeom prst="rect">
            <a:avLst/>
          </a:prstGeom>
        </p:spPr>
        <p:txBody>
          <a:bodyPr wrap="none">
            <a:spAutoFit/>
          </a:bodyPr>
          <a:lstStyle/>
          <a:p>
            <a:r>
              <a:rPr lang="en-US" sz="5400" spc="60" dirty="0" smtClean="0">
                <a:solidFill>
                  <a:schemeClr val="tx2">
                    <a:lumMod val="60000"/>
                    <a:lumOff val="40000"/>
                  </a:schemeClr>
                </a:solidFill>
                <a:latin typeface="Trebuchet MS"/>
              </a:rPr>
              <a:t>Thank You</a:t>
            </a:r>
            <a:endParaRPr lang="en-US" sz="5400" dirty="0">
              <a:solidFill>
                <a:schemeClr val="tx2">
                  <a:lumMod val="60000"/>
                  <a:lumOff val="40000"/>
                </a:schemeClr>
              </a:solidFill>
            </a:endParaRPr>
          </a:p>
        </p:txBody>
      </p:sp>
      <p:sp>
        <p:nvSpPr>
          <p:cNvPr id="5" name="Rectangle 4"/>
          <p:cNvSpPr/>
          <p:nvPr/>
        </p:nvSpPr>
        <p:spPr>
          <a:xfrm>
            <a:off x="5192675" y="1236425"/>
            <a:ext cx="1558119" cy="707886"/>
          </a:xfrm>
          <a:prstGeom prst="rect">
            <a:avLst/>
          </a:prstGeom>
        </p:spPr>
        <p:txBody>
          <a:bodyPr wrap="none">
            <a:spAutoFit/>
          </a:bodyPr>
          <a:lstStyle/>
          <a:p>
            <a:pPr algn="ctr"/>
            <a:r>
              <a:rPr lang="en-US" sz="4000" dirty="0" smtClean="0">
                <a:solidFill>
                  <a:schemeClr val="bg2">
                    <a:lumMod val="25000"/>
                  </a:schemeClr>
                </a:solidFill>
              </a:rPr>
              <a:t>Future</a:t>
            </a:r>
            <a:endParaRPr lang="en-US" sz="4000" dirty="0">
              <a:solidFill>
                <a:schemeClr val="bg2">
                  <a:lumMod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81083790"/>
              </p:ext>
            </p:extLst>
          </p:nvPr>
        </p:nvGraphicFramePr>
        <p:xfrm>
          <a:off x="2394486" y="1944311"/>
          <a:ext cx="8281916" cy="370840"/>
        </p:xfrm>
        <a:graphic>
          <a:graphicData uri="http://schemas.openxmlformats.org/drawingml/2006/table">
            <a:tbl>
              <a:tblPr firstRow="1" bandRow="1">
                <a:tableStyleId>{5C22544A-7EE6-4342-B048-85BDC9FD1C3A}</a:tableStyleId>
              </a:tblPr>
              <a:tblGrid>
                <a:gridCol w="82819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pc="60" dirty="0" smtClean="0">
                          <a:solidFill>
                            <a:schemeClr val="bg1"/>
                          </a:solidFill>
                          <a:latin typeface="Georgia"/>
                          <a:cs typeface="Georgia"/>
                        </a:rPr>
                        <a:t>A Future Where No One Has To Say If  I Had  Known Sooner.</a:t>
                      </a:r>
                    </a:p>
                  </a:txBody>
                  <a:tcPr/>
                </a:tc>
              </a:tr>
            </a:tbl>
          </a:graphicData>
        </a:graphic>
      </p:graphicFrame>
    </p:spTree>
    <p:extLst>
      <p:ext uri="{BB962C8B-B14F-4D97-AF65-F5344CB8AC3E}">
        <p14:creationId xmlns:p14="http://schemas.microsoft.com/office/powerpoint/2010/main" val="255534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PROBLEM </a:t>
            </a:r>
            <a:r>
              <a:rPr lang="en-IN" sz="2400" b="1" dirty="0" smtClean="0">
                <a:solidFill>
                  <a:schemeClr val="accent3">
                    <a:lumMod val="50000"/>
                  </a:schemeClr>
                </a:solidFill>
                <a:latin typeface="+mj-lt"/>
              </a:rPr>
              <a:t>WORTH SOLVING</a:t>
            </a:r>
            <a:endParaRPr lang="en-IN" sz="2400" b="1" dirty="0">
              <a:solidFill>
                <a:schemeClr val="accent3">
                  <a:lumMod val="50000"/>
                </a:schemeClr>
              </a:solidFill>
              <a:latin typeface="+mj-lt"/>
            </a:endParaRPr>
          </a:p>
        </p:txBody>
      </p:sp>
      <p:sp>
        <p:nvSpPr>
          <p:cNvPr id="2" name="Rectangle 1"/>
          <p:cNvSpPr/>
          <p:nvPr/>
        </p:nvSpPr>
        <p:spPr>
          <a:xfrm>
            <a:off x="1024596" y="1358900"/>
            <a:ext cx="10581249" cy="4228850"/>
          </a:xfrm>
          <a:prstGeom prst="rect">
            <a:avLst/>
          </a:prstGeom>
        </p:spPr>
        <p:txBody>
          <a:bodyPr wrap="square">
            <a:spAutoFit/>
          </a:bodyPr>
          <a:lstStyle/>
          <a:p>
            <a:pPr marL="457200" indent="-457200">
              <a:lnSpc>
                <a:spcPct val="120000"/>
              </a:lnSpc>
              <a:buFont typeface="Arial" pitchFamily="34" charset="0"/>
              <a:buChar char="•"/>
            </a:pPr>
            <a:r>
              <a:rPr lang="en-US" sz="3200" b="1" spc="60" dirty="0">
                <a:solidFill>
                  <a:schemeClr val="tx1">
                    <a:lumMod val="50000"/>
                    <a:lumOff val="50000"/>
                  </a:schemeClr>
                </a:solidFill>
                <a:latin typeface="Georgia"/>
                <a:cs typeface="Georgia"/>
              </a:rPr>
              <a:t>Thousands of people die every day, because of misdiagnosis or delay in proper treatment. </a:t>
            </a:r>
          </a:p>
          <a:p>
            <a:pPr marL="457200" indent="-457200">
              <a:lnSpc>
                <a:spcPct val="120000"/>
              </a:lnSpc>
              <a:buFont typeface="Arial" pitchFamily="34" charset="0"/>
              <a:buChar char="•"/>
            </a:pPr>
            <a:r>
              <a:rPr lang="en-US" sz="3200" b="1" spc="60" dirty="0">
                <a:solidFill>
                  <a:schemeClr val="tx1">
                    <a:lumMod val="50000"/>
                    <a:lumOff val="50000"/>
                  </a:schemeClr>
                </a:solidFill>
                <a:latin typeface="Georgia"/>
                <a:cs typeface="Georgia"/>
              </a:rPr>
              <a:t>Misdiagnosis by Radiologist and Doctors of Medical Images(like X-ray, MRIs etc..) is very common  because of manually visualizing the image which is highly inaccurate and time consuming.</a:t>
            </a:r>
          </a:p>
        </p:txBody>
      </p:sp>
    </p:spTree>
    <p:extLst>
      <p:ext uri="{BB962C8B-B14F-4D97-AF65-F5344CB8AC3E}">
        <p14:creationId xmlns:p14="http://schemas.microsoft.com/office/powerpoint/2010/main" val="4245773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OUR SOLUTION </a:t>
            </a:r>
            <a:endParaRPr lang="en-IN" sz="2400" b="1" dirty="0">
              <a:solidFill>
                <a:schemeClr val="accent3">
                  <a:lumMod val="50000"/>
                </a:schemeClr>
              </a:solidFill>
              <a:latin typeface="+mj-lt"/>
            </a:endParaRPr>
          </a:p>
        </p:txBody>
      </p:sp>
      <p:sp>
        <p:nvSpPr>
          <p:cNvPr id="2" name="Rectangle 1"/>
          <p:cNvSpPr/>
          <p:nvPr/>
        </p:nvSpPr>
        <p:spPr>
          <a:xfrm>
            <a:off x="872196" y="1457438"/>
            <a:ext cx="11078504" cy="1421928"/>
          </a:xfrm>
          <a:prstGeom prst="rect">
            <a:avLst/>
          </a:prstGeom>
        </p:spPr>
        <p:txBody>
          <a:bodyPr wrap="square">
            <a:spAutoFit/>
          </a:bodyPr>
          <a:lstStyle/>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To help doctors and the radiologist, we have created an Artificially Intelligent Diagnostic tool.</a:t>
            </a:r>
          </a:p>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Our Solution is even capable of detecting Pre-mature cancer symptoms even from an X-ray with an accuracy of above 90%.</a:t>
            </a:r>
          </a:p>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It can detect Pneumonia, COPD(an incurable disease), Cancer, Pre-mature heart attack stages.</a:t>
            </a: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6114" y="2879366"/>
            <a:ext cx="3733800" cy="2209799"/>
          </a:xfrm>
          <a:prstGeom prst="rect">
            <a:avLst/>
          </a:prstGeom>
          <a:ln/>
        </p:spPr>
        <p:style>
          <a:lnRef idx="2">
            <a:schemeClr val="dk1"/>
          </a:lnRef>
          <a:fillRef idx="1">
            <a:schemeClr val="lt1"/>
          </a:fillRef>
          <a:effectRef idx="0">
            <a:schemeClr val="dk1"/>
          </a:effectRef>
          <a:fontRef idx="minor">
            <a:schemeClr val="dk1"/>
          </a:fontRef>
        </p:style>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8088" y="3505200"/>
            <a:ext cx="3930452" cy="2209800"/>
          </a:xfrm>
          <a:prstGeom prst="rect">
            <a:avLst/>
          </a:prstGeom>
          <a:ln/>
        </p:spPr>
        <p:style>
          <a:lnRef idx="2">
            <a:schemeClr val="dk1"/>
          </a:lnRef>
          <a:fillRef idx="1">
            <a:schemeClr val="lt1"/>
          </a:fillRef>
          <a:effectRef idx="0">
            <a:schemeClr val="dk1"/>
          </a:effectRef>
          <a:fontRef idx="minor">
            <a:schemeClr val="dk1"/>
          </a:fontRef>
        </p:style>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9776" y="4152900"/>
            <a:ext cx="3930452" cy="2209800"/>
          </a:xfrm>
          <a:prstGeom prst="rect">
            <a:avLst/>
          </a:prstGeom>
          <a:ln/>
        </p:spPr>
        <p:style>
          <a:lnRef idx="2">
            <a:schemeClr val="dk1"/>
          </a:lnRef>
          <a:fillRef idx="1">
            <a:schemeClr val="lt1"/>
          </a:fillRef>
          <a:effectRef idx="0">
            <a:schemeClr val="dk1"/>
          </a:effectRef>
          <a:fontRef idx="minor">
            <a:schemeClr val="dk1"/>
          </a:fontRef>
        </p:style>
      </p:pic>
      <p:sp>
        <p:nvSpPr>
          <p:cNvPr id="13" name="Oval 12"/>
          <p:cNvSpPr/>
          <p:nvPr/>
        </p:nvSpPr>
        <p:spPr>
          <a:xfrm>
            <a:off x="5688424" y="5575110"/>
            <a:ext cx="1371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4504176" y="5944442"/>
            <a:ext cx="1387020" cy="5436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627558" y="6498714"/>
            <a:ext cx="4822218" cy="369332"/>
          </a:xfrm>
          <a:prstGeom prst="rect">
            <a:avLst/>
          </a:prstGeom>
        </p:spPr>
        <p:txBody>
          <a:bodyPr wrap="none">
            <a:spAutoFit/>
          </a:bodyPr>
          <a:lstStyle/>
          <a:p>
            <a:r>
              <a:rPr lang="en-US" spc="60" dirty="0" smtClean="0">
                <a:solidFill>
                  <a:schemeClr val="tx2">
                    <a:lumMod val="60000"/>
                    <a:lumOff val="40000"/>
                  </a:schemeClr>
                </a:solidFill>
                <a:latin typeface="Trebuchet MS"/>
                <a:cs typeface="Trebuchet MS"/>
              </a:rPr>
              <a:t>Here the Detection Accuracy is above 90%</a:t>
            </a:r>
            <a:endParaRPr lang="en-US" dirty="0">
              <a:solidFill>
                <a:schemeClr val="tx2">
                  <a:lumMod val="60000"/>
                  <a:lumOff val="40000"/>
                </a:schemeClr>
              </a:solidFill>
            </a:endParaRPr>
          </a:p>
        </p:txBody>
      </p:sp>
    </p:spTree>
    <p:extLst>
      <p:ext uri="{BB962C8B-B14F-4D97-AF65-F5344CB8AC3E}">
        <p14:creationId xmlns:p14="http://schemas.microsoft.com/office/powerpoint/2010/main" val="3803848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Prototypes</a:t>
            </a:r>
            <a:endParaRPr lang="en-IN" sz="2400" b="1" dirty="0">
              <a:solidFill>
                <a:schemeClr val="accent3">
                  <a:lumMod val="50000"/>
                </a:schemeClr>
              </a:solidFill>
              <a:latin typeface="+mj-lt"/>
            </a:endParaRPr>
          </a:p>
        </p:txBody>
      </p:sp>
      <p:sp>
        <p:nvSpPr>
          <p:cNvPr id="5" name="Rectangle 4"/>
          <p:cNvSpPr/>
          <p:nvPr/>
        </p:nvSpPr>
        <p:spPr>
          <a:xfrm>
            <a:off x="886264" y="1031175"/>
            <a:ext cx="6647299" cy="584775"/>
          </a:xfrm>
          <a:prstGeom prst="rect">
            <a:avLst/>
          </a:prstGeom>
        </p:spPr>
        <p:txBody>
          <a:bodyPr wrap="square">
            <a:spAutoFit/>
          </a:bodyPr>
          <a:lstStyle/>
          <a:p>
            <a:r>
              <a:rPr lang="en-US" sz="3200" spc="60" dirty="0" smtClean="0">
                <a:solidFill>
                  <a:schemeClr val="tx2">
                    <a:lumMod val="60000"/>
                    <a:lumOff val="40000"/>
                  </a:schemeClr>
                </a:solidFill>
                <a:latin typeface="Trebuchet MS"/>
                <a:cs typeface="Trebuchet MS"/>
              </a:rPr>
              <a:t>Product POC(Prototype V.2)</a:t>
            </a:r>
            <a:endParaRPr lang="en-US" sz="3200" dirty="0">
              <a:solidFill>
                <a:schemeClr val="tx2">
                  <a:lumMod val="60000"/>
                  <a:lumOff val="40000"/>
                </a:schemeClr>
              </a:solidFill>
            </a:endParaRPr>
          </a:p>
        </p:txBody>
      </p:sp>
      <p:sp>
        <p:nvSpPr>
          <p:cNvPr id="17" name="Rectangle 16"/>
          <p:cNvSpPr/>
          <p:nvPr/>
        </p:nvSpPr>
        <p:spPr>
          <a:xfrm>
            <a:off x="7382611" y="2606644"/>
            <a:ext cx="3463053"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2. Shows in which part disease is detected.</a:t>
            </a:r>
          </a:p>
        </p:txBody>
      </p:sp>
      <p:sp>
        <p:nvSpPr>
          <p:cNvPr id="18" name="Rectangle 17"/>
          <p:cNvSpPr/>
          <p:nvPr/>
        </p:nvSpPr>
        <p:spPr>
          <a:xfrm>
            <a:off x="7382611" y="2133601"/>
            <a:ext cx="4439245" cy="424732"/>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1. More Detailed result. </a:t>
            </a:r>
          </a:p>
        </p:txBody>
      </p:sp>
      <p:sp>
        <p:nvSpPr>
          <p:cNvPr id="19" name="Rectangle 18"/>
          <p:cNvSpPr/>
          <p:nvPr/>
        </p:nvSpPr>
        <p:spPr>
          <a:xfrm>
            <a:off x="7382611" y="3276601"/>
            <a:ext cx="4439245" cy="424732"/>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3. Instruction on what to do next.</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245" y="1729398"/>
            <a:ext cx="5135490" cy="2409865"/>
          </a:xfrm>
          <a:prstGeom prst="rect">
            <a:avLst/>
          </a:prstGeom>
        </p:spPr>
        <p:style>
          <a:lnRef idx="0">
            <a:schemeClr val="accent1"/>
          </a:lnRef>
          <a:fillRef idx="3">
            <a:schemeClr val="accent1"/>
          </a:fillRef>
          <a:effectRef idx="3">
            <a:schemeClr val="accent1"/>
          </a:effectRef>
          <a:fontRef idx="minor">
            <a:schemeClr val="lt1"/>
          </a:fontRef>
        </p:style>
      </p:pic>
      <p:sp>
        <p:nvSpPr>
          <p:cNvPr id="21" name="Oval 20"/>
          <p:cNvSpPr/>
          <p:nvPr/>
        </p:nvSpPr>
        <p:spPr>
          <a:xfrm>
            <a:off x="2220335" y="2133601"/>
            <a:ext cx="1342456" cy="1154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3602937" y="2823010"/>
            <a:ext cx="376348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Oval 22"/>
          <p:cNvSpPr/>
          <p:nvPr/>
        </p:nvSpPr>
        <p:spPr>
          <a:xfrm>
            <a:off x="3648810" y="2164308"/>
            <a:ext cx="2166689" cy="370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880293" y="2385474"/>
            <a:ext cx="15522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Oval 24"/>
          <p:cNvSpPr/>
          <p:nvPr/>
        </p:nvSpPr>
        <p:spPr>
          <a:xfrm>
            <a:off x="836245" y="3334087"/>
            <a:ext cx="4064580" cy="505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4967820" y="3512420"/>
            <a:ext cx="243823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Rectangle 40"/>
          <p:cNvSpPr/>
          <p:nvPr/>
        </p:nvSpPr>
        <p:spPr>
          <a:xfrm>
            <a:off x="801738" y="5547109"/>
            <a:ext cx="3942265"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Early stage </a:t>
            </a:r>
            <a:r>
              <a:rPr lang="en-US" b="1" spc="60" dirty="0" smtClean="0">
                <a:solidFill>
                  <a:schemeClr val="tx1">
                    <a:lumMod val="50000"/>
                    <a:lumOff val="50000"/>
                  </a:schemeClr>
                </a:solidFill>
                <a:latin typeface="Georgia"/>
                <a:cs typeface="Georgia"/>
              </a:rPr>
              <a:t>Lung Cancer Detection</a:t>
            </a:r>
            <a:endParaRPr lang="en-US" spc="60" dirty="0" smtClean="0">
              <a:solidFill>
                <a:schemeClr val="tx1">
                  <a:lumMod val="50000"/>
                  <a:lumOff val="50000"/>
                </a:schemeClr>
              </a:solidFill>
              <a:latin typeface="Georgia"/>
              <a:cs typeface="Georgia"/>
            </a:endParaRPr>
          </a:p>
        </p:txBody>
      </p:sp>
      <p:sp>
        <p:nvSpPr>
          <p:cNvPr id="42" name="Rectangle 41"/>
          <p:cNvSpPr/>
          <p:nvPr/>
        </p:nvSpPr>
        <p:spPr>
          <a:xfrm>
            <a:off x="748866" y="4353588"/>
            <a:ext cx="3989059" cy="369332"/>
          </a:xfrm>
          <a:prstGeom prst="rect">
            <a:avLst/>
          </a:prstGeom>
        </p:spPr>
        <p:txBody>
          <a:bodyPr wrap="square">
            <a:spAutoFit/>
          </a:bodyPr>
          <a:lstStyle/>
          <a:p>
            <a:r>
              <a:rPr lang="en-US" b="1" spc="60" dirty="0" smtClean="0">
                <a:solidFill>
                  <a:schemeClr val="tx2">
                    <a:lumMod val="60000"/>
                    <a:lumOff val="40000"/>
                  </a:schemeClr>
                </a:solidFill>
                <a:latin typeface="Trebuchet MS"/>
                <a:cs typeface="Trebuchet MS"/>
              </a:rPr>
              <a:t>Prototype V.3(Ready Launch)</a:t>
            </a:r>
            <a:endParaRPr lang="en-US" b="1" dirty="0">
              <a:solidFill>
                <a:schemeClr val="tx2">
                  <a:lumMod val="60000"/>
                  <a:lumOff val="40000"/>
                </a:schemeClr>
              </a:solidFill>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8473" y="4059502"/>
            <a:ext cx="4727374" cy="2535471"/>
          </a:xfrm>
          <a:prstGeom prst="rect">
            <a:avLst/>
          </a:prstGeom>
          <a:ln/>
        </p:spPr>
        <p:style>
          <a:lnRef idx="0">
            <a:schemeClr val="accent1"/>
          </a:lnRef>
          <a:fillRef idx="3">
            <a:schemeClr val="accent1"/>
          </a:fillRef>
          <a:effectRef idx="3">
            <a:schemeClr val="accent1"/>
          </a:effectRef>
          <a:fontRef idx="minor">
            <a:schemeClr val="lt1"/>
          </a:fontRef>
        </p:style>
      </p:pic>
      <p:cxnSp>
        <p:nvCxnSpPr>
          <p:cNvPr id="44" name="Straight Arrow Connector 43"/>
          <p:cNvCxnSpPr/>
          <p:nvPr/>
        </p:nvCxnSpPr>
        <p:spPr>
          <a:xfrm>
            <a:off x="8353348" y="5517131"/>
            <a:ext cx="2606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p:nvPr/>
        </p:nvCxnSpPr>
        <p:spPr>
          <a:xfrm>
            <a:off x="4357185" y="4524483"/>
            <a:ext cx="252128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2" name="Oval 51"/>
          <p:cNvSpPr/>
          <p:nvPr/>
        </p:nvSpPr>
        <p:spPr>
          <a:xfrm>
            <a:off x="7819948" y="5192973"/>
            <a:ext cx="10668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flipH="1">
            <a:off x="3985146" y="5797455"/>
            <a:ext cx="372907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365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INNOVATION </a:t>
            </a:r>
            <a:r>
              <a:rPr lang="en-IN" sz="2400" b="1" dirty="0" smtClean="0">
                <a:solidFill>
                  <a:schemeClr val="accent3">
                    <a:lumMod val="50000"/>
                  </a:schemeClr>
                </a:solidFill>
                <a:latin typeface="+mj-lt"/>
              </a:rPr>
              <a:t>AND </a:t>
            </a:r>
            <a:r>
              <a:rPr lang="en-IN" sz="2400" b="1" dirty="0">
                <a:solidFill>
                  <a:schemeClr val="accent3">
                    <a:lumMod val="50000"/>
                  </a:schemeClr>
                </a:solidFill>
                <a:latin typeface="+mj-lt"/>
              </a:rPr>
              <a:t>INTELLECTUAL PROPERTY</a:t>
            </a:r>
          </a:p>
        </p:txBody>
      </p:sp>
      <p:sp>
        <p:nvSpPr>
          <p:cNvPr id="2" name="Rounded Rectangle 1"/>
          <p:cNvSpPr/>
          <p:nvPr/>
        </p:nvSpPr>
        <p:spPr>
          <a:xfrm>
            <a:off x="1024596" y="1092200"/>
            <a:ext cx="1058124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the development of this solution we are using our own neural network(using our own patented technology)</a:t>
            </a:r>
            <a:endParaRPr lang="en-US" dirty="0"/>
          </a:p>
        </p:txBody>
      </p:sp>
      <p:sp>
        <p:nvSpPr>
          <p:cNvPr id="9" name="Rounded Rectangle 8"/>
          <p:cNvSpPr/>
          <p:nvPr/>
        </p:nvSpPr>
        <p:spPr>
          <a:xfrm>
            <a:off x="1024596" y="2159000"/>
            <a:ext cx="1058124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designed our neural network to work on less amount of data to get the highest possible accuracy.</a:t>
            </a:r>
            <a:endParaRPr lang="en-US" dirty="0"/>
          </a:p>
        </p:txBody>
      </p:sp>
      <p:sp>
        <p:nvSpPr>
          <p:cNvPr id="3" name="Down Arrow 2"/>
          <p:cNvSpPr/>
          <p:nvPr/>
        </p:nvSpPr>
        <p:spPr>
          <a:xfrm>
            <a:off x="5778499" y="1828800"/>
            <a:ext cx="812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24596" y="3225800"/>
            <a:ext cx="1058124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have a multi-model system trained to different parameter to avoid false positive and negative.</a:t>
            </a:r>
            <a:endParaRPr lang="en-US" dirty="0"/>
          </a:p>
        </p:txBody>
      </p:sp>
      <p:sp>
        <p:nvSpPr>
          <p:cNvPr id="11" name="Down Arrow 10"/>
          <p:cNvSpPr/>
          <p:nvPr/>
        </p:nvSpPr>
        <p:spPr>
          <a:xfrm>
            <a:off x="5803899" y="2921000"/>
            <a:ext cx="812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024595" y="4305300"/>
            <a:ext cx="1058124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patented system is called FUSED COHERENT DEEP NEURAL NETWORK(FCDNN) which is designed by us.</a:t>
            </a:r>
          </a:p>
        </p:txBody>
      </p:sp>
      <p:sp>
        <p:nvSpPr>
          <p:cNvPr id="13" name="Down Arrow 12"/>
          <p:cNvSpPr/>
          <p:nvPr/>
        </p:nvSpPr>
        <p:spPr>
          <a:xfrm>
            <a:off x="5778499" y="4013200"/>
            <a:ext cx="812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05800" y="6438900"/>
            <a:ext cx="3886200" cy="4064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Patent no.:  </a:t>
            </a:r>
            <a:r>
              <a:rPr lang="en-US" dirty="0"/>
              <a:t>202011016177</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805" y="5230942"/>
            <a:ext cx="2676525" cy="1171575"/>
          </a:xfrm>
          <a:prstGeom prst="rect">
            <a:avLst/>
          </a:prstGeom>
          <a:solidFill>
            <a:schemeClr val="tx2"/>
          </a:solidFill>
          <a:ln/>
        </p:spPr>
        <p:style>
          <a:lnRef idx="0">
            <a:schemeClr val="accent1"/>
          </a:lnRef>
          <a:fillRef idx="3">
            <a:schemeClr val="accent1"/>
          </a:fillRef>
          <a:effectRef idx="3">
            <a:schemeClr val="accent1"/>
          </a:effectRef>
          <a:fontRef idx="minor">
            <a:schemeClr val="lt1"/>
          </a:fontRef>
        </p:style>
      </p:pic>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036" y="5230942"/>
            <a:ext cx="2676525" cy="1171575"/>
          </a:xfrm>
          <a:prstGeom prst="rect">
            <a:avLst/>
          </a:prstGeom>
          <a:ln/>
        </p:spPr>
        <p:style>
          <a:lnRef idx="0">
            <a:schemeClr val="accent1"/>
          </a:lnRef>
          <a:fillRef idx="3">
            <a:schemeClr val="accent1"/>
          </a:fillRef>
          <a:effectRef idx="3">
            <a:schemeClr val="accent1"/>
          </a:effectRef>
          <a:fontRef idx="minor">
            <a:schemeClr val="lt1"/>
          </a:fontRef>
        </p:style>
      </p:pic>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9702" y="5230943"/>
            <a:ext cx="2676525" cy="1171575"/>
          </a:xfrm>
          <a:prstGeom prst="rect">
            <a:avLst/>
          </a:prstGeom>
          <a:ln/>
        </p:spPr>
        <p:style>
          <a:lnRef idx="0">
            <a:schemeClr val="accent1"/>
          </a:lnRef>
          <a:fillRef idx="3">
            <a:schemeClr val="accent1"/>
          </a:fillRef>
          <a:effectRef idx="3">
            <a:schemeClr val="accent1"/>
          </a:effectRef>
          <a:fontRef idx="minor">
            <a:schemeClr val="lt1"/>
          </a:fontRef>
        </p:style>
      </p:pic>
      <p:sp>
        <p:nvSpPr>
          <p:cNvPr id="18" name="Rectangle 17"/>
          <p:cNvSpPr/>
          <p:nvPr/>
        </p:nvSpPr>
        <p:spPr>
          <a:xfrm>
            <a:off x="5316345" y="5323149"/>
            <a:ext cx="2613216" cy="584775"/>
          </a:xfrm>
          <a:prstGeom prst="rect">
            <a:avLst/>
          </a:prstGeom>
        </p:spPr>
        <p:txBody>
          <a:bodyPr wrap="none">
            <a:spAutoFit/>
          </a:bodyPr>
          <a:lstStyle/>
          <a:p>
            <a:r>
              <a:rPr lang="en-US" sz="3200" b="1" dirty="0" smtClean="0">
                <a:solidFill>
                  <a:schemeClr val="bg1"/>
                </a:solidFill>
                <a:latin typeface="Georgia" pitchFamily="18" charset="0"/>
              </a:rPr>
              <a:t>EFFICIENT</a:t>
            </a:r>
            <a:endParaRPr lang="en-US" sz="3200" b="1" dirty="0">
              <a:solidFill>
                <a:schemeClr val="bg1"/>
              </a:solidFill>
              <a:latin typeface="Georgia" pitchFamily="18" charset="0"/>
            </a:endParaRPr>
          </a:p>
        </p:txBody>
      </p:sp>
      <p:sp>
        <p:nvSpPr>
          <p:cNvPr id="19" name="Rectangle 18"/>
          <p:cNvSpPr/>
          <p:nvPr/>
        </p:nvSpPr>
        <p:spPr>
          <a:xfrm>
            <a:off x="8127835" y="5323149"/>
            <a:ext cx="2638864" cy="584775"/>
          </a:xfrm>
          <a:prstGeom prst="rect">
            <a:avLst/>
          </a:prstGeom>
        </p:spPr>
        <p:txBody>
          <a:bodyPr wrap="none">
            <a:spAutoFit/>
          </a:bodyPr>
          <a:lstStyle/>
          <a:p>
            <a:r>
              <a:rPr lang="en-US" sz="3200" b="1" dirty="0" smtClean="0">
                <a:solidFill>
                  <a:schemeClr val="bg1"/>
                </a:solidFill>
                <a:latin typeface="Georgia" pitchFamily="18" charset="0"/>
              </a:rPr>
              <a:t>ACCURATE</a:t>
            </a:r>
            <a:endParaRPr lang="en-US" sz="3200" b="1" dirty="0">
              <a:solidFill>
                <a:schemeClr val="bg1"/>
              </a:solidFill>
              <a:latin typeface="Georgia" pitchFamily="18" charset="0"/>
            </a:endParaRPr>
          </a:p>
        </p:txBody>
      </p:sp>
      <p:sp>
        <p:nvSpPr>
          <p:cNvPr id="20" name="Rectangle 19"/>
          <p:cNvSpPr/>
          <p:nvPr/>
        </p:nvSpPr>
        <p:spPr>
          <a:xfrm>
            <a:off x="2405533" y="5961166"/>
            <a:ext cx="2674130" cy="353943"/>
          </a:xfrm>
          <a:prstGeom prst="rect">
            <a:avLst/>
          </a:prstGeom>
        </p:spPr>
        <p:txBody>
          <a:bodyPr wrap="none">
            <a:spAutoFit/>
          </a:bodyPr>
          <a:lstStyle/>
          <a:p>
            <a:r>
              <a:rPr lang="en-US" sz="1700" b="1" dirty="0" smtClean="0">
                <a:solidFill>
                  <a:schemeClr val="bg1"/>
                </a:solidFill>
                <a:latin typeface="Georgia" pitchFamily="18" charset="0"/>
              </a:rPr>
              <a:t>100 times than Doctor</a:t>
            </a:r>
            <a:endParaRPr lang="en-US" sz="1700" b="1" dirty="0">
              <a:solidFill>
                <a:schemeClr val="bg1"/>
              </a:solidFill>
              <a:latin typeface="Georgia" pitchFamily="18" charset="0"/>
            </a:endParaRPr>
          </a:p>
        </p:txBody>
      </p:sp>
      <p:sp>
        <p:nvSpPr>
          <p:cNvPr id="21" name="Rectangle 20"/>
          <p:cNvSpPr/>
          <p:nvPr/>
        </p:nvSpPr>
        <p:spPr>
          <a:xfrm>
            <a:off x="5390488" y="5991944"/>
            <a:ext cx="2401619" cy="323165"/>
          </a:xfrm>
          <a:prstGeom prst="rect">
            <a:avLst/>
          </a:prstGeom>
        </p:spPr>
        <p:txBody>
          <a:bodyPr wrap="none">
            <a:spAutoFit/>
          </a:bodyPr>
          <a:lstStyle/>
          <a:p>
            <a:r>
              <a:rPr lang="en-US" sz="1500" b="1" dirty="0" smtClean="0">
                <a:solidFill>
                  <a:schemeClr val="bg1"/>
                </a:solidFill>
                <a:latin typeface="Georgia" pitchFamily="18" charset="0"/>
              </a:rPr>
              <a:t>100 times than human</a:t>
            </a:r>
            <a:endParaRPr lang="en-US" sz="1500" b="1" dirty="0">
              <a:solidFill>
                <a:schemeClr val="bg1"/>
              </a:solidFill>
              <a:latin typeface="Georgia" pitchFamily="18" charset="0"/>
            </a:endParaRPr>
          </a:p>
        </p:txBody>
      </p:sp>
      <p:sp>
        <p:nvSpPr>
          <p:cNvPr id="22" name="Rectangle 21"/>
          <p:cNvSpPr/>
          <p:nvPr/>
        </p:nvSpPr>
        <p:spPr>
          <a:xfrm>
            <a:off x="8140345" y="5991945"/>
            <a:ext cx="2464136" cy="353943"/>
          </a:xfrm>
          <a:prstGeom prst="rect">
            <a:avLst/>
          </a:prstGeom>
        </p:spPr>
        <p:txBody>
          <a:bodyPr wrap="none">
            <a:spAutoFit/>
          </a:bodyPr>
          <a:lstStyle/>
          <a:p>
            <a:r>
              <a:rPr lang="en-US" sz="1700" b="1" dirty="0" smtClean="0">
                <a:solidFill>
                  <a:schemeClr val="bg1"/>
                </a:solidFill>
                <a:latin typeface="Georgia" pitchFamily="18" charset="0"/>
              </a:rPr>
              <a:t>Above 90% accuracy</a:t>
            </a:r>
            <a:endParaRPr lang="en-US" sz="1700" b="1" dirty="0">
              <a:solidFill>
                <a:schemeClr val="bg1"/>
              </a:solidFill>
              <a:latin typeface="Georgia" pitchFamily="18" charset="0"/>
            </a:endParaRPr>
          </a:p>
        </p:txBody>
      </p:sp>
      <p:sp>
        <p:nvSpPr>
          <p:cNvPr id="23" name="Rectangle 22"/>
          <p:cNvSpPr/>
          <p:nvPr/>
        </p:nvSpPr>
        <p:spPr>
          <a:xfrm>
            <a:off x="3083603" y="5323148"/>
            <a:ext cx="1317990" cy="584775"/>
          </a:xfrm>
          <a:prstGeom prst="rect">
            <a:avLst/>
          </a:prstGeom>
        </p:spPr>
        <p:txBody>
          <a:bodyPr wrap="none">
            <a:spAutoFit/>
          </a:bodyPr>
          <a:lstStyle/>
          <a:p>
            <a:r>
              <a:rPr lang="en-US" sz="3200" b="1" dirty="0" smtClean="0">
                <a:solidFill>
                  <a:schemeClr val="bg1"/>
                </a:solidFill>
                <a:latin typeface="Georgia" pitchFamily="18" charset="0"/>
              </a:rPr>
              <a:t>FAST</a:t>
            </a:r>
            <a:endParaRPr lang="en-US" sz="3200" b="1" dirty="0">
              <a:solidFill>
                <a:schemeClr val="bg1"/>
              </a:solidFill>
              <a:latin typeface="Georgia" pitchFamily="18" charset="0"/>
            </a:endParaRPr>
          </a:p>
        </p:txBody>
      </p:sp>
    </p:spTree>
    <p:extLst>
      <p:ext uri="{BB962C8B-B14F-4D97-AF65-F5344CB8AC3E}">
        <p14:creationId xmlns:p14="http://schemas.microsoft.com/office/powerpoint/2010/main" val="1729823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TARGET MARKET &amp; SIZE</a:t>
            </a:r>
          </a:p>
        </p:txBody>
      </p:sp>
      <p:graphicFrame>
        <p:nvGraphicFramePr>
          <p:cNvPr id="3" name="Chart 2"/>
          <p:cNvGraphicFramePr/>
          <p:nvPr>
            <p:extLst>
              <p:ext uri="{D42A27DB-BD31-4B8C-83A1-F6EECF244321}">
                <p14:modId xmlns:p14="http://schemas.microsoft.com/office/powerpoint/2010/main" val="3577996795"/>
              </p:ext>
            </p:extLst>
          </p:nvPr>
        </p:nvGraphicFramePr>
        <p:xfrm>
          <a:off x="6949438" y="2144720"/>
          <a:ext cx="5061069" cy="290987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9071601" y="3199263"/>
            <a:ext cx="1031154" cy="646331"/>
          </a:xfrm>
          <a:prstGeom prst="rect">
            <a:avLst/>
          </a:prstGeom>
          <a:noFill/>
        </p:spPr>
        <p:txBody>
          <a:bodyPr wrap="square" rtlCol="0">
            <a:spAutoFit/>
          </a:bodyPr>
          <a:lstStyle/>
          <a:p>
            <a:r>
              <a:rPr lang="en-US" b="1" dirty="0" smtClean="0"/>
              <a:t>Rs. 4 trillion </a:t>
            </a:r>
            <a:endParaRPr lang="en-US" b="1" dirty="0"/>
          </a:p>
        </p:txBody>
      </p:sp>
      <p:sp>
        <p:nvSpPr>
          <p:cNvPr id="2" name="TextBox 1"/>
          <p:cNvSpPr txBox="1"/>
          <p:nvPr/>
        </p:nvSpPr>
        <p:spPr>
          <a:xfrm>
            <a:off x="7885032" y="3975100"/>
            <a:ext cx="1356462" cy="338554"/>
          </a:xfrm>
          <a:prstGeom prst="rect">
            <a:avLst/>
          </a:prstGeom>
          <a:noFill/>
        </p:spPr>
        <p:txBody>
          <a:bodyPr wrap="none" rtlCol="0">
            <a:spAutoFit/>
          </a:bodyPr>
          <a:lstStyle/>
          <a:p>
            <a:r>
              <a:rPr lang="en-US" sz="1600" b="1" dirty="0" smtClean="0"/>
              <a:t>Rs. 8.6 trillion</a:t>
            </a:r>
            <a:endParaRPr lang="en-US" sz="1600" b="1" dirty="0"/>
          </a:p>
        </p:txBody>
      </p:sp>
      <p:graphicFrame>
        <p:nvGraphicFramePr>
          <p:cNvPr id="9" name="Chart 8"/>
          <p:cNvGraphicFramePr/>
          <p:nvPr>
            <p:extLst>
              <p:ext uri="{D42A27DB-BD31-4B8C-83A1-F6EECF244321}">
                <p14:modId xmlns:p14="http://schemas.microsoft.com/office/powerpoint/2010/main" val="2757747545"/>
              </p:ext>
            </p:extLst>
          </p:nvPr>
        </p:nvGraphicFramePr>
        <p:xfrm>
          <a:off x="586738" y="2117078"/>
          <a:ext cx="6362700" cy="312592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044700" y="3775045"/>
            <a:ext cx="1518364" cy="369332"/>
          </a:xfrm>
          <a:prstGeom prst="rect">
            <a:avLst/>
          </a:prstGeom>
          <a:noFill/>
        </p:spPr>
        <p:txBody>
          <a:bodyPr wrap="none" rtlCol="0">
            <a:spAutoFit/>
          </a:bodyPr>
          <a:lstStyle/>
          <a:p>
            <a:r>
              <a:rPr lang="en-US" b="1" dirty="0" smtClean="0"/>
              <a:t>Rs. 802 billion</a:t>
            </a:r>
            <a:endParaRPr lang="en-US" b="1" dirty="0"/>
          </a:p>
        </p:txBody>
      </p:sp>
      <p:sp>
        <p:nvSpPr>
          <p:cNvPr id="11" name="TextBox 10"/>
          <p:cNvSpPr txBox="1"/>
          <p:nvPr/>
        </p:nvSpPr>
        <p:spPr>
          <a:xfrm>
            <a:off x="297034" y="5523468"/>
            <a:ext cx="11951477" cy="646331"/>
          </a:xfrm>
          <a:prstGeom prst="rect">
            <a:avLst/>
          </a:prstGeom>
          <a:noFill/>
        </p:spPr>
        <p:txBody>
          <a:bodyPr wrap="none" rtlCol="0">
            <a:spAutoFit/>
          </a:bodyPr>
          <a:lstStyle/>
          <a:p>
            <a:r>
              <a:rPr lang="en-US" b="1" dirty="0"/>
              <a:t> T</a:t>
            </a:r>
            <a:r>
              <a:rPr lang="en-US" b="1" dirty="0" smtClean="0"/>
              <a:t>he target</a:t>
            </a:r>
            <a:r>
              <a:rPr lang="en-US" b="1" dirty="0"/>
              <a:t> industry is expected to </a:t>
            </a:r>
            <a:r>
              <a:rPr lang="en-US" b="1" dirty="0" smtClean="0"/>
              <a:t>grow at 16% </a:t>
            </a:r>
            <a:r>
              <a:rPr lang="en-US" b="1" dirty="0"/>
              <a:t>rate/year		The Indian market is expected to grow at 18% rate/year</a:t>
            </a:r>
          </a:p>
          <a:p>
            <a:endParaRPr lang="en-US" b="1" dirty="0"/>
          </a:p>
        </p:txBody>
      </p:sp>
      <p:sp>
        <p:nvSpPr>
          <p:cNvPr id="12" name="TextBox 11"/>
          <p:cNvSpPr txBox="1"/>
          <p:nvPr/>
        </p:nvSpPr>
        <p:spPr>
          <a:xfrm>
            <a:off x="6438900" y="5504934"/>
            <a:ext cx="237566" cy="369332"/>
          </a:xfrm>
          <a:prstGeom prst="rect">
            <a:avLst/>
          </a:prstGeom>
          <a:noFill/>
        </p:spPr>
        <p:txBody>
          <a:bodyPr wrap="none" rtlCol="0">
            <a:spAutoFit/>
          </a:bodyPr>
          <a:lstStyle/>
          <a:p>
            <a:r>
              <a:rPr lang="en-US" b="1" dirty="0"/>
              <a:t> </a:t>
            </a:r>
            <a:endParaRPr lang="en-US" dirty="0"/>
          </a:p>
        </p:txBody>
      </p:sp>
    </p:spTree>
    <p:extLst>
      <p:ext uri="{BB962C8B-B14F-4D97-AF65-F5344CB8AC3E}">
        <p14:creationId xmlns:p14="http://schemas.microsoft.com/office/powerpoint/2010/main" val="176404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BUSINESS </a:t>
            </a:r>
            <a:r>
              <a:rPr lang="en-IN" sz="2400" b="1" dirty="0" smtClean="0">
                <a:solidFill>
                  <a:schemeClr val="accent3">
                    <a:lumMod val="50000"/>
                  </a:schemeClr>
                </a:solidFill>
                <a:latin typeface="+mj-lt"/>
              </a:rPr>
              <a:t>MODEL</a:t>
            </a:r>
            <a:endParaRPr lang="en-IN" sz="2400" b="1" dirty="0">
              <a:solidFill>
                <a:schemeClr val="accent3">
                  <a:lumMod val="50000"/>
                </a:schemeClr>
              </a:solidFill>
              <a:latin typeface="+mj-lt"/>
            </a:endParaRPr>
          </a:p>
        </p:txBody>
      </p:sp>
      <p:sp>
        <p:nvSpPr>
          <p:cNvPr id="7" name="TextBox 6"/>
          <p:cNvSpPr txBox="1"/>
          <p:nvPr/>
        </p:nvSpPr>
        <p:spPr>
          <a:xfrm>
            <a:off x="814753" y="1488638"/>
            <a:ext cx="10131082" cy="646331"/>
          </a:xfrm>
          <a:prstGeom prst="rect">
            <a:avLst/>
          </a:prstGeom>
          <a:noFill/>
        </p:spPr>
        <p:txBody>
          <a:bodyPr wrap="square" rtlCol="0">
            <a:spAutoFit/>
          </a:bodyPr>
          <a:lstStyle/>
          <a:p>
            <a:r>
              <a:rPr lang="en-IN" dirty="0" smtClean="0">
                <a:solidFill>
                  <a:schemeClr val="tx1">
                    <a:lumMod val="75000"/>
                    <a:lumOff val="25000"/>
                  </a:schemeClr>
                </a:solidFill>
              </a:rPr>
              <a:t>We are going to follow a software license subscription model for the yearly renewal, our target customers are Hospitals and Diagnostic centres.</a:t>
            </a:r>
            <a:endParaRPr lang="en-IN" dirty="0">
              <a:solidFill>
                <a:schemeClr val="tx1">
                  <a:lumMod val="75000"/>
                  <a:lumOff val="25000"/>
                </a:schemeClr>
              </a:solidFill>
            </a:endParaRPr>
          </a:p>
        </p:txBody>
      </p:sp>
      <p:sp>
        <p:nvSpPr>
          <p:cNvPr id="4" name="TextBox 3"/>
          <p:cNvSpPr txBox="1"/>
          <p:nvPr/>
        </p:nvSpPr>
        <p:spPr>
          <a:xfrm>
            <a:off x="872197" y="2215612"/>
            <a:ext cx="1680268" cy="369332"/>
          </a:xfrm>
          <a:prstGeom prst="rect">
            <a:avLst/>
          </a:prstGeom>
          <a:noFill/>
        </p:spPr>
        <p:txBody>
          <a:bodyPr wrap="none" rtlCol="0">
            <a:spAutoFit/>
          </a:bodyPr>
          <a:lstStyle/>
          <a:p>
            <a:r>
              <a:rPr lang="en-US" b="1" dirty="0" smtClean="0"/>
              <a:t>Business Model</a:t>
            </a:r>
            <a:endParaRPr lang="en-US" b="1" dirty="0"/>
          </a:p>
        </p:txBody>
      </p:sp>
      <p:sp>
        <p:nvSpPr>
          <p:cNvPr id="9" name="Rectangle 8"/>
          <p:cNvSpPr/>
          <p:nvPr/>
        </p:nvSpPr>
        <p:spPr>
          <a:xfrm>
            <a:off x="886264" y="2584944"/>
            <a:ext cx="10733649" cy="2514600"/>
          </a:xfrm>
          <a:prstGeom prst="rect">
            <a:avLst/>
          </a:prstGeom>
          <a:solidFill>
            <a:schemeClr val="bg2"/>
          </a:solidFill>
          <a:ln>
            <a:solidFill>
              <a:schemeClr val="tx1">
                <a:lumMod val="95000"/>
                <a:lumOff val="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24597" y="3766044"/>
            <a:ext cx="2023403"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 K Hospital (in India)</a:t>
            </a:r>
            <a:endParaRPr lang="en-US" dirty="0"/>
          </a:p>
        </p:txBody>
      </p:sp>
      <p:sp>
        <p:nvSpPr>
          <p:cNvPr id="11" name="Rounded Rectangle 10"/>
          <p:cNvSpPr/>
          <p:nvPr/>
        </p:nvSpPr>
        <p:spPr>
          <a:xfrm>
            <a:off x="1024597" y="2750044"/>
            <a:ext cx="2023403"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k Diagnostics centers(In India) </a:t>
            </a:r>
            <a:endParaRPr lang="en-US" dirty="0"/>
          </a:p>
        </p:txBody>
      </p:sp>
      <p:sp>
        <p:nvSpPr>
          <p:cNvPr id="13" name="L-Shape 12"/>
          <p:cNvSpPr/>
          <p:nvPr/>
        </p:nvSpPr>
        <p:spPr>
          <a:xfrm rot="13547709">
            <a:off x="3010349" y="3273953"/>
            <a:ext cx="803154" cy="780983"/>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482900" y="3308844"/>
            <a:ext cx="962100" cy="711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76700" y="2978644"/>
            <a:ext cx="2663900" cy="1422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Rs. 50 k</a:t>
            </a:r>
          </a:p>
          <a:p>
            <a:pPr algn="ctr"/>
            <a:r>
              <a:rPr lang="en-US" dirty="0" smtClean="0"/>
              <a:t>Weighted average fee</a:t>
            </a:r>
            <a:r>
              <a:rPr lang="en-US" sz="3200" dirty="0" smtClean="0"/>
              <a:t> </a:t>
            </a:r>
            <a:endParaRPr lang="en-US" sz="3200" dirty="0"/>
          </a:p>
        </p:txBody>
      </p:sp>
      <p:sp>
        <p:nvSpPr>
          <p:cNvPr id="17" name="Right Arrow 16"/>
          <p:cNvSpPr/>
          <p:nvPr/>
        </p:nvSpPr>
        <p:spPr>
          <a:xfrm>
            <a:off x="7496100" y="3334244"/>
            <a:ext cx="962100" cy="711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588300" y="2978644"/>
            <a:ext cx="2663900" cy="1422400"/>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Rs. 3.5 Billion</a:t>
            </a:r>
          </a:p>
          <a:p>
            <a:pPr algn="ctr"/>
            <a:r>
              <a:rPr lang="en-US" dirty="0" smtClean="0"/>
              <a:t>Revenue Potential           In India</a:t>
            </a:r>
            <a:r>
              <a:rPr lang="en-US" sz="3200" dirty="0" smtClean="0"/>
              <a:t> </a:t>
            </a:r>
            <a:endParaRPr lang="en-US" sz="3200" dirty="0"/>
          </a:p>
        </p:txBody>
      </p:sp>
      <p:sp>
        <p:nvSpPr>
          <p:cNvPr id="20" name="TextBox 19"/>
          <p:cNvSpPr txBox="1"/>
          <p:nvPr/>
        </p:nvSpPr>
        <p:spPr>
          <a:xfrm>
            <a:off x="886264" y="5404344"/>
            <a:ext cx="6162969" cy="646331"/>
          </a:xfrm>
          <a:prstGeom prst="rect">
            <a:avLst/>
          </a:prstGeom>
          <a:noFill/>
        </p:spPr>
        <p:txBody>
          <a:bodyPr wrap="none" rtlCol="0">
            <a:spAutoFit/>
          </a:bodyPr>
          <a:lstStyle/>
          <a:p>
            <a:r>
              <a:rPr lang="en-US" dirty="0" smtClean="0"/>
              <a:t>For </a:t>
            </a:r>
            <a:r>
              <a:rPr lang="en-US" b="1" dirty="0" smtClean="0"/>
              <a:t>2 year </a:t>
            </a:r>
            <a:r>
              <a:rPr lang="en-US" dirty="0" smtClean="0"/>
              <a:t>our laser focus market is </a:t>
            </a:r>
            <a:r>
              <a:rPr lang="en-US" b="1" dirty="0" smtClean="0"/>
              <a:t>only 5% </a:t>
            </a:r>
            <a:r>
              <a:rPr lang="en-US" dirty="0" smtClean="0"/>
              <a:t>of total market i.e</a:t>
            </a:r>
            <a:r>
              <a:rPr lang="en-US" dirty="0"/>
              <a:t>.</a:t>
            </a:r>
            <a:r>
              <a:rPr lang="en-US" dirty="0" smtClean="0"/>
              <a:t>  </a:t>
            </a:r>
          </a:p>
          <a:p>
            <a:r>
              <a:rPr lang="en-US" b="1" dirty="0" smtClean="0"/>
              <a:t>Rs. 175 million/year  </a:t>
            </a:r>
            <a:endParaRPr lang="en-US" b="1" dirty="0"/>
          </a:p>
        </p:txBody>
      </p:sp>
    </p:spTree>
    <p:extLst>
      <p:ext uri="{BB962C8B-B14F-4D97-AF65-F5344CB8AC3E}">
        <p14:creationId xmlns:p14="http://schemas.microsoft.com/office/powerpoint/2010/main" val="2787180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PRODUCT </a:t>
            </a:r>
            <a:r>
              <a:rPr lang="en-IN" sz="2400" b="1" dirty="0">
                <a:solidFill>
                  <a:schemeClr val="accent3">
                    <a:lumMod val="50000"/>
                  </a:schemeClr>
                </a:solidFill>
                <a:latin typeface="+mj-lt"/>
              </a:rPr>
              <a:t>DEVELOPMENT MILESTONE</a:t>
            </a:r>
          </a:p>
        </p:txBody>
      </p:sp>
      <p:sp>
        <p:nvSpPr>
          <p:cNvPr id="5" name="Line 396"/>
          <p:cNvSpPr>
            <a:spLocks noChangeShapeType="1"/>
          </p:cNvSpPr>
          <p:nvPr/>
        </p:nvSpPr>
        <p:spPr bwMode="auto">
          <a:xfrm>
            <a:off x="2440268" y="1562711"/>
            <a:ext cx="1557309" cy="2026"/>
          </a:xfrm>
          <a:prstGeom prst="line">
            <a:avLst/>
          </a:prstGeom>
          <a:noFill/>
          <a:ln w="4392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6" name="Line 397"/>
          <p:cNvSpPr>
            <a:spLocks noChangeShapeType="1"/>
          </p:cNvSpPr>
          <p:nvPr/>
        </p:nvSpPr>
        <p:spPr bwMode="auto">
          <a:xfrm>
            <a:off x="3236137" y="1562711"/>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7" name="Freeform 485"/>
          <p:cNvSpPr>
            <a:spLocks noChangeArrowheads="1"/>
          </p:cNvSpPr>
          <p:nvPr/>
        </p:nvSpPr>
        <p:spPr bwMode="auto">
          <a:xfrm>
            <a:off x="4560496" y="4863871"/>
            <a:ext cx="745240" cy="265221"/>
          </a:xfrm>
          <a:custGeom>
            <a:avLst/>
            <a:gdLst>
              <a:gd name="T0" fmla="*/ 1329 w 1624"/>
              <a:gd name="T1" fmla="*/ 577 h 578"/>
              <a:gd name="T2" fmla="*/ 1329 w 1624"/>
              <a:gd name="T3" fmla="*/ 577 h 578"/>
              <a:gd name="T4" fmla="*/ 1563 w 1624"/>
              <a:gd name="T5" fmla="*/ 385 h 578"/>
              <a:gd name="T6" fmla="*/ 1601 w 1624"/>
              <a:gd name="T7" fmla="*/ 190 h 578"/>
              <a:gd name="T8" fmla="*/ 1601 w 1624"/>
              <a:gd name="T9" fmla="*/ 190 h 578"/>
              <a:gd name="T10" fmla="*/ 1444 w 1624"/>
              <a:gd name="T11" fmla="*/ 0 h 578"/>
              <a:gd name="T12" fmla="*/ 347 w 1624"/>
              <a:gd name="T13" fmla="*/ 0 h 578"/>
              <a:gd name="T14" fmla="*/ 347 w 1624"/>
              <a:gd name="T15" fmla="*/ 0 h 578"/>
              <a:gd name="T16" fmla="*/ 95 w 1624"/>
              <a:gd name="T17" fmla="*/ 185 h 578"/>
              <a:gd name="T18" fmla="*/ 32 w 1624"/>
              <a:gd name="T19" fmla="*/ 391 h 578"/>
              <a:gd name="T20" fmla="*/ 32 w 1624"/>
              <a:gd name="T21" fmla="*/ 391 h 578"/>
              <a:gd name="T22" fmla="*/ 170 w 1624"/>
              <a:gd name="T23" fmla="*/ 577 h 578"/>
              <a:gd name="T24" fmla="*/ 1329 w 1624"/>
              <a:gd name="T25" fmla="*/ 577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4" h="578">
                <a:moveTo>
                  <a:pt x="1329" y="577"/>
                </a:moveTo>
                <a:lnTo>
                  <a:pt x="1329" y="577"/>
                </a:lnTo>
                <a:cubicBezTo>
                  <a:pt x="1437" y="577"/>
                  <a:pt x="1541" y="491"/>
                  <a:pt x="1563" y="385"/>
                </a:cubicBezTo>
                <a:lnTo>
                  <a:pt x="1601" y="190"/>
                </a:lnTo>
                <a:lnTo>
                  <a:pt x="1601" y="190"/>
                </a:lnTo>
                <a:cubicBezTo>
                  <a:pt x="1623" y="86"/>
                  <a:pt x="1552" y="0"/>
                  <a:pt x="1444" y="0"/>
                </a:cubicBezTo>
                <a:lnTo>
                  <a:pt x="347" y="0"/>
                </a:lnTo>
                <a:lnTo>
                  <a:pt x="347" y="0"/>
                </a:lnTo>
                <a:cubicBezTo>
                  <a:pt x="240" y="0"/>
                  <a:pt x="126" y="83"/>
                  <a:pt x="95" y="185"/>
                </a:cubicBezTo>
                <a:lnTo>
                  <a:pt x="32" y="391"/>
                </a:lnTo>
                <a:lnTo>
                  <a:pt x="32" y="391"/>
                </a:lnTo>
                <a:cubicBezTo>
                  <a:pt x="0" y="493"/>
                  <a:pt x="63" y="577"/>
                  <a:pt x="170" y="577"/>
                </a:cubicBezTo>
                <a:lnTo>
                  <a:pt x="1329" y="577"/>
                </a:lnTo>
              </a:path>
            </a:pathLst>
          </a:custGeom>
          <a:solidFill>
            <a:srgbClr val="F67F14"/>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8" name="Freeform 490"/>
          <p:cNvSpPr>
            <a:spLocks noChangeArrowheads="1"/>
          </p:cNvSpPr>
          <p:nvPr/>
        </p:nvSpPr>
        <p:spPr bwMode="auto">
          <a:xfrm>
            <a:off x="10222699" y="6056350"/>
            <a:ext cx="751316" cy="445408"/>
          </a:xfrm>
          <a:custGeom>
            <a:avLst/>
            <a:gdLst>
              <a:gd name="T0" fmla="*/ 0 w 1636"/>
              <a:gd name="T1" fmla="*/ 0 h 970"/>
              <a:gd name="T2" fmla="*/ 0 w 1636"/>
              <a:gd name="T3" fmla="*/ 0 h 970"/>
              <a:gd name="T4" fmla="*/ 1635 w 1636"/>
              <a:gd name="T5" fmla="*/ 0 h 970"/>
              <a:gd name="T6" fmla="*/ 1635 w 1636"/>
              <a:gd name="T7" fmla="*/ 969 h 970"/>
              <a:gd name="T8" fmla="*/ 488 w 1636"/>
              <a:gd name="T9" fmla="*/ 969 h 970"/>
              <a:gd name="T10" fmla="*/ 0 w 1636"/>
              <a:gd name="T11" fmla="*/ 0 h 970"/>
            </a:gdLst>
            <a:ahLst/>
            <a:cxnLst>
              <a:cxn ang="0">
                <a:pos x="T0" y="T1"/>
              </a:cxn>
              <a:cxn ang="0">
                <a:pos x="T2" y="T3"/>
              </a:cxn>
              <a:cxn ang="0">
                <a:pos x="T4" y="T5"/>
              </a:cxn>
              <a:cxn ang="0">
                <a:pos x="T6" y="T7"/>
              </a:cxn>
              <a:cxn ang="0">
                <a:pos x="T8" y="T9"/>
              </a:cxn>
              <a:cxn ang="0">
                <a:pos x="T10" y="T11"/>
              </a:cxn>
            </a:cxnLst>
            <a:rect l="0" t="0" r="r" b="b"/>
            <a:pathLst>
              <a:path w="1636" h="970">
                <a:moveTo>
                  <a:pt x="0" y="0"/>
                </a:moveTo>
                <a:lnTo>
                  <a:pt x="0" y="0"/>
                </a:lnTo>
                <a:cubicBezTo>
                  <a:pt x="83" y="16"/>
                  <a:pt x="1635" y="0"/>
                  <a:pt x="1635" y="0"/>
                </a:cubicBezTo>
                <a:lnTo>
                  <a:pt x="1635" y="969"/>
                </a:lnTo>
                <a:lnTo>
                  <a:pt x="488" y="969"/>
                </a:lnTo>
                <a:lnTo>
                  <a:pt x="0" y="0"/>
                </a:lnTo>
              </a:path>
            </a:pathLst>
          </a:custGeom>
          <a:solidFill>
            <a:srgbClr val="D1CDCC"/>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9" name="Freeform 494"/>
          <p:cNvSpPr>
            <a:spLocks noChangeArrowheads="1"/>
          </p:cNvSpPr>
          <p:nvPr/>
        </p:nvSpPr>
        <p:spPr bwMode="auto">
          <a:xfrm>
            <a:off x="1261596" y="3349484"/>
            <a:ext cx="10238946" cy="3362830"/>
          </a:xfrm>
          <a:custGeom>
            <a:avLst/>
            <a:gdLst>
              <a:gd name="T0" fmla="*/ 21562 w 22296"/>
              <a:gd name="T1" fmla="*/ 7325 h 7326"/>
              <a:gd name="T2" fmla="*/ 18768 w 22296"/>
              <a:gd name="T3" fmla="*/ 7325 h 7326"/>
              <a:gd name="T4" fmla="*/ 18768 w 22296"/>
              <a:gd name="T5" fmla="*/ 7325 h 7326"/>
              <a:gd name="T6" fmla="*/ 18104 w 22296"/>
              <a:gd name="T7" fmla="*/ 6904 h 7326"/>
              <a:gd name="T8" fmla="*/ 16945 w 22296"/>
              <a:gd name="T9" fmla="*/ 4443 h 7326"/>
              <a:gd name="T10" fmla="*/ 13915 w 22296"/>
              <a:gd name="T11" fmla="*/ 4443 h 7326"/>
              <a:gd name="T12" fmla="*/ 13915 w 22296"/>
              <a:gd name="T13" fmla="*/ 4443 h 7326"/>
              <a:gd name="T14" fmla="*/ 13206 w 22296"/>
              <a:gd name="T15" fmla="*/ 3892 h 7326"/>
              <a:gd name="T16" fmla="*/ 12984 w 22296"/>
              <a:gd name="T17" fmla="*/ 3026 h 7326"/>
              <a:gd name="T18" fmla="*/ 10421 w 22296"/>
              <a:gd name="T19" fmla="*/ 3026 h 7326"/>
              <a:gd name="T20" fmla="*/ 10296 w 22296"/>
              <a:gd name="T21" fmla="*/ 3823 h 7326"/>
              <a:gd name="T22" fmla="*/ 10296 w 22296"/>
              <a:gd name="T23" fmla="*/ 3823 h 7326"/>
              <a:gd name="T24" fmla="*/ 9572 w 22296"/>
              <a:gd name="T25" fmla="*/ 4443 h 7326"/>
              <a:gd name="T26" fmla="*/ 4298 w 22296"/>
              <a:gd name="T27" fmla="*/ 4443 h 7326"/>
              <a:gd name="T28" fmla="*/ 4298 w 22296"/>
              <a:gd name="T29" fmla="*/ 4443 h 7326"/>
              <a:gd name="T30" fmla="*/ 3675 w 22296"/>
              <a:gd name="T31" fmla="*/ 4095 h 7326"/>
              <a:gd name="T32" fmla="*/ 3675 w 22296"/>
              <a:gd name="T33" fmla="*/ 4095 h 7326"/>
              <a:gd name="T34" fmla="*/ 3642 w 22296"/>
              <a:gd name="T35" fmla="*/ 3382 h 7326"/>
              <a:gd name="T36" fmla="*/ 4602 w 22296"/>
              <a:gd name="T37" fmla="*/ 1464 h 7326"/>
              <a:gd name="T38" fmla="*/ 733 w 22296"/>
              <a:gd name="T39" fmla="*/ 1464 h 7326"/>
              <a:gd name="T40" fmla="*/ 733 w 22296"/>
              <a:gd name="T41" fmla="*/ 1464 h 7326"/>
              <a:gd name="T42" fmla="*/ 0 w 22296"/>
              <a:gd name="T43" fmla="*/ 731 h 7326"/>
              <a:gd name="T44" fmla="*/ 0 w 22296"/>
              <a:gd name="T45" fmla="*/ 731 h 7326"/>
              <a:gd name="T46" fmla="*/ 733 w 22296"/>
              <a:gd name="T47" fmla="*/ 0 h 7326"/>
              <a:gd name="T48" fmla="*/ 5787 w 22296"/>
              <a:gd name="T49" fmla="*/ 0 h 7326"/>
              <a:gd name="T50" fmla="*/ 5787 w 22296"/>
              <a:gd name="T51" fmla="*/ 0 h 7326"/>
              <a:gd name="T52" fmla="*/ 6410 w 22296"/>
              <a:gd name="T53" fmla="*/ 347 h 7326"/>
              <a:gd name="T54" fmla="*/ 6410 w 22296"/>
              <a:gd name="T55" fmla="*/ 347 h 7326"/>
              <a:gd name="T56" fmla="*/ 6442 w 22296"/>
              <a:gd name="T57" fmla="*/ 1058 h 7326"/>
              <a:gd name="T58" fmla="*/ 5483 w 22296"/>
              <a:gd name="T59" fmla="*/ 2977 h 7326"/>
              <a:gd name="T60" fmla="*/ 8945 w 22296"/>
              <a:gd name="T61" fmla="*/ 2977 h 7326"/>
              <a:gd name="T62" fmla="*/ 9068 w 22296"/>
              <a:gd name="T63" fmla="*/ 2182 h 7326"/>
              <a:gd name="T64" fmla="*/ 9068 w 22296"/>
              <a:gd name="T65" fmla="*/ 2182 h 7326"/>
              <a:gd name="T66" fmla="*/ 9792 w 22296"/>
              <a:gd name="T67" fmla="*/ 1560 h 7326"/>
              <a:gd name="T68" fmla="*/ 13552 w 22296"/>
              <a:gd name="T69" fmla="*/ 1560 h 7326"/>
              <a:gd name="T70" fmla="*/ 13552 w 22296"/>
              <a:gd name="T71" fmla="*/ 1560 h 7326"/>
              <a:gd name="T72" fmla="*/ 14261 w 22296"/>
              <a:gd name="T73" fmla="*/ 2111 h 7326"/>
              <a:gd name="T74" fmla="*/ 14484 w 22296"/>
              <a:gd name="T75" fmla="*/ 2977 h 7326"/>
              <a:gd name="T76" fmla="*/ 17410 w 22296"/>
              <a:gd name="T77" fmla="*/ 2977 h 7326"/>
              <a:gd name="T78" fmla="*/ 17410 w 22296"/>
              <a:gd name="T79" fmla="*/ 2977 h 7326"/>
              <a:gd name="T80" fmla="*/ 18073 w 22296"/>
              <a:gd name="T81" fmla="*/ 3398 h 7326"/>
              <a:gd name="T82" fmla="*/ 19232 w 22296"/>
              <a:gd name="T83" fmla="*/ 5860 h 7326"/>
              <a:gd name="T84" fmla="*/ 21562 w 22296"/>
              <a:gd name="T85" fmla="*/ 5860 h 7326"/>
              <a:gd name="T86" fmla="*/ 21562 w 22296"/>
              <a:gd name="T87" fmla="*/ 5860 h 7326"/>
              <a:gd name="T88" fmla="*/ 22295 w 22296"/>
              <a:gd name="T89" fmla="*/ 6592 h 7326"/>
              <a:gd name="T90" fmla="*/ 22295 w 22296"/>
              <a:gd name="T91" fmla="*/ 6592 h 7326"/>
              <a:gd name="T92" fmla="*/ 21562 w 22296"/>
              <a:gd name="T93" fmla="*/ 7325 h 7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96" h="7326">
                <a:moveTo>
                  <a:pt x="21562" y="7325"/>
                </a:moveTo>
                <a:lnTo>
                  <a:pt x="18768" y="7325"/>
                </a:lnTo>
                <a:lnTo>
                  <a:pt x="18768" y="7325"/>
                </a:lnTo>
                <a:cubicBezTo>
                  <a:pt x="18484" y="7325"/>
                  <a:pt x="18226" y="7161"/>
                  <a:pt x="18104" y="6904"/>
                </a:cubicBezTo>
                <a:lnTo>
                  <a:pt x="16945" y="4443"/>
                </a:lnTo>
                <a:lnTo>
                  <a:pt x="13915" y="4443"/>
                </a:lnTo>
                <a:lnTo>
                  <a:pt x="13915" y="4443"/>
                </a:lnTo>
                <a:cubicBezTo>
                  <a:pt x="13582" y="4443"/>
                  <a:pt x="13288" y="4216"/>
                  <a:pt x="13206" y="3892"/>
                </a:cubicBezTo>
                <a:lnTo>
                  <a:pt x="12984" y="3026"/>
                </a:lnTo>
                <a:lnTo>
                  <a:pt x="10421" y="3026"/>
                </a:lnTo>
                <a:lnTo>
                  <a:pt x="10296" y="3823"/>
                </a:lnTo>
                <a:lnTo>
                  <a:pt x="10296" y="3823"/>
                </a:lnTo>
                <a:cubicBezTo>
                  <a:pt x="10242" y="4179"/>
                  <a:pt x="9934" y="4443"/>
                  <a:pt x="9572" y="4443"/>
                </a:cubicBezTo>
                <a:lnTo>
                  <a:pt x="4298" y="4443"/>
                </a:lnTo>
                <a:lnTo>
                  <a:pt x="4298" y="4443"/>
                </a:lnTo>
                <a:cubicBezTo>
                  <a:pt x="4044" y="4443"/>
                  <a:pt x="3808" y="4311"/>
                  <a:pt x="3675" y="4095"/>
                </a:cubicBezTo>
                <a:lnTo>
                  <a:pt x="3675" y="4095"/>
                </a:lnTo>
                <a:cubicBezTo>
                  <a:pt x="3541" y="3879"/>
                  <a:pt x="3529" y="3609"/>
                  <a:pt x="3642" y="3382"/>
                </a:cubicBezTo>
                <a:lnTo>
                  <a:pt x="4602" y="1464"/>
                </a:lnTo>
                <a:lnTo>
                  <a:pt x="733" y="1464"/>
                </a:lnTo>
                <a:lnTo>
                  <a:pt x="733" y="1464"/>
                </a:lnTo>
                <a:cubicBezTo>
                  <a:pt x="329" y="1464"/>
                  <a:pt x="0" y="1136"/>
                  <a:pt x="0" y="731"/>
                </a:cubicBezTo>
                <a:lnTo>
                  <a:pt x="0" y="731"/>
                </a:lnTo>
                <a:cubicBezTo>
                  <a:pt x="0" y="328"/>
                  <a:pt x="329" y="0"/>
                  <a:pt x="733" y="0"/>
                </a:cubicBezTo>
                <a:lnTo>
                  <a:pt x="5787" y="0"/>
                </a:lnTo>
                <a:lnTo>
                  <a:pt x="5787" y="0"/>
                </a:lnTo>
                <a:cubicBezTo>
                  <a:pt x="6041" y="0"/>
                  <a:pt x="6277" y="130"/>
                  <a:pt x="6410" y="347"/>
                </a:cubicBezTo>
                <a:lnTo>
                  <a:pt x="6410" y="347"/>
                </a:lnTo>
                <a:cubicBezTo>
                  <a:pt x="6543" y="562"/>
                  <a:pt x="6557" y="831"/>
                  <a:pt x="6442" y="1058"/>
                </a:cubicBezTo>
                <a:lnTo>
                  <a:pt x="5483" y="2977"/>
                </a:lnTo>
                <a:lnTo>
                  <a:pt x="8945" y="2977"/>
                </a:lnTo>
                <a:lnTo>
                  <a:pt x="9068" y="2182"/>
                </a:lnTo>
                <a:lnTo>
                  <a:pt x="9068" y="2182"/>
                </a:lnTo>
                <a:cubicBezTo>
                  <a:pt x="9124" y="1824"/>
                  <a:pt x="9431" y="1560"/>
                  <a:pt x="9792" y="1560"/>
                </a:cubicBezTo>
                <a:lnTo>
                  <a:pt x="13552" y="1560"/>
                </a:lnTo>
                <a:lnTo>
                  <a:pt x="13552" y="1560"/>
                </a:lnTo>
                <a:cubicBezTo>
                  <a:pt x="13886" y="1560"/>
                  <a:pt x="14179" y="1788"/>
                  <a:pt x="14261" y="2111"/>
                </a:cubicBezTo>
                <a:lnTo>
                  <a:pt x="14484" y="2977"/>
                </a:lnTo>
                <a:lnTo>
                  <a:pt x="17410" y="2977"/>
                </a:lnTo>
                <a:lnTo>
                  <a:pt x="17410" y="2977"/>
                </a:lnTo>
                <a:cubicBezTo>
                  <a:pt x="17694" y="2977"/>
                  <a:pt x="17952" y="3141"/>
                  <a:pt x="18073" y="3398"/>
                </a:cubicBezTo>
                <a:lnTo>
                  <a:pt x="19232" y="5860"/>
                </a:lnTo>
                <a:lnTo>
                  <a:pt x="21562" y="5860"/>
                </a:lnTo>
                <a:lnTo>
                  <a:pt x="21562" y="5860"/>
                </a:lnTo>
                <a:cubicBezTo>
                  <a:pt x="21967" y="5860"/>
                  <a:pt x="22295" y="6188"/>
                  <a:pt x="22295" y="6592"/>
                </a:cubicBezTo>
                <a:lnTo>
                  <a:pt x="22295" y="6592"/>
                </a:lnTo>
                <a:cubicBezTo>
                  <a:pt x="22295" y="6996"/>
                  <a:pt x="21967" y="7325"/>
                  <a:pt x="21562" y="7325"/>
                </a:cubicBezTo>
              </a:path>
            </a:pathLst>
          </a:custGeom>
          <a:solidFill>
            <a:schemeClr val="bg1">
              <a:lumMod val="85000"/>
            </a:schemeClr>
          </a:solidFill>
          <a:ln>
            <a:noFill/>
          </a:ln>
          <a:effectLst/>
        </p:spPr>
        <p:txBody>
          <a:bodyPr wrap="none" lIns="45720" tIns="22860" rIns="45720" bIns="22860" anchor="ctr"/>
          <a:lstStyle/>
          <a:p>
            <a:endParaRPr lang="en-US" sz="3600"/>
          </a:p>
        </p:txBody>
      </p:sp>
      <p:sp>
        <p:nvSpPr>
          <p:cNvPr id="10" name="Freeform 495"/>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52740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1" name="Freeform 496"/>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439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2" name="Freeform 497"/>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35172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3" name="Line 498"/>
          <p:cNvSpPr>
            <a:spLocks noChangeShapeType="1"/>
          </p:cNvSpPr>
          <p:nvPr/>
        </p:nvSpPr>
        <p:spPr bwMode="auto">
          <a:xfrm>
            <a:off x="1597765" y="3596484"/>
            <a:ext cx="180234"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4" name="Line 499"/>
          <p:cNvSpPr>
            <a:spLocks noChangeShapeType="1"/>
          </p:cNvSpPr>
          <p:nvPr/>
        </p:nvSpPr>
        <p:spPr bwMode="auto">
          <a:xfrm>
            <a:off x="2170868" y="3596484"/>
            <a:ext cx="1368974"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5" name="Freeform 500"/>
          <p:cNvSpPr>
            <a:spLocks noChangeArrowheads="1"/>
          </p:cNvSpPr>
          <p:nvPr/>
        </p:nvSpPr>
        <p:spPr bwMode="auto">
          <a:xfrm>
            <a:off x="3740329" y="3596484"/>
            <a:ext cx="180234" cy="159943"/>
          </a:xfrm>
          <a:custGeom>
            <a:avLst/>
            <a:gdLst>
              <a:gd name="T0" fmla="*/ 0 w 392"/>
              <a:gd name="T1" fmla="*/ 0 h 350"/>
              <a:gd name="T2" fmla="*/ 391 w 392"/>
              <a:gd name="T3" fmla="*/ 0 h 350"/>
              <a:gd name="T4" fmla="*/ 217 w 392"/>
              <a:gd name="T5" fmla="*/ 349 h 350"/>
            </a:gdLst>
            <a:ahLst/>
            <a:cxnLst>
              <a:cxn ang="0">
                <a:pos x="T0" y="T1"/>
              </a:cxn>
              <a:cxn ang="0">
                <a:pos x="T2" y="T3"/>
              </a:cxn>
              <a:cxn ang="0">
                <a:pos x="T4" y="T5"/>
              </a:cxn>
            </a:cxnLst>
            <a:rect l="0" t="0" r="r" b="b"/>
            <a:pathLst>
              <a:path w="392" h="350">
                <a:moveTo>
                  <a:pt x="0" y="0"/>
                </a:moveTo>
                <a:lnTo>
                  <a:pt x="391" y="0"/>
                </a:lnTo>
                <a:lnTo>
                  <a:pt x="217" y="34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6" name="Line 501"/>
          <p:cNvSpPr>
            <a:spLocks noChangeShapeType="1"/>
          </p:cNvSpPr>
          <p:nvPr/>
        </p:nvSpPr>
        <p:spPr bwMode="auto">
          <a:xfrm flipH="1">
            <a:off x="3400110" y="4106678"/>
            <a:ext cx="265289" cy="524367"/>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7" name="Freeform 502"/>
          <p:cNvSpPr>
            <a:spLocks noChangeArrowheads="1"/>
          </p:cNvSpPr>
          <p:nvPr/>
        </p:nvSpPr>
        <p:spPr bwMode="auto">
          <a:xfrm>
            <a:off x="3236076" y="4803134"/>
            <a:ext cx="180235" cy="161967"/>
          </a:xfrm>
          <a:custGeom>
            <a:avLst/>
            <a:gdLst>
              <a:gd name="T0" fmla="*/ 176 w 392"/>
              <a:gd name="T1" fmla="*/ 0 h 351"/>
              <a:gd name="T2" fmla="*/ 0 w 392"/>
              <a:gd name="T3" fmla="*/ 350 h 351"/>
              <a:gd name="T4" fmla="*/ 391 w 392"/>
              <a:gd name="T5" fmla="*/ 350 h 351"/>
            </a:gdLst>
            <a:ahLst/>
            <a:cxnLst>
              <a:cxn ang="0">
                <a:pos x="T0" y="T1"/>
              </a:cxn>
              <a:cxn ang="0">
                <a:pos x="T2" y="T3"/>
              </a:cxn>
              <a:cxn ang="0">
                <a:pos x="T4" y="T5"/>
              </a:cxn>
            </a:cxnLst>
            <a:rect l="0" t="0" r="r" b="b"/>
            <a:pathLst>
              <a:path w="392" h="351">
                <a:moveTo>
                  <a:pt x="176" y="0"/>
                </a:moveTo>
                <a:lnTo>
                  <a:pt x="0" y="350"/>
                </a:lnTo>
                <a:lnTo>
                  <a:pt x="391" y="35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8" name="Line 503"/>
          <p:cNvSpPr>
            <a:spLocks noChangeShapeType="1"/>
          </p:cNvSpPr>
          <p:nvPr/>
        </p:nvSpPr>
        <p:spPr bwMode="auto">
          <a:xfrm>
            <a:off x="3829434" y="4965100"/>
            <a:ext cx="1445928"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9" name="Freeform 504"/>
          <p:cNvSpPr>
            <a:spLocks noChangeArrowheads="1"/>
          </p:cNvSpPr>
          <p:nvPr/>
        </p:nvSpPr>
        <p:spPr bwMode="auto">
          <a:xfrm>
            <a:off x="5477872" y="4786937"/>
            <a:ext cx="206561" cy="178163"/>
          </a:xfrm>
          <a:custGeom>
            <a:avLst/>
            <a:gdLst>
              <a:gd name="T0" fmla="*/ 0 w 451"/>
              <a:gd name="T1" fmla="*/ 387 h 388"/>
              <a:gd name="T2" fmla="*/ 390 w 451"/>
              <a:gd name="T3" fmla="*/ 387 h 388"/>
              <a:gd name="T4" fmla="*/ 450 w 451"/>
              <a:gd name="T5" fmla="*/ 0 h 388"/>
            </a:gdLst>
            <a:ahLst/>
            <a:cxnLst>
              <a:cxn ang="0">
                <a:pos x="T0" y="T1"/>
              </a:cxn>
              <a:cxn ang="0">
                <a:pos x="T2" y="T3"/>
              </a:cxn>
              <a:cxn ang="0">
                <a:pos x="T4" y="T5"/>
              </a:cxn>
            </a:cxnLst>
            <a:rect l="0" t="0" r="r" b="b"/>
            <a:pathLst>
              <a:path w="451" h="388">
                <a:moveTo>
                  <a:pt x="0" y="387"/>
                </a:moveTo>
                <a:lnTo>
                  <a:pt x="390" y="387"/>
                </a:lnTo>
                <a:lnTo>
                  <a:pt x="450"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0" name="Freeform 505"/>
          <p:cNvSpPr>
            <a:spLocks noChangeArrowheads="1"/>
          </p:cNvSpPr>
          <p:nvPr/>
        </p:nvSpPr>
        <p:spPr bwMode="auto">
          <a:xfrm>
            <a:off x="5731010" y="4313185"/>
            <a:ext cx="208587" cy="178163"/>
          </a:xfrm>
          <a:custGeom>
            <a:avLst/>
            <a:gdLst>
              <a:gd name="T0" fmla="*/ 0 w 452"/>
              <a:gd name="T1" fmla="*/ 387 h 388"/>
              <a:gd name="T2" fmla="*/ 60 w 452"/>
              <a:gd name="T3" fmla="*/ 0 h 388"/>
              <a:gd name="T4" fmla="*/ 451 w 452"/>
              <a:gd name="T5" fmla="*/ 0 h 388"/>
            </a:gdLst>
            <a:ahLst/>
            <a:cxnLst>
              <a:cxn ang="0">
                <a:pos x="T0" y="T1"/>
              </a:cxn>
              <a:cxn ang="0">
                <a:pos x="T2" y="T3"/>
              </a:cxn>
              <a:cxn ang="0">
                <a:pos x="T4" y="T5"/>
              </a:cxn>
            </a:cxnLst>
            <a:rect l="0" t="0" r="r" b="b"/>
            <a:pathLst>
              <a:path w="452" h="388">
                <a:moveTo>
                  <a:pt x="0" y="387"/>
                </a:moveTo>
                <a:lnTo>
                  <a:pt x="60" y="0"/>
                </a:lnTo>
                <a:lnTo>
                  <a:pt x="451"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1" name="Line 506"/>
          <p:cNvSpPr>
            <a:spLocks noChangeShapeType="1"/>
          </p:cNvSpPr>
          <p:nvPr/>
        </p:nvSpPr>
        <p:spPr bwMode="auto">
          <a:xfrm>
            <a:off x="6397270" y="4313185"/>
            <a:ext cx="684487"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2" name="Freeform 507"/>
          <p:cNvSpPr>
            <a:spLocks noChangeArrowheads="1"/>
          </p:cNvSpPr>
          <p:nvPr/>
        </p:nvSpPr>
        <p:spPr bwMode="auto">
          <a:xfrm>
            <a:off x="7306544" y="4313186"/>
            <a:ext cx="224788" cy="174114"/>
          </a:xfrm>
          <a:custGeom>
            <a:avLst/>
            <a:gdLst>
              <a:gd name="T0" fmla="*/ 0 w 489"/>
              <a:gd name="T1" fmla="*/ 0 h 379"/>
              <a:gd name="T2" fmla="*/ 391 w 489"/>
              <a:gd name="T3" fmla="*/ 0 h 379"/>
              <a:gd name="T4" fmla="*/ 488 w 489"/>
              <a:gd name="T5" fmla="*/ 378 h 379"/>
            </a:gdLst>
            <a:ahLst/>
            <a:cxnLst>
              <a:cxn ang="0">
                <a:pos x="T0" y="T1"/>
              </a:cxn>
              <a:cxn ang="0">
                <a:pos x="T2" y="T3"/>
              </a:cxn>
              <a:cxn ang="0">
                <a:pos x="T4" y="T5"/>
              </a:cxn>
            </a:cxnLst>
            <a:rect l="0" t="0" r="r" b="b"/>
            <a:pathLst>
              <a:path w="489" h="379">
                <a:moveTo>
                  <a:pt x="0" y="0"/>
                </a:moveTo>
                <a:lnTo>
                  <a:pt x="391" y="0"/>
                </a:lnTo>
                <a:lnTo>
                  <a:pt x="488" y="378"/>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3" name="Freeform 508"/>
          <p:cNvSpPr>
            <a:spLocks noChangeArrowheads="1"/>
          </p:cNvSpPr>
          <p:nvPr/>
        </p:nvSpPr>
        <p:spPr bwMode="auto">
          <a:xfrm>
            <a:off x="7608285" y="4790987"/>
            <a:ext cx="224786" cy="174114"/>
          </a:xfrm>
          <a:custGeom>
            <a:avLst/>
            <a:gdLst>
              <a:gd name="T0" fmla="*/ 0 w 490"/>
              <a:gd name="T1" fmla="*/ 0 h 380"/>
              <a:gd name="T2" fmla="*/ 95 w 490"/>
              <a:gd name="T3" fmla="*/ 379 h 380"/>
              <a:gd name="T4" fmla="*/ 489 w 490"/>
              <a:gd name="T5" fmla="*/ 379 h 380"/>
            </a:gdLst>
            <a:ahLst/>
            <a:cxnLst>
              <a:cxn ang="0">
                <a:pos x="T0" y="T1"/>
              </a:cxn>
              <a:cxn ang="0">
                <a:pos x="T2" y="T3"/>
              </a:cxn>
              <a:cxn ang="0">
                <a:pos x="T4" y="T5"/>
              </a:cxn>
            </a:cxnLst>
            <a:rect l="0" t="0" r="r" b="b"/>
            <a:pathLst>
              <a:path w="490" h="380">
                <a:moveTo>
                  <a:pt x="0" y="0"/>
                </a:moveTo>
                <a:lnTo>
                  <a:pt x="95" y="379"/>
                </a:lnTo>
                <a:lnTo>
                  <a:pt x="489" y="37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4" name="Line 509"/>
          <p:cNvSpPr>
            <a:spLocks noChangeShapeType="1"/>
          </p:cNvSpPr>
          <p:nvPr/>
        </p:nvSpPr>
        <p:spPr bwMode="auto">
          <a:xfrm>
            <a:off x="8248220" y="4965100"/>
            <a:ext cx="617657"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5" name="Freeform 510"/>
          <p:cNvSpPr>
            <a:spLocks noChangeArrowheads="1"/>
          </p:cNvSpPr>
          <p:nvPr/>
        </p:nvSpPr>
        <p:spPr bwMode="auto">
          <a:xfrm>
            <a:off x="9078513" y="4965100"/>
            <a:ext cx="257188" cy="161967"/>
          </a:xfrm>
          <a:custGeom>
            <a:avLst/>
            <a:gdLst>
              <a:gd name="T0" fmla="*/ 0 w 558"/>
              <a:gd name="T1" fmla="*/ 0 h 354"/>
              <a:gd name="T2" fmla="*/ 390 w 558"/>
              <a:gd name="T3" fmla="*/ 0 h 354"/>
              <a:gd name="T4" fmla="*/ 557 w 558"/>
              <a:gd name="T5" fmla="*/ 353 h 354"/>
            </a:gdLst>
            <a:ahLst/>
            <a:cxnLst>
              <a:cxn ang="0">
                <a:pos x="T0" y="T1"/>
              </a:cxn>
              <a:cxn ang="0">
                <a:pos x="T2" y="T3"/>
              </a:cxn>
              <a:cxn ang="0">
                <a:pos x="T4" y="T5"/>
              </a:cxn>
            </a:cxnLst>
            <a:rect l="0" t="0" r="r" b="b"/>
            <a:pathLst>
              <a:path w="558" h="354">
                <a:moveTo>
                  <a:pt x="0" y="0"/>
                </a:moveTo>
                <a:lnTo>
                  <a:pt x="390" y="0"/>
                </a:lnTo>
                <a:lnTo>
                  <a:pt x="557"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6" name="Line 511"/>
          <p:cNvSpPr>
            <a:spLocks noChangeShapeType="1"/>
          </p:cNvSpPr>
          <p:nvPr/>
        </p:nvSpPr>
        <p:spPr bwMode="auto">
          <a:xfrm>
            <a:off x="9489610" y="5459098"/>
            <a:ext cx="234913" cy="500073"/>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7" name="Freeform 512"/>
          <p:cNvSpPr>
            <a:spLocks noChangeArrowheads="1"/>
          </p:cNvSpPr>
          <p:nvPr/>
        </p:nvSpPr>
        <p:spPr bwMode="auto">
          <a:xfrm>
            <a:off x="9805527" y="6125186"/>
            <a:ext cx="259214" cy="161967"/>
          </a:xfrm>
          <a:custGeom>
            <a:avLst/>
            <a:gdLst>
              <a:gd name="T0" fmla="*/ 0 w 563"/>
              <a:gd name="T1" fmla="*/ 0 h 354"/>
              <a:gd name="T2" fmla="*/ 162 w 563"/>
              <a:gd name="T3" fmla="*/ 353 h 354"/>
              <a:gd name="T4" fmla="*/ 562 w 563"/>
              <a:gd name="T5" fmla="*/ 353 h 354"/>
            </a:gdLst>
            <a:ahLst/>
            <a:cxnLst>
              <a:cxn ang="0">
                <a:pos x="T0" y="T1"/>
              </a:cxn>
              <a:cxn ang="0">
                <a:pos x="T2" y="T3"/>
              </a:cxn>
              <a:cxn ang="0">
                <a:pos x="T4" y="T5"/>
              </a:cxn>
            </a:cxnLst>
            <a:rect l="0" t="0" r="r" b="b"/>
            <a:pathLst>
              <a:path w="563" h="354">
                <a:moveTo>
                  <a:pt x="0" y="0"/>
                </a:moveTo>
                <a:lnTo>
                  <a:pt x="162" y="353"/>
                </a:lnTo>
                <a:lnTo>
                  <a:pt x="562"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8" name="Line 513"/>
          <p:cNvSpPr>
            <a:spLocks noChangeShapeType="1"/>
          </p:cNvSpPr>
          <p:nvPr/>
        </p:nvSpPr>
        <p:spPr bwMode="auto">
          <a:xfrm>
            <a:off x="10366482" y="6287153"/>
            <a:ext cx="459699" cy="2024"/>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9" name="Freeform 514"/>
          <p:cNvSpPr>
            <a:spLocks noChangeArrowheads="1"/>
          </p:cNvSpPr>
          <p:nvPr/>
        </p:nvSpPr>
        <p:spPr bwMode="auto">
          <a:xfrm>
            <a:off x="2812830" y="2359466"/>
            <a:ext cx="836369" cy="1218798"/>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chemeClr val="accent1"/>
          </a:solidFill>
          <a:ln>
            <a:noFill/>
          </a:ln>
          <a:effectLst/>
        </p:spPr>
        <p:txBody>
          <a:bodyPr wrap="none" lIns="45720" tIns="22860" rIns="45720" bIns="22860" anchor="ctr"/>
          <a:lstStyle/>
          <a:p>
            <a:endParaRPr lang="en-US" sz="3600"/>
          </a:p>
        </p:txBody>
      </p:sp>
      <p:sp>
        <p:nvSpPr>
          <p:cNvPr id="30" name="Freeform 515"/>
          <p:cNvSpPr>
            <a:spLocks noChangeArrowheads="1"/>
          </p:cNvSpPr>
          <p:nvPr/>
        </p:nvSpPr>
        <p:spPr bwMode="auto">
          <a:xfrm>
            <a:off x="3230001" y="2359466"/>
            <a:ext cx="419197" cy="1218798"/>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chemeClr val="accent1">
              <a:lumMod val="75000"/>
            </a:schemeClr>
          </a:solidFill>
          <a:ln>
            <a:noFill/>
          </a:ln>
          <a:effectLst/>
        </p:spPr>
        <p:txBody>
          <a:bodyPr wrap="none" lIns="45720" tIns="22860" rIns="45720" bIns="22860" anchor="ctr"/>
          <a:lstStyle/>
          <a:p>
            <a:endParaRPr lang="en-US" sz="3600"/>
          </a:p>
        </p:txBody>
      </p:sp>
      <p:sp>
        <p:nvSpPr>
          <p:cNvPr id="31" name="Freeform 516"/>
          <p:cNvSpPr>
            <a:spLocks noChangeArrowheads="1"/>
          </p:cNvSpPr>
          <p:nvPr/>
        </p:nvSpPr>
        <p:spPr bwMode="auto">
          <a:xfrm>
            <a:off x="2916109" y="2462719"/>
            <a:ext cx="627784" cy="627621"/>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32" name="Freeform 517"/>
          <p:cNvSpPr>
            <a:spLocks noChangeArrowheads="1"/>
          </p:cNvSpPr>
          <p:nvPr/>
        </p:nvSpPr>
        <p:spPr bwMode="auto">
          <a:xfrm>
            <a:off x="3185448" y="2616586"/>
            <a:ext cx="78979" cy="285467"/>
          </a:xfrm>
          <a:custGeom>
            <a:avLst/>
            <a:gdLst>
              <a:gd name="T0" fmla="*/ 0 w 171"/>
              <a:gd name="T1" fmla="*/ 129 h 622"/>
              <a:gd name="T2" fmla="*/ 0 w 171"/>
              <a:gd name="T3" fmla="*/ 129 h 622"/>
              <a:gd name="T4" fmla="*/ 19 w 171"/>
              <a:gd name="T5" fmla="*/ 93 h 622"/>
              <a:gd name="T6" fmla="*/ 107 w 171"/>
              <a:gd name="T7" fmla="*/ 8 h 622"/>
              <a:gd name="T8" fmla="*/ 107 w 171"/>
              <a:gd name="T9" fmla="*/ 8 h 622"/>
              <a:gd name="T10" fmla="*/ 130 w 171"/>
              <a:gd name="T11" fmla="*/ 0 h 622"/>
              <a:gd name="T12" fmla="*/ 130 w 171"/>
              <a:gd name="T13" fmla="*/ 0 h 622"/>
              <a:gd name="T14" fmla="*/ 157 w 171"/>
              <a:gd name="T15" fmla="*/ 8 h 622"/>
              <a:gd name="T16" fmla="*/ 157 w 171"/>
              <a:gd name="T17" fmla="*/ 8 h 622"/>
              <a:gd name="T18" fmla="*/ 170 w 171"/>
              <a:gd name="T19" fmla="*/ 29 h 622"/>
              <a:gd name="T20" fmla="*/ 170 w 171"/>
              <a:gd name="T21" fmla="*/ 592 h 622"/>
              <a:gd name="T22" fmla="*/ 170 w 171"/>
              <a:gd name="T23" fmla="*/ 592 h 622"/>
              <a:gd name="T24" fmla="*/ 157 w 171"/>
              <a:gd name="T25" fmla="*/ 614 h 622"/>
              <a:gd name="T26" fmla="*/ 157 w 171"/>
              <a:gd name="T27" fmla="*/ 614 h 622"/>
              <a:gd name="T28" fmla="*/ 125 w 171"/>
              <a:gd name="T29" fmla="*/ 621 h 622"/>
              <a:gd name="T30" fmla="*/ 125 w 171"/>
              <a:gd name="T31" fmla="*/ 621 h 622"/>
              <a:gd name="T32" fmla="*/ 92 w 171"/>
              <a:gd name="T33" fmla="*/ 614 h 622"/>
              <a:gd name="T34" fmla="*/ 92 w 171"/>
              <a:gd name="T35" fmla="*/ 614 h 622"/>
              <a:gd name="T36" fmla="*/ 79 w 171"/>
              <a:gd name="T37" fmla="*/ 592 h 622"/>
              <a:gd name="T38" fmla="*/ 79 w 171"/>
              <a:gd name="T39" fmla="*/ 120 h 622"/>
              <a:gd name="T40" fmla="*/ 50 w 171"/>
              <a:gd name="T41" fmla="*/ 156 h 622"/>
              <a:gd name="T42" fmla="*/ 50 w 171"/>
              <a:gd name="T43" fmla="*/ 156 h 622"/>
              <a:gd name="T44" fmla="*/ 31 w 171"/>
              <a:gd name="T45" fmla="*/ 165 h 622"/>
              <a:gd name="T46" fmla="*/ 31 w 171"/>
              <a:gd name="T47" fmla="*/ 165 h 622"/>
              <a:gd name="T48" fmla="*/ 9 w 171"/>
              <a:gd name="T49" fmla="*/ 154 h 622"/>
              <a:gd name="T50" fmla="*/ 9 w 171"/>
              <a:gd name="T51" fmla="*/ 154 h 622"/>
              <a:gd name="T52" fmla="*/ 0 w 171"/>
              <a:gd name="T53" fmla="*/ 129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 h="622">
                <a:moveTo>
                  <a:pt x="0" y="129"/>
                </a:moveTo>
                <a:lnTo>
                  <a:pt x="0" y="129"/>
                </a:lnTo>
                <a:cubicBezTo>
                  <a:pt x="0" y="114"/>
                  <a:pt x="8" y="102"/>
                  <a:pt x="19" y="93"/>
                </a:cubicBezTo>
                <a:lnTo>
                  <a:pt x="107" y="8"/>
                </a:lnTo>
                <a:lnTo>
                  <a:pt x="107" y="8"/>
                </a:lnTo>
                <a:cubicBezTo>
                  <a:pt x="113" y="3"/>
                  <a:pt x="120" y="0"/>
                  <a:pt x="130" y="0"/>
                </a:cubicBezTo>
                <a:lnTo>
                  <a:pt x="130" y="0"/>
                </a:lnTo>
                <a:cubicBezTo>
                  <a:pt x="141" y="0"/>
                  <a:pt x="150" y="3"/>
                  <a:pt x="157" y="8"/>
                </a:cubicBezTo>
                <a:lnTo>
                  <a:pt x="157" y="8"/>
                </a:lnTo>
                <a:cubicBezTo>
                  <a:pt x="166" y="13"/>
                  <a:pt x="170" y="20"/>
                  <a:pt x="170" y="29"/>
                </a:cubicBezTo>
                <a:lnTo>
                  <a:pt x="170" y="592"/>
                </a:lnTo>
                <a:lnTo>
                  <a:pt x="170" y="592"/>
                </a:lnTo>
                <a:cubicBezTo>
                  <a:pt x="170" y="601"/>
                  <a:pt x="166" y="608"/>
                  <a:pt x="157" y="614"/>
                </a:cubicBezTo>
                <a:lnTo>
                  <a:pt x="157" y="614"/>
                </a:lnTo>
                <a:cubicBezTo>
                  <a:pt x="147" y="618"/>
                  <a:pt x="136" y="621"/>
                  <a:pt x="125" y="621"/>
                </a:cubicBezTo>
                <a:lnTo>
                  <a:pt x="125" y="621"/>
                </a:lnTo>
                <a:cubicBezTo>
                  <a:pt x="113" y="621"/>
                  <a:pt x="101" y="618"/>
                  <a:pt x="92" y="614"/>
                </a:cubicBezTo>
                <a:lnTo>
                  <a:pt x="92" y="614"/>
                </a:lnTo>
                <a:cubicBezTo>
                  <a:pt x="84" y="608"/>
                  <a:pt x="79" y="601"/>
                  <a:pt x="79" y="592"/>
                </a:cubicBezTo>
                <a:lnTo>
                  <a:pt x="79" y="120"/>
                </a:lnTo>
                <a:lnTo>
                  <a:pt x="50" y="156"/>
                </a:lnTo>
                <a:lnTo>
                  <a:pt x="50" y="156"/>
                </a:lnTo>
                <a:cubicBezTo>
                  <a:pt x="44" y="163"/>
                  <a:pt x="38" y="165"/>
                  <a:pt x="31" y="165"/>
                </a:cubicBezTo>
                <a:lnTo>
                  <a:pt x="31" y="165"/>
                </a:lnTo>
                <a:cubicBezTo>
                  <a:pt x="24" y="165"/>
                  <a:pt x="16" y="161"/>
                  <a:pt x="9" y="154"/>
                </a:cubicBezTo>
                <a:lnTo>
                  <a:pt x="9" y="154"/>
                </a:lnTo>
                <a:cubicBezTo>
                  <a:pt x="3" y="146"/>
                  <a:pt x="0" y="138"/>
                  <a:pt x="0" y="129"/>
                </a:cubicBezTo>
              </a:path>
            </a:pathLst>
          </a:custGeom>
          <a:solidFill>
            <a:schemeClr val="accent1"/>
          </a:solidFill>
          <a:ln>
            <a:noFill/>
          </a:ln>
          <a:effectLst/>
        </p:spPr>
        <p:txBody>
          <a:bodyPr wrap="none" lIns="45720" tIns="22860" rIns="45720" bIns="22860" anchor="ctr"/>
          <a:lstStyle/>
          <a:p>
            <a:endParaRPr lang="en-US" sz="3600"/>
          </a:p>
        </p:txBody>
      </p:sp>
      <p:sp>
        <p:nvSpPr>
          <p:cNvPr id="33" name="Freeform 518"/>
          <p:cNvSpPr>
            <a:spLocks noChangeArrowheads="1"/>
          </p:cNvSpPr>
          <p:nvPr/>
        </p:nvSpPr>
        <p:spPr bwMode="auto">
          <a:xfrm>
            <a:off x="8855752" y="3726057"/>
            <a:ext cx="836369" cy="1218798"/>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chemeClr val="accent4"/>
          </a:solidFill>
          <a:ln>
            <a:noFill/>
          </a:ln>
          <a:effectLst/>
        </p:spPr>
        <p:txBody>
          <a:bodyPr wrap="none" lIns="45720" tIns="22860" rIns="45720" bIns="22860" anchor="ctr"/>
          <a:lstStyle/>
          <a:p>
            <a:endParaRPr lang="en-US" sz="3600"/>
          </a:p>
        </p:txBody>
      </p:sp>
      <p:sp>
        <p:nvSpPr>
          <p:cNvPr id="34" name="Freeform 519"/>
          <p:cNvSpPr>
            <a:spLocks noChangeArrowheads="1"/>
          </p:cNvSpPr>
          <p:nvPr/>
        </p:nvSpPr>
        <p:spPr bwMode="auto">
          <a:xfrm>
            <a:off x="9272924" y="3726057"/>
            <a:ext cx="419197" cy="1218798"/>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chemeClr val="accent4">
              <a:lumMod val="75000"/>
            </a:schemeClr>
          </a:solidFill>
          <a:ln>
            <a:noFill/>
          </a:ln>
          <a:effectLst/>
        </p:spPr>
        <p:txBody>
          <a:bodyPr wrap="none" lIns="45720" tIns="22860" rIns="45720" bIns="22860" anchor="ctr"/>
          <a:lstStyle/>
          <a:p>
            <a:endParaRPr lang="en-US" sz="3600"/>
          </a:p>
        </p:txBody>
      </p:sp>
      <p:sp>
        <p:nvSpPr>
          <p:cNvPr id="35" name="Freeform 520"/>
          <p:cNvSpPr>
            <a:spLocks noChangeArrowheads="1"/>
          </p:cNvSpPr>
          <p:nvPr/>
        </p:nvSpPr>
        <p:spPr bwMode="auto">
          <a:xfrm>
            <a:off x="8961058" y="3831335"/>
            <a:ext cx="627784" cy="625596"/>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36" name="Freeform 521"/>
          <p:cNvSpPr>
            <a:spLocks noChangeArrowheads="1"/>
          </p:cNvSpPr>
          <p:nvPr/>
        </p:nvSpPr>
        <p:spPr bwMode="auto">
          <a:xfrm>
            <a:off x="9171669" y="3983180"/>
            <a:ext cx="186310" cy="285465"/>
          </a:xfrm>
          <a:custGeom>
            <a:avLst/>
            <a:gdLst>
              <a:gd name="T0" fmla="*/ 0 w 404"/>
              <a:gd name="T1" fmla="*/ 449 h 621"/>
              <a:gd name="T2" fmla="*/ 0 w 404"/>
              <a:gd name="T3" fmla="*/ 449 h 621"/>
              <a:gd name="T4" fmla="*/ 6 w 404"/>
              <a:gd name="T5" fmla="*/ 429 h 621"/>
              <a:gd name="T6" fmla="*/ 211 w 404"/>
              <a:gd name="T7" fmla="*/ 25 h 621"/>
              <a:gd name="T8" fmla="*/ 211 w 404"/>
              <a:gd name="T9" fmla="*/ 25 h 621"/>
              <a:gd name="T10" fmla="*/ 250 w 404"/>
              <a:gd name="T11" fmla="*/ 0 h 621"/>
              <a:gd name="T12" fmla="*/ 250 w 404"/>
              <a:gd name="T13" fmla="*/ 0 h 621"/>
              <a:gd name="T14" fmla="*/ 280 w 404"/>
              <a:gd name="T15" fmla="*/ 10 h 621"/>
              <a:gd name="T16" fmla="*/ 280 w 404"/>
              <a:gd name="T17" fmla="*/ 10 h 621"/>
              <a:gd name="T18" fmla="*/ 295 w 404"/>
              <a:gd name="T19" fmla="*/ 35 h 621"/>
              <a:gd name="T20" fmla="*/ 295 w 404"/>
              <a:gd name="T21" fmla="*/ 35 h 621"/>
              <a:gd name="T22" fmla="*/ 291 w 404"/>
              <a:gd name="T23" fmla="*/ 49 h 621"/>
              <a:gd name="T24" fmla="*/ 116 w 404"/>
              <a:gd name="T25" fmla="*/ 397 h 621"/>
              <a:gd name="T26" fmla="*/ 241 w 404"/>
              <a:gd name="T27" fmla="*/ 397 h 621"/>
              <a:gd name="T28" fmla="*/ 241 w 404"/>
              <a:gd name="T29" fmla="*/ 280 h 621"/>
              <a:gd name="T30" fmla="*/ 241 w 404"/>
              <a:gd name="T31" fmla="*/ 280 h 621"/>
              <a:gd name="T32" fmla="*/ 286 w 404"/>
              <a:gd name="T33" fmla="*/ 251 h 621"/>
              <a:gd name="T34" fmla="*/ 286 w 404"/>
              <a:gd name="T35" fmla="*/ 251 h 621"/>
              <a:gd name="T36" fmla="*/ 317 w 404"/>
              <a:gd name="T37" fmla="*/ 258 h 621"/>
              <a:gd name="T38" fmla="*/ 317 w 404"/>
              <a:gd name="T39" fmla="*/ 258 h 621"/>
              <a:gd name="T40" fmla="*/ 331 w 404"/>
              <a:gd name="T41" fmla="*/ 280 h 621"/>
              <a:gd name="T42" fmla="*/ 331 w 404"/>
              <a:gd name="T43" fmla="*/ 397 h 621"/>
              <a:gd name="T44" fmla="*/ 372 w 404"/>
              <a:gd name="T45" fmla="*/ 397 h 621"/>
              <a:gd name="T46" fmla="*/ 372 w 404"/>
              <a:gd name="T47" fmla="*/ 397 h 621"/>
              <a:gd name="T48" fmla="*/ 394 w 404"/>
              <a:gd name="T49" fmla="*/ 411 h 621"/>
              <a:gd name="T50" fmla="*/ 394 w 404"/>
              <a:gd name="T51" fmla="*/ 411 h 621"/>
              <a:gd name="T52" fmla="*/ 403 w 404"/>
              <a:gd name="T53" fmla="*/ 440 h 621"/>
              <a:gd name="T54" fmla="*/ 403 w 404"/>
              <a:gd name="T55" fmla="*/ 440 h 621"/>
              <a:gd name="T56" fmla="*/ 393 w 404"/>
              <a:gd name="T57" fmla="*/ 469 h 621"/>
              <a:gd name="T58" fmla="*/ 393 w 404"/>
              <a:gd name="T59" fmla="*/ 469 h 621"/>
              <a:gd name="T60" fmla="*/ 372 w 404"/>
              <a:gd name="T61" fmla="*/ 480 h 621"/>
              <a:gd name="T62" fmla="*/ 331 w 404"/>
              <a:gd name="T63" fmla="*/ 480 h 621"/>
              <a:gd name="T64" fmla="*/ 331 w 404"/>
              <a:gd name="T65" fmla="*/ 591 h 621"/>
              <a:gd name="T66" fmla="*/ 331 w 404"/>
              <a:gd name="T67" fmla="*/ 591 h 621"/>
              <a:gd name="T68" fmla="*/ 317 w 404"/>
              <a:gd name="T69" fmla="*/ 613 h 621"/>
              <a:gd name="T70" fmla="*/ 317 w 404"/>
              <a:gd name="T71" fmla="*/ 613 h 621"/>
              <a:gd name="T72" fmla="*/ 286 w 404"/>
              <a:gd name="T73" fmla="*/ 620 h 621"/>
              <a:gd name="T74" fmla="*/ 286 w 404"/>
              <a:gd name="T75" fmla="*/ 620 h 621"/>
              <a:gd name="T76" fmla="*/ 254 w 404"/>
              <a:gd name="T77" fmla="*/ 613 h 621"/>
              <a:gd name="T78" fmla="*/ 254 w 404"/>
              <a:gd name="T79" fmla="*/ 613 h 621"/>
              <a:gd name="T80" fmla="*/ 241 w 404"/>
              <a:gd name="T81" fmla="*/ 591 h 621"/>
              <a:gd name="T82" fmla="*/ 241 w 404"/>
              <a:gd name="T83" fmla="*/ 480 h 621"/>
              <a:gd name="T84" fmla="*/ 32 w 404"/>
              <a:gd name="T85" fmla="*/ 480 h 621"/>
              <a:gd name="T86" fmla="*/ 32 w 404"/>
              <a:gd name="T87" fmla="*/ 480 h 621"/>
              <a:gd name="T88" fmla="*/ 9 w 404"/>
              <a:gd name="T89" fmla="*/ 474 h 621"/>
              <a:gd name="T90" fmla="*/ 9 w 404"/>
              <a:gd name="T91" fmla="*/ 474 h 621"/>
              <a:gd name="T92" fmla="*/ 0 w 404"/>
              <a:gd name="T93" fmla="*/ 449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4" h="621">
                <a:moveTo>
                  <a:pt x="0" y="449"/>
                </a:moveTo>
                <a:lnTo>
                  <a:pt x="0" y="449"/>
                </a:lnTo>
                <a:cubicBezTo>
                  <a:pt x="0" y="441"/>
                  <a:pt x="2" y="435"/>
                  <a:pt x="6" y="429"/>
                </a:cubicBezTo>
                <a:lnTo>
                  <a:pt x="211" y="25"/>
                </a:lnTo>
                <a:lnTo>
                  <a:pt x="211" y="25"/>
                </a:lnTo>
                <a:cubicBezTo>
                  <a:pt x="220" y="8"/>
                  <a:pt x="233" y="0"/>
                  <a:pt x="250" y="0"/>
                </a:cubicBezTo>
                <a:lnTo>
                  <a:pt x="250" y="0"/>
                </a:lnTo>
                <a:cubicBezTo>
                  <a:pt x="259" y="0"/>
                  <a:pt x="270" y="3"/>
                  <a:pt x="280" y="10"/>
                </a:cubicBezTo>
                <a:lnTo>
                  <a:pt x="280" y="10"/>
                </a:lnTo>
                <a:cubicBezTo>
                  <a:pt x="291" y="16"/>
                  <a:pt x="295" y="25"/>
                  <a:pt x="295" y="35"/>
                </a:cubicBezTo>
                <a:lnTo>
                  <a:pt x="295" y="35"/>
                </a:lnTo>
                <a:cubicBezTo>
                  <a:pt x="295" y="38"/>
                  <a:pt x="293" y="42"/>
                  <a:pt x="291" y="49"/>
                </a:cubicBezTo>
                <a:lnTo>
                  <a:pt x="116" y="397"/>
                </a:lnTo>
                <a:lnTo>
                  <a:pt x="241" y="397"/>
                </a:lnTo>
                <a:lnTo>
                  <a:pt x="241" y="280"/>
                </a:lnTo>
                <a:lnTo>
                  <a:pt x="241" y="280"/>
                </a:lnTo>
                <a:cubicBezTo>
                  <a:pt x="241" y="260"/>
                  <a:pt x="255" y="251"/>
                  <a:pt x="286" y="251"/>
                </a:cubicBezTo>
                <a:lnTo>
                  <a:pt x="286" y="251"/>
                </a:lnTo>
                <a:cubicBezTo>
                  <a:pt x="297" y="251"/>
                  <a:pt x="309" y="252"/>
                  <a:pt x="317" y="258"/>
                </a:cubicBezTo>
                <a:lnTo>
                  <a:pt x="317" y="258"/>
                </a:lnTo>
                <a:cubicBezTo>
                  <a:pt x="325" y="262"/>
                  <a:pt x="331" y="269"/>
                  <a:pt x="331" y="280"/>
                </a:cubicBezTo>
                <a:lnTo>
                  <a:pt x="331" y="397"/>
                </a:lnTo>
                <a:lnTo>
                  <a:pt x="372" y="397"/>
                </a:lnTo>
                <a:lnTo>
                  <a:pt x="372" y="397"/>
                </a:lnTo>
                <a:cubicBezTo>
                  <a:pt x="383" y="397"/>
                  <a:pt x="390" y="402"/>
                  <a:pt x="394" y="411"/>
                </a:cubicBezTo>
                <a:lnTo>
                  <a:pt x="394" y="411"/>
                </a:lnTo>
                <a:cubicBezTo>
                  <a:pt x="400" y="417"/>
                  <a:pt x="403" y="428"/>
                  <a:pt x="403" y="440"/>
                </a:cubicBezTo>
                <a:lnTo>
                  <a:pt x="403" y="440"/>
                </a:lnTo>
                <a:cubicBezTo>
                  <a:pt x="403" y="450"/>
                  <a:pt x="400" y="459"/>
                  <a:pt x="393" y="469"/>
                </a:cubicBezTo>
                <a:lnTo>
                  <a:pt x="393" y="469"/>
                </a:lnTo>
                <a:cubicBezTo>
                  <a:pt x="387" y="476"/>
                  <a:pt x="380" y="480"/>
                  <a:pt x="372" y="480"/>
                </a:cubicBezTo>
                <a:lnTo>
                  <a:pt x="331" y="480"/>
                </a:lnTo>
                <a:lnTo>
                  <a:pt x="331" y="591"/>
                </a:lnTo>
                <a:lnTo>
                  <a:pt x="331" y="591"/>
                </a:lnTo>
                <a:cubicBezTo>
                  <a:pt x="331" y="600"/>
                  <a:pt x="325" y="606"/>
                  <a:pt x="317" y="613"/>
                </a:cubicBezTo>
                <a:lnTo>
                  <a:pt x="317" y="613"/>
                </a:lnTo>
                <a:cubicBezTo>
                  <a:pt x="308" y="618"/>
                  <a:pt x="297" y="620"/>
                  <a:pt x="286" y="620"/>
                </a:cubicBezTo>
                <a:lnTo>
                  <a:pt x="286" y="620"/>
                </a:lnTo>
                <a:cubicBezTo>
                  <a:pt x="273" y="620"/>
                  <a:pt x="262" y="618"/>
                  <a:pt x="254" y="613"/>
                </a:cubicBezTo>
                <a:lnTo>
                  <a:pt x="254" y="613"/>
                </a:lnTo>
                <a:cubicBezTo>
                  <a:pt x="245" y="606"/>
                  <a:pt x="241" y="600"/>
                  <a:pt x="241" y="591"/>
                </a:cubicBezTo>
                <a:lnTo>
                  <a:pt x="241" y="480"/>
                </a:lnTo>
                <a:lnTo>
                  <a:pt x="32" y="480"/>
                </a:lnTo>
                <a:lnTo>
                  <a:pt x="32" y="480"/>
                </a:lnTo>
                <a:cubicBezTo>
                  <a:pt x="22" y="480"/>
                  <a:pt x="15" y="478"/>
                  <a:pt x="9" y="474"/>
                </a:cubicBezTo>
                <a:lnTo>
                  <a:pt x="9" y="474"/>
                </a:lnTo>
                <a:cubicBezTo>
                  <a:pt x="3" y="466"/>
                  <a:pt x="0" y="459"/>
                  <a:pt x="0" y="449"/>
                </a:cubicBezTo>
              </a:path>
            </a:pathLst>
          </a:custGeom>
          <a:solidFill>
            <a:schemeClr val="accent4"/>
          </a:solidFill>
          <a:ln>
            <a:noFill/>
          </a:ln>
          <a:effectLst/>
        </p:spPr>
        <p:txBody>
          <a:bodyPr wrap="none" lIns="45720" tIns="22860" rIns="45720" bIns="22860" anchor="ctr"/>
          <a:lstStyle/>
          <a:p>
            <a:endParaRPr lang="en-US" sz="3600"/>
          </a:p>
        </p:txBody>
      </p:sp>
      <p:sp>
        <p:nvSpPr>
          <p:cNvPr id="37" name="Freeform 522"/>
          <p:cNvSpPr>
            <a:spLocks noChangeArrowheads="1"/>
          </p:cNvSpPr>
          <p:nvPr/>
        </p:nvSpPr>
        <p:spPr bwMode="auto">
          <a:xfrm>
            <a:off x="4605049" y="3726057"/>
            <a:ext cx="836370" cy="1218798"/>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chemeClr val="accent2"/>
          </a:solidFill>
          <a:ln>
            <a:noFill/>
          </a:ln>
          <a:effectLst/>
        </p:spPr>
        <p:txBody>
          <a:bodyPr wrap="none" lIns="45720" tIns="22860" rIns="45720" bIns="22860" anchor="ctr"/>
          <a:lstStyle/>
          <a:p>
            <a:endParaRPr lang="en-US" sz="3600"/>
          </a:p>
        </p:txBody>
      </p:sp>
      <p:sp>
        <p:nvSpPr>
          <p:cNvPr id="38" name="Freeform 523"/>
          <p:cNvSpPr>
            <a:spLocks noChangeArrowheads="1"/>
          </p:cNvSpPr>
          <p:nvPr/>
        </p:nvSpPr>
        <p:spPr bwMode="auto">
          <a:xfrm>
            <a:off x="5024247" y="3726057"/>
            <a:ext cx="417173" cy="1218798"/>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chemeClr val="accent2">
              <a:lumMod val="75000"/>
            </a:schemeClr>
          </a:solidFill>
          <a:ln>
            <a:noFill/>
          </a:ln>
          <a:effectLst/>
        </p:spPr>
        <p:txBody>
          <a:bodyPr wrap="none" lIns="45720" tIns="22860" rIns="45720" bIns="22860" anchor="ctr"/>
          <a:lstStyle/>
          <a:p>
            <a:endParaRPr lang="en-US" sz="3600"/>
          </a:p>
        </p:txBody>
      </p:sp>
      <p:sp>
        <p:nvSpPr>
          <p:cNvPr id="39" name="Freeform 524"/>
          <p:cNvSpPr>
            <a:spLocks noChangeArrowheads="1"/>
          </p:cNvSpPr>
          <p:nvPr/>
        </p:nvSpPr>
        <p:spPr bwMode="auto">
          <a:xfrm>
            <a:off x="4710355" y="3831335"/>
            <a:ext cx="627784" cy="625596"/>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40" name="Freeform 525"/>
          <p:cNvSpPr>
            <a:spLocks noChangeArrowheads="1"/>
          </p:cNvSpPr>
          <p:nvPr/>
        </p:nvSpPr>
        <p:spPr bwMode="auto">
          <a:xfrm>
            <a:off x="4933117" y="3983180"/>
            <a:ext cx="172135" cy="285465"/>
          </a:xfrm>
          <a:custGeom>
            <a:avLst/>
            <a:gdLst>
              <a:gd name="T0" fmla="*/ 0 w 373"/>
              <a:gd name="T1" fmla="*/ 591 h 621"/>
              <a:gd name="T2" fmla="*/ 0 w 373"/>
              <a:gd name="T3" fmla="*/ 508 h 621"/>
              <a:gd name="T4" fmla="*/ 0 w 373"/>
              <a:gd name="T5" fmla="*/ 508 h 621"/>
              <a:gd name="T6" fmla="*/ 28 w 373"/>
              <a:gd name="T7" fmla="*/ 434 h 621"/>
              <a:gd name="T8" fmla="*/ 28 w 373"/>
              <a:gd name="T9" fmla="*/ 434 h 621"/>
              <a:gd name="T10" fmla="*/ 99 w 373"/>
              <a:gd name="T11" fmla="*/ 368 h 621"/>
              <a:gd name="T12" fmla="*/ 180 w 373"/>
              <a:gd name="T13" fmla="*/ 308 h 621"/>
              <a:gd name="T14" fmla="*/ 180 w 373"/>
              <a:gd name="T15" fmla="*/ 308 h 621"/>
              <a:gd name="T16" fmla="*/ 249 w 373"/>
              <a:gd name="T17" fmla="*/ 242 h 621"/>
              <a:gd name="T18" fmla="*/ 249 w 373"/>
              <a:gd name="T19" fmla="*/ 242 h 621"/>
              <a:gd name="T20" fmla="*/ 279 w 373"/>
              <a:gd name="T21" fmla="*/ 172 h 621"/>
              <a:gd name="T22" fmla="*/ 279 w 373"/>
              <a:gd name="T23" fmla="*/ 172 h 621"/>
              <a:gd name="T24" fmla="*/ 254 w 373"/>
              <a:gd name="T25" fmla="*/ 110 h 621"/>
              <a:gd name="T26" fmla="*/ 254 w 373"/>
              <a:gd name="T27" fmla="*/ 110 h 621"/>
              <a:gd name="T28" fmla="*/ 186 w 373"/>
              <a:gd name="T29" fmla="*/ 82 h 621"/>
              <a:gd name="T30" fmla="*/ 186 w 373"/>
              <a:gd name="T31" fmla="*/ 82 h 621"/>
              <a:gd name="T32" fmla="*/ 125 w 373"/>
              <a:gd name="T33" fmla="*/ 103 h 621"/>
              <a:gd name="T34" fmla="*/ 125 w 373"/>
              <a:gd name="T35" fmla="*/ 103 h 621"/>
              <a:gd name="T36" fmla="*/ 101 w 373"/>
              <a:gd name="T37" fmla="*/ 165 h 621"/>
              <a:gd name="T38" fmla="*/ 101 w 373"/>
              <a:gd name="T39" fmla="*/ 165 h 621"/>
              <a:gd name="T40" fmla="*/ 87 w 373"/>
              <a:gd name="T41" fmla="*/ 190 h 621"/>
              <a:gd name="T42" fmla="*/ 87 w 373"/>
              <a:gd name="T43" fmla="*/ 190 h 621"/>
              <a:gd name="T44" fmla="*/ 53 w 373"/>
              <a:gd name="T45" fmla="*/ 201 h 621"/>
              <a:gd name="T46" fmla="*/ 53 w 373"/>
              <a:gd name="T47" fmla="*/ 201 h 621"/>
              <a:gd name="T48" fmla="*/ 12 w 373"/>
              <a:gd name="T49" fmla="*/ 150 h 621"/>
              <a:gd name="T50" fmla="*/ 12 w 373"/>
              <a:gd name="T51" fmla="*/ 150 h 621"/>
              <a:gd name="T52" fmla="*/ 63 w 373"/>
              <a:gd name="T53" fmla="*/ 42 h 621"/>
              <a:gd name="T54" fmla="*/ 63 w 373"/>
              <a:gd name="T55" fmla="*/ 42 h 621"/>
              <a:gd name="T56" fmla="*/ 186 w 373"/>
              <a:gd name="T57" fmla="*/ 0 h 621"/>
              <a:gd name="T58" fmla="*/ 186 w 373"/>
              <a:gd name="T59" fmla="*/ 0 h 621"/>
              <a:gd name="T60" fmla="*/ 315 w 373"/>
              <a:gd name="T61" fmla="*/ 47 h 621"/>
              <a:gd name="T62" fmla="*/ 315 w 373"/>
              <a:gd name="T63" fmla="*/ 47 h 621"/>
              <a:gd name="T64" fmla="*/ 368 w 373"/>
              <a:gd name="T65" fmla="*/ 168 h 621"/>
              <a:gd name="T66" fmla="*/ 368 w 373"/>
              <a:gd name="T67" fmla="*/ 168 h 621"/>
              <a:gd name="T68" fmla="*/ 339 w 373"/>
              <a:gd name="T69" fmla="*/ 265 h 621"/>
              <a:gd name="T70" fmla="*/ 339 w 373"/>
              <a:gd name="T71" fmla="*/ 265 h 621"/>
              <a:gd name="T72" fmla="*/ 270 w 373"/>
              <a:gd name="T73" fmla="*/ 340 h 621"/>
              <a:gd name="T74" fmla="*/ 270 w 373"/>
              <a:gd name="T75" fmla="*/ 340 h 621"/>
              <a:gd name="T76" fmla="*/ 189 w 373"/>
              <a:gd name="T77" fmla="*/ 399 h 621"/>
              <a:gd name="T78" fmla="*/ 189 w 373"/>
              <a:gd name="T79" fmla="*/ 399 h 621"/>
              <a:gd name="T80" fmla="*/ 120 w 373"/>
              <a:gd name="T81" fmla="*/ 454 h 621"/>
              <a:gd name="T82" fmla="*/ 120 w 373"/>
              <a:gd name="T83" fmla="*/ 454 h 621"/>
              <a:gd name="T84" fmla="*/ 92 w 373"/>
              <a:gd name="T85" fmla="*/ 508 h 621"/>
              <a:gd name="T86" fmla="*/ 92 w 373"/>
              <a:gd name="T87" fmla="*/ 541 h 621"/>
              <a:gd name="T88" fmla="*/ 343 w 373"/>
              <a:gd name="T89" fmla="*/ 541 h 621"/>
              <a:gd name="T90" fmla="*/ 343 w 373"/>
              <a:gd name="T91" fmla="*/ 541 h 621"/>
              <a:gd name="T92" fmla="*/ 364 w 373"/>
              <a:gd name="T93" fmla="*/ 552 h 621"/>
              <a:gd name="T94" fmla="*/ 364 w 373"/>
              <a:gd name="T95" fmla="*/ 552 h 621"/>
              <a:gd name="T96" fmla="*/ 372 w 373"/>
              <a:gd name="T97" fmla="*/ 580 h 621"/>
              <a:gd name="T98" fmla="*/ 372 w 373"/>
              <a:gd name="T99" fmla="*/ 580 h 621"/>
              <a:gd name="T100" fmla="*/ 364 w 373"/>
              <a:gd name="T101" fmla="*/ 608 h 621"/>
              <a:gd name="T102" fmla="*/ 364 w 373"/>
              <a:gd name="T103" fmla="*/ 608 h 621"/>
              <a:gd name="T104" fmla="*/ 343 w 373"/>
              <a:gd name="T105" fmla="*/ 620 h 621"/>
              <a:gd name="T106" fmla="*/ 40 w 373"/>
              <a:gd name="T107" fmla="*/ 620 h 621"/>
              <a:gd name="T108" fmla="*/ 40 w 373"/>
              <a:gd name="T109" fmla="*/ 620 h 621"/>
              <a:gd name="T110" fmla="*/ 13 w 373"/>
              <a:gd name="T111" fmla="*/ 613 h 621"/>
              <a:gd name="T112" fmla="*/ 13 w 373"/>
              <a:gd name="T113" fmla="*/ 613 h 621"/>
              <a:gd name="T114" fmla="*/ 0 w 373"/>
              <a:gd name="T115" fmla="*/ 59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3" h="621">
                <a:moveTo>
                  <a:pt x="0" y="591"/>
                </a:moveTo>
                <a:lnTo>
                  <a:pt x="0" y="508"/>
                </a:lnTo>
                <a:lnTo>
                  <a:pt x="0" y="508"/>
                </a:lnTo>
                <a:cubicBezTo>
                  <a:pt x="0" y="482"/>
                  <a:pt x="11" y="457"/>
                  <a:pt x="28" y="434"/>
                </a:cubicBezTo>
                <a:lnTo>
                  <a:pt x="28" y="434"/>
                </a:lnTo>
                <a:cubicBezTo>
                  <a:pt x="47" y="409"/>
                  <a:pt x="70" y="387"/>
                  <a:pt x="99" y="368"/>
                </a:cubicBezTo>
                <a:lnTo>
                  <a:pt x="180" y="308"/>
                </a:lnTo>
                <a:lnTo>
                  <a:pt x="180" y="308"/>
                </a:lnTo>
                <a:cubicBezTo>
                  <a:pt x="208" y="289"/>
                  <a:pt x="230" y="267"/>
                  <a:pt x="249" y="242"/>
                </a:cubicBezTo>
                <a:lnTo>
                  <a:pt x="249" y="242"/>
                </a:lnTo>
                <a:cubicBezTo>
                  <a:pt x="268" y="218"/>
                  <a:pt x="279" y="195"/>
                  <a:pt x="279" y="172"/>
                </a:cubicBezTo>
                <a:lnTo>
                  <a:pt x="279" y="172"/>
                </a:lnTo>
                <a:cubicBezTo>
                  <a:pt x="279" y="148"/>
                  <a:pt x="270" y="126"/>
                  <a:pt x="254" y="110"/>
                </a:cubicBezTo>
                <a:lnTo>
                  <a:pt x="254" y="110"/>
                </a:lnTo>
                <a:cubicBezTo>
                  <a:pt x="239" y="91"/>
                  <a:pt x="217" y="82"/>
                  <a:pt x="186" y="82"/>
                </a:cubicBezTo>
                <a:lnTo>
                  <a:pt x="186" y="82"/>
                </a:lnTo>
                <a:cubicBezTo>
                  <a:pt x="162" y="82"/>
                  <a:pt x="141" y="89"/>
                  <a:pt x="125" y="103"/>
                </a:cubicBezTo>
                <a:lnTo>
                  <a:pt x="125" y="103"/>
                </a:lnTo>
                <a:cubicBezTo>
                  <a:pt x="108" y="117"/>
                  <a:pt x="101" y="138"/>
                  <a:pt x="101" y="165"/>
                </a:cubicBezTo>
                <a:lnTo>
                  <a:pt x="101" y="165"/>
                </a:lnTo>
                <a:cubicBezTo>
                  <a:pt x="101" y="176"/>
                  <a:pt x="95" y="183"/>
                  <a:pt x="87" y="190"/>
                </a:cubicBezTo>
                <a:lnTo>
                  <a:pt x="87" y="190"/>
                </a:lnTo>
                <a:cubicBezTo>
                  <a:pt x="78" y="197"/>
                  <a:pt x="67" y="201"/>
                  <a:pt x="53" y="201"/>
                </a:cubicBezTo>
                <a:lnTo>
                  <a:pt x="53" y="201"/>
                </a:lnTo>
                <a:cubicBezTo>
                  <a:pt x="27" y="201"/>
                  <a:pt x="12" y="183"/>
                  <a:pt x="12" y="150"/>
                </a:cubicBezTo>
                <a:lnTo>
                  <a:pt x="12" y="150"/>
                </a:lnTo>
                <a:cubicBezTo>
                  <a:pt x="12" y="105"/>
                  <a:pt x="29" y="71"/>
                  <a:pt x="63" y="42"/>
                </a:cubicBezTo>
                <a:lnTo>
                  <a:pt x="63" y="42"/>
                </a:lnTo>
                <a:cubicBezTo>
                  <a:pt x="99" y="13"/>
                  <a:pt x="139" y="0"/>
                  <a:pt x="186" y="0"/>
                </a:cubicBezTo>
                <a:lnTo>
                  <a:pt x="186" y="0"/>
                </a:lnTo>
                <a:cubicBezTo>
                  <a:pt x="236" y="0"/>
                  <a:pt x="280" y="16"/>
                  <a:pt x="315" y="47"/>
                </a:cubicBezTo>
                <a:lnTo>
                  <a:pt x="315" y="47"/>
                </a:lnTo>
                <a:cubicBezTo>
                  <a:pt x="351" y="78"/>
                  <a:pt x="368" y="118"/>
                  <a:pt x="368" y="168"/>
                </a:cubicBezTo>
                <a:lnTo>
                  <a:pt x="368" y="168"/>
                </a:lnTo>
                <a:cubicBezTo>
                  <a:pt x="368" y="202"/>
                  <a:pt x="357" y="235"/>
                  <a:pt x="339" y="265"/>
                </a:cubicBezTo>
                <a:lnTo>
                  <a:pt x="339" y="265"/>
                </a:lnTo>
                <a:cubicBezTo>
                  <a:pt x="321" y="294"/>
                  <a:pt x="297" y="319"/>
                  <a:pt x="270" y="340"/>
                </a:cubicBezTo>
                <a:lnTo>
                  <a:pt x="270" y="340"/>
                </a:lnTo>
                <a:cubicBezTo>
                  <a:pt x="243" y="361"/>
                  <a:pt x="217" y="379"/>
                  <a:pt x="189" y="399"/>
                </a:cubicBezTo>
                <a:lnTo>
                  <a:pt x="189" y="399"/>
                </a:lnTo>
                <a:cubicBezTo>
                  <a:pt x="163" y="416"/>
                  <a:pt x="141" y="435"/>
                  <a:pt x="120" y="454"/>
                </a:cubicBezTo>
                <a:lnTo>
                  <a:pt x="120" y="454"/>
                </a:lnTo>
                <a:cubicBezTo>
                  <a:pt x="103" y="474"/>
                  <a:pt x="92" y="491"/>
                  <a:pt x="92" y="508"/>
                </a:cubicBezTo>
                <a:lnTo>
                  <a:pt x="92" y="541"/>
                </a:lnTo>
                <a:lnTo>
                  <a:pt x="343" y="541"/>
                </a:lnTo>
                <a:lnTo>
                  <a:pt x="343" y="541"/>
                </a:lnTo>
                <a:cubicBezTo>
                  <a:pt x="351" y="541"/>
                  <a:pt x="357" y="545"/>
                  <a:pt x="364" y="552"/>
                </a:cubicBezTo>
                <a:lnTo>
                  <a:pt x="364" y="552"/>
                </a:lnTo>
                <a:cubicBezTo>
                  <a:pt x="369" y="560"/>
                  <a:pt x="372" y="568"/>
                  <a:pt x="372" y="580"/>
                </a:cubicBezTo>
                <a:lnTo>
                  <a:pt x="372" y="580"/>
                </a:lnTo>
                <a:cubicBezTo>
                  <a:pt x="372" y="591"/>
                  <a:pt x="369" y="600"/>
                  <a:pt x="364" y="608"/>
                </a:cubicBezTo>
                <a:lnTo>
                  <a:pt x="364" y="608"/>
                </a:lnTo>
                <a:cubicBezTo>
                  <a:pt x="357" y="617"/>
                  <a:pt x="351" y="620"/>
                  <a:pt x="343" y="620"/>
                </a:cubicBezTo>
                <a:lnTo>
                  <a:pt x="40" y="620"/>
                </a:lnTo>
                <a:lnTo>
                  <a:pt x="40" y="620"/>
                </a:lnTo>
                <a:cubicBezTo>
                  <a:pt x="31" y="620"/>
                  <a:pt x="22" y="617"/>
                  <a:pt x="13" y="613"/>
                </a:cubicBezTo>
                <a:lnTo>
                  <a:pt x="13" y="613"/>
                </a:lnTo>
                <a:cubicBezTo>
                  <a:pt x="4" y="606"/>
                  <a:pt x="0" y="600"/>
                  <a:pt x="0" y="591"/>
                </a:cubicBezTo>
              </a:path>
            </a:pathLst>
          </a:custGeom>
          <a:solidFill>
            <a:schemeClr val="accent2"/>
          </a:solidFill>
          <a:ln>
            <a:noFill/>
          </a:ln>
          <a:effectLst/>
        </p:spPr>
        <p:txBody>
          <a:bodyPr wrap="none" lIns="45720" tIns="22860" rIns="45720" bIns="22860" anchor="ctr"/>
          <a:lstStyle/>
          <a:p>
            <a:endParaRPr lang="en-US" sz="3600"/>
          </a:p>
        </p:txBody>
      </p:sp>
      <p:sp>
        <p:nvSpPr>
          <p:cNvPr id="41" name="Freeform 526"/>
          <p:cNvSpPr>
            <a:spLocks noChangeArrowheads="1"/>
          </p:cNvSpPr>
          <p:nvPr/>
        </p:nvSpPr>
        <p:spPr bwMode="auto">
          <a:xfrm>
            <a:off x="7061507" y="3110585"/>
            <a:ext cx="836369" cy="1218798"/>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chemeClr val="accent3"/>
          </a:solidFill>
          <a:ln>
            <a:noFill/>
          </a:ln>
          <a:effectLst/>
        </p:spPr>
        <p:txBody>
          <a:bodyPr wrap="none" lIns="45720" tIns="22860" rIns="45720" bIns="22860" anchor="ctr"/>
          <a:lstStyle/>
          <a:p>
            <a:endParaRPr lang="en-US" sz="3600"/>
          </a:p>
        </p:txBody>
      </p:sp>
      <p:sp>
        <p:nvSpPr>
          <p:cNvPr id="42" name="Freeform 527"/>
          <p:cNvSpPr>
            <a:spLocks noChangeArrowheads="1"/>
          </p:cNvSpPr>
          <p:nvPr/>
        </p:nvSpPr>
        <p:spPr bwMode="auto">
          <a:xfrm>
            <a:off x="7478678" y="3110585"/>
            <a:ext cx="419197" cy="1218798"/>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chemeClr val="accent3">
              <a:lumMod val="75000"/>
            </a:schemeClr>
          </a:solidFill>
          <a:ln>
            <a:noFill/>
          </a:ln>
          <a:effectLst/>
        </p:spPr>
        <p:txBody>
          <a:bodyPr wrap="none" lIns="45720" tIns="22860" rIns="45720" bIns="22860" anchor="ctr"/>
          <a:lstStyle/>
          <a:p>
            <a:endParaRPr lang="en-US" sz="3600"/>
          </a:p>
        </p:txBody>
      </p:sp>
      <p:sp>
        <p:nvSpPr>
          <p:cNvPr id="43" name="Freeform 528"/>
          <p:cNvSpPr>
            <a:spLocks noChangeArrowheads="1"/>
          </p:cNvSpPr>
          <p:nvPr/>
        </p:nvSpPr>
        <p:spPr bwMode="auto">
          <a:xfrm>
            <a:off x="7166812" y="3215862"/>
            <a:ext cx="625758" cy="625596"/>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44" name="Freeform 529"/>
          <p:cNvSpPr>
            <a:spLocks noChangeArrowheads="1"/>
          </p:cNvSpPr>
          <p:nvPr/>
        </p:nvSpPr>
        <p:spPr bwMode="auto">
          <a:xfrm>
            <a:off x="7397674" y="3367707"/>
            <a:ext cx="176184" cy="287491"/>
          </a:xfrm>
          <a:custGeom>
            <a:avLst/>
            <a:gdLst>
              <a:gd name="T0" fmla="*/ 0 w 383"/>
              <a:gd name="T1" fmla="*/ 477 h 626"/>
              <a:gd name="T2" fmla="*/ 10 w 383"/>
              <a:gd name="T3" fmla="*/ 448 h 626"/>
              <a:gd name="T4" fmla="*/ 42 w 383"/>
              <a:gd name="T5" fmla="*/ 439 h 626"/>
              <a:gd name="T6" fmla="*/ 79 w 383"/>
              <a:gd name="T7" fmla="*/ 448 h 626"/>
              <a:gd name="T8" fmla="*/ 89 w 383"/>
              <a:gd name="T9" fmla="*/ 473 h 626"/>
              <a:gd name="T10" fmla="*/ 114 w 383"/>
              <a:gd name="T11" fmla="*/ 524 h 626"/>
              <a:gd name="T12" fmla="*/ 189 w 383"/>
              <a:gd name="T13" fmla="*/ 546 h 626"/>
              <a:gd name="T14" fmla="*/ 267 w 383"/>
              <a:gd name="T15" fmla="*/ 521 h 626"/>
              <a:gd name="T16" fmla="*/ 292 w 383"/>
              <a:gd name="T17" fmla="*/ 425 h 626"/>
              <a:gd name="T18" fmla="*/ 188 w 383"/>
              <a:gd name="T19" fmla="*/ 333 h 626"/>
              <a:gd name="T20" fmla="*/ 160 w 383"/>
              <a:gd name="T21" fmla="*/ 297 h 626"/>
              <a:gd name="T22" fmla="*/ 188 w 383"/>
              <a:gd name="T23" fmla="*/ 260 h 626"/>
              <a:gd name="T24" fmla="*/ 253 w 383"/>
              <a:gd name="T25" fmla="*/ 241 h 626"/>
              <a:gd name="T26" fmla="*/ 277 w 383"/>
              <a:gd name="T27" fmla="*/ 167 h 626"/>
              <a:gd name="T28" fmla="*/ 192 w 383"/>
              <a:gd name="T29" fmla="*/ 79 h 626"/>
              <a:gd name="T30" fmla="*/ 123 w 383"/>
              <a:gd name="T31" fmla="*/ 100 h 626"/>
              <a:gd name="T32" fmla="*/ 103 w 383"/>
              <a:gd name="T33" fmla="*/ 150 h 626"/>
              <a:gd name="T34" fmla="*/ 60 w 383"/>
              <a:gd name="T35" fmla="*/ 185 h 626"/>
              <a:gd name="T36" fmla="*/ 22 w 383"/>
              <a:gd name="T37" fmla="*/ 178 h 626"/>
              <a:gd name="T38" fmla="*/ 15 w 383"/>
              <a:gd name="T39" fmla="*/ 144 h 626"/>
              <a:gd name="T40" fmla="*/ 22 w 383"/>
              <a:gd name="T41" fmla="*/ 99 h 626"/>
              <a:gd name="T42" fmla="*/ 50 w 383"/>
              <a:gd name="T43" fmla="*/ 52 h 626"/>
              <a:gd name="T44" fmla="*/ 105 w 383"/>
              <a:gd name="T45" fmla="*/ 15 h 626"/>
              <a:gd name="T46" fmla="*/ 192 w 383"/>
              <a:gd name="T47" fmla="*/ 0 h 626"/>
              <a:gd name="T48" fmla="*/ 364 w 383"/>
              <a:gd name="T49" fmla="*/ 151 h 626"/>
              <a:gd name="T50" fmla="*/ 344 w 383"/>
              <a:gd name="T51" fmla="*/ 241 h 626"/>
              <a:gd name="T52" fmla="*/ 294 w 383"/>
              <a:gd name="T53" fmla="*/ 293 h 626"/>
              <a:gd name="T54" fmla="*/ 382 w 383"/>
              <a:gd name="T55" fmla="*/ 425 h 626"/>
              <a:gd name="T56" fmla="*/ 382 w 383"/>
              <a:gd name="T57" fmla="*/ 441 h 626"/>
              <a:gd name="T58" fmla="*/ 328 w 383"/>
              <a:gd name="T59" fmla="*/ 581 h 626"/>
              <a:gd name="T60" fmla="*/ 188 w 383"/>
              <a:gd name="T61" fmla="*/ 625 h 626"/>
              <a:gd name="T62" fmla="*/ 49 w 383"/>
              <a:gd name="T63" fmla="*/ 58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3" h="626">
                <a:moveTo>
                  <a:pt x="0" y="477"/>
                </a:moveTo>
                <a:lnTo>
                  <a:pt x="0" y="477"/>
                </a:lnTo>
                <a:cubicBezTo>
                  <a:pt x="0" y="462"/>
                  <a:pt x="3" y="452"/>
                  <a:pt x="10" y="448"/>
                </a:cubicBezTo>
                <a:lnTo>
                  <a:pt x="10" y="448"/>
                </a:lnTo>
                <a:cubicBezTo>
                  <a:pt x="16" y="441"/>
                  <a:pt x="26" y="439"/>
                  <a:pt x="42" y="439"/>
                </a:cubicBezTo>
                <a:lnTo>
                  <a:pt x="42" y="439"/>
                </a:lnTo>
                <a:cubicBezTo>
                  <a:pt x="60" y="439"/>
                  <a:pt x="72" y="441"/>
                  <a:pt x="79" y="448"/>
                </a:cubicBezTo>
                <a:lnTo>
                  <a:pt x="79" y="448"/>
                </a:lnTo>
                <a:cubicBezTo>
                  <a:pt x="85" y="452"/>
                  <a:pt x="89" y="461"/>
                  <a:pt x="89" y="473"/>
                </a:cubicBezTo>
                <a:lnTo>
                  <a:pt x="89" y="473"/>
                </a:lnTo>
                <a:cubicBezTo>
                  <a:pt x="89" y="493"/>
                  <a:pt x="97" y="510"/>
                  <a:pt x="114" y="524"/>
                </a:cubicBezTo>
                <a:lnTo>
                  <a:pt x="114" y="524"/>
                </a:lnTo>
                <a:cubicBezTo>
                  <a:pt x="132" y="539"/>
                  <a:pt x="157" y="546"/>
                  <a:pt x="189" y="546"/>
                </a:cubicBezTo>
                <a:lnTo>
                  <a:pt x="189" y="546"/>
                </a:lnTo>
                <a:cubicBezTo>
                  <a:pt x="224" y="546"/>
                  <a:pt x="249" y="537"/>
                  <a:pt x="267" y="521"/>
                </a:cubicBezTo>
                <a:lnTo>
                  <a:pt x="267" y="521"/>
                </a:lnTo>
                <a:cubicBezTo>
                  <a:pt x="283" y="503"/>
                  <a:pt x="292" y="478"/>
                  <a:pt x="292" y="441"/>
                </a:cubicBezTo>
                <a:lnTo>
                  <a:pt x="292" y="425"/>
                </a:lnTo>
                <a:lnTo>
                  <a:pt x="292" y="425"/>
                </a:lnTo>
                <a:cubicBezTo>
                  <a:pt x="292" y="364"/>
                  <a:pt x="258" y="333"/>
                  <a:pt x="188" y="333"/>
                </a:cubicBezTo>
                <a:lnTo>
                  <a:pt x="188" y="333"/>
                </a:lnTo>
                <a:cubicBezTo>
                  <a:pt x="168" y="333"/>
                  <a:pt x="160" y="322"/>
                  <a:pt x="160" y="297"/>
                </a:cubicBezTo>
                <a:lnTo>
                  <a:pt x="160" y="297"/>
                </a:lnTo>
                <a:cubicBezTo>
                  <a:pt x="160" y="273"/>
                  <a:pt x="168" y="260"/>
                  <a:pt x="188" y="260"/>
                </a:cubicBezTo>
                <a:lnTo>
                  <a:pt x="188" y="260"/>
                </a:lnTo>
                <a:cubicBezTo>
                  <a:pt x="217" y="260"/>
                  <a:pt x="239" y="254"/>
                  <a:pt x="253" y="241"/>
                </a:cubicBezTo>
                <a:lnTo>
                  <a:pt x="253" y="241"/>
                </a:lnTo>
                <a:cubicBezTo>
                  <a:pt x="268" y="227"/>
                  <a:pt x="277" y="203"/>
                  <a:pt x="277" y="167"/>
                </a:cubicBezTo>
                <a:lnTo>
                  <a:pt x="277" y="167"/>
                </a:lnTo>
                <a:cubicBezTo>
                  <a:pt x="277" y="109"/>
                  <a:pt x="248" y="79"/>
                  <a:pt x="192" y="79"/>
                </a:cubicBezTo>
                <a:lnTo>
                  <a:pt x="192" y="79"/>
                </a:lnTo>
                <a:cubicBezTo>
                  <a:pt x="160" y="79"/>
                  <a:pt x="138" y="87"/>
                  <a:pt x="123" y="100"/>
                </a:cubicBezTo>
                <a:lnTo>
                  <a:pt x="123" y="100"/>
                </a:lnTo>
                <a:cubicBezTo>
                  <a:pt x="110" y="113"/>
                  <a:pt x="103" y="129"/>
                  <a:pt x="103" y="150"/>
                </a:cubicBezTo>
                <a:lnTo>
                  <a:pt x="103" y="150"/>
                </a:lnTo>
                <a:cubicBezTo>
                  <a:pt x="103" y="174"/>
                  <a:pt x="89" y="185"/>
                  <a:pt x="60" y="185"/>
                </a:cubicBezTo>
                <a:lnTo>
                  <a:pt x="60" y="185"/>
                </a:lnTo>
                <a:cubicBezTo>
                  <a:pt x="41" y="185"/>
                  <a:pt x="29" y="182"/>
                  <a:pt x="22" y="178"/>
                </a:cubicBezTo>
                <a:lnTo>
                  <a:pt x="22" y="178"/>
                </a:lnTo>
                <a:cubicBezTo>
                  <a:pt x="17" y="172"/>
                  <a:pt x="15" y="160"/>
                  <a:pt x="15" y="144"/>
                </a:cubicBezTo>
                <a:lnTo>
                  <a:pt x="15" y="144"/>
                </a:lnTo>
                <a:cubicBezTo>
                  <a:pt x="15" y="129"/>
                  <a:pt x="17" y="113"/>
                  <a:pt x="22" y="99"/>
                </a:cubicBezTo>
                <a:lnTo>
                  <a:pt x="22" y="99"/>
                </a:lnTo>
                <a:cubicBezTo>
                  <a:pt x="28" y="83"/>
                  <a:pt x="37" y="68"/>
                  <a:pt x="50" y="52"/>
                </a:cubicBezTo>
                <a:lnTo>
                  <a:pt x="50" y="52"/>
                </a:lnTo>
                <a:cubicBezTo>
                  <a:pt x="63" y="37"/>
                  <a:pt x="82" y="25"/>
                  <a:pt x="105" y="15"/>
                </a:cubicBezTo>
                <a:lnTo>
                  <a:pt x="105" y="15"/>
                </a:lnTo>
                <a:cubicBezTo>
                  <a:pt x="130" y="5"/>
                  <a:pt x="160" y="0"/>
                  <a:pt x="192" y="0"/>
                </a:cubicBezTo>
                <a:lnTo>
                  <a:pt x="192" y="0"/>
                </a:lnTo>
                <a:cubicBezTo>
                  <a:pt x="306" y="0"/>
                  <a:pt x="364" y="50"/>
                  <a:pt x="364" y="151"/>
                </a:cubicBezTo>
                <a:lnTo>
                  <a:pt x="364" y="151"/>
                </a:lnTo>
                <a:cubicBezTo>
                  <a:pt x="364" y="187"/>
                  <a:pt x="357" y="216"/>
                  <a:pt x="344" y="241"/>
                </a:cubicBezTo>
                <a:lnTo>
                  <a:pt x="344" y="241"/>
                </a:lnTo>
                <a:cubicBezTo>
                  <a:pt x="332" y="266"/>
                  <a:pt x="316" y="284"/>
                  <a:pt x="294" y="293"/>
                </a:cubicBezTo>
                <a:lnTo>
                  <a:pt x="294" y="293"/>
                </a:lnTo>
                <a:cubicBezTo>
                  <a:pt x="353" y="315"/>
                  <a:pt x="382" y="360"/>
                  <a:pt x="382" y="425"/>
                </a:cubicBezTo>
                <a:lnTo>
                  <a:pt x="382" y="441"/>
                </a:lnTo>
                <a:lnTo>
                  <a:pt x="382" y="441"/>
                </a:lnTo>
                <a:cubicBezTo>
                  <a:pt x="382" y="503"/>
                  <a:pt x="364" y="552"/>
                  <a:pt x="328" y="581"/>
                </a:cubicBezTo>
                <a:lnTo>
                  <a:pt x="328" y="581"/>
                </a:lnTo>
                <a:cubicBezTo>
                  <a:pt x="293" y="611"/>
                  <a:pt x="246" y="625"/>
                  <a:pt x="188" y="625"/>
                </a:cubicBezTo>
                <a:lnTo>
                  <a:pt x="188" y="625"/>
                </a:lnTo>
                <a:cubicBezTo>
                  <a:pt x="127" y="625"/>
                  <a:pt x="80" y="611"/>
                  <a:pt x="49" y="580"/>
                </a:cubicBezTo>
                <a:lnTo>
                  <a:pt x="49" y="580"/>
                </a:lnTo>
                <a:cubicBezTo>
                  <a:pt x="16" y="549"/>
                  <a:pt x="0" y="514"/>
                  <a:pt x="0" y="477"/>
                </a:cubicBezTo>
              </a:path>
            </a:pathLst>
          </a:custGeom>
          <a:solidFill>
            <a:schemeClr val="accent3"/>
          </a:solidFill>
          <a:ln>
            <a:noFill/>
          </a:ln>
          <a:effectLst/>
        </p:spPr>
        <p:txBody>
          <a:bodyPr wrap="none" lIns="45720" tIns="22860" rIns="45720" bIns="22860" anchor="ctr"/>
          <a:lstStyle/>
          <a:p>
            <a:endParaRPr lang="en-US" sz="3600"/>
          </a:p>
        </p:txBody>
      </p:sp>
      <p:sp>
        <p:nvSpPr>
          <p:cNvPr id="45" name="Subtitle 2"/>
          <p:cNvSpPr txBox="1">
            <a:spLocks/>
          </p:cNvSpPr>
          <p:nvPr/>
        </p:nvSpPr>
        <p:spPr>
          <a:xfrm>
            <a:off x="2212853" y="1577061"/>
            <a:ext cx="2048044" cy="88514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Final Beta Testing and Team hiring </a:t>
            </a:r>
          </a:p>
        </p:txBody>
      </p:sp>
      <p:sp>
        <p:nvSpPr>
          <p:cNvPr id="46" name="TextBox 45"/>
          <p:cNvSpPr txBox="1"/>
          <p:nvPr/>
        </p:nvSpPr>
        <p:spPr>
          <a:xfrm>
            <a:off x="2665809" y="1086770"/>
            <a:ext cx="1118255"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1</a:t>
            </a:r>
            <a:endParaRPr lang="en-US" b="1" dirty="0">
              <a:solidFill>
                <a:schemeClr val="tx2"/>
              </a:solidFill>
              <a:latin typeface="Lato Black" charset="0"/>
              <a:ea typeface="Lato Black" charset="0"/>
              <a:cs typeface="Lato Black" charset="0"/>
            </a:endParaRPr>
          </a:p>
        </p:txBody>
      </p:sp>
      <p:sp>
        <p:nvSpPr>
          <p:cNvPr id="47" name="Line 396"/>
          <p:cNvSpPr>
            <a:spLocks noChangeShapeType="1"/>
          </p:cNvSpPr>
          <p:nvPr/>
        </p:nvSpPr>
        <p:spPr bwMode="auto">
          <a:xfrm>
            <a:off x="4249935" y="2674020"/>
            <a:ext cx="1557309" cy="2026"/>
          </a:xfrm>
          <a:prstGeom prst="line">
            <a:avLst/>
          </a:prstGeom>
          <a:noFill/>
          <a:ln w="4392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48" name="Line 397"/>
          <p:cNvSpPr>
            <a:spLocks noChangeShapeType="1"/>
          </p:cNvSpPr>
          <p:nvPr/>
        </p:nvSpPr>
        <p:spPr bwMode="auto">
          <a:xfrm>
            <a:off x="5045803" y="2674020"/>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49" name="Subtitle 2"/>
          <p:cNvSpPr txBox="1">
            <a:spLocks/>
          </p:cNvSpPr>
          <p:nvPr/>
        </p:nvSpPr>
        <p:spPr>
          <a:xfrm>
            <a:off x="4011379" y="2747435"/>
            <a:ext cx="2048044"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Product Launch and CDSCO certification</a:t>
            </a:r>
          </a:p>
        </p:txBody>
      </p:sp>
      <p:sp>
        <p:nvSpPr>
          <p:cNvPr id="50" name="TextBox 49"/>
          <p:cNvSpPr txBox="1"/>
          <p:nvPr/>
        </p:nvSpPr>
        <p:spPr>
          <a:xfrm>
            <a:off x="4475478" y="2198079"/>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2</a:t>
            </a:r>
            <a:endParaRPr lang="en-US" b="1" dirty="0">
              <a:solidFill>
                <a:schemeClr val="tx2"/>
              </a:solidFill>
              <a:latin typeface="Lato Black" charset="0"/>
              <a:ea typeface="Lato Black" charset="0"/>
              <a:cs typeface="Lato Black" charset="0"/>
            </a:endParaRPr>
          </a:p>
        </p:txBody>
      </p:sp>
      <p:sp>
        <p:nvSpPr>
          <p:cNvPr id="51" name="Line 396"/>
          <p:cNvSpPr>
            <a:spLocks noChangeShapeType="1"/>
          </p:cNvSpPr>
          <p:nvPr/>
        </p:nvSpPr>
        <p:spPr bwMode="auto">
          <a:xfrm>
            <a:off x="6702841" y="2205093"/>
            <a:ext cx="1557309" cy="2026"/>
          </a:xfrm>
          <a:prstGeom prst="line">
            <a:avLst/>
          </a:prstGeom>
          <a:noFill/>
          <a:ln w="4392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2" name="Line 397"/>
          <p:cNvSpPr>
            <a:spLocks noChangeShapeType="1"/>
          </p:cNvSpPr>
          <p:nvPr/>
        </p:nvSpPr>
        <p:spPr bwMode="auto">
          <a:xfrm>
            <a:off x="7498709" y="2205093"/>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3" name="Subtitle 2"/>
          <p:cNvSpPr txBox="1">
            <a:spLocks/>
          </p:cNvSpPr>
          <p:nvPr/>
        </p:nvSpPr>
        <p:spPr>
          <a:xfrm>
            <a:off x="6464285" y="2278508"/>
            <a:ext cx="2048044"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Multi-city product Expansion</a:t>
            </a:r>
          </a:p>
        </p:txBody>
      </p:sp>
      <p:sp>
        <p:nvSpPr>
          <p:cNvPr id="54" name="TextBox 53"/>
          <p:cNvSpPr txBox="1"/>
          <p:nvPr/>
        </p:nvSpPr>
        <p:spPr>
          <a:xfrm>
            <a:off x="6928384" y="1729152"/>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3</a:t>
            </a:r>
            <a:endParaRPr lang="en-US" b="1" dirty="0">
              <a:solidFill>
                <a:schemeClr val="tx2"/>
              </a:solidFill>
              <a:latin typeface="Lato Black" charset="0"/>
              <a:ea typeface="Lato Black" charset="0"/>
              <a:cs typeface="Lato Black" charset="0"/>
            </a:endParaRPr>
          </a:p>
        </p:txBody>
      </p:sp>
      <p:sp>
        <p:nvSpPr>
          <p:cNvPr id="55" name="Line 396"/>
          <p:cNvSpPr>
            <a:spLocks noChangeShapeType="1"/>
          </p:cNvSpPr>
          <p:nvPr/>
        </p:nvSpPr>
        <p:spPr bwMode="auto">
          <a:xfrm>
            <a:off x="8509766" y="2826796"/>
            <a:ext cx="1557309" cy="2026"/>
          </a:xfrm>
          <a:prstGeom prst="line">
            <a:avLst/>
          </a:prstGeom>
          <a:noFill/>
          <a:ln w="4392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6" name="Line 397"/>
          <p:cNvSpPr>
            <a:spLocks noChangeShapeType="1"/>
          </p:cNvSpPr>
          <p:nvPr/>
        </p:nvSpPr>
        <p:spPr bwMode="auto">
          <a:xfrm>
            <a:off x="9305634" y="2826796"/>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7" name="Subtitle 2"/>
          <p:cNvSpPr txBox="1">
            <a:spLocks/>
          </p:cNvSpPr>
          <p:nvPr/>
        </p:nvSpPr>
        <p:spPr>
          <a:xfrm>
            <a:off x="8271210" y="2900211"/>
            <a:ext cx="3488990"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Adding new feature of CT scan analysis, and making presence in at least 20 cities</a:t>
            </a:r>
          </a:p>
        </p:txBody>
      </p:sp>
      <p:sp>
        <p:nvSpPr>
          <p:cNvPr id="58" name="TextBox 57"/>
          <p:cNvSpPr txBox="1"/>
          <p:nvPr/>
        </p:nvSpPr>
        <p:spPr>
          <a:xfrm>
            <a:off x="8735308" y="2350855"/>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4</a:t>
            </a:r>
            <a:endParaRPr lang="en-US" b="1" dirty="0">
              <a:solidFill>
                <a:schemeClr val="tx2"/>
              </a:solidFill>
              <a:latin typeface="Lato Black" charset="0"/>
              <a:ea typeface="Lato Black" charset="0"/>
              <a:cs typeface="Lato Black" charset="0"/>
            </a:endParaRPr>
          </a:p>
        </p:txBody>
      </p:sp>
      <p:sp>
        <p:nvSpPr>
          <p:cNvPr id="61" name="Freeform 514"/>
          <p:cNvSpPr>
            <a:spLocks noChangeArrowheads="1"/>
          </p:cNvSpPr>
          <p:nvPr/>
        </p:nvSpPr>
        <p:spPr bwMode="auto">
          <a:xfrm>
            <a:off x="1046936" y="2389528"/>
            <a:ext cx="836369" cy="1218798"/>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00B050"/>
          </a:solidFill>
          <a:ln>
            <a:noFill/>
          </a:ln>
          <a:effectLst/>
        </p:spPr>
        <p:txBody>
          <a:bodyPr wrap="none" lIns="45720" tIns="22860" rIns="45720" bIns="22860" anchor="ctr"/>
          <a:lstStyle/>
          <a:p>
            <a:endParaRPr lang="en-US" sz="3600"/>
          </a:p>
        </p:txBody>
      </p:sp>
      <p:sp>
        <p:nvSpPr>
          <p:cNvPr id="62" name="Freeform 516"/>
          <p:cNvSpPr>
            <a:spLocks noChangeArrowheads="1"/>
          </p:cNvSpPr>
          <p:nvPr/>
        </p:nvSpPr>
        <p:spPr bwMode="auto">
          <a:xfrm>
            <a:off x="1150215" y="2492781"/>
            <a:ext cx="537667" cy="59755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pPr algn="ctr"/>
            <a:r>
              <a:rPr lang="en-US" sz="3600" dirty="0" smtClean="0"/>
              <a:t> </a:t>
            </a:r>
            <a:r>
              <a:rPr lang="en-US" sz="3600" dirty="0" smtClean="0">
                <a:solidFill>
                  <a:srgbClr val="00B050"/>
                </a:solidFill>
              </a:rPr>
              <a:t>0</a:t>
            </a:r>
            <a:r>
              <a:rPr lang="en-US" sz="3600" dirty="0" smtClean="0"/>
              <a:t> </a:t>
            </a:r>
            <a:endParaRPr lang="en-US" sz="3600" dirty="0"/>
          </a:p>
        </p:txBody>
      </p:sp>
      <p:sp>
        <p:nvSpPr>
          <p:cNvPr id="64" name="Line 396"/>
          <p:cNvSpPr>
            <a:spLocks noChangeShapeType="1"/>
          </p:cNvSpPr>
          <p:nvPr/>
        </p:nvSpPr>
        <p:spPr bwMode="auto">
          <a:xfrm>
            <a:off x="622441" y="4598472"/>
            <a:ext cx="1557309" cy="2026"/>
          </a:xfrm>
          <a:prstGeom prst="line">
            <a:avLst/>
          </a:prstGeom>
          <a:noFill/>
          <a:ln w="4392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65" name="Subtitle 2"/>
          <p:cNvSpPr txBox="1">
            <a:spLocks/>
          </p:cNvSpPr>
          <p:nvPr/>
        </p:nvSpPr>
        <p:spPr>
          <a:xfrm>
            <a:off x="395025" y="4612822"/>
            <a:ext cx="2460329" cy="151532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2020"/>
              </a:lnSpc>
              <a:buFont typeface="Arial" pitchFamily="34" charset="0"/>
              <a:buChar char="•"/>
            </a:pPr>
            <a:r>
              <a:rPr lang="en-US" sz="2000" dirty="0" smtClean="0">
                <a:latin typeface="Lato Light" charset="0"/>
                <a:ea typeface="Lato Light" charset="0"/>
                <a:cs typeface="Lato Light" charset="0"/>
              </a:rPr>
              <a:t>Patent Done</a:t>
            </a:r>
          </a:p>
          <a:p>
            <a:pPr marL="342900" indent="-342900" algn="l">
              <a:lnSpc>
                <a:spcPts val="2020"/>
              </a:lnSpc>
              <a:buFont typeface="Arial" pitchFamily="34" charset="0"/>
              <a:buChar char="•"/>
            </a:pPr>
            <a:r>
              <a:rPr lang="en-US" sz="2000" dirty="0" smtClean="0">
                <a:latin typeface="Lato Light" charset="0"/>
                <a:ea typeface="Lato Light" charset="0"/>
                <a:cs typeface="Lato Light" charset="0"/>
              </a:rPr>
              <a:t>Radiologist approval done</a:t>
            </a:r>
          </a:p>
          <a:p>
            <a:pPr marL="342900" indent="-342900" algn="l">
              <a:lnSpc>
                <a:spcPts val="2020"/>
              </a:lnSpc>
              <a:buFont typeface="Arial" pitchFamily="34" charset="0"/>
              <a:buChar char="•"/>
            </a:pPr>
            <a:r>
              <a:rPr lang="en-US" sz="2000" dirty="0" smtClean="0">
                <a:latin typeface="Lato Light" charset="0"/>
                <a:ea typeface="Lato Light" charset="0"/>
                <a:cs typeface="Lato Light" charset="0"/>
              </a:rPr>
              <a:t>Can detect up-to 5 disease </a:t>
            </a:r>
          </a:p>
        </p:txBody>
      </p:sp>
      <p:sp>
        <p:nvSpPr>
          <p:cNvPr id="66" name="TextBox 65"/>
          <p:cNvSpPr txBox="1"/>
          <p:nvPr/>
        </p:nvSpPr>
        <p:spPr>
          <a:xfrm>
            <a:off x="478235" y="4122531"/>
            <a:ext cx="1857753"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Completed Task</a:t>
            </a:r>
            <a:endParaRPr lang="en-US"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237990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GO TO MARKET STRATEGY</a:t>
            </a:r>
          </a:p>
        </p:txBody>
      </p:sp>
      <p:sp>
        <p:nvSpPr>
          <p:cNvPr id="9" name="TextBox 8"/>
          <p:cNvSpPr txBox="1"/>
          <p:nvPr/>
        </p:nvSpPr>
        <p:spPr>
          <a:xfrm>
            <a:off x="872197" y="1488637"/>
            <a:ext cx="10131082" cy="646331"/>
          </a:xfrm>
          <a:prstGeom prst="rect">
            <a:avLst/>
          </a:prstGeom>
          <a:noFill/>
        </p:spPr>
        <p:txBody>
          <a:bodyPr wrap="square" rtlCol="0">
            <a:spAutoFit/>
          </a:bodyPr>
          <a:lstStyle/>
          <a:p>
            <a:r>
              <a:rPr lang="en-IN" dirty="0" smtClean="0">
                <a:solidFill>
                  <a:schemeClr val="tx1">
                    <a:lumMod val="75000"/>
                    <a:lumOff val="25000"/>
                  </a:schemeClr>
                </a:solidFill>
              </a:rPr>
              <a:t>For our market strategy we are going to follow the traditional approach of using MRs(Medical representatives) and also collaborating with hospitals for bulk selling.</a:t>
            </a:r>
            <a:endParaRPr lang="en-IN" dirty="0">
              <a:solidFill>
                <a:schemeClr val="tx1">
                  <a:lumMod val="75000"/>
                  <a:lumOff val="25000"/>
                </a:schemeClr>
              </a:solidFill>
            </a:endParaRPr>
          </a:p>
        </p:txBody>
      </p:sp>
      <p:graphicFrame>
        <p:nvGraphicFramePr>
          <p:cNvPr id="3" name="Diagram 2"/>
          <p:cNvGraphicFramePr/>
          <p:nvPr>
            <p:extLst>
              <p:ext uri="{D42A27DB-BD31-4B8C-83A1-F6EECF244321}">
                <p14:modId xmlns:p14="http://schemas.microsoft.com/office/powerpoint/2010/main" val="851209349"/>
              </p:ext>
            </p:extLst>
          </p:nvPr>
        </p:nvGraphicFramePr>
        <p:xfrm>
          <a:off x="730307" y="2134968"/>
          <a:ext cx="4978401"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1314929920"/>
              </p:ext>
            </p:extLst>
          </p:nvPr>
        </p:nvGraphicFramePr>
        <p:xfrm>
          <a:off x="6194043" y="2134968"/>
          <a:ext cx="4978401" cy="4241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p:cNvSpPr txBox="1"/>
          <p:nvPr/>
        </p:nvSpPr>
        <p:spPr>
          <a:xfrm>
            <a:off x="2628900" y="6463268"/>
            <a:ext cx="1142877" cy="369332"/>
          </a:xfrm>
          <a:prstGeom prst="rect">
            <a:avLst/>
          </a:prstGeom>
          <a:noFill/>
        </p:spPr>
        <p:txBody>
          <a:bodyPr wrap="none" rtlCol="0">
            <a:spAutoFit/>
          </a:bodyPr>
          <a:lstStyle/>
          <a:p>
            <a:r>
              <a:rPr lang="en-US" b="1" dirty="0" smtClean="0">
                <a:solidFill>
                  <a:schemeClr val="bg2">
                    <a:lumMod val="25000"/>
                  </a:schemeClr>
                </a:solidFill>
              </a:rPr>
              <a:t>Strategy 1</a:t>
            </a:r>
            <a:endParaRPr lang="en-US" b="1" dirty="0">
              <a:solidFill>
                <a:schemeClr val="bg2">
                  <a:lumMod val="25000"/>
                </a:schemeClr>
              </a:solidFill>
            </a:endParaRPr>
          </a:p>
        </p:txBody>
      </p:sp>
      <p:sp>
        <p:nvSpPr>
          <p:cNvPr id="12" name="TextBox 11"/>
          <p:cNvSpPr txBox="1"/>
          <p:nvPr/>
        </p:nvSpPr>
        <p:spPr>
          <a:xfrm>
            <a:off x="8089900" y="6463268"/>
            <a:ext cx="1142877" cy="369332"/>
          </a:xfrm>
          <a:prstGeom prst="rect">
            <a:avLst/>
          </a:prstGeom>
          <a:noFill/>
        </p:spPr>
        <p:txBody>
          <a:bodyPr wrap="none" rtlCol="0">
            <a:spAutoFit/>
          </a:bodyPr>
          <a:lstStyle/>
          <a:p>
            <a:r>
              <a:rPr lang="en-US" b="1" dirty="0" smtClean="0">
                <a:solidFill>
                  <a:schemeClr val="bg2">
                    <a:lumMod val="25000"/>
                  </a:schemeClr>
                </a:solidFill>
              </a:rPr>
              <a:t>Strategy 2</a:t>
            </a:r>
            <a:endParaRPr lang="en-US" b="1" dirty="0">
              <a:solidFill>
                <a:schemeClr val="bg2">
                  <a:lumMod val="25000"/>
                </a:schemeClr>
              </a:solidFill>
            </a:endParaRPr>
          </a:p>
        </p:txBody>
      </p:sp>
    </p:spTree>
    <p:extLst>
      <p:ext uri="{BB962C8B-B14F-4D97-AF65-F5344CB8AC3E}">
        <p14:creationId xmlns:p14="http://schemas.microsoft.com/office/powerpoint/2010/main" val="184372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1156</TotalTime>
  <Words>961</Words>
  <Application>Microsoft Office PowerPoint</Application>
  <PresentationFormat>Custom</PresentationFormat>
  <Paragraphs>152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 Ranjan Satpathy</dc:creator>
  <cp:lastModifiedBy>Shubham Singh</cp:lastModifiedBy>
  <cp:revision>62</cp:revision>
  <dcterms:created xsi:type="dcterms:W3CDTF">2019-09-04T09:39:57Z</dcterms:created>
  <dcterms:modified xsi:type="dcterms:W3CDTF">2020-04-26T09:00:51Z</dcterms:modified>
</cp:coreProperties>
</file>