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1" r:id="rId5"/>
    <p:sldId id="272" r:id="rId6"/>
    <p:sldId id="260" r:id="rId7"/>
    <p:sldId id="261" r:id="rId8"/>
    <p:sldId id="269" r:id="rId9"/>
    <p:sldId id="273" r:id="rId10"/>
    <p:sldId id="263" r:id="rId11"/>
    <p:sldId id="266" r:id="rId12"/>
    <p:sldId id="267" r:id="rId13"/>
    <p:sldId id="264"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21324" autoAdjust="0"/>
    <p:restoredTop sz="94660"/>
  </p:normalViewPr>
  <p:slideViewPr>
    <p:cSldViewPr snapToGrid="0">
      <p:cViewPr>
        <p:scale>
          <a:sx n="70" d="100"/>
          <a:sy n="70" d="100"/>
        </p:scale>
        <p:origin x="-246"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8.9808892153021444E-2"/>
          <c:y val="2.6186655871257878E-2"/>
        </c:manualLayout>
      </c:layout>
      <c:overlay val="0"/>
    </c:title>
    <c:autoTitleDeleted val="0"/>
    <c:plotArea>
      <c:layout/>
      <c:pieChart>
        <c:varyColors val="1"/>
        <c:ser>
          <c:idx val="0"/>
          <c:order val="0"/>
          <c:tx>
            <c:strRef>
              <c:f>Sheet1!$B$1</c:f>
              <c:strCache>
                <c:ptCount val="1"/>
                <c:pt idx="0">
                  <c:v>Indian Healthcare Market</c:v>
                </c:pt>
              </c:strCache>
            </c:strRef>
          </c:tx>
          <c:cat>
            <c:strRef>
              <c:f>Sheet1!$A$2:$A$5</c:f>
              <c:strCache>
                <c:ptCount val="2"/>
                <c:pt idx="0">
                  <c:v>2017(in Rs.)</c:v>
                </c:pt>
                <c:pt idx="1">
                  <c:v>2022(in Rs.)</c:v>
                </c:pt>
              </c:strCache>
            </c:strRef>
          </c:cat>
          <c:val>
            <c:numRef>
              <c:f>Sheet1!$B$2:$B$5</c:f>
              <c:numCache>
                <c:formatCode>General</c:formatCode>
                <c:ptCount val="4"/>
                <c:pt idx="0">
                  <c:v>4</c:v>
                </c:pt>
                <c:pt idx="1">
                  <c:v>8.6</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6118582094541001"/>
          <c:y val="0.40150757309457036"/>
          <c:w val="0.33881417905458999"/>
          <c:h val="0.18171545964626021"/>
        </c:manualLayout>
      </c:layout>
      <c:overlay val="0"/>
      <c:txPr>
        <a:bodyPr/>
        <a:lstStyle/>
        <a:p>
          <a:pPr>
            <a:defRPr b="1"/>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7.0688544171499515E-2"/>
          <c:y val="2.4376761077030566E-2"/>
        </c:manualLayout>
      </c:layout>
      <c:overlay val="0"/>
    </c:title>
    <c:autoTitleDeleted val="0"/>
    <c:plotArea>
      <c:layout/>
      <c:pieChart>
        <c:varyColors val="1"/>
        <c:ser>
          <c:idx val="0"/>
          <c:order val="0"/>
          <c:tx>
            <c:strRef>
              <c:f>Sheet1!$B$1</c:f>
              <c:strCache>
                <c:ptCount val="1"/>
                <c:pt idx="0">
                  <c:v>Indian Target Market(Diagnostics)</c:v>
                </c:pt>
              </c:strCache>
            </c:strRef>
          </c:tx>
          <c:cat>
            <c:strRef>
              <c:f>Sheet1!$A$2:$A$5</c:f>
              <c:strCache>
                <c:ptCount val="1"/>
                <c:pt idx="0">
                  <c:v>Year 2020(in Rs.)</c:v>
                </c:pt>
              </c:strCache>
            </c:strRef>
          </c:cat>
          <c:val>
            <c:numRef>
              <c:f>Sheet1!$B$2:$B$5</c:f>
              <c:numCache>
                <c:formatCode>General</c:formatCode>
                <c:ptCount val="4"/>
                <c:pt idx="0">
                  <c:v>806</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0298835400065998"/>
          <c:y val="0.49257372530653298"/>
          <c:w val="0.29721124679774308"/>
          <c:h val="0.12196826030541973"/>
        </c:manualLayout>
      </c:layout>
      <c:overlay val="0"/>
      <c:txPr>
        <a:bodyPr/>
        <a:lstStyle/>
        <a:p>
          <a:pPr>
            <a:defRPr b="1"/>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37BAA-23E8-47AF-A3ED-EAD7449C81DB}"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B16B93D-8ADA-4F72-A02A-4776F4350F64}">
      <dgm:prSet phldrT="[Text]"/>
      <dgm:spPr/>
      <dgm:t>
        <a:bodyPr/>
        <a:lstStyle/>
        <a:p>
          <a:r>
            <a:rPr lang="en-US" dirty="0" smtClean="0"/>
            <a:t>AI Cancer Detection</a:t>
          </a:r>
          <a:endParaRPr lang="en-US" dirty="0"/>
        </a:p>
      </dgm:t>
    </dgm:pt>
    <dgm:pt modelId="{30D3B83E-9D52-458E-92A3-D1C3FD28F67F}" type="parTrans" cxnId="{59F2C5AD-3844-41ED-8E31-E8F8E7ED7AA4}">
      <dgm:prSet/>
      <dgm:spPr/>
      <dgm:t>
        <a:bodyPr/>
        <a:lstStyle/>
        <a:p>
          <a:endParaRPr lang="en-US"/>
        </a:p>
      </dgm:t>
    </dgm:pt>
    <dgm:pt modelId="{213C869B-F8EE-4ECB-8EE9-76F7D5AB5973}" type="sibTrans" cxnId="{59F2C5AD-3844-41ED-8E31-E8F8E7ED7AA4}">
      <dgm:prSet/>
      <dgm:spPr/>
      <dgm:t>
        <a:bodyPr/>
        <a:lstStyle/>
        <a:p>
          <a:endParaRPr lang="en-US"/>
        </a:p>
      </dgm:t>
    </dgm:pt>
    <dgm:pt modelId="{530CAAD4-A8B2-4C4F-888D-56FEE44ADEFA}">
      <dgm:prSet phldrT="[Text]"/>
      <dgm:spPr/>
      <dgm:t>
        <a:bodyPr/>
        <a:lstStyle/>
        <a:p>
          <a:r>
            <a:rPr lang="en-US" dirty="0" smtClean="0"/>
            <a:t>First to market to detect pre- mature cancer using AI</a:t>
          </a:r>
          <a:endParaRPr lang="en-US" dirty="0"/>
        </a:p>
      </dgm:t>
    </dgm:pt>
    <dgm:pt modelId="{5CE617A4-3096-4E7A-BBE3-B2BBA2CD0D4F}" type="parTrans" cxnId="{A3B016B5-4999-49EF-9826-C16AF92DF0E4}">
      <dgm:prSet/>
      <dgm:spPr/>
      <dgm:t>
        <a:bodyPr/>
        <a:lstStyle/>
        <a:p>
          <a:endParaRPr lang="en-US"/>
        </a:p>
      </dgm:t>
    </dgm:pt>
    <dgm:pt modelId="{3F84A70B-19BB-4E42-99F5-0E1B1FEBEC6C}" type="sibTrans" cxnId="{A3B016B5-4999-49EF-9826-C16AF92DF0E4}">
      <dgm:prSet/>
      <dgm:spPr/>
      <dgm:t>
        <a:bodyPr/>
        <a:lstStyle/>
        <a:p>
          <a:endParaRPr lang="en-US"/>
        </a:p>
      </dgm:t>
    </dgm:pt>
    <dgm:pt modelId="{35B956C1-93BA-45CA-A68A-A991C5E980AE}">
      <dgm:prSet phldrT="[Text]"/>
      <dgm:spPr/>
      <dgm:t>
        <a:bodyPr/>
        <a:lstStyle/>
        <a:p>
          <a:r>
            <a:rPr lang="en-US" dirty="0" smtClean="0"/>
            <a:t>Can even predict the level of seriousness.</a:t>
          </a:r>
          <a:endParaRPr lang="en-US" dirty="0"/>
        </a:p>
      </dgm:t>
    </dgm:pt>
    <dgm:pt modelId="{83AEA263-185D-4183-A898-98A8B102F591}" type="parTrans" cxnId="{1FDCE69F-D093-401D-A14B-92B3C173B5C7}">
      <dgm:prSet/>
      <dgm:spPr/>
      <dgm:t>
        <a:bodyPr/>
        <a:lstStyle/>
        <a:p>
          <a:endParaRPr lang="en-US"/>
        </a:p>
      </dgm:t>
    </dgm:pt>
    <dgm:pt modelId="{96927C0C-84F2-423E-B5A9-6A710EA73E3F}" type="sibTrans" cxnId="{1FDCE69F-D093-401D-A14B-92B3C173B5C7}">
      <dgm:prSet/>
      <dgm:spPr/>
      <dgm:t>
        <a:bodyPr/>
        <a:lstStyle/>
        <a:p>
          <a:endParaRPr lang="en-US"/>
        </a:p>
      </dgm:t>
    </dgm:pt>
    <dgm:pt modelId="{F7691E38-DB6F-4D48-A14C-E4BEB5C9C9D5}">
      <dgm:prSet phldrT="[Text]"/>
      <dgm:spPr/>
      <dgm:t>
        <a:bodyPr/>
        <a:lstStyle/>
        <a:p>
          <a:r>
            <a:rPr lang="en-US" dirty="0" smtClean="0"/>
            <a:t>Remote areas availability </a:t>
          </a:r>
          <a:endParaRPr lang="en-US" dirty="0"/>
        </a:p>
      </dgm:t>
    </dgm:pt>
    <dgm:pt modelId="{0FE9A9C1-688F-4DF8-927F-84DF17E89F02}" type="parTrans" cxnId="{B049CD0B-F9DD-4136-9D86-42880F31A7D2}">
      <dgm:prSet/>
      <dgm:spPr/>
      <dgm:t>
        <a:bodyPr/>
        <a:lstStyle/>
        <a:p>
          <a:endParaRPr lang="en-US"/>
        </a:p>
      </dgm:t>
    </dgm:pt>
    <dgm:pt modelId="{74F3AAB5-D735-49B6-9833-44AC3BDAE6EF}" type="sibTrans" cxnId="{B049CD0B-F9DD-4136-9D86-42880F31A7D2}">
      <dgm:prSet/>
      <dgm:spPr/>
      <dgm:t>
        <a:bodyPr/>
        <a:lstStyle/>
        <a:p>
          <a:endParaRPr lang="en-US"/>
        </a:p>
      </dgm:t>
    </dgm:pt>
    <dgm:pt modelId="{381E110B-DF7F-467A-B736-AA7254B98A4D}">
      <dgm:prSet phldrT="[Text]"/>
      <dgm:spPr/>
      <dgm:t>
        <a:bodyPr/>
        <a:lstStyle/>
        <a:p>
          <a:r>
            <a:rPr lang="en-US" dirty="0" smtClean="0"/>
            <a:t>Can run on any device making it available through out. </a:t>
          </a:r>
          <a:endParaRPr lang="en-US" dirty="0"/>
        </a:p>
      </dgm:t>
    </dgm:pt>
    <dgm:pt modelId="{E0CEDC43-2F12-4D0F-BC43-B536A454A74F}" type="parTrans" cxnId="{35534B4D-C6CA-4F99-A39B-ADD62B56FCF9}">
      <dgm:prSet/>
      <dgm:spPr/>
      <dgm:t>
        <a:bodyPr/>
        <a:lstStyle/>
        <a:p>
          <a:endParaRPr lang="en-US"/>
        </a:p>
      </dgm:t>
    </dgm:pt>
    <dgm:pt modelId="{63372BEA-09E9-49C9-A177-3893AD145997}" type="sibTrans" cxnId="{35534B4D-C6CA-4F99-A39B-ADD62B56FCF9}">
      <dgm:prSet/>
      <dgm:spPr/>
      <dgm:t>
        <a:bodyPr/>
        <a:lstStyle/>
        <a:p>
          <a:endParaRPr lang="en-US"/>
        </a:p>
      </dgm:t>
    </dgm:pt>
    <dgm:pt modelId="{90A51738-9C31-467A-A60C-43C1015A34AF}">
      <dgm:prSet phldrT="[Text]"/>
      <dgm:spPr/>
      <dgm:t>
        <a:bodyPr/>
        <a:lstStyle/>
        <a:p>
          <a:r>
            <a:rPr lang="en-US" dirty="0" smtClean="0"/>
            <a:t>In case of emergency can even run on smart phone.</a:t>
          </a:r>
          <a:endParaRPr lang="en-US" dirty="0"/>
        </a:p>
      </dgm:t>
    </dgm:pt>
    <dgm:pt modelId="{888B184A-61A0-4150-8EB4-6756528EF450}" type="parTrans" cxnId="{FD2C53AD-9EC6-49BE-87D8-2C6E08E2776F}">
      <dgm:prSet/>
      <dgm:spPr/>
      <dgm:t>
        <a:bodyPr/>
        <a:lstStyle/>
        <a:p>
          <a:endParaRPr lang="en-US"/>
        </a:p>
      </dgm:t>
    </dgm:pt>
    <dgm:pt modelId="{56FFA03B-C716-4EF9-A1BF-0A19B13A9313}" type="sibTrans" cxnId="{FD2C53AD-9EC6-49BE-87D8-2C6E08E2776F}">
      <dgm:prSet/>
      <dgm:spPr/>
      <dgm:t>
        <a:bodyPr/>
        <a:lstStyle/>
        <a:p>
          <a:endParaRPr lang="en-US"/>
        </a:p>
      </dgm:t>
    </dgm:pt>
    <dgm:pt modelId="{E75E4B6D-62CE-406D-A1DF-2B2233E60AA8}" type="pres">
      <dgm:prSet presAssocID="{88D37BAA-23E8-47AF-A3ED-EAD7449C81DB}" presName="Name0" presStyleCnt="0">
        <dgm:presLayoutVars>
          <dgm:dir/>
          <dgm:animLvl val="lvl"/>
          <dgm:resizeHandles/>
        </dgm:presLayoutVars>
      </dgm:prSet>
      <dgm:spPr/>
      <dgm:t>
        <a:bodyPr/>
        <a:lstStyle/>
        <a:p>
          <a:endParaRPr lang="en-US"/>
        </a:p>
      </dgm:t>
    </dgm:pt>
    <dgm:pt modelId="{049EABF8-9C5A-47A9-85B8-388D6A0D0429}" type="pres">
      <dgm:prSet presAssocID="{AB16B93D-8ADA-4F72-A02A-4776F4350F64}" presName="linNode" presStyleCnt="0"/>
      <dgm:spPr/>
    </dgm:pt>
    <dgm:pt modelId="{37CE8DD5-B479-4B93-8588-240283A2CFC5}" type="pres">
      <dgm:prSet presAssocID="{AB16B93D-8ADA-4F72-A02A-4776F4350F64}" presName="parentShp" presStyleLbl="node1" presStyleIdx="0" presStyleCnt="2">
        <dgm:presLayoutVars>
          <dgm:bulletEnabled val="1"/>
        </dgm:presLayoutVars>
      </dgm:prSet>
      <dgm:spPr/>
      <dgm:t>
        <a:bodyPr/>
        <a:lstStyle/>
        <a:p>
          <a:endParaRPr lang="en-US"/>
        </a:p>
      </dgm:t>
    </dgm:pt>
    <dgm:pt modelId="{7B09A647-4F59-4F1A-B352-DF0355130867}" type="pres">
      <dgm:prSet presAssocID="{AB16B93D-8ADA-4F72-A02A-4776F4350F64}" presName="childShp" presStyleLbl="bgAccFollowNode1" presStyleIdx="0" presStyleCnt="2">
        <dgm:presLayoutVars>
          <dgm:bulletEnabled val="1"/>
        </dgm:presLayoutVars>
      </dgm:prSet>
      <dgm:spPr/>
      <dgm:t>
        <a:bodyPr/>
        <a:lstStyle/>
        <a:p>
          <a:endParaRPr lang="en-US"/>
        </a:p>
      </dgm:t>
    </dgm:pt>
    <dgm:pt modelId="{EA97D7EA-86A0-4CD7-9E87-5099A79D93C7}" type="pres">
      <dgm:prSet presAssocID="{213C869B-F8EE-4ECB-8EE9-76F7D5AB5973}" presName="spacing" presStyleCnt="0"/>
      <dgm:spPr/>
    </dgm:pt>
    <dgm:pt modelId="{926D7AB6-1F88-4A31-ACE1-DCC30CF2F42A}" type="pres">
      <dgm:prSet presAssocID="{F7691E38-DB6F-4D48-A14C-E4BEB5C9C9D5}" presName="linNode" presStyleCnt="0"/>
      <dgm:spPr/>
    </dgm:pt>
    <dgm:pt modelId="{96289669-3211-42B8-8C9C-563A9FABE644}" type="pres">
      <dgm:prSet presAssocID="{F7691E38-DB6F-4D48-A14C-E4BEB5C9C9D5}" presName="parentShp" presStyleLbl="node1" presStyleIdx="1" presStyleCnt="2">
        <dgm:presLayoutVars>
          <dgm:bulletEnabled val="1"/>
        </dgm:presLayoutVars>
      </dgm:prSet>
      <dgm:spPr/>
      <dgm:t>
        <a:bodyPr/>
        <a:lstStyle/>
        <a:p>
          <a:endParaRPr lang="en-US"/>
        </a:p>
      </dgm:t>
    </dgm:pt>
    <dgm:pt modelId="{44E3E646-D190-4AE9-B445-381A957B4CB1}" type="pres">
      <dgm:prSet presAssocID="{F7691E38-DB6F-4D48-A14C-E4BEB5C9C9D5}" presName="childShp" presStyleLbl="bgAccFollowNode1" presStyleIdx="1" presStyleCnt="2">
        <dgm:presLayoutVars>
          <dgm:bulletEnabled val="1"/>
        </dgm:presLayoutVars>
      </dgm:prSet>
      <dgm:spPr/>
      <dgm:t>
        <a:bodyPr/>
        <a:lstStyle/>
        <a:p>
          <a:endParaRPr lang="en-US"/>
        </a:p>
      </dgm:t>
    </dgm:pt>
  </dgm:ptLst>
  <dgm:cxnLst>
    <dgm:cxn modelId="{59F2C5AD-3844-41ED-8E31-E8F8E7ED7AA4}" srcId="{88D37BAA-23E8-47AF-A3ED-EAD7449C81DB}" destId="{AB16B93D-8ADA-4F72-A02A-4776F4350F64}" srcOrd="0" destOrd="0" parTransId="{30D3B83E-9D52-458E-92A3-D1C3FD28F67F}" sibTransId="{213C869B-F8EE-4ECB-8EE9-76F7D5AB5973}"/>
    <dgm:cxn modelId="{FD2C53AD-9EC6-49BE-87D8-2C6E08E2776F}" srcId="{F7691E38-DB6F-4D48-A14C-E4BEB5C9C9D5}" destId="{90A51738-9C31-467A-A60C-43C1015A34AF}" srcOrd="1" destOrd="0" parTransId="{888B184A-61A0-4150-8EB4-6756528EF450}" sibTransId="{56FFA03B-C716-4EF9-A1BF-0A19B13A9313}"/>
    <dgm:cxn modelId="{B6A05685-9F87-4D99-9BC5-243BA333E09B}" type="presOf" srcId="{F7691E38-DB6F-4D48-A14C-E4BEB5C9C9D5}" destId="{96289669-3211-42B8-8C9C-563A9FABE644}" srcOrd="0" destOrd="0" presId="urn:microsoft.com/office/officeart/2005/8/layout/vList6"/>
    <dgm:cxn modelId="{B049CD0B-F9DD-4136-9D86-42880F31A7D2}" srcId="{88D37BAA-23E8-47AF-A3ED-EAD7449C81DB}" destId="{F7691E38-DB6F-4D48-A14C-E4BEB5C9C9D5}" srcOrd="1" destOrd="0" parTransId="{0FE9A9C1-688F-4DF8-927F-84DF17E89F02}" sibTransId="{74F3AAB5-D735-49B6-9833-44AC3BDAE6EF}"/>
    <dgm:cxn modelId="{BFAAD8F1-B454-4BAA-A3E1-D9B006DDAE9B}" type="presOf" srcId="{381E110B-DF7F-467A-B736-AA7254B98A4D}" destId="{44E3E646-D190-4AE9-B445-381A957B4CB1}" srcOrd="0" destOrd="0" presId="urn:microsoft.com/office/officeart/2005/8/layout/vList6"/>
    <dgm:cxn modelId="{AFAD25E8-0A2B-4CC2-B2A0-0808587717E8}" type="presOf" srcId="{35B956C1-93BA-45CA-A68A-A991C5E980AE}" destId="{7B09A647-4F59-4F1A-B352-DF0355130867}" srcOrd="0" destOrd="1" presId="urn:microsoft.com/office/officeart/2005/8/layout/vList6"/>
    <dgm:cxn modelId="{383BA1E2-B49B-40E5-9552-682D7ACE291F}" type="presOf" srcId="{530CAAD4-A8B2-4C4F-888D-56FEE44ADEFA}" destId="{7B09A647-4F59-4F1A-B352-DF0355130867}" srcOrd="0" destOrd="0" presId="urn:microsoft.com/office/officeart/2005/8/layout/vList6"/>
    <dgm:cxn modelId="{25347DC4-BE62-4905-9F92-E72A4E88A52E}" type="presOf" srcId="{AB16B93D-8ADA-4F72-A02A-4776F4350F64}" destId="{37CE8DD5-B479-4B93-8588-240283A2CFC5}" srcOrd="0" destOrd="0" presId="urn:microsoft.com/office/officeart/2005/8/layout/vList6"/>
    <dgm:cxn modelId="{A3B016B5-4999-49EF-9826-C16AF92DF0E4}" srcId="{AB16B93D-8ADA-4F72-A02A-4776F4350F64}" destId="{530CAAD4-A8B2-4C4F-888D-56FEE44ADEFA}" srcOrd="0" destOrd="0" parTransId="{5CE617A4-3096-4E7A-BBE3-B2BBA2CD0D4F}" sibTransId="{3F84A70B-19BB-4E42-99F5-0E1B1FEBEC6C}"/>
    <dgm:cxn modelId="{F56A1DD5-2142-47FB-BC54-4C4C68F6DCF6}" type="presOf" srcId="{90A51738-9C31-467A-A60C-43C1015A34AF}" destId="{44E3E646-D190-4AE9-B445-381A957B4CB1}" srcOrd="0" destOrd="1" presId="urn:microsoft.com/office/officeart/2005/8/layout/vList6"/>
    <dgm:cxn modelId="{874A4B6D-6017-4D76-A156-97A3E3C6A8E4}" type="presOf" srcId="{88D37BAA-23E8-47AF-A3ED-EAD7449C81DB}" destId="{E75E4B6D-62CE-406D-A1DF-2B2233E60AA8}" srcOrd="0" destOrd="0" presId="urn:microsoft.com/office/officeart/2005/8/layout/vList6"/>
    <dgm:cxn modelId="{35534B4D-C6CA-4F99-A39B-ADD62B56FCF9}" srcId="{F7691E38-DB6F-4D48-A14C-E4BEB5C9C9D5}" destId="{381E110B-DF7F-467A-B736-AA7254B98A4D}" srcOrd="0" destOrd="0" parTransId="{E0CEDC43-2F12-4D0F-BC43-B536A454A74F}" sibTransId="{63372BEA-09E9-49C9-A177-3893AD145997}"/>
    <dgm:cxn modelId="{1FDCE69F-D093-401D-A14B-92B3C173B5C7}" srcId="{AB16B93D-8ADA-4F72-A02A-4776F4350F64}" destId="{35B956C1-93BA-45CA-A68A-A991C5E980AE}" srcOrd="1" destOrd="0" parTransId="{83AEA263-185D-4183-A898-98A8B102F591}" sibTransId="{96927C0C-84F2-423E-B5A9-6A710EA73E3F}"/>
    <dgm:cxn modelId="{667552E9-E6EA-47F9-A214-7B90AB4A89E5}" type="presParOf" srcId="{E75E4B6D-62CE-406D-A1DF-2B2233E60AA8}" destId="{049EABF8-9C5A-47A9-85B8-388D6A0D0429}" srcOrd="0" destOrd="0" presId="urn:microsoft.com/office/officeart/2005/8/layout/vList6"/>
    <dgm:cxn modelId="{F52935EB-374E-436D-A12A-1119E0ACEC7A}" type="presParOf" srcId="{049EABF8-9C5A-47A9-85B8-388D6A0D0429}" destId="{37CE8DD5-B479-4B93-8588-240283A2CFC5}" srcOrd="0" destOrd="0" presId="urn:microsoft.com/office/officeart/2005/8/layout/vList6"/>
    <dgm:cxn modelId="{9BFE264F-001B-4F85-95D7-019D65F44DE5}" type="presParOf" srcId="{049EABF8-9C5A-47A9-85B8-388D6A0D0429}" destId="{7B09A647-4F59-4F1A-B352-DF0355130867}" srcOrd="1" destOrd="0" presId="urn:microsoft.com/office/officeart/2005/8/layout/vList6"/>
    <dgm:cxn modelId="{3B0F23DE-4294-465E-B0BA-862286543937}" type="presParOf" srcId="{E75E4B6D-62CE-406D-A1DF-2B2233E60AA8}" destId="{EA97D7EA-86A0-4CD7-9E87-5099A79D93C7}" srcOrd="1" destOrd="0" presId="urn:microsoft.com/office/officeart/2005/8/layout/vList6"/>
    <dgm:cxn modelId="{350F496D-2AED-4E9B-868E-EE6402E07977}" type="presParOf" srcId="{E75E4B6D-62CE-406D-A1DF-2B2233E60AA8}" destId="{926D7AB6-1F88-4A31-ACE1-DCC30CF2F42A}" srcOrd="2" destOrd="0" presId="urn:microsoft.com/office/officeart/2005/8/layout/vList6"/>
    <dgm:cxn modelId="{9BE2E45B-0817-49D4-B07B-69FD911865F6}" type="presParOf" srcId="{926D7AB6-1F88-4A31-ACE1-DCC30CF2F42A}" destId="{96289669-3211-42B8-8C9C-563A9FABE644}" srcOrd="0" destOrd="0" presId="urn:microsoft.com/office/officeart/2005/8/layout/vList6"/>
    <dgm:cxn modelId="{CAEF7126-A360-46B0-8577-79428DE7F4DD}" type="presParOf" srcId="{926D7AB6-1F88-4A31-ACE1-DCC30CF2F42A}" destId="{44E3E646-D190-4AE9-B445-381A957B4CB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4773E6-A499-4E79-A2F1-33AC3374D116}"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DF44CD4C-380B-4300-99DC-91105200D92D}">
      <dgm:prSet phldrT="[Text]"/>
      <dgm:spPr/>
      <dgm:t>
        <a:bodyPr/>
        <a:lstStyle/>
        <a:p>
          <a:r>
            <a:rPr lang="en-US" dirty="0" smtClean="0"/>
            <a:t>Very Cheap</a:t>
          </a:r>
          <a:endParaRPr lang="en-US" dirty="0"/>
        </a:p>
      </dgm:t>
    </dgm:pt>
    <dgm:pt modelId="{228A0FC4-5CF3-4F99-9B15-BE764E878CA0}" type="parTrans" cxnId="{F4FD2112-5E49-4931-B27B-FD4E3DA6300C}">
      <dgm:prSet/>
      <dgm:spPr/>
      <dgm:t>
        <a:bodyPr/>
        <a:lstStyle/>
        <a:p>
          <a:endParaRPr lang="en-US"/>
        </a:p>
      </dgm:t>
    </dgm:pt>
    <dgm:pt modelId="{D0CD3342-2AA7-455E-AFCD-AA61208AE578}" type="sibTrans" cxnId="{F4FD2112-5E49-4931-B27B-FD4E3DA6300C}">
      <dgm:prSet/>
      <dgm:spPr/>
      <dgm:t>
        <a:bodyPr/>
        <a:lstStyle/>
        <a:p>
          <a:endParaRPr lang="en-US"/>
        </a:p>
      </dgm:t>
    </dgm:pt>
    <dgm:pt modelId="{25F0FE83-B553-4E80-AD07-8DB5972ADEDE}">
      <dgm:prSet phldrT="[Text]"/>
      <dgm:spPr/>
      <dgm:t>
        <a:bodyPr/>
        <a:lstStyle/>
        <a:p>
          <a:r>
            <a:rPr lang="en-US" dirty="0" smtClean="0"/>
            <a:t>Our per image price is 9 times less than our competitors</a:t>
          </a:r>
          <a:endParaRPr lang="en-US" dirty="0"/>
        </a:p>
      </dgm:t>
    </dgm:pt>
    <dgm:pt modelId="{4E00728A-60A5-436C-B26A-C0DE424E4EF4}" type="parTrans" cxnId="{8013EF13-D9CF-41BC-9471-122B8E777F31}">
      <dgm:prSet/>
      <dgm:spPr/>
      <dgm:t>
        <a:bodyPr/>
        <a:lstStyle/>
        <a:p>
          <a:endParaRPr lang="en-US"/>
        </a:p>
      </dgm:t>
    </dgm:pt>
    <dgm:pt modelId="{39BE2489-45A7-446F-88F3-524F2EEAB621}" type="sibTrans" cxnId="{8013EF13-D9CF-41BC-9471-122B8E777F31}">
      <dgm:prSet/>
      <dgm:spPr/>
      <dgm:t>
        <a:bodyPr/>
        <a:lstStyle/>
        <a:p>
          <a:endParaRPr lang="en-US"/>
        </a:p>
      </dgm:t>
    </dgm:pt>
    <dgm:pt modelId="{A24F96BF-610A-4D8B-9683-405E7C1E3984}">
      <dgm:prSet phldrT="[Text]"/>
      <dgm:spPr/>
      <dgm:t>
        <a:bodyPr/>
        <a:lstStyle/>
        <a:p>
          <a:r>
            <a:rPr lang="en-US" dirty="0" smtClean="0"/>
            <a:t>No new Hardware Required</a:t>
          </a:r>
          <a:endParaRPr lang="en-US" dirty="0"/>
        </a:p>
      </dgm:t>
    </dgm:pt>
    <dgm:pt modelId="{22CDEA5D-3EA5-431C-B8C3-07007DE094D9}" type="parTrans" cxnId="{F53D53ED-EEB3-4878-A9D8-DA1A9B6BAEA2}">
      <dgm:prSet/>
      <dgm:spPr/>
      <dgm:t>
        <a:bodyPr/>
        <a:lstStyle/>
        <a:p>
          <a:endParaRPr lang="en-US"/>
        </a:p>
      </dgm:t>
    </dgm:pt>
    <dgm:pt modelId="{52F74452-D78A-4294-AE87-AFAB8DC859E5}" type="sibTrans" cxnId="{F53D53ED-EEB3-4878-A9D8-DA1A9B6BAEA2}">
      <dgm:prSet/>
      <dgm:spPr/>
      <dgm:t>
        <a:bodyPr/>
        <a:lstStyle/>
        <a:p>
          <a:endParaRPr lang="en-US"/>
        </a:p>
      </dgm:t>
    </dgm:pt>
    <dgm:pt modelId="{6EDDF934-3D5B-4FBF-AB63-813C661423B9}">
      <dgm:prSet phldrT="[Text]"/>
      <dgm:spPr/>
      <dgm:t>
        <a:bodyPr/>
        <a:lstStyle/>
        <a:p>
          <a:r>
            <a:rPr lang="en-US" dirty="0" smtClean="0"/>
            <a:t>Our solution is SaaS system.</a:t>
          </a:r>
          <a:endParaRPr lang="en-US" dirty="0"/>
        </a:p>
      </dgm:t>
    </dgm:pt>
    <dgm:pt modelId="{1601ABAB-4105-4A5B-B052-F335140A04DF}" type="parTrans" cxnId="{C75ACBA8-7FFB-4367-920B-81CF25E731B1}">
      <dgm:prSet/>
      <dgm:spPr/>
      <dgm:t>
        <a:bodyPr/>
        <a:lstStyle/>
        <a:p>
          <a:endParaRPr lang="en-US"/>
        </a:p>
      </dgm:t>
    </dgm:pt>
    <dgm:pt modelId="{9B16064D-86EF-46E9-B647-D2181DADB04D}" type="sibTrans" cxnId="{C75ACBA8-7FFB-4367-920B-81CF25E731B1}">
      <dgm:prSet/>
      <dgm:spPr/>
      <dgm:t>
        <a:bodyPr/>
        <a:lstStyle/>
        <a:p>
          <a:endParaRPr lang="en-US"/>
        </a:p>
      </dgm:t>
    </dgm:pt>
    <dgm:pt modelId="{F66A0FEC-54E5-4AE8-B51F-D58128300A02}">
      <dgm:prSet phldrT="[Text]"/>
      <dgm:spPr/>
      <dgm:t>
        <a:bodyPr/>
        <a:lstStyle/>
        <a:p>
          <a:r>
            <a:rPr lang="en-US" dirty="0" smtClean="0"/>
            <a:t>Making it available to everywhere to everyone</a:t>
          </a:r>
          <a:endParaRPr lang="en-US" dirty="0"/>
        </a:p>
      </dgm:t>
    </dgm:pt>
    <dgm:pt modelId="{705F2DA6-6D3C-494F-9817-71EDDFE2414B}" type="parTrans" cxnId="{04C2FD5B-A2FE-46DE-BA46-31B45AD7FC42}">
      <dgm:prSet/>
      <dgm:spPr/>
      <dgm:t>
        <a:bodyPr/>
        <a:lstStyle/>
        <a:p>
          <a:endParaRPr lang="en-US"/>
        </a:p>
      </dgm:t>
    </dgm:pt>
    <dgm:pt modelId="{BEB54792-36E9-470D-ACE8-88C93D424994}" type="sibTrans" cxnId="{04C2FD5B-A2FE-46DE-BA46-31B45AD7FC42}">
      <dgm:prSet/>
      <dgm:spPr/>
      <dgm:t>
        <a:bodyPr/>
        <a:lstStyle/>
        <a:p>
          <a:endParaRPr lang="en-US"/>
        </a:p>
      </dgm:t>
    </dgm:pt>
    <dgm:pt modelId="{3CFC257A-5F92-4F92-A3FA-B9CBB81AA59D}" type="pres">
      <dgm:prSet presAssocID="{964773E6-A499-4E79-A2F1-33AC3374D116}" presName="Name0" presStyleCnt="0">
        <dgm:presLayoutVars>
          <dgm:dir/>
          <dgm:animLvl val="lvl"/>
          <dgm:resizeHandles/>
        </dgm:presLayoutVars>
      </dgm:prSet>
      <dgm:spPr/>
      <dgm:t>
        <a:bodyPr/>
        <a:lstStyle/>
        <a:p>
          <a:endParaRPr lang="en-US"/>
        </a:p>
      </dgm:t>
    </dgm:pt>
    <dgm:pt modelId="{9F88FEC3-07BB-4550-8E24-7E555AE9E5F2}" type="pres">
      <dgm:prSet presAssocID="{DF44CD4C-380B-4300-99DC-91105200D92D}" presName="linNode" presStyleCnt="0"/>
      <dgm:spPr/>
    </dgm:pt>
    <dgm:pt modelId="{1C4ECC3A-8AFE-4F3D-89A3-41AC236E1798}" type="pres">
      <dgm:prSet presAssocID="{DF44CD4C-380B-4300-99DC-91105200D92D}" presName="parentShp" presStyleLbl="node1" presStyleIdx="0" presStyleCnt="2">
        <dgm:presLayoutVars>
          <dgm:bulletEnabled val="1"/>
        </dgm:presLayoutVars>
      </dgm:prSet>
      <dgm:spPr/>
      <dgm:t>
        <a:bodyPr/>
        <a:lstStyle/>
        <a:p>
          <a:endParaRPr lang="en-US"/>
        </a:p>
      </dgm:t>
    </dgm:pt>
    <dgm:pt modelId="{15E6BFDD-789F-4F8B-BAF6-D46F75C94381}" type="pres">
      <dgm:prSet presAssocID="{DF44CD4C-380B-4300-99DC-91105200D92D}" presName="childShp" presStyleLbl="bgAccFollowNode1" presStyleIdx="0" presStyleCnt="2">
        <dgm:presLayoutVars>
          <dgm:bulletEnabled val="1"/>
        </dgm:presLayoutVars>
      </dgm:prSet>
      <dgm:spPr/>
      <dgm:t>
        <a:bodyPr/>
        <a:lstStyle/>
        <a:p>
          <a:endParaRPr lang="en-US"/>
        </a:p>
      </dgm:t>
    </dgm:pt>
    <dgm:pt modelId="{B4A8D0E8-1004-429C-8A9F-300F4D0CFDED}" type="pres">
      <dgm:prSet presAssocID="{D0CD3342-2AA7-455E-AFCD-AA61208AE578}" presName="spacing" presStyleCnt="0"/>
      <dgm:spPr/>
    </dgm:pt>
    <dgm:pt modelId="{1A092016-5CE9-44F5-9B37-27BC37A8C197}" type="pres">
      <dgm:prSet presAssocID="{A24F96BF-610A-4D8B-9683-405E7C1E3984}" presName="linNode" presStyleCnt="0"/>
      <dgm:spPr/>
    </dgm:pt>
    <dgm:pt modelId="{29287779-05E3-417D-9C4B-7F70D7157C8B}" type="pres">
      <dgm:prSet presAssocID="{A24F96BF-610A-4D8B-9683-405E7C1E3984}" presName="parentShp" presStyleLbl="node1" presStyleIdx="1" presStyleCnt="2" custLinFactNeighborX="-1183" custLinFactNeighborY="5528">
        <dgm:presLayoutVars>
          <dgm:bulletEnabled val="1"/>
        </dgm:presLayoutVars>
      </dgm:prSet>
      <dgm:spPr/>
      <dgm:t>
        <a:bodyPr/>
        <a:lstStyle/>
        <a:p>
          <a:endParaRPr lang="en-US"/>
        </a:p>
      </dgm:t>
    </dgm:pt>
    <dgm:pt modelId="{B4AED479-B6DC-4DAC-A388-42D67FB1F91C}" type="pres">
      <dgm:prSet presAssocID="{A24F96BF-610A-4D8B-9683-405E7C1E3984}" presName="childShp" presStyleLbl="bgAccFollowNode1" presStyleIdx="1" presStyleCnt="2">
        <dgm:presLayoutVars>
          <dgm:bulletEnabled val="1"/>
        </dgm:presLayoutVars>
      </dgm:prSet>
      <dgm:spPr/>
      <dgm:t>
        <a:bodyPr/>
        <a:lstStyle/>
        <a:p>
          <a:endParaRPr lang="en-US"/>
        </a:p>
      </dgm:t>
    </dgm:pt>
  </dgm:ptLst>
  <dgm:cxnLst>
    <dgm:cxn modelId="{8013EF13-D9CF-41BC-9471-122B8E777F31}" srcId="{DF44CD4C-380B-4300-99DC-91105200D92D}" destId="{25F0FE83-B553-4E80-AD07-8DB5972ADEDE}" srcOrd="0" destOrd="0" parTransId="{4E00728A-60A5-436C-B26A-C0DE424E4EF4}" sibTransId="{39BE2489-45A7-446F-88F3-524F2EEAB621}"/>
    <dgm:cxn modelId="{0EA7FEF1-9673-44DC-8153-BD55AF567F0E}" type="presOf" srcId="{F66A0FEC-54E5-4AE8-B51F-D58128300A02}" destId="{B4AED479-B6DC-4DAC-A388-42D67FB1F91C}" srcOrd="0" destOrd="1" presId="urn:microsoft.com/office/officeart/2005/8/layout/vList6"/>
    <dgm:cxn modelId="{E6EFE762-B0F9-41B7-B107-D43CC8EB5489}" type="presOf" srcId="{25F0FE83-B553-4E80-AD07-8DB5972ADEDE}" destId="{15E6BFDD-789F-4F8B-BAF6-D46F75C94381}" srcOrd="0" destOrd="0" presId="urn:microsoft.com/office/officeart/2005/8/layout/vList6"/>
    <dgm:cxn modelId="{9B6287CE-A242-4C24-A1D3-76004EF37492}" type="presOf" srcId="{6EDDF934-3D5B-4FBF-AB63-813C661423B9}" destId="{B4AED479-B6DC-4DAC-A388-42D67FB1F91C}" srcOrd="0" destOrd="0" presId="urn:microsoft.com/office/officeart/2005/8/layout/vList6"/>
    <dgm:cxn modelId="{F4FD2112-5E49-4931-B27B-FD4E3DA6300C}" srcId="{964773E6-A499-4E79-A2F1-33AC3374D116}" destId="{DF44CD4C-380B-4300-99DC-91105200D92D}" srcOrd="0" destOrd="0" parTransId="{228A0FC4-5CF3-4F99-9B15-BE764E878CA0}" sibTransId="{D0CD3342-2AA7-455E-AFCD-AA61208AE578}"/>
    <dgm:cxn modelId="{2FA559E9-BCE5-4CEE-9CC2-6E0A1020D07D}" type="presOf" srcId="{DF44CD4C-380B-4300-99DC-91105200D92D}" destId="{1C4ECC3A-8AFE-4F3D-89A3-41AC236E1798}" srcOrd="0" destOrd="0" presId="urn:microsoft.com/office/officeart/2005/8/layout/vList6"/>
    <dgm:cxn modelId="{DA6DE583-42F2-4AEF-8CB9-5213F884E8A2}" type="presOf" srcId="{A24F96BF-610A-4D8B-9683-405E7C1E3984}" destId="{29287779-05E3-417D-9C4B-7F70D7157C8B}" srcOrd="0" destOrd="0" presId="urn:microsoft.com/office/officeart/2005/8/layout/vList6"/>
    <dgm:cxn modelId="{F53D53ED-EEB3-4878-A9D8-DA1A9B6BAEA2}" srcId="{964773E6-A499-4E79-A2F1-33AC3374D116}" destId="{A24F96BF-610A-4D8B-9683-405E7C1E3984}" srcOrd="1" destOrd="0" parTransId="{22CDEA5D-3EA5-431C-B8C3-07007DE094D9}" sibTransId="{52F74452-D78A-4294-AE87-AFAB8DC859E5}"/>
    <dgm:cxn modelId="{04C2FD5B-A2FE-46DE-BA46-31B45AD7FC42}" srcId="{A24F96BF-610A-4D8B-9683-405E7C1E3984}" destId="{F66A0FEC-54E5-4AE8-B51F-D58128300A02}" srcOrd="1" destOrd="0" parTransId="{705F2DA6-6D3C-494F-9817-71EDDFE2414B}" sibTransId="{BEB54792-36E9-470D-ACE8-88C93D424994}"/>
    <dgm:cxn modelId="{C75ACBA8-7FFB-4367-920B-81CF25E731B1}" srcId="{A24F96BF-610A-4D8B-9683-405E7C1E3984}" destId="{6EDDF934-3D5B-4FBF-AB63-813C661423B9}" srcOrd="0" destOrd="0" parTransId="{1601ABAB-4105-4A5B-B052-F335140A04DF}" sibTransId="{9B16064D-86EF-46E9-B647-D2181DADB04D}"/>
    <dgm:cxn modelId="{92526D01-4161-4CFA-8859-7D7E7CEFD77C}" type="presOf" srcId="{964773E6-A499-4E79-A2F1-33AC3374D116}" destId="{3CFC257A-5F92-4F92-A3FA-B9CBB81AA59D}" srcOrd="0" destOrd="0" presId="urn:microsoft.com/office/officeart/2005/8/layout/vList6"/>
    <dgm:cxn modelId="{2D79C07B-FE4C-4DAC-B160-4B44816B76A6}" type="presParOf" srcId="{3CFC257A-5F92-4F92-A3FA-B9CBB81AA59D}" destId="{9F88FEC3-07BB-4550-8E24-7E555AE9E5F2}" srcOrd="0" destOrd="0" presId="urn:microsoft.com/office/officeart/2005/8/layout/vList6"/>
    <dgm:cxn modelId="{BAE7DB2B-0577-46D6-AEA9-342EE02EA455}" type="presParOf" srcId="{9F88FEC3-07BB-4550-8E24-7E555AE9E5F2}" destId="{1C4ECC3A-8AFE-4F3D-89A3-41AC236E1798}" srcOrd="0" destOrd="0" presId="urn:microsoft.com/office/officeart/2005/8/layout/vList6"/>
    <dgm:cxn modelId="{6F409B6A-9E96-482D-8B4D-8C05C3918533}" type="presParOf" srcId="{9F88FEC3-07BB-4550-8E24-7E555AE9E5F2}" destId="{15E6BFDD-789F-4F8B-BAF6-D46F75C94381}" srcOrd="1" destOrd="0" presId="urn:microsoft.com/office/officeart/2005/8/layout/vList6"/>
    <dgm:cxn modelId="{23B44941-B335-4358-947B-413FEDF36B64}" type="presParOf" srcId="{3CFC257A-5F92-4F92-A3FA-B9CBB81AA59D}" destId="{B4A8D0E8-1004-429C-8A9F-300F4D0CFDED}" srcOrd="1" destOrd="0" presId="urn:microsoft.com/office/officeart/2005/8/layout/vList6"/>
    <dgm:cxn modelId="{B6754607-A2DB-4B2D-B4DE-C3F441C8449E}" type="presParOf" srcId="{3CFC257A-5F92-4F92-A3FA-B9CBB81AA59D}" destId="{1A092016-5CE9-44F5-9B37-27BC37A8C197}" srcOrd="2" destOrd="0" presId="urn:microsoft.com/office/officeart/2005/8/layout/vList6"/>
    <dgm:cxn modelId="{69E83BFE-EE48-46F7-9BB5-B95B199A1FC2}" type="presParOf" srcId="{1A092016-5CE9-44F5-9B37-27BC37A8C197}" destId="{29287779-05E3-417D-9C4B-7F70D7157C8B}" srcOrd="0" destOrd="0" presId="urn:microsoft.com/office/officeart/2005/8/layout/vList6"/>
    <dgm:cxn modelId="{6ED6E56C-6EEA-4CE3-871B-8B28B7FFA0CF}" type="presParOf" srcId="{1A092016-5CE9-44F5-9B37-27BC37A8C197}" destId="{B4AED479-B6DC-4DAC-A388-42D67FB1F91C}"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9A647-4F59-4F1A-B352-DF0355130867}">
      <dsp:nvSpPr>
        <dsp:cNvPr id="0" name=""/>
        <dsp:cNvSpPr/>
      </dsp:nvSpPr>
      <dsp:spPr>
        <a:xfrm>
          <a:off x="4232499" y="253"/>
          <a:ext cx="6348749" cy="98934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First to market to detect pre- mature cancer using AI</a:t>
          </a:r>
          <a:endParaRPr lang="en-US" sz="2000" kern="1200" dirty="0"/>
        </a:p>
        <a:p>
          <a:pPr marL="228600" lvl="1" indent="-228600" algn="l" defTabSz="889000">
            <a:lnSpc>
              <a:spcPct val="90000"/>
            </a:lnSpc>
            <a:spcBef>
              <a:spcPct val="0"/>
            </a:spcBef>
            <a:spcAft>
              <a:spcPct val="15000"/>
            </a:spcAft>
            <a:buChar char="••"/>
          </a:pPr>
          <a:r>
            <a:rPr lang="en-US" sz="2000" kern="1200" dirty="0" smtClean="0"/>
            <a:t>Can even predict the level of seriousness.</a:t>
          </a:r>
          <a:endParaRPr lang="en-US" sz="2000" kern="1200" dirty="0"/>
        </a:p>
      </dsp:txBody>
      <dsp:txXfrm>
        <a:off x="4232499" y="123921"/>
        <a:ext cx="5977746" cy="742005"/>
      </dsp:txXfrm>
    </dsp:sp>
    <dsp:sp modelId="{37CE8DD5-B479-4B93-8588-240283A2CFC5}">
      <dsp:nvSpPr>
        <dsp:cNvPr id="0" name=""/>
        <dsp:cNvSpPr/>
      </dsp:nvSpPr>
      <dsp:spPr>
        <a:xfrm>
          <a:off x="0" y="253"/>
          <a:ext cx="4232499" cy="9893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smtClean="0"/>
            <a:t>AI Cancer Detection</a:t>
          </a:r>
          <a:endParaRPr lang="en-US" sz="3000" kern="1200" dirty="0"/>
        </a:p>
      </dsp:txBody>
      <dsp:txXfrm>
        <a:off x="48296" y="48549"/>
        <a:ext cx="4135907" cy="892749"/>
      </dsp:txXfrm>
    </dsp:sp>
    <dsp:sp modelId="{44E3E646-D190-4AE9-B445-381A957B4CB1}">
      <dsp:nvSpPr>
        <dsp:cNvPr id="0" name=""/>
        <dsp:cNvSpPr/>
      </dsp:nvSpPr>
      <dsp:spPr>
        <a:xfrm>
          <a:off x="4232499" y="1088529"/>
          <a:ext cx="6348749" cy="98934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Can run on any device making it available through out. </a:t>
          </a:r>
          <a:endParaRPr lang="en-US" sz="2000" kern="1200" dirty="0"/>
        </a:p>
        <a:p>
          <a:pPr marL="228600" lvl="1" indent="-228600" algn="l" defTabSz="889000">
            <a:lnSpc>
              <a:spcPct val="90000"/>
            </a:lnSpc>
            <a:spcBef>
              <a:spcPct val="0"/>
            </a:spcBef>
            <a:spcAft>
              <a:spcPct val="15000"/>
            </a:spcAft>
            <a:buChar char="••"/>
          </a:pPr>
          <a:r>
            <a:rPr lang="en-US" sz="2000" kern="1200" dirty="0" smtClean="0"/>
            <a:t>In case of emergency can even run on smart phone.</a:t>
          </a:r>
          <a:endParaRPr lang="en-US" sz="2000" kern="1200" dirty="0"/>
        </a:p>
      </dsp:txBody>
      <dsp:txXfrm>
        <a:off x="4232499" y="1212197"/>
        <a:ext cx="5977746" cy="742005"/>
      </dsp:txXfrm>
    </dsp:sp>
    <dsp:sp modelId="{96289669-3211-42B8-8C9C-563A9FABE644}">
      <dsp:nvSpPr>
        <dsp:cNvPr id="0" name=""/>
        <dsp:cNvSpPr/>
      </dsp:nvSpPr>
      <dsp:spPr>
        <a:xfrm>
          <a:off x="0" y="1088529"/>
          <a:ext cx="4232499" cy="9893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smtClean="0"/>
            <a:t>Remote areas availability </a:t>
          </a:r>
          <a:endParaRPr lang="en-US" sz="3000" kern="1200" dirty="0"/>
        </a:p>
      </dsp:txBody>
      <dsp:txXfrm>
        <a:off x="48296" y="1136825"/>
        <a:ext cx="4135907" cy="8927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6BFDD-789F-4F8B-BAF6-D46F75C94381}">
      <dsp:nvSpPr>
        <dsp:cNvPr id="0" name=""/>
        <dsp:cNvSpPr/>
      </dsp:nvSpPr>
      <dsp:spPr>
        <a:xfrm>
          <a:off x="4262979" y="226"/>
          <a:ext cx="6394470" cy="883639"/>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Our per image price is 9 times less than our competitors</a:t>
          </a:r>
          <a:endParaRPr lang="en-US" sz="2100" kern="1200" dirty="0"/>
        </a:p>
      </dsp:txBody>
      <dsp:txXfrm>
        <a:off x="4262979" y="110681"/>
        <a:ext cx="6063105" cy="662729"/>
      </dsp:txXfrm>
    </dsp:sp>
    <dsp:sp modelId="{1C4ECC3A-8AFE-4F3D-89A3-41AC236E1798}">
      <dsp:nvSpPr>
        <dsp:cNvPr id="0" name=""/>
        <dsp:cNvSpPr/>
      </dsp:nvSpPr>
      <dsp:spPr>
        <a:xfrm>
          <a:off x="0" y="226"/>
          <a:ext cx="4262980" cy="883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Very Cheap</a:t>
          </a:r>
          <a:endParaRPr lang="en-US" sz="2700" kern="1200" dirty="0"/>
        </a:p>
      </dsp:txBody>
      <dsp:txXfrm>
        <a:off x="43136" y="43362"/>
        <a:ext cx="4176708" cy="797367"/>
      </dsp:txXfrm>
    </dsp:sp>
    <dsp:sp modelId="{B4AED479-B6DC-4DAC-A388-42D67FB1F91C}">
      <dsp:nvSpPr>
        <dsp:cNvPr id="0" name=""/>
        <dsp:cNvSpPr/>
      </dsp:nvSpPr>
      <dsp:spPr>
        <a:xfrm>
          <a:off x="4262979" y="972229"/>
          <a:ext cx="6394470" cy="883639"/>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Our solution is SaaS system.</a:t>
          </a:r>
          <a:endParaRPr lang="en-US" sz="2100" kern="1200" dirty="0"/>
        </a:p>
        <a:p>
          <a:pPr marL="228600" lvl="1" indent="-228600" algn="l" defTabSz="933450">
            <a:lnSpc>
              <a:spcPct val="90000"/>
            </a:lnSpc>
            <a:spcBef>
              <a:spcPct val="0"/>
            </a:spcBef>
            <a:spcAft>
              <a:spcPct val="15000"/>
            </a:spcAft>
            <a:buChar char="••"/>
          </a:pPr>
          <a:r>
            <a:rPr lang="en-US" sz="2100" kern="1200" dirty="0" smtClean="0"/>
            <a:t>Making it available to everywhere to everyone</a:t>
          </a:r>
          <a:endParaRPr lang="en-US" sz="2100" kern="1200" dirty="0"/>
        </a:p>
      </dsp:txBody>
      <dsp:txXfrm>
        <a:off x="4262979" y="1082684"/>
        <a:ext cx="6063105" cy="662729"/>
      </dsp:txXfrm>
    </dsp:sp>
    <dsp:sp modelId="{29287779-05E3-417D-9C4B-7F70D7157C8B}">
      <dsp:nvSpPr>
        <dsp:cNvPr id="0" name=""/>
        <dsp:cNvSpPr/>
      </dsp:nvSpPr>
      <dsp:spPr>
        <a:xfrm>
          <a:off x="0" y="972456"/>
          <a:ext cx="4262980" cy="883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No new Hardware Required</a:t>
          </a:r>
          <a:endParaRPr lang="en-US" sz="2700" kern="1200" dirty="0"/>
        </a:p>
      </dsp:txBody>
      <dsp:txXfrm>
        <a:off x="43136" y="1015592"/>
        <a:ext cx="4176708" cy="797367"/>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3CAE3F-9E85-4A67-AC11-0308DA53BB34}" type="datetimeFigureOut">
              <a:rPr lang="en-US" smtClean="0"/>
              <a:t>5/22/2020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CBCA2-C657-47C9-95D8-7827C87C4149}" type="slidenum">
              <a:rPr lang="en-US" smtClean="0"/>
              <a:t>‹#›</a:t>
            </a:fld>
            <a:endParaRPr lang="en-US"/>
          </a:p>
        </p:txBody>
      </p:sp>
    </p:spTree>
    <p:extLst>
      <p:ext uri="{BB962C8B-B14F-4D97-AF65-F5344CB8AC3E}">
        <p14:creationId xmlns:p14="http://schemas.microsoft.com/office/powerpoint/2010/main" val="3338094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BC4750F-7900-4F39-96B4-62A5E02E7B3F}"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47879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C4750F-7900-4F39-96B4-62A5E02E7B3F}"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374663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C4750F-7900-4F39-96B4-62A5E02E7B3F}"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220581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C4750F-7900-4F39-96B4-62A5E02E7B3F}"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212492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C4750F-7900-4F39-96B4-62A5E02E7B3F}"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3613326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BC4750F-7900-4F39-96B4-62A5E02E7B3F}" type="datetimeFigureOut">
              <a:rPr lang="en-IN" smtClean="0"/>
              <a:t>22-05-2020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98096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BC4750F-7900-4F39-96B4-62A5E02E7B3F}" type="datetimeFigureOut">
              <a:rPr lang="en-IN" smtClean="0"/>
              <a:t>22-05-2020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295985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BC4750F-7900-4F39-96B4-62A5E02E7B3F}" type="datetimeFigureOut">
              <a:rPr lang="en-IN" smtClean="0"/>
              <a:t>22-05-2020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93176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4750F-7900-4F39-96B4-62A5E02E7B3F}" type="datetimeFigureOut">
              <a:rPr lang="en-IN" smtClean="0"/>
              <a:t>22-05-2020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363319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4750F-7900-4F39-96B4-62A5E02E7B3F}" type="datetimeFigureOut">
              <a:rPr lang="en-IN" smtClean="0"/>
              <a:t>22-05-2020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280047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4750F-7900-4F39-96B4-62A5E02E7B3F}" type="datetimeFigureOut">
              <a:rPr lang="en-IN" smtClean="0"/>
              <a:t>22-05-2020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391434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4750F-7900-4F39-96B4-62A5E02E7B3F}" type="datetimeFigureOut">
              <a:rPr lang="en-IN" smtClean="0"/>
              <a:t>22-05-2020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80107-99B5-4EC3-8D9E-25E48625C5AD}" type="slidenum">
              <a:rPr lang="en-IN" smtClean="0"/>
              <a:t>‹#›</a:t>
            </a:fld>
            <a:endParaRPr lang="en-IN"/>
          </a:p>
        </p:txBody>
      </p:sp>
    </p:spTree>
    <p:extLst>
      <p:ext uri="{BB962C8B-B14F-4D97-AF65-F5344CB8AC3E}">
        <p14:creationId xmlns:p14="http://schemas.microsoft.com/office/powerpoint/2010/main" val="1202356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ompanylogo" title="companylogo"/>
          <p:cNvPicPr/>
          <p:nvPr/>
        </p:nvPicPr>
        <p:blipFill>
          <a:blip r:embed="rId2"/>
          <a:srcRect/>
          <a:stretch>
            <a:fillRect/>
          </a:stretch>
        </p:blipFill>
        <p:spPr>
          <a:xfrm>
            <a:off x="3483089" y="369246"/>
            <a:ext cx="4856327" cy="1061114"/>
          </a:xfrm>
          <a:prstGeom prst="rect">
            <a:avLst/>
          </a:prstGeom>
        </p:spPr>
      </p:pic>
      <p:sp>
        <p:nvSpPr>
          <p:cNvPr id="11" name="Title 9"/>
          <p:cNvSpPr txBox="1">
            <a:spLocks/>
          </p:cNvSpPr>
          <p:nvPr/>
        </p:nvSpPr>
        <p:spPr>
          <a:xfrm>
            <a:off x="5665593" y="1233510"/>
            <a:ext cx="4114799" cy="393699"/>
          </a:xfrm>
          <a:prstGeom prst="rect">
            <a:avLst/>
          </a:prstGeom>
        </p:spPr>
        <p:txBody>
          <a:bodyP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tx1">
                    <a:lumMod val="50000"/>
                    <a:lumOff val="50000"/>
                  </a:schemeClr>
                </a:solidFill>
                <a:latin typeface="Georgia" pitchFamily="18" charset="0"/>
              </a:rPr>
              <a:t>An initiative to save lives</a:t>
            </a:r>
            <a:endParaRPr lang="en-US" sz="3600" dirty="0">
              <a:solidFill>
                <a:schemeClr val="tx1">
                  <a:lumMod val="50000"/>
                  <a:lumOff val="50000"/>
                </a:schemeClr>
              </a:solidFill>
              <a:latin typeface="Georgia" pitchFamily="18" charset="0"/>
            </a:endParaRPr>
          </a:p>
        </p:txBody>
      </p:sp>
      <p:sp>
        <p:nvSpPr>
          <p:cNvPr id="12" name="TextBox 11"/>
          <p:cNvSpPr txBox="1"/>
          <p:nvPr/>
        </p:nvSpPr>
        <p:spPr>
          <a:xfrm>
            <a:off x="2032333" y="2015842"/>
            <a:ext cx="8183604" cy="366125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stStyle>
          <a:p>
            <a:pPr algn="ctr">
              <a:lnSpc>
                <a:spcPct val="130000"/>
              </a:lnSpc>
            </a:pPr>
            <a:r>
              <a:rPr lang="en-US" sz="3600" spc="100" dirty="0" smtClean="0">
                <a:solidFill>
                  <a:schemeClr val="tx1">
                    <a:lumMod val="50000"/>
                    <a:lumOff val="50000"/>
                  </a:schemeClr>
                </a:solidFill>
                <a:latin typeface="Georgia"/>
                <a:cs typeface="Georgia"/>
              </a:rPr>
              <a:t>In Medision, we create the technology to overcome the barriers of manual diagnosis, with the help of our Autonomous AI software.</a:t>
            </a:r>
          </a:p>
        </p:txBody>
      </p:sp>
      <p:sp>
        <p:nvSpPr>
          <p:cNvPr id="2" name="TextBox 1"/>
          <p:cNvSpPr txBox="1"/>
          <p:nvPr/>
        </p:nvSpPr>
        <p:spPr>
          <a:xfrm>
            <a:off x="9780392" y="6114745"/>
            <a:ext cx="1356525" cy="369332"/>
          </a:xfrm>
          <a:prstGeom prst="rect">
            <a:avLst/>
          </a:prstGeom>
          <a:noFill/>
        </p:spPr>
        <p:txBody>
          <a:bodyPr wrap="none" rtlCol="0">
            <a:spAutoFit/>
          </a:bodyPr>
          <a:lstStyle/>
          <a:p>
            <a:r>
              <a:rPr lang="en-US" b="1" dirty="0" smtClean="0">
                <a:solidFill>
                  <a:schemeClr val="tx1">
                    <a:lumMod val="65000"/>
                    <a:lumOff val="35000"/>
                  </a:schemeClr>
                </a:solidFill>
              </a:rPr>
              <a:t>Stage:- MVP</a:t>
            </a:r>
            <a:endParaRPr lang="en-US" b="1" dirty="0">
              <a:solidFill>
                <a:schemeClr val="tx1">
                  <a:lumMod val="65000"/>
                  <a:lumOff val="35000"/>
                </a:schemeClr>
              </a:solidFill>
            </a:endParaRPr>
          </a:p>
        </p:txBody>
      </p:sp>
      <p:sp>
        <p:nvSpPr>
          <p:cNvPr id="3" name="TextBox 2"/>
          <p:cNvSpPr txBox="1"/>
          <p:nvPr/>
        </p:nvSpPr>
        <p:spPr>
          <a:xfrm>
            <a:off x="626538" y="6128119"/>
            <a:ext cx="4225387" cy="369332"/>
          </a:xfrm>
          <a:prstGeom prst="rect">
            <a:avLst/>
          </a:prstGeom>
          <a:noFill/>
        </p:spPr>
        <p:txBody>
          <a:bodyPr wrap="none" rtlCol="0">
            <a:spAutoFit/>
          </a:bodyPr>
          <a:lstStyle/>
          <a:p>
            <a:r>
              <a:rPr lang="en-US" b="1" dirty="0" smtClean="0">
                <a:solidFill>
                  <a:schemeClr val="tx1">
                    <a:lumMod val="65000"/>
                    <a:lumOff val="35000"/>
                  </a:schemeClr>
                </a:solidFill>
              </a:rPr>
              <a:t>Industry:- MedTech, Healthcare, DeepTech</a:t>
            </a:r>
            <a:endParaRPr lang="en-US" b="1" dirty="0">
              <a:solidFill>
                <a:schemeClr val="tx1">
                  <a:lumMod val="65000"/>
                  <a:lumOff val="35000"/>
                </a:schemeClr>
              </a:solidFill>
            </a:endParaRPr>
          </a:p>
        </p:txBody>
      </p:sp>
      <p:sp>
        <p:nvSpPr>
          <p:cNvPr id="4" name="TextBox 3"/>
          <p:cNvSpPr txBox="1"/>
          <p:nvPr/>
        </p:nvSpPr>
        <p:spPr>
          <a:xfrm>
            <a:off x="736979" y="6517501"/>
            <a:ext cx="3222742" cy="307777"/>
          </a:xfrm>
          <a:prstGeom prst="rect">
            <a:avLst/>
          </a:prstGeom>
          <a:noFill/>
        </p:spPr>
        <p:txBody>
          <a:bodyPr wrap="none" rtlCol="0">
            <a:spAutoFit/>
          </a:bodyPr>
          <a:lstStyle/>
          <a:p>
            <a:r>
              <a:rPr lang="en-US" sz="1400" i="1" dirty="0" smtClean="0">
                <a:solidFill>
                  <a:schemeClr val="tx1">
                    <a:lumMod val="75000"/>
                    <a:lumOff val="25000"/>
                  </a:schemeClr>
                </a:solidFill>
              </a:rPr>
              <a:t>By </a:t>
            </a:r>
            <a:r>
              <a:rPr lang="en-US" sz="1400" i="1" dirty="0" err="1" smtClean="0">
                <a:solidFill>
                  <a:schemeClr val="tx1">
                    <a:lumMod val="75000"/>
                    <a:lumOff val="25000"/>
                  </a:schemeClr>
                </a:solidFill>
              </a:rPr>
              <a:t>Medificial</a:t>
            </a:r>
            <a:r>
              <a:rPr lang="en-US" sz="1400" i="1" dirty="0" smtClean="0">
                <a:solidFill>
                  <a:schemeClr val="tx1">
                    <a:lumMod val="75000"/>
                    <a:lumOff val="25000"/>
                  </a:schemeClr>
                </a:solidFill>
              </a:rPr>
              <a:t> </a:t>
            </a:r>
            <a:r>
              <a:rPr lang="en-US" sz="1400" i="1" dirty="0" err="1" smtClean="0">
                <a:solidFill>
                  <a:schemeClr val="tx1">
                    <a:lumMod val="75000"/>
                    <a:lumOff val="25000"/>
                  </a:schemeClr>
                </a:solidFill>
              </a:rPr>
              <a:t>HealthTech</a:t>
            </a:r>
            <a:r>
              <a:rPr lang="en-US" sz="1400" i="1" dirty="0" smtClean="0">
                <a:solidFill>
                  <a:schemeClr val="tx1">
                    <a:lumMod val="75000"/>
                    <a:lumOff val="25000"/>
                  </a:schemeClr>
                </a:solidFill>
              </a:rPr>
              <a:t> Services Pvt. Ltd.</a:t>
            </a:r>
            <a:endParaRPr lang="en-US" sz="1400" i="1" dirty="0">
              <a:solidFill>
                <a:schemeClr val="tx1">
                  <a:lumMod val="75000"/>
                  <a:lumOff val="25000"/>
                </a:schemeClr>
              </a:solidFill>
            </a:endParaRPr>
          </a:p>
        </p:txBody>
      </p:sp>
    </p:spTree>
    <p:extLst>
      <p:ext uri="{BB962C8B-B14F-4D97-AF65-F5344CB8AC3E}">
        <p14:creationId xmlns:p14="http://schemas.microsoft.com/office/powerpoint/2010/main" val="2904504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TEAM</a:t>
            </a:r>
          </a:p>
        </p:txBody>
      </p:sp>
      <p:pic>
        <p:nvPicPr>
          <p:cNvPr id="9" name="New picture"/>
          <p:cNvPicPr/>
          <p:nvPr/>
        </p:nvPicPr>
        <p:blipFill>
          <a:blip r:embed="rId2"/>
          <a:srcRect/>
          <a:stretch>
            <a:fillRect/>
          </a:stretch>
        </p:blipFill>
        <p:spPr>
          <a:xfrm>
            <a:off x="1038366" y="1442344"/>
            <a:ext cx="1054100" cy="1206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597" y="3752244"/>
            <a:ext cx="1004567" cy="121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New shape"/>
          <p:cNvSpPr/>
          <p:nvPr/>
        </p:nvSpPr>
        <p:spPr>
          <a:xfrm>
            <a:off x="1038366" y="2819631"/>
            <a:ext cx="2135734" cy="213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400" dirty="0" err="1">
                <a:solidFill>
                  <a:srgbClr val="404040"/>
                </a:solidFill>
                <a:latin typeface="Trebuchet MS"/>
              </a:rPr>
              <a:t>Shubham</a:t>
            </a:r>
            <a:r>
              <a:rPr lang="en-US" sz="1400" dirty="0">
                <a:solidFill>
                  <a:srgbClr val="404040"/>
                </a:solidFill>
                <a:latin typeface="Trebuchet MS"/>
              </a:rPr>
              <a:t> Singh</a:t>
            </a:r>
          </a:p>
        </p:txBody>
      </p:sp>
      <p:sp>
        <p:nvSpPr>
          <p:cNvPr id="12" name="New shape"/>
          <p:cNvSpPr/>
          <p:nvPr/>
        </p:nvSpPr>
        <p:spPr>
          <a:xfrm>
            <a:off x="1038366" y="3091464"/>
            <a:ext cx="2135734" cy="167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100" smtClean="0">
                <a:solidFill>
                  <a:srgbClr val="7F7F7F"/>
                </a:solidFill>
                <a:latin typeface="Trebuchet MS"/>
              </a:rPr>
              <a:t>Co-founder</a:t>
            </a:r>
            <a:endParaRPr lang="en-US" sz="1100" dirty="0">
              <a:solidFill>
                <a:srgbClr val="7F7F7F"/>
              </a:solidFill>
              <a:latin typeface="Trebuchet MS"/>
            </a:endParaRPr>
          </a:p>
        </p:txBody>
      </p:sp>
      <p:sp>
        <p:nvSpPr>
          <p:cNvPr id="13" name="New shape"/>
          <p:cNvSpPr/>
          <p:nvPr/>
        </p:nvSpPr>
        <p:spPr>
          <a:xfrm>
            <a:off x="1024597" y="5054790"/>
            <a:ext cx="2135734" cy="213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400" dirty="0" err="1">
                <a:solidFill>
                  <a:srgbClr val="404040"/>
                </a:solidFill>
                <a:latin typeface="Trebuchet MS"/>
              </a:rPr>
              <a:t>Ahraz</a:t>
            </a:r>
            <a:r>
              <a:rPr lang="en-US" sz="1400" dirty="0">
                <a:solidFill>
                  <a:srgbClr val="404040"/>
                </a:solidFill>
                <a:latin typeface="Trebuchet MS"/>
              </a:rPr>
              <a:t> Khan</a:t>
            </a:r>
          </a:p>
        </p:txBody>
      </p:sp>
      <p:sp>
        <p:nvSpPr>
          <p:cNvPr id="14" name="New shape"/>
          <p:cNvSpPr/>
          <p:nvPr/>
        </p:nvSpPr>
        <p:spPr>
          <a:xfrm>
            <a:off x="1024599" y="5326624"/>
            <a:ext cx="2135734" cy="167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100" dirty="0" smtClean="0">
                <a:solidFill>
                  <a:srgbClr val="7F7F7F"/>
                </a:solidFill>
                <a:latin typeface="Trebuchet MS"/>
              </a:rPr>
              <a:t>Co-founder</a:t>
            </a:r>
            <a:endParaRPr lang="en-US" sz="1100" dirty="0">
              <a:solidFill>
                <a:srgbClr val="7F7F7F"/>
              </a:solidFill>
              <a:latin typeface="Trebuchet MS"/>
            </a:endParaRPr>
          </a:p>
        </p:txBody>
      </p:sp>
      <p:sp>
        <p:nvSpPr>
          <p:cNvPr id="15" name="Rectangle 14"/>
          <p:cNvSpPr/>
          <p:nvPr/>
        </p:nvSpPr>
        <p:spPr>
          <a:xfrm>
            <a:off x="2424250" y="1559315"/>
            <a:ext cx="8647023" cy="1089529"/>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I’m an AI scientist with a year’s experience in developing Artificial neural networks, and out of college, this is my second startup in the Heath sector.</a:t>
            </a:r>
          </a:p>
          <a:p>
            <a:pPr>
              <a:lnSpc>
                <a:spcPct val="120000"/>
              </a:lnSpc>
            </a:pPr>
            <a:r>
              <a:rPr lang="en-US" spc="60" dirty="0" smtClean="0">
                <a:solidFill>
                  <a:schemeClr val="tx1">
                    <a:lumMod val="50000"/>
                    <a:lumOff val="50000"/>
                  </a:schemeClr>
                </a:solidFill>
                <a:latin typeface="Georgia"/>
                <a:cs typeface="Georgia"/>
              </a:rPr>
              <a:t>Number of patents holding:- 1</a:t>
            </a:r>
          </a:p>
        </p:txBody>
      </p:sp>
      <p:sp>
        <p:nvSpPr>
          <p:cNvPr id="16" name="Rectangle 15"/>
          <p:cNvSpPr/>
          <p:nvPr/>
        </p:nvSpPr>
        <p:spPr>
          <a:xfrm>
            <a:off x="2410482" y="4033388"/>
            <a:ext cx="8647022" cy="1421928"/>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I’m a Data analyst with a year’s experience in the field of handling data associated with the Health sector.</a:t>
            </a:r>
          </a:p>
          <a:p>
            <a:pPr>
              <a:lnSpc>
                <a:spcPct val="120000"/>
              </a:lnSpc>
            </a:pPr>
            <a:r>
              <a:rPr lang="en-US" spc="60" dirty="0">
                <a:solidFill>
                  <a:schemeClr val="tx1">
                    <a:lumMod val="50000"/>
                    <a:lumOff val="50000"/>
                  </a:schemeClr>
                </a:solidFill>
                <a:latin typeface="Georgia"/>
                <a:cs typeface="Georgia"/>
              </a:rPr>
              <a:t>Number of </a:t>
            </a:r>
            <a:r>
              <a:rPr lang="en-US" spc="60" dirty="0" smtClean="0">
                <a:solidFill>
                  <a:schemeClr val="tx1">
                    <a:lumMod val="50000"/>
                    <a:lumOff val="50000"/>
                  </a:schemeClr>
                </a:solidFill>
                <a:latin typeface="Georgia"/>
                <a:cs typeface="Georgia"/>
              </a:rPr>
              <a:t>patents holding:- </a:t>
            </a:r>
            <a:r>
              <a:rPr lang="en-US" spc="60" dirty="0">
                <a:solidFill>
                  <a:schemeClr val="tx1">
                    <a:lumMod val="50000"/>
                    <a:lumOff val="50000"/>
                  </a:schemeClr>
                </a:solidFill>
                <a:latin typeface="Georgia"/>
                <a:cs typeface="Georgia"/>
              </a:rPr>
              <a:t>1</a:t>
            </a:r>
          </a:p>
          <a:p>
            <a:pPr>
              <a:lnSpc>
                <a:spcPct val="120000"/>
              </a:lnSpc>
            </a:pPr>
            <a:r>
              <a:rPr lang="en-US" spc="60" dirty="0" smtClean="0">
                <a:solidFill>
                  <a:schemeClr val="tx1">
                    <a:lumMod val="50000"/>
                    <a:lumOff val="50000"/>
                  </a:schemeClr>
                </a:solidFill>
                <a:latin typeface="Georgia"/>
                <a:cs typeface="Georgia"/>
              </a:rPr>
              <a:t> </a:t>
            </a:r>
          </a:p>
        </p:txBody>
      </p:sp>
    </p:spTree>
    <p:extLst>
      <p:ext uri="{BB962C8B-B14F-4D97-AF65-F5344CB8AC3E}">
        <p14:creationId xmlns:p14="http://schemas.microsoft.com/office/powerpoint/2010/main" val="726488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US" sz="2400" b="1" dirty="0">
                <a:solidFill>
                  <a:schemeClr val="accent3">
                    <a:lumMod val="50000"/>
                  </a:schemeClr>
                </a:solidFill>
                <a:latin typeface="+mj-lt"/>
              </a:rPr>
              <a:t>MENTORS AND ADVISORS </a:t>
            </a:r>
            <a:endParaRPr lang="en-IN" sz="2400" b="1" dirty="0">
              <a:solidFill>
                <a:schemeClr val="accent3">
                  <a:lumMod val="50000"/>
                </a:schemeClr>
              </a:solidFill>
              <a:latin typeface="+mj-lt"/>
            </a:endParaRPr>
          </a:p>
        </p:txBody>
      </p:sp>
      <p:pic>
        <p:nvPicPr>
          <p:cNvPr id="1026" name="Picture 2" descr="C:\Users\shubh\Desktop\Medision\Main_docs\viridian 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97" y="1504950"/>
            <a:ext cx="2620556" cy="1441450"/>
          </a:xfrm>
          <a:prstGeom prst="rect">
            <a:avLst/>
          </a:prstGeom>
          <a:noFill/>
          <a:extLst>
            <a:ext uri="{909E8E84-426E-40DD-AFC4-6F175D3DCCD1}">
              <a14:hiddenFill xmlns:a14="http://schemas.microsoft.com/office/drawing/2010/main">
                <a:solidFill>
                  <a:srgbClr val="FFFFFF"/>
                </a:solidFill>
              </a14:hiddenFill>
            </a:ext>
          </a:extLst>
        </p:spPr>
      </p:pic>
      <p:sp>
        <p:nvSpPr>
          <p:cNvPr id="9" name="New shape"/>
          <p:cNvSpPr/>
          <p:nvPr/>
        </p:nvSpPr>
        <p:spPr>
          <a:xfrm>
            <a:off x="1024597" y="3152485"/>
            <a:ext cx="2135734" cy="213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400" dirty="0" smtClean="0">
                <a:solidFill>
                  <a:srgbClr val="404040"/>
                </a:solidFill>
                <a:latin typeface="Trebuchet MS"/>
              </a:rPr>
              <a:t>Viridian accelerator </a:t>
            </a:r>
            <a:endParaRPr lang="en-US" sz="1400" dirty="0">
              <a:solidFill>
                <a:srgbClr val="404040"/>
              </a:solidFill>
              <a:latin typeface="Trebuchet MS"/>
            </a:endParaRPr>
          </a:p>
        </p:txBody>
      </p:sp>
      <p:sp>
        <p:nvSpPr>
          <p:cNvPr id="10" name="New shape"/>
          <p:cNvSpPr/>
          <p:nvPr/>
        </p:nvSpPr>
        <p:spPr>
          <a:xfrm>
            <a:off x="1024597" y="3424318"/>
            <a:ext cx="2135734" cy="167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fontAlgn="t"/>
            <a:r>
              <a:rPr lang="en-US" sz="1100" dirty="0" smtClean="0">
                <a:solidFill>
                  <a:srgbClr val="7F7F7F"/>
                </a:solidFill>
                <a:latin typeface="Trebuchet MS"/>
              </a:rPr>
              <a:t>Mentors</a:t>
            </a:r>
            <a:endParaRPr lang="en-US" sz="1100" dirty="0">
              <a:solidFill>
                <a:srgbClr val="7F7F7F"/>
              </a:solidFill>
              <a:latin typeface="Trebuchet MS"/>
            </a:endParaRPr>
          </a:p>
        </p:txBody>
      </p:sp>
      <p:sp>
        <p:nvSpPr>
          <p:cNvPr id="11" name="Rectangle 10"/>
          <p:cNvSpPr/>
          <p:nvPr/>
        </p:nvSpPr>
        <p:spPr>
          <a:xfrm>
            <a:off x="3916013" y="1504950"/>
            <a:ext cx="7933088" cy="1089529"/>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We were the part of 2019 winter Cohort, in which we were mentored to get our product version 3 completed and also mentored during our patent filing.</a:t>
            </a:r>
          </a:p>
        </p:txBody>
      </p:sp>
      <p:sp>
        <p:nvSpPr>
          <p:cNvPr id="12" name="Rectangle 11"/>
          <p:cNvSpPr/>
          <p:nvPr/>
        </p:nvSpPr>
        <p:spPr>
          <a:xfrm>
            <a:off x="3916013" y="4394468"/>
            <a:ext cx="7933088" cy="1089529"/>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We have an On-call support of doctors to help us validate our product. Including 1 Chief Medical officer of Indian Railways (can not disclose his name due to signed NDA)</a:t>
            </a:r>
          </a:p>
        </p:txBody>
      </p:sp>
      <p:pic>
        <p:nvPicPr>
          <p:cNvPr id="1027" name="Picture 3" descr="C:\Users\shubh\Desktop\Medision\Main_docs\doctor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597" y="3803410"/>
            <a:ext cx="2271647" cy="2271647"/>
          </a:xfrm>
          <a:prstGeom prst="rect">
            <a:avLst/>
          </a:prstGeom>
          <a:noFill/>
          <a:extLst>
            <a:ext uri="{909E8E84-426E-40DD-AFC4-6F175D3DCCD1}">
              <a14:hiddenFill xmlns:a14="http://schemas.microsoft.com/office/drawing/2010/main">
                <a:solidFill>
                  <a:srgbClr val="FFFFFF"/>
                </a:solidFill>
              </a14:hiddenFill>
            </a:ext>
          </a:extLst>
        </p:spPr>
      </p:pic>
      <p:sp>
        <p:nvSpPr>
          <p:cNvPr id="13" name="New shape"/>
          <p:cNvSpPr/>
          <p:nvPr/>
        </p:nvSpPr>
        <p:spPr>
          <a:xfrm>
            <a:off x="1024597" y="6084702"/>
            <a:ext cx="2135734" cy="167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fontAlgn="t"/>
            <a:r>
              <a:rPr lang="en-US" sz="1100" dirty="0" smtClean="0">
                <a:solidFill>
                  <a:srgbClr val="7F7F7F"/>
                </a:solidFill>
                <a:latin typeface="Trebuchet MS"/>
              </a:rPr>
              <a:t>Advisors</a:t>
            </a:r>
            <a:endParaRPr lang="en-US" sz="1100" dirty="0">
              <a:solidFill>
                <a:srgbClr val="7F7F7F"/>
              </a:solidFill>
              <a:latin typeface="Trebuchet MS"/>
            </a:endParaRPr>
          </a:p>
        </p:txBody>
      </p:sp>
    </p:spTree>
    <p:extLst>
      <p:ext uri="{BB962C8B-B14F-4D97-AF65-F5344CB8AC3E}">
        <p14:creationId xmlns:p14="http://schemas.microsoft.com/office/powerpoint/2010/main" val="2904852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US" sz="2400" b="1" dirty="0">
                <a:solidFill>
                  <a:schemeClr val="accent3">
                    <a:lumMod val="50000"/>
                  </a:schemeClr>
                </a:solidFill>
                <a:latin typeface="+mj-lt"/>
              </a:rPr>
              <a:t>FUNDING REQUIRED AND FUND UTILIZATION</a:t>
            </a:r>
            <a:endParaRPr lang="en-IN" sz="2400" b="1" dirty="0">
              <a:solidFill>
                <a:schemeClr val="accent3">
                  <a:lumMod val="50000"/>
                </a:schemeClr>
              </a:solidFill>
              <a:latin typeface="+mj-lt"/>
            </a:endParaRPr>
          </a:p>
        </p:txBody>
      </p:sp>
      <p:sp>
        <p:nvSpPr>
          <p:cNvPr id="2" name="Rounded Rectangle 1"/>
          <p:cNvSpPr/>
          <p:nvPr/>
        </p:nvSpPr>
        <p:spPr>
          <a:xfrm>
            <a:off x="1024597" y="1028922"/>
            <a:ext cx="10329203" cy="5842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Funding Required: 25 Lakh in exchange for 2% equity</a:t>
            </a:r>
            <a:endParaRPr lang="en-US" sz="2000" b="1" dirty="0"/>
          </a:p>
        </p:txBody>
      </p:sp>
      <p:sp>
        <p:nvSpPr>
          <p:cNvPr id="3" name="TextBox 2"/>
          <p:cNvSpPr txBox="1"/>
          <p:nvPr/>
        </p:nvSpPr>
        <p:spPr>
          <a:xfrm>
            <a:off x="7119423" y="1136356"/>
            <a:ext cx="3951851" cy="369332"/>
          </a:xfrm>
          <a:prstGeom prst="rect">
            <a:avLst/>
          </a:prstGeom>
          <a:noFill/>
        </p:spPr>
        <p:txBody>
          <a:bodyPr wrap="none" rtlCol="0">
            <a:spAutoFit/>
          </a:bodyPr>
          <a:lstStyle/>
          <a:p>
            <a:r>
              <a:rPr lang="en-US" b="1" dirty="0" smtClean="0">
                <a:solidFill>
                  <a:schemeClr val="bg1"/>
                </a:solidFill>
              </a:rPr>
              <a:t>Bootstrapping funding available: 5 Lakh</a:t>
            </a:r>
            <a:endParaRPr lang="en-US" b="1"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13855142"/>
              </p:ext>
            </p:extLst>
          </p:nvPr>
        </p:nvGraphicFramePr>
        <p:xfrm>
          <a:off x="1024597" y="1761288"/>
          <a:ext cx="10329204" cy="4728633"/>
        </p:xfrm>
        <a:graphic>
          <a:graphicData uri="http://schemas.openxmlformats.org/drawingml/2006/table">
            <a:tbl>
              <a:tblPr firstRow="1" bandRow="1">
                <a:tableStyleId>{7DF18680-E054-41AD-8BC1-D1AEF772440D}</a:tableStyleId>
              </a:tblPr>
              <a:tblGrid>
                <a:gridCol w="3443068"/>
                <a:gridCol w="3443068"/>
                <a:gridCol w="3443068"/>
              </a:tblGrid>
              <a:tr h="367020">
                <a:tc>
                  <a:txBody>
                    <a:bodyPr/>
                    <a:lstStyle/>
                    <a:p>
                      <a:r>
                        <a:rPr lang="en-US" dirty="0" smtClean="0"/>
                        <a:t>Required Funding Breakup</a:t>
                      </a:r>
                      <a:endParaRPr lang="en-US" dirty="0"/>
                    </a:p>
                  </a:txBody>
                  <a:tcPr>
                    <a:solidFill>
                      <a:schemeClr val="accent1">
                        <a:lumMod val="50000"/>
                      </a:schemeClr>
                    </a:solidFill>
                  </a:tcPr>
                </a:tc>
                <a:tc>
                  <a:txBody>
                    <a:bodyPr/>
                    <a:lstStyle/>
                    <a:p>
                      <a:endParaRPr lang="en-US" dirty="0"/>
                    </a:p>
                  </a:txBody>
                  <a:tcPr>
                    <a:solidFill>
                      <a:schemeClr val="accent1">
                        <a:lumMod val="50000"/>
                      </a:schemeClr>
                    </a:solidFill>
                  </a:tcPr>
                </a:tc>
                <a:tc>
                  <a:txBody>
                    <a:bodyPr/>
                    <a:lstStyle/>
                    <a:p>
                      <a:endParaRPr lang="en-US" dirty="0"/>
                    </a:p>
                  </a:txBody>
                  <a:tcPr>
                    <a:solidFill>
                      <a:schemeClr val="accent1">
                        <a:lumMod val="50000"/>
                      </a:schemeClr>
                    </a:solidFill>
                  </a:tcPr>
                </a:tc>
              </a:tr>
              <a:tr h="642286">
                <a:tc>
                  <a:txBody>
                    <a:bodyPr/>
                    <a:lstStyle/>
                    <a:p>
                      <a:r>
                        <a:rPr lang="en-US" dirty="0" smtClean="0"/>
                        <a:t>Hired Man</a:t>
                      </a:r>
                      <a:r>
                        <a:rPr lang="en-US" baseline="0" dirty="0" smtClean="0"/>
                        <a:t> power( 4 AI scientist) Salary – </a:t>
                      </a:r>
                      <a:endParaRPr lang="en-US" dirty="0"/>
                    </a:p>
                  </a:txBody>
                  <a:tcPr/>
                </a:tc>
                <a:tc>
                  <a:txBody>
                    <a:bodyPr/>
                    <a:lstStyle/>
                    <a:p>
                      <a:r>
                        <a:rPr lang="en-US" dirty="0" smtClean="0"/>
                        <a:t>25k each :- total</a:t>
                      </a:r>
                      <a:r>
                        <a:rPr lang="en-US" baseline="0" dirty="0" smtClean="0"/>
                        <a:t> 1 Lakh/month</a:t>
                      </a:r>
                      <a:endParaRPr lang="en-US" dirty="0"/>
                    </a:p>
                  </a:txBody>
                  <a:tcPr/>
                </a:tc>
                <a:tc>
                  <a:txBody>
                    <a:bodyPr/>
                    <a:lstStyle/>
                    <a:p>
                      <a:r>
                        <a:rPr lang="en-US" dirty="0" smtClean="0"/>
                        <a:t>12</a:t>
                      </a:r>
                      <a:r>
                        <a:rPr lang="en-US" baseline="0" dirty="0" smtClean="0"/>
                        <a:t> Lakh/year</a:t>
                      </a:r>
                      <a:endParaRPr lang="en-US" dirty="0"/>
                    </a:p>
                  </a:txBody>
                  <a:tcPr/>
                </a:tc>
              </a:tr>
              <a:tr h="367020">
                <a:tc>
                  <a:txBody>
                    <a:bodyPr/>
                    <a:lstStyle/>
                    <a:p>
                      <a:r>
                        <a:rPr lang="en-US" dirty="0" smtClean="0"/>
                        <a:t>Office</a:t>
                      </a:r>
                      <a:r>
                        <a:rPr lang="en-US" baseline="0" dirty="0" smtClean="0"/>
                        <a:t>/ infrastructure Rent </a:t>
                      </a:r>
                      <a:endParaRPr lang="en-US" dirty="0"/>
                    </a:p>
                  </a:txBody>
                  <a:tcPr/>
                </a:tc>
                <a:tc>
                  <a:txBody>
                    <a:bodyPr/>
                    <a:lstStyle/>
                    <a:p>
                      <a:r>
                        <a:rPr lang="en-US" dirty="0" smtClean="0"/>
                        <a:t>25 k/month</a:t>
                      </a:r>
                      <a:endParaRPr lang="en-US" dirty="0"/>
                    </a:p>
                  </a:txBody>
                  <a:tcPr/>
                </a:tc>
                <a:tc>
                  <a:txBody>
                    <a:bodyPr/>
                    <a:lstStyle/>
                    <a:p>
                      <a:r>
                        <a:rPr lang="en-US" dirty="0" smtClean="0"/>
                        <a:t>3 Lakh/year</a:t>
                      </a:r>
                    </a:p>
                  </a:txBody>
                  <a:tcPr/>
                </a:tc>
              </a:tr>
              <a:tr h="611940">
                <a:tc>
                  <a:txBody>
                    <a:bodyPr/>
                    <a:lstStyle/>
                    <a:p>
                      <a:r>
                        <a:rPr lang="en-US" dirty="0" smtClean="0"/>
                        <a:t>CDSCO License filling + approval</a:t>
                      </a:r>
                      <a:endParaRPr lang="en-US" dirty="0"/>
                    </a:p>
                  </a:txBody>
                  <a:tcPr/>
                </a:tc>
                <a:tc>
                  <a:txBody>
                    <a:bodyPr/>
                    <a:lstStyle/>
                    <a:p>
                      <a:r>
                        <a:rPr lang="en-US" dirty="0" smtClean="0"/>
                        <a:t>2 Lakh(one</a:t>
                      </a:r>
                      <a:r>
                        <a:rPr lang="en-US" baseline="0" dirty="0" smtClean="0"/>
                        <a:t> time cost)</a:t>
                      </a:r>
                      <a:endParaRPr lang="en-US" dirty="0"/>
                    </a:p>
                  </a:txBody>
                  <a:tcPr/>
                </a:tc>
                <a:tc>
                  <a:txBody>
                    <a:bodyPr/>
                    <a:lstStyle/>
                    <a:p>
                      <a:r>
                        <a:rPr lang="en-US" dirty="0" smtClean="0"/>
                        <a:t>2 Lakh(one</a:t>
                      </a:r>
                      <a:r>
                        <a:rPr lang="en-US" baseline="0" dirty="0" smtClean="0"/>
                        <a:t> time)</a:t>
                      </a:r>
                      <a:endParaRPr lang="en-US" dirty="0"/>
                    </a:p>
                  </a:txBody>
                  <a:tcPr/>
                </a:tc>
              </a:tr>
              <a:tr h="642286">
                <a:tc>
                  <a:txBody>
                    <a:bodyPr/>
                    <a:lstStyle/>
                    <a:p>
                      <a:r>
                        <a:rPr lang="en-US" dirty="0" smtClean="0"/>
                        <a:t>Pre-mature beta testing( Clinical</a:t>
                      </a:r>
                      <a:r>
                        <a:rPr lang="en-US" baseline="0" dirty="0" smtClean="0"/>
                        <a:t> Trails)</a:t>
                      </a:r>
                      <a:endParaRPr lang="en-US" dirty="0"/>
                    </a:p>
                  </a:txBody>
                  <a:tcPr/>
                </a:tc>
                <a:tc>
                  <a:txBody>
                    <a:bodyPr/>
                    <a:lstStyle/>
                    <a:p>
                      <a:r>
                        <a:rPr lang="en-US" dirty="0" smtClean="0"/>
                        <a:t> 50</a:t>
                      </a:r>
                      <a:r>
                        <a:rPr lang="en-US" baseline="0" dirty="0" smtClean="0"/>
                        <a:t> k</a:t>
                      </a:r>
                      <a:r>
                        <a:rPr lang="en-US" dirty="0" smtClean="0"/>
                        <a:t>(one</a:t>
                      </a:r>
                      <a:r>
                        <a:rPr lang="en-US" baseline="0" dirty="0" smtClean="0"/>
                        <a:t> time)</a:t>
                      </a:r>
                      <a:endParaRPr lang="en-US" dirty="0"/>
                    </a:p>
                  </a:txBody>
                  <a:tcPr/>
                </a:tc>
                <a:tc>
                  <a:txBody>
                    <a:bodyPr/>
                    <a:lstStyle/>
                    <a:p>
                      <a:r>
                        <a:rPr lang="en-US" dirty="0" smtClean="0"/>
                        <a:t>50 k(one time)</a:t>
                      </a:r>
                    </a:p>
                  </a:txBody>
                  <a:tcPr/>
                </a:tc>
              </a:tr>
              <a:tr h="611940">
                <a:tc>
                  <a:txBody>
                    <a:bodyPr/>
                    <a:lstStyle/>
                    <a:p>
                      <a:r>
                        <a:rPr lang="en-US" dirty="0" smtClean="0"/>
                        <a:t>Final Clinical testing before CDSCO</a:t>
                      </a:r>
                      <a:endParaRPr lang="en-US" dirty="0"/>
                    </a:p>
                  </a:txBody>
                  <a:tcPr/>
                </a:tc>
                <a:tc>
                  <a:txBody>
                    <a:bodyPr/>
                    <a:lstStyle/>
                    <a:p>
                      <a:r>
                        <a:rPr lang="en-US" dirty="0" smtClean="0"/>
                        <a:t>50</a:t>
                      </a:r>
                      <a:r>
                        <a:rPr lang="en-US" baseline="0" dirty="0" smtClean="0"/>
                        <a:t> k</a:t>
                      </a:r>
                      <a:r>
                        <a:rPr lang="en-US" dirty="0" smtClean="0"/>
                        <a:t>(one time)</a:t>
                      </a:r>
                      <a:endParaRPr lang="en-US" dirty="0"/>
                    </a:p>
                  </a:txBody>
                  <a:tcPr/>
                </a:tc>
                <a:tc>
                  <a:txBody>
                    <a:bodyPr/>
                    <a:lstStyle/>
                    <a:p>
                      <a:r>
                        <a:rPr lang="en-US" dirty="0" smtClean="0"/>
                        <a:t>50</a:t>
                      </a:r>
                      <a:r>
                        <a:rPr lang="en-US" baseline="0" dirty="0" smtClean="0"/>
                        <a:t> k</a:t>
                      </a:r>
                      <a:r>
                        <a:rPr lang="en-US" dirty="0" smtClean="0"/>
                        <a:t>(one time)</a:t>
                      </a:r>
                      <a:endParaRPr lang="en-US" dirty="0"/>
                    </a:p>
                  </a:txBody>
                  <a:tcPr/>
                </a:tc>
              </a:tr>
              <a:tr h="611940">
                <a:tc>
                  <a:txBody>
                    <a:bodyPr/>
                    <a:lstStyle/>
                    <a:p>
                      <a:r>
                        <a:rPr lang="en-US" dirty="0" smtClean="0"/>
                        <a:t>Server</a:t>
                      </a:r>
                      <a:r>
                        <a:rPr lang="en-US" baseline="0" dirty="0" smtClean="0"/>
                        <a:t> purchasing + Management </a:t>
                      </a:r>
                      <a:endParaRPr lang="en-US" dirty="0"/>
                    </a:p>
                  </a:txBody>
                  <a:tcPr/>
                </a:tc>
                <a:tc>
                  <a:txBody>
                    <a:bodyPr/>
                    <a:lstStyle/>
                    <a:p>
                      <a:r>
                        <a:rPr lang="en-US" dirty="0" smtClean="0"/>
                        <a:t>1 Lakh/year</a:t>
                      </a:r>
                      <a:endParaRPr lang="en-US" dirty="0"/>
                    </a:p>
                  </a:txBody>
                  <a:tcPr/>
                </a:tc>
                <a:tc>
                  <a:txBody>
                    <a:bodyPr/>
                    <a:lstStyle/>
                    <a:p>
                      <a:r>
                        <a:rPr lang="en-US" dirty="0" smtClean="0"/>
                        <a:t>1 Lakh</a:t>
                      </a:r>
                      <a:r>
                        <a:rPr lang="en-US" baseline="0" dirty="0" smtClean="0"/>
                        <a:t>/year</a:t>
                      </a:r>
                      <a:endParaRPr lang="en-US" dirty="0"/>
                    </a:p>
                  </a:txBody>
                  <a:tcPr/>
                </a:tc>
              </a:tr>
              <a:tr h="874201">
                <a:tc>
                  <a:txBody>
                    <a:bodyPr/>
                    <a:lstStyle/>
                    <a:p>
                      <a:r>
                        <a:rPr lang="en-US" dirty="0" smtClean="0"/>
                        <a:t>Heavy</a:t>
                      </a:r>
                      <a:r>
                        <a:rPr lang="en-US" baseline="0" dirty="0" smtClean="0"/>
                        <a:t> data storage + gathering + processing units + management</a:t>
                      </a:r>
                      <a:endParaRPr lang="en-US" dirty="0"/>
                    </a:p>
                  </a:txBody>
                  <a:tcPr/>
                </a:tc>
                <a:tc>
                  <a:txBody>
                    <a:bodyPr/>
                    <a:lstStyle/>
                    <a:p>
                      <a:r>
                        <a:rPr lang="en-US" dirty="0" smtClean="0"/>
                        <a:t>1 Lakh/year</a:t>
                      </a:r>
                      <a:endParaRPr lang="en-US" dirty="0"/>
                    </a:p>
                  </a:txBody>
                  <a:tcPr/>
                </a:tc>
                <a:tc>
                  <a:txBody>
                    <a:bodyPr/>
                    <a:lstStyle/>
                    <a:p>
                      <a:r>
                        <a:rPr lang="en-US" dirty="0" smtClean="0"/>
                        <a:t>1 Lakh/year</a:t>
                      </a:r>
                      <a:endParaRPr lang="en-US" dirty="0"/>
                    </a:p>
                  </a:txBody>
                  <a:tcPr/>
                </a:tc>
              </a:tr>
            </a:tbl>
          </a:graphicData>
        </a:graphic>
      </p:graphicFrame>
      <p:sp>
        <p:nvSpPr>
          <p:cNvPr id="7" name="TextBox 6"/>
          <p:cNvSpPr txBox="1"/>
          <p:nvPr/>
        </p:nvSpPr>
        <p:spPr>
          <a:xfrm>
            <a:off x="1024597" y="6621897"/>
            <a:ext cx="2627642" cy="253916"/>
          </a:xfrm>
          <a:prstGeom prst="rect">
            <a:avLst/>
          </a:prstGeom>
          <a:noFill/>
        </p:spPr>
        <p:txBody>
          <a:bodyPr wrap="none" rtlCol="0">
            <a:spAutoFit/>
          </a:bodyPr>
          <a:lstStyle/>
          <a:p>
            <a:r>
              <a:rPr lang="en-US" sz="1050" i="1" dirty="0" smtClean="0"/>
              <a:t>Note: The breakup is </a:t>
            </a:r>
            <a:r>
              <a:rPr lang="en-US" sz="1050" i="1" smtClean="0"/>
              <a:t>of 15 </a:t>
            </a:r>
            <a:r>
              <a:rPr lang="en-US" sz="1050" i="1" dirty="0" smtClean="0"/>
              <a:t>months burn rate.</a:t>
            </a:r>
            <a:endParaRPr lang="en-US" sz="1050" i="1" dirty="0"/>
          </a:p>
        </p:txBody>
      </p:sp>
    </p:spTree>
    <p:extLst>
      <p:ext uri="{BB962C8B-B14F-4D97-AF65-F5344CB8AC3E}">
        <p14:creationId xmlns:p14="http://schemas.microsoft.com/office/powerpoint/2010/main" val="3320429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ACHIEVEMENTS AND RECOGNITION</a:t>
            </a:r>
          </a:p>
        </p:txBody>
      </p:sp>
      <p:pic>
        <p:nvPicPr>
          <p:cNvPr id="2050" name="Picture 2" descr="C:\Users\shubh\Downloads\WhatsApp Image 2020-04-16 at 13.38.13.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97" y="1098551"/>
            <a:ext cx="2369365" cy="15218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66460" y="1386686"/>
            <a:ext cx="6741616" cy="757130"/>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Second Runner-up in National Business Plan competition, for  same idea.</a:t>
            </a:r>
          </a:p>
        </p:txBody>
      </p:sp>
      <p:sp>
        <p:nvSpPr>
          <p:cNvPr id="10" name="New shape"/>
          <p:cNvSpPr/>
          <p:nvPr/>
        </p:nvSpPr>
        <p:spPr>
          <a:xfrm>
            <a:off x="1024596" y="2764245"/>
            <a:ext cx="2369366"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bIns="0" rtlCol="0" anchor="t">
            <a:spAutoFit/>
          </a:bodyPr>
          <a:lstStyle/>
          <a:p>
            <a:pPr algn="l" fontAlgn="t"/>
            <a:r>
              <a:rPr lang="en-US" sz="1200" b="1" dirty="0" err="1" smtClean="0">
                <a:solidFill>
                  <a:srgbClr val="404040"/>
                </a:solidFill>
                <a:latin typeface="Trebuchet MS"/>
              </a:rPr>
              <a:t>Lakshya</a:t>
            </a:r>
            <a:r>
              <a:rPr lang="en-US" sz="1200" b="1" dirty="0" smtClean="0">
                <a:solidFill>
                  <a:srgbClr val="404040"/>
                </a:solidFill>
                <a:latin typeface="Trebuchet MS"/>
              </a:rPr>
              <a:t> B-plan Competition</a:t>
            </a:r>
            <a:endParaRPr lang="en-US" sz="1200" b="1" dirty="0">
              <a:solidFill>
                <a:srgbClr val="404040"/>
              </a:solidFill>
              <a:latin typeface="Trebuchet MS"/>
            </a:endParaRPr>
          </a:p>
        </p:txBody>
      </p:sp>
      <p:sp>
        <p:nvSpPr>
          <p:cNvPr id="11" name="New shape"/>
          <p:cNvSpPr/>
          <p:nvPr/>
        </p:nvSpPr>
        <p:spPr>
          <a:xfrm>
            <a:off x="1024597" y="3023476"/>
            <a:ext cx="190974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bIns="0" rtlCol="0" anchor="t">
            <a:spAutoFit/>
          </a:bodyPr>
          <a:lstStyle/>
          <a:p>
            <a:pPr fontAlgn="t"/>
            <a:r>
              <a:rPr lang="en-US" sz="1100" dirty="0" smtClean="0">
                <a:solidFill>
                  <a:srgbClr val="7F7F7F"/>
                </a:solidFill>
                <a:latin typeface="Trebuchet MS"/>
              </a:rPr>
              <a:t>December 2018</a:t>
            </a:r>
            <a:endParaRPr lang="en-US" sz="1100" dirty="0">
              <a:solidFill>
                <a:srgbClr val="7F7F7F"/>
              </a:solidFill>
              <a:latin typeface="Trebuchet MS"/>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4596" y="3417847"/>
            <a:ext cx="4371299" cy="1985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680" y="3417847"/>
            <a:ext cx="4687166" cy="1985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024596" y="5824483"/>
            <a:ext cx="4093314" cy="646331"/>
          </a:xfrm>
          <a:prstGeom prst="rect">
            <a:avLst/>
          </a:prstGeom>
        </p:spPr>
        <p:txBody>
          <a:bodyPr wrap="square">
            <a:spAutoFit/>
          </a:bodyPr>
          <a:lstStyle/>
          <a:p>
            <a:r>
              <a:rPr lang="en-US" sz="1200" dirty="0">
                <a:solidFill>
                  <a:schemeClr val="tx1">
                    <a:lumMod val="65000"/>
                    <a:lumOff val="35000"/>
                  </a:schemeClr>
                </a:solidFill>
              </a:rPr>
              <a:t>I found Medificial's product very useful, I think this product has the potential to change the entire paradigm of diagnostics.                                       Dr. Rahul Singh dhakad</a:t>
            </a:r>
          </a:p>
        </p:txBody>
      </p:sp>
      <p:sp>
        <p:nvSpPr>
          <p:cNvPr id="15" name="Rectangle 14"/>
          <p:cNvSpPr/>
          <p:nvPr/>
        </p:nvSpPr>
        <p:spPr>
          <a:xfrm>
            <a:off x="6918679" y="5759850"/>
            <a:ext cx="4804747" cy="757130"/>
          </a:xfrm>
          <a:prstGeom prst="rect">
            <a:avLst/>
          </a:prstGeom>
        </p:spPr>
        <p:txBody>
          <a:bodyPr wrap="square">
            <a:spAutoFit/>
          </a:bodyPr>
          <a:lstStyle/>
          <a:p>
            <a:pPr>
              <a:lnSpc>
                <a:spcPct val="120000"/>
              </a:lnSpc>
            </a:pPr>
            <a:r>
              <a:rPr lang="en-US" sz="1200" spc="60" dirty="0" smtClean="0">
                <a:solidFill>
                  <a:schemeClr val="tx1">
                    <a:lumMod val="50000"/>
                    <a:lumOff val="50000"/>
                  </a:schemeClr>
                </a:solidFill>
                <a:latin typeface="Georgia"/>
                <a:cs typeface="Georgia"/>
              </a:rPr>
              <a:t>Medifical </a:t>
            </a:r>
            <a:r>
              <a:rPr lang="en-US" sz="1200" spc="60" dirty="0">
                <a:solidFill>
                  <a:schemeClr val="tx1">
                    <a:lumMod val="50000"/>
                    <a:lumOff val="50000"/>
                  </a:schemeClr>
                </a:solidFill>
                <a:latin typeface="Georgia"/>
                <a:cs typeface="Georgia"/>
              </a:rPr>
              <a:t>product </a:t>
            </a:r>
            <a:r>
              <a:rPr lang="en-US" sz="1200" spc="60" dirty="0" smtClean="0">
                <a:solidFill>
                  <a:schemeClr val="tx1">
                    <a:lumMod val="50000"/>
                    <a:lumOff val="50000"/>
                  </a:schemeClr>
                </a:solidFill>
                <a:latin typeface="Georgia"/>
                <a:cs typeface="Georgia"/>
              </a:rPr>
              <a:t> is very </a:t>
            </a:r>
            <a:r>
              <a:rPr lang="en-US" sz="1200" spc="60" dirty="0">
                <a:solidFill>
                  <a:schemeClr val="tx1">
                    <a:lumMod val="50000"/>
                    <a:lumOff val="50000"/>
                  </a:schemeClr>
                </a:solidFill>
                <a:latin typeface="Georgia"/>
                <a:cs typeface="Georgia"/>
              </a:rPr>
              <a:t>useful for radio diagnosis of chest </a:t>
            </a:r>
            <a:r>
              <a:rPr lang="en-US" sz="1200" spc="60" dirty="0" smtClean="0">
                <a:solidFill>
                  <a:schemeClr val="tx1">
                    <a:lumMod val="50000"/>
                    <a:lumOff val="50000"/>
                  </a:schemeClr>
                </a:solidFill>
                <a:latin typeface="Georgia"/>
                <a:cs typeface="Georgia"/>
              </a:rPr>
              <a:t>disease </a:t>
            </a:r>
            <a:r>
              <a:rPr lang="en-US" sz="1200" spc="60" dirty="0">
                <a:solidFill>
                  <a:schemeClr val="tx1">
                    <a:lumMod val="50000"/>
                    <a:lumOff val="50000"/>
                  </a:schemeClr>
                </a:solidFill>
                <a:latin typeface="Georgia"/>
                <a:cs typeface="Georgia"/>
              </a:rPr>
              <a:t>by artificial computerized </a:t>
            </a:r>
            <a:r>
              <a:rPr lang="en-US" sz="1200" spc="60" dirty="0" smtClean="0">
                <a:solidFill>
                  <a:schemeClr val="tx1">
                    <a:lumMod val="50000"/>
                    <a:lumOff val="50000"/>
                  </a:schemeClr>
                </a:solidFill>
                <a:latin typeface="Georgia"/>
                <a:cs typeface="Georgia"/>
              </a:rPr>
              <a:t>devices.   </a:t>
            </a:r>
          </a:p>
          <a:p>
            <a:pPr>
              <a:lnSpc>
                <a:spcPct val="120000"/>
              </a:lnSpc>
            </a:pPr>
            <a:r>
              <a:rPr lang="en-US" sz="1200" spc="60" dirty="0">
                <a:solidFill>
                  <a:schemeClr val="tx1">
                    <a:lumMod val="50000"/>
                    <a:lumOff val="50000"/>
                  </a:schemeClr>
                </a:solidFill>
                <a:latin typeface="Georgia"/>
                <a:cs typeface="Georgia"/>
              </a:rPr>
              <a:t>	</a:t>
            </a:r>
            <a:r>
              <a:rPr lang="en-US" sz="1200" spc="60" dirty="0" smtClean="0">
                <a:solidFill>
                  <a:schemeClr val="tx1">
                    <a:lumMod val="50000"/>
                    <a:lumOff val="50000"/>
                  </a:schemeClr>
                </a:solidFill>
                <a:latin typeface="Georgia"/>
                <a:cs typeface="Georgia"/>
              </a:rPr>
              <a:t>		      from Dr. </a:t>
            </a:r>
            <a:r>
              <a:rPr lang="en-US" sz="1200" spc="60" dirty="0">
                <a:solidFill>
                  <a:schemeClr val="tx1">
                    <a:lumMod val="50000"/>
                    <a:lumOff val="50000"/>
                  </a:schemeClr>
                </a:solidFill>
                <a:latin typeface="Georgia"/>
                <a:cs typeface="Georgia"/>
              </a:rPr>
              <a:t>k B Sharma</a:t>
            </a:r>
            <a:endParaRPr lang="en-US" sz="1200" spc="60" dirty="0" smtClean="0">
              <a:solidFill>
                <a:schemeClr val="tx1">
                  <a:lumMod val="50000"/>
                  <a:lumOff val="50000"/>
                </a:schemeClr>
              </a:solidFill>
              <a:latin typeface="Georgia"/>
              <a:cs typeface="Georgia"/>
            </a:endParaRPr>
          </a:p>
        </p:txBody>
      </p:sp>
    </p:spTree>
    <p:extLst>
      <p:ext uri="{BB962C8B-B14F-4D97-AF65-F5344CB8AC3E}">
        <p14:creationId xmlns:p14="http://schemas.microsoft.com/office/powerpoint/2010/main" val="3614748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872197" y="4009030"/>
            <a:ext cx="10173351" cy="923330"/>
          </a:xfrm>
          <a:prstGeom prst="rect">
            <a:avLst/>
          </a:prstGeom>
        </p:spPr>
        <p:txBody>
          <a:bodyPr wrap="square">
            <a:spAutoFit/>
          </a:bodyPr>
          <a:lstStyle/>
          <a:p>
            <a:pPr algn="ctr"/>
            <a:r>
              <a:rPr lang="en-US" sz="5400" spc="60" dirty="0" smtClean="0">
                <a:solidFill>
                  <a:schemeClr val="tx2">
                    <a:lumMod val="60000"/>
                    <a:lumOff val="40000"/>
                  </a:schemeClr>
                </a:solidFill>
                <a:latin typeface="Trebuchet MS"/>
              </a:rPr>
              <a:t>Thank You</a:t>
            </a:r>
          </a:p>
        </p:txBody>
      </p:sp>
      <p:sp>
        <p:nvSpPr>
          <p:cNvPr id="5" name="Rectangle 4"/>
          <p:cNvSpPr/>
          <p:nvPr/>
        </p:nvSpPr>
        <p:spPr>
          <a:xfrm>
            <a:off x="5192675" y="1236425"/>
            <a:ext cx="1558119" cy="707886"/>
          </a:xfrm>
          <a:prstGeom prst="rect">
            <a:avLst/>
          </a:prstGeom>
        </p:spPr>
        <p:txBody>
          <a:bodyPr wrap="none">
            <a:spAutoFit/>
          </a:bodyPr>
          <a:lstStyle/>
          <a:p>
            <a:pPr algn="ctr"/>
            <a:r>
              <a:rPr lang="en-US" sz="4000" dirty="0" smtClean="0">
                <a:solidFill>
                  <a:schemeClr val="bg2">
                    <a:lumMod val="25000"/>
                  </a:schemeClr>
                </a:solidFill>
              </a:rPr>
              <a:t>Future</a:t>
            </a:r>
            <a:endParaRPr lang="en-US" sz="4000" dirty="0">
              <a:solidFill>
                <a:schemeClr val="bg2">
                  <a:lumMod val="2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81083790"/>
              </p:ext>
            </p:extLst>
          </p:nvPr>
        </p:nvGraphicFramePr>
        <p:xfrm>
          <a:off x="2394486" y="1944311"/>
          <a:ext cx="8281916" cy="370840"/>
        </p:xfrm>
        <a:graphic>
          <a:graphicData uri="http://schemas.openxmlformats.org/drawingml/2006/table">
            <a:tbl>
              <a:tblPr firstRow="1" bandRow="1">
                <a:tableStyleId>{5C22544A-7EE6-4342-B048-85BDC9FD1C3A}</a:tableStyleId>
              </a:tblPr>
              <a:tblGrid>
                <a:gridCol w="828191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pc="60" dirty="0" smtClean="0">
                          <a:solidFill>
                            <a:schemeClr val="bg1"/>
                          </a:solidFill>
                          <a:latin typeface="Georgia"/>
                          <a:cs typeface="Georgia"/>
                        </a:rPr>
                        <a:t>A Future Where No One Has To Say If  I Had  Known Sooner.</a:t>
                      </a:r>
                    </a:p>
                  </a:txBody>
                  <a:tcPr/>
                </a:tc>
              </a:tr>
            </a:tbl>
          </a:graphicData>
        </a:graphic>
      </p:graphicFrame>
    </p:spTree>
    <p:extLst>
      <p:ext uri="{BB962C8B-B14F-4D97-AF65-F5344CB8AC3E}">
        <p14:creationId xmlns:p14="http://schemas.microsoft.com/office/powerpoint/2010/main" val="255534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PROBLEM </a:t>
            </a:r>
            <a:r>
              <a:rPr lang="en-IN" sz="2400" b="1" dirty="0" smtClean="0">
                <a:solidFill>
                  <a:schemeClr val="accent3">
                    <a:lumMod val="50000"/>
                  </a:schemeClr>
                </a:solidFill>
                <a:latin typeface="+mj-lt"/>
              </a:rPr>
              <a:t>WORTH SOLVING</a:t>
            </a:r>
            <a:endParaRPr lang="en-IN" sz="2400" b="1" dirty="0">
              <a:solidFill>
                <a:schemeClr val="accent3">
                  <a:lumMod val="50000"/>
                </a:schemeClr>
              </a:solidFill>
              <a:latin typeface="+mj-lt"/>
            </a:endParaRPr>
          </a:p>
        </p:txBody>
      </p:sp>
      <p:sp>
        <p:nvSpPr>
          <p:cNvPr id="2" name="Rectangle 1"/>
          <p:cNvSpPr/>
          <p:nvPr/>
        </p:nvSpPr>
        <p:spPr>
          <a:xfrm>
            <a:off x="1024596" y="1358900"/>
            <a:ext cx="10581249" cy="4228850"/>
          </a:xfrm>
          <a:prstGeom prst="rect">
            <a:avLst/>
          </a:prstGeom>
        </p:spPr>
        <p:txBody>
          <a:bodyPr wrap="square">
            <a:spAutoFit/>
          </a:bodyPr>
          <a:lstStyle/>
          <a:p>
            <a:pPr marL="457200" indent="-457200">
              <a:lnSpc>
                <a:spcPct val="120000"/>
              </a:lnSpc>
              <a:buFont typeface="Arial" pitchFamily="34" charset="0"/>
              <a:buChar char="•"/>
            </a:pPr>
            <a:r>
              <a:rPr lang="en-US" sz="3200" b="1" spc="60" dirty="0">
                <a:solidFill>
                  <a:schemeClr val="tx1">
                    <a:lumMod val="50000"/>
                    <a:lumOff val="50000"/>
                  </a:schemeClr>
                </a:solidFill>
                <a:latin typeface="Georgia"/>
                <a:cs typeface="Georgia"/>
              </a:rPr>
              <a:t>Thousands of people die every day, because of misdiagnosis or delay in proper treatment. </a:t>
            </a:r>
          </a:p>
          <a:p>
            <a:pPr marL="457200" indent="-457200">
              <a:lnSpc>
                <a:spcPct val="120000"/>
              </a:lnSpc>
              <a:buFont typeface="Arial" pitchFamily="34" charset="0"/>
              <a:buChar char="•"/>
            </a:pPr>
            <a:r>
              <a:rPr lang="en-US" sz="3200" b="1" spc="60" dirty="0">
                <a:solidFill>
                  <a:schemeClr val="tx1">
                    <a:lumMod val="50000"/>
                    <a:lumOff val="50000"/>
                  </a:schemeClr>
                </a:solidFill>
                <a:latin typeface="Georgia"/>
                <a:cs typeface="Georgia"/>
              </a:rPr>
              <a:t>Misdiagnosis by Radiologist and Doctors of Medical Images(like X-ray, MRIs etc..) is very common  because of manually visualizing the image which is highly inaccurate and time consuming.</a:t>
            </a:r>
          </a:p>
        </p:txBody>
      </p:sp>
    </p:spTree>
    <p:extLst>
      <p:ext uri="{BB962C8B-B14F-4D97-AF65-F5344CB8AC3E}">
        <p14:creationId xmlns:p14="http://schemas.microsoft.com/office/powerpoint/2010/main" val="4245773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smtClean="0">
                <a:solidFill>
                  <a:schemeClr val="accent3">
                    <a:lumMod val="50000"/>
                  </a:schemeClr>
                </a:solidFill>
                <a:latin typeface="+mj-lt"/>
              </a:rPr>
              <a:t>OUR SOLUTION </a:t>
            </a:r>
            <a:endParaRPr lang="en-IN" sz="2400" b="1" dirty="0">
              <a:solidFill>
                <a:schemeClr val="accent3">
                  <a:lumMod val="50000"/>
                </a:schemeClr>
              </a:solidFill>
              <a:latin typeface="+mj-lt"/>
            </a:endParaRPr>
          </a:p>
        </p:txBody>
      </p:sp>
      <p:sp>
        <p:nvSpPr>
          <p:cNvPr id="2" name="Rectangle 1"/>
          <p:cNvSpPr/>
          <p:nvPr/>
        </p:nvSpPr>
        <p:spPr>
          <a:xfrm>
            <a:off x="872196" y="1457438"/>
            <a:ext cx="11078504" cy="1754326"/>
          </a:xfrm>
          <a:prstGeom prst="rect">
            <a:avLst/>
          </a:prstGeom>
        </p:spPr>
        <p:txBody>
          <a:bodyPr wrap="square">
            <a:spAutoFit/>
          </a:bodyPr>
          <a:lstStyle/>
          <a:p>
            <a:pPr marL="457200" indent="-457200">
              <a:lnSpc>
                <a:spcPct val="120000"/>
              </a:lnSpc>
              <a:buFont typeface="Arial" pitchFamily="34" charset="0"/>
              <a:buChar char="•"/>
            </a:pPr>
            <a:r>
              <a:rPr lang="en-US" spc="60" dirty="0">
                <a:solidFill>
                  <a:schemeClr val="tx1">
                    <a:lumMod val="50000"/>
                    <a:lumOff val="50000"/>
                  </a:schemeClr>
                </a:solidFill>
                <a:latin typeface="Georgia"/>
                <a:cs typeface="Georgia"/>
              </a:rPr>
              <a:t>To help doctors and the radiologist, we have created an Artificially Intelligent Diagnostic tool.</a:t>
            </a:r>
          </a:p>
          <a:p>
            <a:pPr marL="457200" indent="-457200">
              <a:lnSpc>
                <a:spcPct val="120000"/>
              </a:lnSpc>
              <a:buFont typeface="Arial" pitchFamily="34" charset="0"/>
              <a:buChar char="•"/>
            </a:pPr>
            <a:r>
              <a:rPr lang="en-US" spc="60" dirty="0">
                <a:solidFill>
                  <a:schemeClr val="tx1">
                    <a:lumMod val="50000"/>
                    <a:lumOff val="50000"/>
                  </a:schemeClr>
                </a:solidFill>
                <a:latin typeface="Georgia"/>
                <a:cs typeface="Georgia"/>
              </a:rPr>
              <a:t>Our Solution is even capable of detecting Pre-mature cancer symptoms even from an X-ray with an accuracy of above 90%.</a:t>
            </a:r>
          </a:p>
          <a:p>
            <a:pPr marL="457200" indent="-457200">
              <a:lnSpc>
                <a:spcPct val="120000"/>
              </a:lnSpc>
              <a:buFont typeface="Arial" pitchFamily="34" charset="0"/>
              <a:buChar char="•"/>
            </a:pPr>
            <a:r>
              <a:rPr lang="en-US" spc="60" dirty="0">
                <a:solidFill>
                  <a:schemeClr val="tx1">
                    <a:lumMod val="50000"/>
                    <a:lumOff val="50000"/>
                  </a:schemeClr>
                </a:solidFill>
                <a:latin typeface="Georgia"/>
                <a:cs typeface="Georgia"/>
              </a:rPr>
              <a:t>It can detect Pneumonia, COPD(an incurable disease), Pre-mature </a:t>
            </a:r>
            <a:r>
              <a:rPr lang="en-US" spc="60" dirty="0" smtClean="0">
                <a:solidFill>
                  <a:schemeClr val="tx1">
                    <a:lumMod val="50000"/>
                    <a:lumOff val="50000"/>
                  </a:schemeClr>
                </a:solidFill>
                <a:latin typeface="Georgia"/>
                <a:cs typeface="Georgia"/>
              </a:rPr>
              <a:t>Cancer symptoms, heart expansion, etc...</a:t>
            </a:r>
            <a:endParaRPr lang="en-US" spc="60" dirty="0">
              <a:solidFill>
                <a:schemeClr val="tx1">
                  <a:lumMod val="50000"/>
                  <a:lumOff val="50000"/>
                </a:schemeClr>
              </a:solidFill>
              <a:latin typeface="Georgia"/>
              <a:cs typeface="Georgia"/>
            </a:endParaRPr>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6114" y="2879366"/>
            <a:ext cx="3733800" cy="2209799"/>
          </a:xfrm>
          <a:prstGeom prst="rect">
            <a:avLst/>
          </a:prstGeom>
          <a:ln/>
        </p:spPr>
        <p:style>
          <a:lnRef idx="2">
            <a:schemeClr val="dk1"/>
          </a:lnRef>
          <a:fillRef idx="1">
            <a:schemeClr val="lt1"/>
          </a:fillRef>
          <a:effectRef idx="0">
            <a:schemeClr val="dk1"/>
          </a:effectRef>
          <a:fontRef idx="minor">
            <a:schemeClr val="dk1"/>
          </a:fontRef>
        </p:style>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8088" y="3505200"/>
            <a:ext cx="3930452" cy="2209800"/>
          </a:xfrm>
          <a:prstGeom prst="rect">
            <a:avLst/>
          </a:prstGeom>
          <a:ln/>
        </p:spPr>
        <p:style>
          <a:lnRef idx="2">
            <a:schemeClr val="dk1"/>
          </a:lnRef>
          <a:fillRef idx="1">
            <a:schemeClr val="lt1"/>
          </a:fillRef>
          <a:effectRef idx="0">
            <a:schemeClr val="dk1"/>
          </a:effectRef>
          <a:fontRef idx="minor">
            <a:schemeClr val="dk1"/>
          </a:fontRef>
        </p:style>
      </p:pic>
      <p:pic>
        <p:nvPicPr>
          <p:cNvPr id="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9776" y="4152900"/>
            <a:ext cx="3930452" cy="2209800"/>
          </a:xfrm>
          <a:prstGeom prst="rect">
            <a:avLst/>
          </a:prstGeom>
          <a:ln/>
        </p:spPr>
        <p:style>
          <a:lnRef idx="2">
            <a:schemeClr val="dk1"/>
          </a:lnRef>
          <a:fillRef idx="1">
            <a:schemeClr val="lt1"/>
          </a:fillRef>
          <a:effectRef idx="0">
            <a:schemeClr val="dk1"/>
          </a:effectRef>
          <a:fontRef idx="minor">
            <a:schemeClr val="dk1"/>
          </a:fontRef>
        </p:style>
      </p:pic>
      <p:sp>
        <p:nvSpPr>
          <p:cNvPr id="13" name="Oval 12"/>
          <p:cNvSpPr/>
          <p:nvPr/>
        </p:nvSpPr>
        <p:spPr>
          <a:xfrm>
            <a:off x="5688424" y="5575110"/>
            <a:ext cx="1371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4504176" y="5944442"/>
            <a:ext cx="1387020" cy="54363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Rectangle 14"/>
          <p:cNvSpPr/>
          <p:nvPr/>
        </p:nvSpPr>
        <p:spPr>
          <a:xfrm>
            <a:off x="627558" y="6498714"/>
            <a:ext cx="4822218" cy="369332"/>
          </a:xfrm>
          <a:prstGeom prst="rect">
            <a:avLst/>
          </a:prstGeom>
        </p:spPr>
        <p:txBody>
          <a:bodyPr wrap="none">
            <a:spAutoFit/>
          </a:bodyPr>
          <a:lstStyle/>
          <a:p>
            <a:r>
              <a:rPr lang="en-US" spc="60" dirty="0" smtClean="0">
                <a:solidFill>
                  <a:schemeClr val="tx2">
                    <a:lumMod val="60000"/>
                    <a:lumOff val="40000"/>
                  </a:schemeClr>
                </a:solidFill>
                <a:latin typeface="Trebuchet MS"/>
                <a:cs typeface="Trebuchet MS"/>
              </a:rPr>
              <a:t>Here the Detection Accuracy is above 90%</a:t>
            </a:r>
            <a:endParaRPr lang="en-US" dirty="0">
              <a:solidFill>
                <a:schemeClr val="tx2">
                  <a:lumMod val="60000"/>
                  <a:lumOff val="40000"/>
                </a:schemeClr>
              </a:solidFill>
            </a:endParaRPr>
          </a:p>
        </p:txBody>
      </p:sp>
    </p:spTree>
    <p:extLst>
      <p:ext uri="{BB962C8B-B14F-4D97-AF65-F5344CB8AC3E}">
        <p14:creationId xmlns:p14="http://schemas.microsoft.com/office/powerpoint/2010/main" val="3803848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6264" y="295422"/>
            <a:ext cx="9988061" cy="461665"/>
          </a:xfrm>
          <a:prstGeom prst="rect">
            <a:avLst/>
          </a:prstGeom>
          <a:noFill/>
        </p:spPr>
        <p:txBody>
          <a:bodyPr wrap="square" rtlCol="0">
            <a:spAutoFit/>
          </a:bodyPr>
          <a:lstStyle/>
          <a:p>
            <a:r>
              <a:rPr lang="en-IN" sz="2400" b="1" dirty="0" smtClean="0">
                <a:solidFill>
                  <a:schemeClr val="accent3">
                    <a:lumMod val="50000"/>
                  </a:schemeClr>
                </a:solidFill>
                <a:latin typeface="+mj-lt"/>
              </a:rPr>
              <a:t>Prototypes</a:t>
            </a:r>
            <a:endParaRPr lang="en-IN" sz="2400" b="1" dirty="0">
              <a:solidFill>
                <a:schemeClr val="accent3">
                  <a:lumMod val="50000"/>
                </a:schemeClr>
              </a:solidFill>
              <a:latin typeface="+mj-lt"/>
            </a:endParaRPr>
          </a:p>
        </p:txBody>
      </p:sp>
      <p:sp>
        <p:nvSpPr>
          <p:cNvPr id="5" name="Rectangle 4"/>
          <p:cNvSpPr/>
          <p:nvPr/>
        </p:nvSpPr>
        <p:spPr>
          <a:xfrm>
            <a:off x="886264" y="1031175"/>
            <a:ext cx="6647299" cy="584775"/>
          </a:xfrm>
          <a:prstGeom prst="rect">
            <a:avLst/>
          </a:prstGeom>
        </p:spPr>
        <p:txBody>
          <a:bodyPr wrap="square">
            <a:spAutoFit/>
          </a:bodyPr>
          <a:lstStyle/>
          <a:p>
            <a:r>
              <a:rPr lang="en-US" sz="3200" spc="60" dirty="0" smtClean="0">
                <a:solidFill>
                  <a:schemeClr val="tx2">
                    <a:lumMod val="60000"/>
                    <a:lumOff val="40000"/>
                  </a:schemeClr>
                </a:solidFill>
                <a:latin typeface="Trebuchet MS"/>
                <a:cs typeface="Trebuchet MS"/>
              </a:rPr>
              <a:t>Product POC(Prototype V.2)</a:t>
            </a:r>
            <a:endParaRPr lang="en-US" sz="3200" dirty="0">
              <a:solidFill>
                <a:schemeClr val="tx2">
                  <a:lumMod val="60000"/>
                  <a:lumOff val="40000"/>
                </a:schemeClr>
              </a:solidFill>
            </a:endParaRPr>
          </a:p>
        </p:txBody>
      </p:sp>
      <p:sp>
        <p:nvSpPr>
          <p:cNvPr id="17" name="Rectangle 16"/>
          <p:cNvSpPr/>
          <p:nvPr/>
        </p:nvSpPr>
        <p:spPr>
          <a:xfrm>
            <a:off x="7382611" y="2606644"/>
            <a:ext cx="3463053" cy="757130"/>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2. Shows in which part disease is detected.</a:t>
            </a:r>
          </a:p>
        </p:txBody>
      </p:sp>
      <p:sp>
        <p:nvSpPr>
          <p:cNvPr id="18" name="Rectangle 17"/>
          <p:cNvSpPr/>
          <p:nvPr/>
        </p:nvSpPr>
        <p:spPr>
          <a:xfrm>
            <a:off x="7382611" y="2133601"/>
            <a:ext cx="4439245" cy="424732"/>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1. More Detailed result. </a:t>
            </a:r>
          </a:p>
        </p:txBody>
      </p:sp>
      <p:sp>
        <p:nvSpPr>
          <p:cNvPr id="19" name="Rectangle 18"/>
          <p:cNvSpPr/>
          <p:nvPr/>
        </p:nvSpPr>
        <p:spPr>
          <a:xfrm>
            <a:off x="7382611" y="3276601"/>
            <a:ext cx="4439245" cy="424732"/>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3. Instruction on what to do next.</a:t>
            </a: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245" y="1729398"/>
            <a:ext cx="5135490" cy="2409865"/>
          </a:xfrm>
          <a:prstGeom prst="rect">
            <a:avLst/>
          </a:prstGeom>
        </p:spPr>
        <p:style>
          <a:lnRef idx="0">
            <a:schemeClr val="accent1"/>
          </a:lnRef>
          <a:fillRef idx="3">
            <a:schemeClr val="accent1"/>
          </a:fillRef>
          <a:effectRef idx="3">
            <a:schemeClr val="accent1"/>
          </a:effectRef>
          <a:fontRef idx="minor">
            <a:schemeClr val="lt1"/>
          </a:fontRef>
        </p:style>
      </p:pic>
      <p:sp>
        <p:nvSpPr>
          <p:cNvPr id="21" name="Oval 20"/>
          <p:cNvSpPr/>
          <p:nvPr/>
        </p:nvSpPr>
        <p:spPr>
          <a:xfrm>
            <a:off x="2220335" y="2133601"/>
            <a:ext cx="1342456" cy="11545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3602937" y="2823010"/>
            <a:ext cx="376348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3" name="Oval 22"/>
          <p:cNvSpPr/>
          <p:nvPr/>
        </p:nvSpPr>
        <p:spPr>
          <a:xfrm>
            <a:off x="3648810" y="2164308"/>
            <a:ext cx="2166689" cy="370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5880293" y="2385474"/>
            <a:ext cx="155226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Oval 24"/>
          <p:cNvSpPr/>
          <p:nvPr/>
        </p:nvSpPr>
        <p:spPr>
          <a:xfrm>
            <a:off x="836245" y="3334087"/>
            <a:ext cx="4064580" cy="5059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4967820" y="3512420"/>
            <a:ext cx="243823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Rectangle 40"/>
          <p:cNvSpPr/>
          <p:nvPr/>
        </p:nvSpPr>
        <p:spPr>
          <a:xfrm>
            <a:off x="801738" y="4992000"/>
            <a:ext cx="3942265" cy="757130"/>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Early stage </a:t>
            </a:r>
            <a:r>
              <a:rPr lang="en-US" b="1" spc="60" dirty="0" smtClean="0">
                <a:solidFill>
                  <a:schemeClr val="tx1">
                    <a:lumMod val="50000"/>
                    <a:lumOff val="50000"/>
                  </a:schemeClr>
                </a:solidFill>
                <a:latin typeface="Georgia"/>
                <a:cs typeface="Georgia"/>
              </a:rPr>
              <a:t>Lung Cancer Detection</a:t>
            </a:r>
            <a:endParaRPr lang="en-US" spc="60" dirty="0" smtClean="0">
              <a:solidFill>
                <a:schemeClr val="tx1">
                  <a:lumMod val="50000"/>
                  <a:lumOff val="50000"/>
                </a:schemeClr>
              </a:solidFill>
              <a:latin typeface="Georgia"/>
              <a:cs typeface="Georgia"/>
            </a:endParaRPr>
          </a:p>
        </p:txBody>
      </p:sp>
      <p:sp>
        <p:nvSpPr>
          <p:cNvPr id="42" name="Rectangle 41"/>
          <p:cNvSpPr/>
          <p:nvPr/>
        </p:nvSpPr>
        <p:spPr>
          <a:xfrm>
            <a:off x="748866" y="4353588"/>
            <a:ext cx="3989059" cy="369332"/>
          </a:xfrm>
          <a:prstGeom prst="rect">
            <a:avLst/>
          </a:prstGeom>
        </p:spPr>
        <p:txBody>
          <a:bodyPr wrap="square">
            <a:spAutoFit/>
          </a:bodyPr>
          <a:lstStyle/>
          <a:p>
            <a:r>
              <a:rPr lang="en-US" b="1" spc="60" dirty="0" smtClean="0">
                <a:solidFill>
                  <a:schemeClr val="tx2">
                    <a:lumMod val="60000"/>
                    <a:lumOff val="40000"/>
                  </a:schemeClr>
                </a:solidFill>
                <a:latin typeface="Trebuchet MS"/>
                <a:cs typeface="Trebuchet MS"/>
              </a:rPr>
              <a:t>Prototype V.3(Ready to Launch)</a:t>
            </a:r>
            <a:endParaRPr lang="en-US" b="1" dirty="0">
              <a:solidFill>
                <a:schemeClr val="tx2">
                  <a:lumMod val="60000"/>
                  <a:lumOff val="40000"/>
                </a:schemeClr>
              </a:solidFill>
            </a:endParaRPr>
          </a:p>
        </p:txBody>
      </p:sp>
      <p:cxnSp>
        <p:nvCxnSpPr>
          <p:cNvPr id="51" name="Straight Arrow Connector 50"/>
          <p:cNvCxnSpPr/>
          <p:nvPr/>
        </p:nvCxnSpPr>
        <p:spPr>
          <a:xfrm>
            <a:off x="4357185" y="4524483"/>
            <a:ext cx="252128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026" name="Picture 2" descr="C:\Users\shubh\Desktop\Medision\Main_docs\E-summit_noida(2020)\Prototype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058" y="4176880"/>
            <a:ext cx="4329637" cy="238737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8188657" y="4923515"/>
            <a:ext cx="436728" cy="402780"/>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4357185" y="5124905"/>
            <a:ext cx="38314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65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72197"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VALUE PROPOSITION</a:t>
            </a:r>
          </a:p>
        </p:txBody>
      </p:sp>
      <p:graphicFrame>
        <p:nvGraphicFramePr>
          <p:cNvPr id="5" name="Diagram 4"/>
          <p:cNvGraphicFramePr/>
          <p:nvPr>
            <p:extLst>
              <p:ext uri="{D42A27DB-BD31-4B8C-83A1-F6EECF244321}">
                <p14:modId xmlns:p14="http://schemas.microsoft.com/office/powerpoint/2010/main" val="2553846296"/>
              </p:ext>
            </p:extLst>
          </p:nvPr>
        </p:nvGraphicFramePr>
        <p:xfrm>
          <a:off x="1024596" y="1591986"/>
          <a:ext cx="10581249" cy="2078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421179767"/>
              </p:ext>
            </p:extLst>
          </p:nvPr>
        </p:nvGraphicFramePr>
        <p:xfrm>
          <a:off x="1024597" y="3794078"/>
          <a:ext cx="10657450" cy="18560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p:cNvSpPr txBox="1"/>
          <p:nvPr/>
        </p:nvSpPr>
        <p:spPr>
          <a:xfrm>
            <a:off x="1024597" y="1139672"/>
            <a:ext cx="4446025" cy="307777"/>
          </a:xfrm>
          <a:prstGeom prst="rect">
            <a:avLst/>
          </a:prstGeom>
          <a:noFill/>
        </p:spPr>
        <p:txBody>
          <a:bodyPr wrap="none" rtlCol="0">
            <a:spAutoFit/>
          </a:bodyPr>
          <a:lstStyle/>
          <a:p>
            <a:r>
              <a:rPr lang="en-US" sz="1400" i="1" dirty="0" smtClean="0">
                <a:solidFill>
                  <a:srgbClr val="00B050"/>
                </a:solidFill>
              </a:rPr>
              <a:t>Note:- The proposition described is of target Indian Market</a:t>
            </a:r>
            <a:endParaRPr lang="en-US" sz="1400" i="1" dirty="0">
              <a:solidFill>
                <a:srgbClr val="00B050"/>
              </a:solidFill>
            </a:endParaRPr>
          </a:p>
        </p:txBody>
      </p:sp>
      <p:sp>
        <p:nvSpPr>
          <p:cNvPr id="8" name="Rounded Rectangle 7"/>
          <p:cNvSpPr/>
          <p:nvPr/>
        </p:nvSpPr>
        <p:spPr>
          <a:xfrm>
            <a:off x="8305800" y="6438900"/>
            <a:ext cx="3886200" cy="4064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Patent no.:  </a:t>
            </a:r>
            <a:r>
              <a:rPr lang="en-US" dirty="0"/>
              <a:t>202011016177</a:t>
            </a:r>
          </a:p>
        </p:txBody>
      </p:sp>
    </p:spTree>
    <p:extLst>
      <p:ext uri="{BB962C8B-B14F-4D97-AF65-F5344CB8AC3E}">
        <p14:creationId xmlns:p14="http://schemas.microsoft.com/office/powerpoint/2010/main" val="622055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TARGET MARKET &amp; SIZE</a:t>
            </a:r>
          </a:p>
        </p:txBody>
      </p:sp>
      <p:graphicFrame>
        <p:nvGraphicFramePr>
          <p:cNvPr id="3" name="Chart 2"/>
          <p:cNvGraphicFramePr/>
          <p:nvPr>
            <p:extLst>
              <p:ext uri="{D42A27DB-BD31-4B8C-83A1-F6EECF244321}">
                <p14:modId xmlns:p14="http://schemas.microsoft.com/office/powerpoint/2010/main" val="3577996795"/>
              </p:ext>
            </p:extLst>
          </p:nvPr>
        </p:nvGraphicFramePr>
        <p:xfrm>
          <a:off x="6949438" y="2144720"/>
          <a:ext cx="5061069" cy="290987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9071601" y="3199263"/>
            <a:ext cx="1031154" cy="646331"/>
          </a:xfrm>
          <a:prstGeom prst="rect">
            <a:avLst/>
          </a:prstGeom>
          <a:noFill/>
        </p:spPr>
        <p:txBody>
          <a:bodyPr wrap="square" rtlCol="0">
            <a:spAutoFit/>
          </a:bodyPr>
          <a:lstStyle/>
          <a:p>
            <a:r>
              <a:rPr lang="en-US" b="1" dirty="0" smtClean="0"/>
              <a:t>Rs. 4 trillion </a:t>
            </a:r>
            <a:endParaRPr lang="en-US" b="1" dirty="0"/>
          </a:p>
        </p:txBody>
      </p:sp>
      <p:sp>
        <p:nvSpPr>
          <p:cNvPr id="2" name="TextBox 1"/>
          <p:cNvSpPr txBox="1"/>
          <p:nvPr/>
        </p:nvSpPr>
        <p:spPr>
          <a:xfrm>
            <a:off x="7885032" y="3975100"/>
            <a:ext cx="1356462" cy="338554"/>
          </a:xfrm>
          <a:prstGeom prst="rect">
            <a:avLst/>
          </a:prstGeom>
          <a:noFill/>
        </p:spPr>
        <p:txBody>
          <a:bodyPr wrap="none" rtlCol="0">
            <a:spAutoFit/>
          </a:bodyPr>
          <a:lstStyle/>
          <a:p>
            <a:r>
              <a:rPr lang="en-US" sz="1600" b="1" dirty="0" smtClean="0"/>
              <a:t>Rs. 8.6 trillion</a:t>
            </a:r>
            <a:endParaRPr lang="en-US" sz="1600" b="1" dirty="0"/>
          </a:p>
        </p:txBody>
      </p:sp>
      <p:graphicFrame>
        <p:nvGraphicFramePr>
          <p:cNvPr id="9" name="Chart 8"/>
          <p:cNvGraphicFramePr/>
          <p:nvPr>
            <p:extLst>
              <p:ext uri="{D42A27DB-BD31-4B8C-83A1-F6EECF244321}">
                <p14:modId xmlns:p14="http://schemas.microsoft.com/office/powerpoint/2010/main" val="2757747545"/>
              </p:ext>
            </p:extLst>
          </p:nvPr>
        </p:nvGraphicFramePr>
        <p:xfrm>
          <a:off x="586738" y="2117078"/>
          <a:ext cx="6362700" cy="312592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2044700" y="3775045"/>
            <a:ext cx="1518364" cy="369332"/>
          </a:xfrm>
          <a:prstGeom prst="rect">
            <a:avLst/>
          </a:prstGeom>
          <a:noFill/>
        </p:spPr>
        <p:txBody>
          <a:bodyPr wrap="none" rtlCol="0">
            <a:spAutoFit/>
          </a:bodyPr>
          <a:lstStyle/>
          <a:p>
            <a:r>
              <a:rPr lang="en-US" b="1" dirty="0" smtClean="0"/>
              <a:t>Rs. 802 billion</a:t>
            </a:r>
            <a:endParaRPr lang="en-US" b="1" dirty="0"/>
          </a:p>
        </p:txBody>
      </p:sp>
      <p:sp>
        <p:nvSpPr>
          <p:cNvPr id="11" name="TextBox 10"/>
          <p:cNvSpPr txBox="1"/>
          <p:nvPr/>
        </p:nvSpPr>
        <p:spPr>
          <a:xfrm>
            <a:off x="297034" y="5523468"/>
            <a:ext cx="11951477" cy="646331"/>
          </a:xfrm>
          <a:prstGeom prst="rect">
            <a:avLst/>
          </a:prstGeom>
          <a:noFill/>
        </p:spPr>
        <p:txBody>
          <a:bodyPr wrap="none" rtlCol="0">
            <a:spAutoFit/>
          </a:bodyPr>
          <a:lstStyle/>
          <a:p>
            <a:r>
              <a:rPr lang="en-US" b="1" dirty="0"/>
              <a:t> T</a:t>
            </a:r>
            <a:r>
              <a:rPr lang="en-US" b="1" dirty="0" smtClean="0"/>
              <a:t>he target</a:t>
            </a:r>
            <a:r>
              <a:rPr lang="en-US" b="1" dirty="0"/>
              <a:t> industry is expected to </a:t>
            </a:r>
            <a:r>
              <a:rPr lang="en-US" b="1" dirty="0" smtClean="0"/>
              <a:t>grow at 16% </a:t>
            </a:r>
            <a:r>
              <a:rPr lang="en-US" b="1" dirty="0"/>
              <a:t>rate/year		The Indian market is expected to grow at 18% rate/year</a:t>
            </a:r>
          </a:p>
          <a:p>
            <a:endParaRPr lang="en-US" b="1" dirty="0"/>
          </a:p>
        </p:txBody>
      </p:sp>
      <p:sp>
        <p:nvSpPr>
          <p:cNvPr id="12" name="TextBox 11"/>
          <p:cNvSpPr txBox="1"/>
          <p:nvPr/>
        </p:nvSpPr>
        <p:spPr>
          <a:xfrm>
            <a:off x="6438900" y="5504934"/>
            <a:ext cx="237566" cy="369332"/>
          </a:xfrm>
          <a:prstGeom prst="rect">
            <a:avLst/>
          </a:prstGeom>
          <a:noFill/>
        </p:spPr>
        <p:txBody>
          <a:bodyPr wrap="none" rtlCol="0">
            <a:spAutoFit/>
          </a:bodyPr>
          <a:lstStyle/>
          <a:p>
            <a:r>
              <a:rPr lang="en-US" b="1" dirty="0"/>
              <a:t> </a:t>
            </a:r>
            <a:endParaRPr lang="en-US" dirty="0"/>
          </a:p>
        </p:txBody>
      </p:sp>
    </p:spTree>
    <p:extLst>
      <p:ext uri="{BB962C8B-B14F-4D97-AF65-F5344CB8AC3E}">
        <p14:creationId xmlns:p14="http://schemas.microsoft.com/office/powerpoint/2010/main" val="1764046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BUSINESS </a:t>
            </a:r>
            <a:r>
              <a:rPr lang="en-IN" sz="2400" b="1" dirty="0" smtClean="0">
                <a:solidFill>
                  <a:schemeClr val="accent3">
                    <a:lumMod val="50000"/>
                  </a:schemeClr>
                </a:solidFill>
                <a:latin typeface="+mj-lt"/>
              </a:rPr>
              <a:t>MODEL</a:t>
            </a:r>
            <a:endParaRPr lang="en-IN" sz="2400" b="1" dirty="0">
              <a:solidFill>
                <a:schemeClr val="accent3">
                  <a:lumMod val="50000"/>
                </a:schemeClr>
              </a:solidFill>
              <a:latin typeface="+mj-lt"/>
            </a:endParaRPr>
          </a:p>
        </p:txBody>
      </p:sp>
      <p:sp>
        <p:nvSpPr>
          <p:cNvPr id="7" name="TextBox 6"/>
          <p:cNvSpPr txBox="1"/>
          <p:nvPr/>
        </p:nvSpPr>
        <p:spPr>
          <a:xfrm>
            <a:off x="814753" y="1488638"/>
            <a:ext cx="10131082" cy="646331"/>
          </a:xfrm>
          <a:prstGeom prst="rect">
            <a:avLst/>
          </a:prstGeom>
          <a:noFill/>
        </p:spPr>
        <p:txBody>
          <a:bodyPr wrap="square" rtlCol="0">
            <a:spAutoFit/>
          </a:bodyPr>
          <a:lstStyle/>
          <a:p>
            <a:r>
              <a:rPr lang="en-IN" dirty="0" smtClean="0">
                <a:solidFill>
                  <a:schemeClr val="tx1">
                    <a:lumMod val="75000"/>
                    <a:lumOff val="25000"/>
                  </a:schemeClr>
                </a:solidFill>
              </a:rPr>
              <a:t>We are going to follow a software license subscription model for the yearly renewal, our target customers are Hospitals and Diagnostic centres.</a:t>
            </a:r>
            <a:endParaRPr lang="en-IN" dirty="0">
              <a:solidFill>
                <a:schemeClr val="tx1">
                  <a:lumMod val="75000"/>
                  <a:lumOff val="25000"/>
                </a:schemeClr>
              </a:solidFill>
            </a:endParaRPr>
          </a:p>
        </p:txBody>
      </p:sp>
      <p:sp>
        <p:nvSpPr>
          <p:cNvPr id="4" name="TextBox 3"/>
          <p:cNvSpPr txBox="1"/>
          <p:nvPr/>
        </p:nvSpPr>
        <p:spPr>
          <a:xfrm>
            <a:off x="872197" y="2215612"/>
            <a:ext cx="1680268" cy="369332"/>
          </a:xfrm>
          <a:prstGeom prst="rect">
            <a:avLst/>
          </a:prstGeom>
          <a:noFill/>
        </p:spPr>
        <p:txBody>
          <a:bodyPr wrap="none" rtlCol="0">
            <a:spAutoFit/>
          </a:bodyPr>
          <a:lstStyle/>
          <a:p>
            <a:r>
              <a:rPr lang="en-US" b="1" dirty="0" smtClean="0"/>
              <a:t>Business Model</a:t>
            </a:r>
            <a:endParaRPr lang="en-US" b="1" dirty="0"/>
          </a:p>
        </p:txBody>
      </p:sp>
      <p:sp>
        <p:nvSpPr>
          <p:cNvPr id="9" name="Rectangle 8"/>
          <p:cNvSpPr/>
          <p:nvPr/>
        </p:nvSpPr>
        <p:spPr>
          <a:xfrm>
            <a:off x="886264" y="2584944"/>
            <a:ext cx="10733649" cy="2514600"/>
          </a:xfrm>
          <a:prstGeom prst="rect">
            <a:avLst/>
          </a:prstGeom>
          <a:solidFill>
            <a:schemeClr val="bg2"/>
          </a:solidFill>
          <a:ln>
            <a:solidFill>
              <a:schemeClr val="tx1">
                <a:lumMod val="95000"/>
                <a:lumOff val="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024597" y="3766044"/>
            <a:ext cx="2023403" cy="9144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 K Hospital (in India)</a:t>
            </a:r>
            <a:endParaRPr lang="en-US" dirty="0"/>
          </a:p>
        </p:txBody>
      </p:sp>
      <p:sp>
        <p:nvSpPr>
          <p:cNvPr id="11" name="Rounded Rectangle 10"/>
          <p:cNvSpPr/>
          <p:nvPr/>
        </p:nvSpPr>
        <p:spPr>
          <a:xfrm>
            <a:off x="1024597" y="2750044"/>
            <a:ext cx="2023403" cy="9144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 k Diagnostics centers(In India) </a:t>
            </a:r>
            <a:endParaRPr lang="en-US" dirty="0"/>
          </a:p>
        </p:txBody>
      </p:sp>
      <p:sp>
        <p:nvSpPr>
          <p:cNvPr id="13" name="L-Shape 12"/>
          <p:cNvSpPr/>
          <p:nvPr/>
        </p:nvSpPr>
        <p:spPr>
          <a:xfrm rot="13547709">
            <a:off x="3010349" y="3273953"/>
            <a:ext cx="803154" cy="780983"/>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482900" y="3308844"/>
            <a:ext cx="962100" cy="711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76700" y="2978644"/>
            <a:ext cx="2663900" cy="14224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Rs. 50 k</a:t>
            </a:r>
          </a:p>
          <a:p>
            <a:pPr algn="ctr"/>
            <a:r>
              <a:rPr lang="en-US" dirty="0" smtClean="0"/>
              <a:t>Weighted average fee</a:t>
            </a:r>
            <a:r>
              <a:rPr lang="en-US" sz="3200" dirty="0" smtClean="0"/>
              <a:t> </a:t>
            </a:r>
            <a:endParaRPr lang="en-US" sz="3200" dirty="0"/>
          </a:p>
        </p:txBody>
      </p:sp>
      <p:sp>
        <p:nvSpPr>
          <p:cNvPr id="17" name="Right Arrow 16"/>
          <p:cNvSpPr/>
          <p:nvPr/>
        </p:nvSpPr>
        <p:spPr>
          <a:xfrm>
            <a:off x="7496100" y="3334244"/>
            <a:ext cx="962100" cy="711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588300" y="2978644"/>
            <a:ext cx="2663900" cy="1422400"/>
          </a:xfrm>
          <a:prstGeom prst="round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Rs. 3.5 Billion</a:t>
            </a:r>
          </a:p>
          <a:p>
            <a:pPr algn="ctr"/>
            <a:r>
              <a:rPr lang="en-US" dirty="0" smtClean="0"/>
              <a:t>Revenue Potential           In India</a:t>
            </a:r>
            <a:r>
              <a:rPr lang="en-US" sz="3200" dirty="0" smtClean="0"/>
              <a:t> </a:t>
            </a:r>
            <a:endParaRPr lang="en-US" sz="3200" dirty="0"/>
          </a:p>
        </p:txBody>
      </p:sp>
      <p:sp>
        <p:nvSpPr>
          <p:cNvPr id="20" name="TextBox 19"/>
          <p:cNvSpPr txBox="1"/>
          <p:nvPr/>
        </p:nvSpPr>
        <p:spPr>
          <a:xfrm>
            <a:off x="886264" y="5404344"/>
            <a:ext cx="6162969" cy="646331"/>
          </a:xfrm>
          <a:prstGeom prst="rect">
            <a:avLst/>
          </a:prstGeom>
          <a:noFill/>
        </p:spPr>
        <p:txBody>
          <a:bodyPr wrap="none" rtlCol="0">
            <a:spAutoFit/>
          </a:bodyPr>
          <a:lstStyle/>
          <a:p>
            <a:r>
              <a:rPr lang="en-US" dirty="0" smtClean="0"/>
              <a:t>For </a:t>
            </a:r>
            <a:r>
              <a:rPr lang="en-US" b="1" dirty="0" smtClean="0"/>
              <a:t>2 year </a:t>
            </a:r>
            <a:r>
              <a:rPr lang="en-US" dirty="0" smtClean="0"/>
              <a:t>our laser focus market is </a:t>
            </a:r>
            <a:r>
              <a:rPr lang="en-US" b="1" dirty="0" smtClean="0"/>
              <a:t>only 5% </a:t>
            </a:r>
            <a:r>
              <a:rPr lang="en-US" dirty="0" smtClean="0"/>
              <a:t>of total market i.e</a:t>
            </a:r>
            <a:r>
              <a:rPr lang="en-US" dirty="0"/>
              <a:t>.</a:t>
            </a:r>
            <a:r>
              <a:rPr lang="en-US" dirty="0" smtClean="0"/>
              <a:t>  </a:t>
            </a:r>
          </a:p>
          <a:p>
            <a:r>
              <a:rPr lang="en-US" b="1" dirty="0" smtClean="0"/>
              <a:t>Rs. 175 million/year  </a:t>
            </a:r>
            <a:endParaRPr lang="en-US" b="1" dirty="0"/>
          </a:p>
        </p:txBody>
      </p:sp>
    </p:spTree>
    <p:extLst>
      <p:ext uri="{BB962C8B-B14F-4D97-AF65-F5344CB8AC3E}">
        <p14:creationId xmlns:p14="http://schemas.microsoft.com/office/powerpoint/2010/main" val="2787180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6264" y="295422"/>
            <a:ext cx="9988061" cy="461665"/>
          </a:xfrm>
          <a:prstGeom prst="rect">
            <a:avLst/>
          </a:prstGeom>
          <a:noFill/>
        </p:spPr>
        <p:txBody>
          <a:bodyPr wrap="square" rtlCol="0">
            <a:spAutoFit/>
          </a:bodyPr>
          <a:lstStyle/>
          <a:p>
            <a:r>
              <a:rPr lang="en-IN" sz="2400" b="1" dirty="0" smtClean="0">
                <a:solidFill>
                  <a:schemeClr val="accent3">
                    <a:lumMod val="50000"/>
                  </a:schemeClr>
                </a:solidFill>
                <a:latin typeface="+mj-lt"/>
              </a:rPr>
              <a:t>PRODUCT </a:t>
            </a:r>
            <a:r>
              <a:rPr lang="en-IN" sz="2400" b="1" dirty="0">
                <a:solidFill>
                  <a:schemeClr val="accent3">
                    <a:lumMod val="50000"/>
                  </a:schemeClr>
                </a:solidFill>
                <a:latin typeface="+mj-lt"/>
              </a:rPr>
              <a:t>DEVELOPMENT MILESTONE</a:t>
            </a:r>
          </a:p>
        </p:txBody>
      </p:sp>
      <p:sp>
        <p:nvSpPr>
          <p:cNvPr id="5" name="Line 396"/>
          <p:cNvSpPr>
            <a:spLocks noChangeShapeType="1"/>
          </p:cNvSpPr>
          <p:nvPr/>
        </p:nvSpPr>
        <p:spPr bwMode="auto">
          <a:xfrm>
            <a:off x="2440268" y="1562711"/>
            <a:ext cx="1557309" cy="2026"/>
          </a:xfrm>
          <a:prstGeom prst="line">
            <a:avLst/>
          </a:prstGeom>
          <a:noFill/>
          <a:ln w="4392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6" name="Line 397"/>
          <p:cNvSpPr>
            <a:spLocks noChangeShapeType="1"/>
          </p:cNvSpPr>
          <p:nvPr/>
        </p:nvSpPr>
        <p:spPr bwMode="auto">
          <a:xfrm>
            <a:off x="3236137" y="1562711"/>
            <a:ext cx="761441" cy="2026"/>
          </a:xfrm>
          <a:prstGeom prst="line">
            <a:avLst/>
          </a:prstGeom>
          <a:noFill/>
          <a:ln w="4392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7" name="Freeform 485"/>
          <p:cNvSpPr>
            <a:spLocks noChangeArrowheads="1"/>
          </p:cNvSpPr>
          <p:nvPr/>
        </p:nvSpPr>
        <p:spPr bwMode="auto">
          <a:xfrm>
            <a:off x="4560496" y="4863871"/>
            <a:ext cx="745240" cy="265221"/>
          </a:xfrm>
          <a:custGeom>
            <a:avLst/>
            <a:gdLst>
              <a:gd name="T0" fmla="*/ 1329 w 1624"/>
              <a:gd name="T1" fmla="*/ 577 h 578"/>
              <a:gd name="T2" fmla="*/ 1329 w 1624"/>
              <a:gd name="T3" fmla="*/ 577 h 578"/>
              <a:gd name="T4" fmla="*/ 1563 w 1624"/>
              <a:gd name="T5" fmla="*/ 385 h 578"/>
              <a:gd name="T6" fmla="*/ 1601 w 1624"/>
              <a:gd name="T7" fmla="*/ 190 h 578"/>
              <a:gd name="T8" fmla="*/ 1601 w 1624"/>
              <a:gd name="T9" fmla="*/ 190 h 578"/>
              <a:gd name="T10" fmla="*/ 1444 w 1624"/>
              <a:gd name="T11" fmla="*/ 0 h 578"/>
              <a:gd name="T12" fmla="*/ 347 w 1624"/>
              <a:gd name="T13" fmla="*/ 0 h 578"/>
              <a:gd name="T14" fmla="*/ 347 w 1624"/>
              <a:gd name="T15" fmla="*/ 0 h 578"/>
              <a:gd name="T16" fmla="*/ 95 w 1624"/>
              <a:gd name="T17" fmla="*/ 185 h 578"/>
              <a:gd name="T18" fmla="*/ 32 w 1624"/>
              <a:gd name="T19" fmla="*/ 391 h 578"/>
              <a:gd name="T20" fmla="*/ 32 w 1624"/>
              <a:gd name="T21" fmla="*/ 391 h 578"/>
              <a:gd name="T22" fmla="*/ 170 w 1624"/>
              <a:gd name="T23" fmla="*/ 577 h 578"/>
              <a:gd name="T24" fmla="*/ 1329 w 1624"/>
              <a:gd name="T25" fmla="*/ 577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4" h="578">
                <a:moveTo>
                  <a:pt x="1329" y="577"/>
                </a:moveTo>
                <a:lnTo>
                  <a:pt x="1329" y="577"/>
                </a:lnTo>
                <a:cubicBezTo>
                  <a:pt x="1437" y="577"/>
                  <a:pt x="1541" y="491"/>
                  <a:pt x="1563" y="385"/>
                </a:cubicBezTo>
                <a:lnTo>
                  <a:pt x="1601" y="190"/>
                </a:lnTo>
                <a:lnTo>
                  <a:pt x="1601" y="190"/>
                </a:lnTo>
                <a:cubicBezTo>
                  <a:pt x="1623" y="86"/>
                  <a:pt x="1552" y="0"/>
                  <a:pt x="1444" y="0"/>
                </a:cubicBezTo>
                <a:lnTo>
                  <a:pt x="347" y="0"/>
                </a:lnTo>
                <a:lnTo>
                  <a:pt x="347" y="0"/>
                </a:lnTo>
                <a:cubicBezTo>
                  <a:pt x="240" y="0"/>
                  <a:pt x="126" y="83"/>
                  <a:pt x="95" y="185"/>
                </a:cubicBezTo>
                <a:lnTo>
                  <a:pt x="32" y="391"/>
                </a:lnTo>
                <a:lnTo>
                  <a:pt x="32" y="391"/>
                </a:lnTo>
                <a:cubicBezTo>
                  <a:pt x="0" y="493"/>
                  <a:pt x="63" y="577"/>
                  <a:pt x="170" y="577"/>
                </a:cubicBezTo>
                <a:lnTo>
                  <a:pt x="1329" y="577"/>
                </a:lnTo>
              </a:path>
            </a:pathLst>
          </a:custGeom>
          <a:solidFill>
            <a:srgbClr val="F67F14"/>
          </a:solidFill>
          <a:ln>
            <a:noFill/>
          </a:ln>
          <a:effectLst/>
          <a:extLst>
            <a:ext uri="{91240B29-F687-4F45-9708-019B960494DF}">
              <a14:hiddenLine xmlns:a14="http://schemas.microsoft.com/office/drawing/2010/main" w="9525" cap="flat">
                <a:solidFill>
                  <a:srgbClr val="CCD793"/>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8" name="Freeform 490"/>
          <p:cNvSpPr>
            <a:spLocks noChangeArrowheads="1"/>
          </p:cNvSpPr>
          <p:nvPr/>
        </p:nvSpPr>
        <p:spPr bwMode="auto">
          <a:xfrm>
            <a:off x="10222699" y="6056350"/>
            <a:ext cx="751316" cy="445408"/>
          </a:xfrm>
          <a:custGeom>
            <a:avLst/>
            <a:gdLst>
              <a:gd name="T0" fmla="*/ 0 w 1636"/>
              <a:gd name="T1" fmla="*/ 0 h 970"/>
              <a:gd name="T2" fmla="*/ 0 w 1636"/>
              <a:gd name="T3" fmla="*/ 0 h 970"/>
              <a:gd name="T4" fmla="*/ 1635 w 1636"/>
              <a:gd name="T5" fmla="*/ 0 h 970"/>
              <a:gd name="T6" fmla="*/ 1635 w 1636"/>
              <a:gd name="T7" fmla="*/ 969 h 970"/>
              <a:gd name="T8" fmla="*/ 488 w 1636"/>
              <a:gd name="T9" fmla="*/ 969 h 970"/>
              <a:gd name="T10" fmla="*/ 0 w 1636"/>
              <a:gd name="T11" fmla="*/ 0 h 970"/>
            </a:gdLst>
            <a:ahLst/>
            <a:cxnLst>
              <a:cxn ang="0">
                <a:pos x="T0" y="T1"/>
              </a:cxn>
              <a:cxn ang="0">
                <a:pos x="T2" y="T3"/>
              </a:cxn>
              <a:cxn ang="0">
                <a:pos x="T4" y="T5"/>
              </a:cxn>
              <a:cxn ang="0">
                <a:pos x="T6" y="T7"/>
              </a:cxn>
              <a:cxn ang="0">
                <a:pos x="T8" y="T9"/>
              </a:cxn>
              <a:cxn ang="0">
                <a:pos x="T10" y="T11"/>
              </a:cxn>
            </a:cxnLst>
            <a:rect l="0" t="0" r="r" b="b"/>
            <a:pathLst>
              <a:path w="1636" h="970">
                <a:moveTo>
                  <a:pt x="0" y="0"/>
                </a:moveTo>
                <a:lnTo>
                  <a:pt x="0" y="0"/>
                </a:lnTo>
                <a:cubicBezTo>
                  <a:pt x="83" y="16"/>
                  <a:pt x="1635" y="0"/>
                  <a:pt x="1635" y="0"/>
                </a:cubicBezTo>
                <a:lnTo>
                  <a:pt x="1635" y="969"/>
                </a:lnTo>
                <a:lnTo>
                  <a:pt x="488" y="969"/>
                </a:lnTo>
                <a:lnTo>
                  <a:pt x="0" y="0"/>
                </a:lnTo>
              </a:path>
            </a:pathLst>
          </a:custGeom>
          <a:solidFill>
            <a:srgbClr val="D1CDCC"/>
          </a:solidFill>
          <a:ln>
            <a:noFill/>
          </a:ln>
          <a:effectLst/>
          <a:extLst>
            <a:ext uri="{91240B29-F687-4F45-9708-019B960494DF}">
              <a14:hiddenLine xmlns:a14="http://schemas.microsoft.com/office/drawing/2010/main" w="9525" cap="flat">
                <a:solidFill>
                  <a:srgbClr val="CCD793"/>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9" name="Freeform 494"/>
          <p:cNvSpPr>
            <a:spLocks noChangeArrowheads="1"/>
          </p:cNvSpPr>
          <p:nvPr/>
        </p:nvSpPr>
        <p:spPr bwMode="auto">
          <a:xfrm>
            <a:off x="1261596" y="3349484"/>
            <a:ext cx="10238946" cy="3362830"/>
          </a:xfrm>
          <a:custGeom>
            <a:avLst/>
            <a:gdLst>
              <a:gd name="T0" fmla="*/ 21562 w 22296"/>
              <a:gd name="T1" fmla="*/ 7325 h 7326"/>
              <a:gd name="T2" fmla="*/ 18768 w 22296"/>
              <a:gd name="T3" fmla="*/ 7325 h 7326"/>
              <a:gd name="T4" fmla="*/ 18768 w 22296"/>
              <a:gd name="T5" fmla="*/ 7325 h 7326"/>
              <a:gd name="T6" fmla="*/ 18104 w 22296"/>
              <a:gd name="T7" fmla="*/ 6904 h 7326"/>
              <a:gd name="T8" fmla="*/ 16945 w 22296"/>
              <a:gd name="T9" fmla="*/ 4443 h 7326"/>
              <a:gd name="T10" fmla="*/ 13915 w 22296"/>
              <a:gd name="T11" fmla="*/ 4443 h 7326"/>
              <a:gd name="T12" fmla="*/ 13915 w 22296"/>
              <a:gd name="T13" fmla="*/ 4443 h 7326"/>
              <a:gd name="T14" fmla="*/ 13206 w 22296"/>
              <a:gd name="T15" fmla="*/ 3892 h 7326"/>
              <a:gd name="T16" fmla="*/ 12984 w 22296"/>
              <a:gd name="T17" fmla="*/ 3026 h 7326"/>
              <a:gd name="T18" fmla="*/ 10421 w 22296"/>
              <a:gd name="T19" fmla="*/ 3026 h 7326"/>
              <a:gd name="T20" fmla="*/ 10296 w 22296"/>
              <a:gd name="T21" fmla="*/ 3823 h 7326"/>
              <a:gd name="T22" fmla="*/ 10296 w 22296"/>
              <a:gd name="T23" fmla="*/ 3823 h 7326"/>
              <a:gd name="T24" fmla="*/ 9572 w 22296"/>
              <a:gd name="T25" fmla="*/ 4443 h 7326"/>
              <a:gd name="T26" fmla="*/ 4298 w 22296"/>
              <a:gd name="T27" fmla="*/ 4443 h 7326"/>
              <a:gd name="T28" fmla="*/ 4298 w 22296"/>
              <a:gd name="T29" fmla="*/ 4443 h 7326"/>
              <a:gd name="T30" fmla="*/ 3675 w 22296"/>
              <a:gd name="T31" fmla="*/ 4095 h 7326"/>
              <a:gd name="T32" fmla="*/ 3675 w 22296"/>
              <a:gd name="T33" fmla="*/ 4095 h 7326"/>
              <a:gd name="T34" fmla="*/ 3642 w 22296"/>
              <a:gd name="T35" fmla="*/ 3382 h 7326"/>
              <a:gd name="T36" fmla="*/ 4602 w 22296"/>
              <a:gd name="T37" fmla="*/ 1464 h 7326"/>
              <a:gd name="T38" fmla="*/ 733 w 22296"/>
              <a:gd name="T39" fmla="*/ 1464 h 7326"/>
              <a:gd name="T40" fmla="*/ 733 w 22296"/>
              <a:gd name="T41" fmla="*/ 1464 h 7326"/>
              <a:gd name="T42" fmla="*/ 0 w 22296"/>
              <a:gd name="T43" fmla="*/ 731 h 7326"/>
              <a:gd name="T44" fmla="*/ 0 w 22296"/>
              <a:gd name="T45" fmla="*/ 731 h 7326"/>
              <a:gd name="T46" fmla="*/ 733 w 22296"/>
              <a:gd name="T47" fmla="*/ 0 h 7326"/>
              <a:gd name="T48" fmla="*/ 5787 w 22296"/>
              <a:gd name="T49" fmla="*/ 0 h 7326"/>
              <a:gd name="T50" fmla="*/ 5787 w 22296"/>
              <a:gd name="T51" fmla="*/ 0 h 7326"/>
              <a:gd name="T52" fmla="*/ 6410 w 22296"/>
              <a:gd name="T53" fmla="*/ 347 h 7326"/>
              <a:gd name="T54" fmla="*/ 6410 w 22296"/>
              <a:gd name="T55" fmla="*/ 347 h 7326"/>
              <a:gd name="T56" fmla="*/ 6442 w 22296"/>
              <a:gd name="T57" fmla="*/ 1058 h 7326"/>
              <a:gd name="T58" fmla="*/ 5483 w 22296"/>
              <a:gd name="T59" fmla="*/ 2977 h 7326"/>
              <a:gd name="T60" fmla="*/ 8945 w 22296"/>
              <a:gd name="T61" fmla="*/ 2977 h 7326"/>
              <a:gd name="T62" fmla="*/ 9068 w 22296"/>
              <a:gd name="T63" fmla="*/ 2182 h 7326"/>
              <a:gd name="T64" fmla="*/ 9068 w 22296"/>
              <a:gd name="T65" fmla="*/ 2182 h 7326"/>
              <a:gd name="T66" fmla="*/ 9792 w 22296"/>
              <a:gd name="T67" fmla="*/ 1560 h 7326"/>
              <a:gd name="T68" fmla="*/ 13552 w 22296"/>
              <a:gd name="T69" fmla="*/ 1560 h 7326"/>
              <a:gd name="T70" fmla="*/ 13552 w 22296"/>
              <a:gd name="T71" fmla="*/ 1560 h 7326"/>
              <a:gd name="T72" fmla="*/ 14261 w 22296"/>
              <a:gd name="T73" fmla="*/ 2111 h 7326"/>
              <a:gd name="T74" fmla="*/ 14484 w 22296"/>
              <a:gd name="T75" fmla="*/ 2977 h 7326"/>
              <a:gd name="T76" fmla="*/ 17410 w 22296"/>
              <a:gd name="T77" fmla="*/ 2977 h 7326"/>
              <a:gd name="T78" fmla="*/ 17410 w 22296"/>
              <a:gd name="T79" fmla="*/ 2977 h 7326"/>
              <a:gd name="T80" fmla="*/ 18073 w 22296"/>
              <a:gd name="T81" fmla="*/ 3398 h 7326"/>
              <a:gd name="T82" fmla="*/ 19232 w 22296"/>
              <a:gd name="T83" fmla="*/ 5860 h 7326"/>
              <a:gd name="T84" fmla="*/ 21562 w 22296"/>
              <a:gd name="T85" fmla="*/ 5860 h 7326"/>
              <a:gd name="T86" fmla="*/ 21562 w 22296"/>
              <a:gd name="T87" fmla="*/ 5860 h 7326"/>
              <a:gd name="T88" fmla="*/ 22295 w 22296"/>
              <a:gd name="T89" fmla="*/ 6592 h 7326"/>
              <a:gd name="T90" fmla="*/ 22295 w 22296"/>
              <a:gd name="T91" fmla="*/ 6592 h 7326"/>
              <a:gd name="T92" fmla="*/ 21562 w 22296"/>
              <a:gd name="T93" fmla="*/ 7325 h 7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96" h="7326">
                <a:moveTo>
                  <a:pt x="21562" y="7325"/>
                </a:moveTo>
                <a:lnTo>
                  <a:pt x="18768" y="7325"/>
                </a:lnTo>
                <a:lnTo>
                  <a:pt x="18768" y="7325"/>
                </a:lnTo>
                <a:cubicBezTo>
                  <a:pt x="18484" y="7325"/>
                  <a:pt x="18226" y="7161"/>
                  <a:pt x="18104" y="6904"/>
                </a:cubicBezTo>
                <a:lnTo>
                  <a:pt x="16945" y="4443"/>
                </a:lnTo>
                <a:lnTo>
                  <a:pt x="13915" y="4443"/>
                </a:lnTo>
                <a:lnTo>
                  <a:pt x="13915" y="4443"/>
                </a:lnTo>
                <a:cubicBezTo>
                  <a:pt x="13582" y="4443"/>
                  <a:pt x="13288" y="4216"/>
                  <a:pt x="13206" y="3892"/>
                </a:cubicBezTo>
                <a:lnTo>
                  <a:pt x="12984" y="3026"/>
                </a:lnTo>
                <a:lnTo>
                  <a:pt x="10421" y="3026"/>
                </a:lnTo>
                <a:lnTo>
                  <a:pt x="10296" y="3823"/>
                </a:lnTo>
                <a:lnTo>
                  <a:pt x="10296" y="3823"/>
                </a:lnTo>
                <a:cubicBezTo>
                  <a:pt x="10242" y="4179"/>
                  <a:pt x="9934" y="4443"/>
                  <a:pt x="9572" y="4443"/>
                </a:cubicBezTo>
                <a:lnTo>
                  <a:pt x="4298" y="4443"/>
                </a:lnTo>
                <a:lnTo>
                  <a:pt x="4298" y="4443"/>
                </a:lnTo>
                <a:cubicBezTo>
                  <a:pt x="4044" y="4443"/>
                  <a:pt x="3808" y="4311"/>
                  <a:pt x="3675" y="4095"/>
                </a:cubicBezTo>
                <a:lnTo>
                  <a:pt x="3675" y="4095"/>
                </a:lnTo>
                <a:cubicBezTo>
                  <a:pt x="3541" y="3879"/>
                  <a:pt x="3529" y="3609"/>
                  <a:pt x="3642" y="3382"/>
                </a:cubicBezTo>
                <a:lnTo>
                  <a:pt x="4602" y="1464"/>
                </a:lnTo>
                <a:lnTo>
                  <a:pt x="733" y="1464"/>
                </a:lnTo>
                <a:lnTo>
                  <a:pt x="733" y="1464"/>
                </a:lnTo>
                <a:cubicBezTo>
                  <a:pt x="329" y="1464"/>
                  <a:pt x="0" y="1136"/>
                  <a:pt x="0" y="731"/>
                </a:cubicBezTo>
                <a:lnTo>
                  <a:pt x="0" y="731"/>
                </a:lnTo>
                <a:cubicBezTo>
                  <a:pt x="0" y="328"/>
                  <a:pt x="329" y="0"/>
                  <a:pt x="733" y="0"/>
                </a:cubicBezTo>
                <a:lnTo>
                  <a:pt x="5787" y="0"/>
                </a:lnTo>
                <a:lnTo>
                  <a:pt x="5787" y="0"/>
                </a:lnTo>
                <a:cubicBezTo>
                  <a:pt x="6041" y="0"/>
                  <a:pt x="6277" y="130"/>
                  <a:pt x="6410" y="347"/>
                </a:cubicBezTo>
                <a:lnTo>
                  <a:pt x="6410" y="347"/>
                </a:lnTo>
                <a:cubicBezTo>
                  <a:pt x="6543" y="562"/>
                  <a:pt x="6557" y="831"/>
                  <a:pt x="6442" y="1058"/>
                </a:cubicBezTo>
                <a:lnTo>
                  <a:pt x="5483" y="2977"/>
                </a:lnTo>
                <a:lnTo>
                  <a:pt x="8945" y="2977"/>
                </a:lnTo>
                <a:lnTo>
                  <a:pt x="9068" y="2182"/>
                </a:lnTo>
                <a:lnTo>
                  <a:pt x="9068" y="2182"/>
                </a:lnTo>
                <a:cubicBezTo>
                  <a:pt x="9124" y="1824"/>
                  <a:pt x="9431" y="1560"/>
                  <a:pt x="9792" y="1560"/>
                </a:cubicBezTo>
                <a:lnTo>
                  <a:pt x="13552" y="1560"/>
                </a:lnTo>
                <a:lnTo>
                  <a:pt x="13552" y="1560"/>
                </a:lnTo>
                <a:cubicBezTo>
                  <a:pt x="13886" y="1560"/>
                  <a:pt x="14179" y="1788"/>
                  <a:pt x="14261" y="2111"/>
                </a:cubicBezTo>
                <a:lnTo>
                  <a:pt x="14484" y="2977"/>
                </a:lnTo>
                <a:lnTo>
                  <a:pt x="17410" y="2977"/>
                </a:lnTo>
                <a:lnTo>
                  <a:pt x="17410" y="2977"/>
                </a:lnTo>
                <a:cubicBezTo>
                  <a:pt x="17694" y="2977"/>
                  <a:pt x="17952" y="3141"/>
                  <a:pt x="18073" y="3398"/>
                </a:cubicBezTo>
                <a:lnTo>
                  <a:pt x="19232" y="5860"/>
                </a:lnTo>
                <a:lnTo>
                  <a:pt x="21562" y="5860"/>
                </a:lnTo>
                <a:lnTo>
                  <a:pt x="21562" y="5860"/>
                </a:lnTo>
                <a:cubicBezTo>
                  <a:pt x="21967" y="5860"/>
                  <a:pt x="22295" y="6188"/>
                  <a:pt x="22295" y="6592"/>
                </a:cubicBezTo>
                <a:lnTo>
                  <a:pt x="22295" y="6592"/>
                </a:lnTo>
                <a:cubicBezTo>
                  <a:pt x="22295" y="6996"/>
                  <a:pt x="21967" y="7325"/>
                  <a:pt x="21562" y="7325"/>
                </a:cubicBezTo>
              </a:path>
            </a:pathLst>
          </a:custGeom>
          <a:solidFill>
            <a:schemeClr val="bg1">
              <a:lumMod val="85000"/>
            </a:schemeClr>
          </a:solidFill>
          <a:ln>
            <a:noFill/>
          </a:ln>
          <a:effectLst/>
        </p:spPr>
        <p:txBody>
          <a:bodyPr wrap="none" lIns="45720" tIns="22860" rIns="45720" bIns="22860" anchor="ctr"/>
          <a:lstStyle/>
          <a:p>
            <a:endParaRPr lang="en-US" sz="3600"/>
          </a:p>
        </p:txBody>
      </p:sp>
      <p:sp>
        <p:nvSpPr>
          <p:cNvPr id="10" name="Freeform 495"/>
          <p:cNvSpPr>
            <a:spLocks noChangeArrowheads="1"/>
          </p:cNvSpPr>
          <p:nvPr/>
        </p:nvSpPr>
        <p:spPr bwMode="auto">
          <a:xfrm>
            <a:off x="1597764" y="3606608"/>
            <a:ext cx="9566611" cy="2690668"/>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527400" cap="flat">
            <a:solidFill>
              <a:srgbClr val="46464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1" name="Freeform 496"/>
          <p:cNvSpPr>
            <a:spLocks noChangeArrowheads="1"/>
          </p:cNvSpPr>
          <p:nvPr/>
        </p:nvSpPr>
        <p:spPr bwMode="auto">
          <a:xfrm>
            <a:off x="1597764" y="3606608"/>
            <a:ext cx="9566611" cy="2690668"/>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439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2" name="Freeform 497"/>
          <p:cNvSpPr>
            <a:spLocks noChangeArrowheads="1"/>
          </p:cNvSpPr>
          <p:nvPr/>
        </p:nvSpPr>
        <p:spPr bwMode="auto">
          <a:xfrm>
            <a:off x="1597764" y="3606608"/>
            <a:ext cx="9566611" cy="2690668"/>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351720" cap="flat">
            <a:solidFill>
              <a:srgbClr val="46464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3" name="Line 498"/>
          <p:cNvSpPr>
            <a:spLocks noChangeShapeType="1"/>
          </p:cNvSpPr>
          <p:nvPr/>
        </p:nvSpPr>
        <p:spPr bwMode="auto">
          <a:xfrm>
            <a:off x="1597765" y="3596484"/>
            <a:ext cx="180234"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4" name="Line 499"/>
          <p:cNvSpPr>
            <a:spLocks noChangeShapeType="1"/>
          </p:cNvSpPr>
          <p:nvPr/>
        </p:nvSpPr>
        <p:spPr bwMode="auto">
          <a:xfrm>
            <a:off x="2170868" y="3596484"/>
            <a:ext cx="1368974"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5" name="Freeform 500"/>
          <p:cNvSpPr>
            <a:spLocks noChangeArrowheads="1"/>
          </p:cNvSpPr>
          <p:nvPr/>
        </p:nvSpPr>
        <p:spPr bwMode="auto">
          <a:xfrm>
            <a:off x="3740329" y="3596484"/>
            <a:ext cx="180234" cy="159943"/>
          </a:xfrm>
          <a:custGeom>
            <a:avLst/>
            <a:gdLst>
              <a:gd name="T0" fmla="*/ 0 w 392"/>
              <a:gd name="T1" fmla="*/ 0 h 350"/>
              <a:gd name="T2" fmla="*/ 391 w 392"/>
              <a:gd name="T3" fmla="*/ 0 h 350"/>
              <a:gd name="T4" fmla="*/ 217 w 392"/>
              <a:gd name="T5" fmla="*/ 349 h 350"/>
            </a:gdLst>
            <a:ahLst/>
            <a:cxnLst>
              <a:cxn ang="0">
                <a:pos x="T0" y="T1"/>
              </a:cxn>
              <a:cxn ang="0">
                <a:pos x="T2" y="T3"/>
              </a:cxn>
              <a:cxn ang="0">
                <a:pos x="T4" y="T5"/>
              </a:cxn>
            </a:cxnLst>
            <a:rect l="0" t="0" r="r" b="b"/>
            <a:pathLst>
              <a:path w="392" h="350">
                <a:moveTo>
                  <a:pt x="0" y="0"/>
                </a:moveTo>
                <a:lnTo>
                  <a:pt x="391" y="0"/>
                </a:lnTo>
                <a:lnTo>
                  <a:pt x="217" y="349"/>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6" name="Line 501"/>
          <p:cNvSpPr>
            <a:spLocks noChangeShapeType="1"/>
          </p:cNvSpPr>
          <p:nvPr/>
        </p:nvSpPr>
        <p:spPr bwMode="auto">
          <a:xfrm flipH="1">
            <a:off x="3400110" y="4106678"/>
            <a:ext cx="265289" cy="524367"/>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7" name="Freeform 502"/>
          <p:cNvSpPr>
            <a:spLocks noChangeArrowheads="1"/>
          </p:cNvSpPr>
          <p:nvPr/>
        </p:nvSpPr>
        <p:spPr bwMode="auto">
          <a:xfrm>
            <a:off x="3236076" y="4803134"/>
            <a:ext cx="180235" cy="161967"/>
          </a:xfrm>
          <a:custGeom>
            <a:avLst/>
            <a:gdLst>
              <a:gd name="T0" fmla="*/ 176 w 392"/>
              <a:gd name="T1" fmla="*/ 0 h 351"/>
              <a:gd name="T2" fmla="*/ 0 w 392"/>
              <a:gd name="T3" fmla="*/ 350 h 351"/>
              <a:gd name="T4" fmla="*/ 391 w 392"/>
              <a:gd name="T5" fmla="*/ 350 h 351"/>
            </a:gdLst>
            <a:ahLst/>
            <a:cxnLst>
              <a:cxn ang="0">
                <a:pos x="T0" y="T1"/>
              </a:cxn>
              <a:cxn ang="0">
                <a:pos x="T2" y="T3"/>
              </a:cxn>
              <a:cxn ang="0">
                <a:pos x="T4" y="T5"/>
              </a:cxn>
            </a:cxnLst>
            <a:rect l="0" t="0" r="r" b="b"/>
            <a:pathLst>
              <a:path w="392" h="351">
                <a:moveTo>
                  <a:pt x="176" y="0"/>
                </a:moveTo>
                <a:lnTo>
                  <a:pt x="0" y="350"/>
                </a:lnTo>
                <a:lnTo>
                  <a:pt x="391" y="35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8" name="Line 503"/>
          <p:cNvSpPr>
            <a:spLocks noChangeShapeType="1"/>
          </p:cNvSpPr>
          <p:nvPr/>
        </p:nvSpPr>
        <p:spPr bwMode="auto">
          <a:xfrm>
            <a:off x="3829434" y="4965100"/>
            <a:ext cx="1445928"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9" name="Freeform 504"/>
          <p:cNvSpPr>
            <a:spLocks noChangeArrowheads="1"/>
          </p:cNvSpPr>
          <p:nvPr/>
        </p:nvSpPr>
        <p:spPr bwMode="auto">
          <a:xfrm>
            <a:off x="5477872" y="4786937"/>
            <a:ext cx="206561" cy="178163"/>
          </a:xfrm>
          <a:custGeom>
            <a:avLst/>
            <a:gdLst>
              <a:gd name="T0" fmla="*/ 0 w 451"/>
              <a:gd name="T1" fmla="*/ 387 h 388"/>
              <a:gd name="T2" fmla="*/ 390 w 451"/>
              <a:gd name="T3" fmla="*/ 387 h 388"/>
              <a:gd name="T4" fmla="*/ 450 w 451"/>
              <a:gd name="T5" fmla="*/ 0 h 388"/>
            </a:gdLst>
            <a:ahLst/>
            <a:cxnLst>
              <a:cxn ang="0">
                <a:pos x="T0" y="T1"/>
              </a:cxn>
              <a:cxn ang="0">
                <a:pos x="T2" y="T3"/>
              </a:cxn>
              <a:cxn ang="0">
                <a:pos x="T4" y="T5"/>
              </a:cxn>
            </a:cxnLst>
            <a:rect l="0" t="0" r="r" b="b"/>
            <a:pathLst>
              <a:path w="451" h="388">
                <a:moveTo>
                  <a:pt x="0" y="387"/>
                </a:moveTo>
                <a:lnTo>
                  <a:pt x="390" y="387"/>
                </a:lnTo>
                <a:lnTo>
                  <a:pt x="450" y="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0" name="Freeform 505"/>
          <p:cNvSpPr>
            <a:spLocks noChangeArrowheads="1"/>
          </p:cNvSpPr>
          <p:nvPr/>
        </p:nvSpPr>
        <p:spPr bwMode="auto">
          <a:xfrm>
            <a:off x="5731010" y="4313185"/>
            <a:ext cx="208587" cy="178163"/>
          </a:xfrm>
          <a:custGeom>
            <a:avLst/>
            <a:gdLst>
              <a:gd name="T0" fmla="*/ 0 w 452"/>
              <a:gd name="T1" fmla="*/ 387 h 388"/>
              <a:gd name="T2" fmla="*/ 60 w 452"/>
              <a:gd name="T3" fmla="*/ 0 h 388"/>
              <a:gd name="T4" fmla="*/ 451 w 452"/>
              <a:gd name="T5" fmla="*/ 0 h 388"/>
            </a:gdLst>
            <a:ahLst/>
            <a:cxnLst>
              <a:cxn ang="0">
                <a:pos x="T0" y="T1"/>
              </a:cxn>
              <a:cxn ang="0">
                <a:pos x="T2" y="T3"/>
              </a:cxn>
              <a:cxn ang="0">
                <a:pos x="T4" y="T5"/>
              </a:cxn>
            </a:cxnLst>
            <a:rect l="0" t="0" r="r" b="b"/>
            <a:pathLst>
              <a:path w="452" h="388">
                <a:moveTo>
                  <a:pt x="0" y="387"/>
                </a:moveTo>
                <a:lnTo>
                  <a:pt x="60" y="0"/>
                </a:lnTo>
                <a:lnTo>
                  <a:pt x="451" y="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1" name="Line 506"/>
          <p:cNvSpPr>
            <a:spLocks noChangeShapeType="1"/>
          </p:cNvSpPr>
          <p:nvPr/>
        </p:nvSpPr>
        <p:spPr bwMode="auto">
          <a:xfrm>
            <a:off x="6397270" y="4313185"/>
            <a:ext cx="684487"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2" name="Freeform 507"/>
          <p:cNvSpPr>
            <a:spLocks noChangeArrowheads="1"/>
          </p:cNvSpPr>
          <p:nvPr/>
        </p:nvSpPr>
        <p:spPr bwMode="auto">
          <a:xfrm>
            <a:off x="7306544" y="4313186"/>
            <a:ext cx="224788" cy="174114"/>
          </a:xfrm>
          <a:custGeom>
            <a:avLst/>
            <a:gdLst>
              <a:gd name="T0" fmla="*/ 0 w 489"/>
              <a:gd name="T1" fmla="*/ 0 h 379"/>
              <a:gd name="T2" fmla="*/ 391 w 489"/>
              <a:gd name="T3" fmla="*/ 0 h 379"/>
              <a:gd name="T4" fmla="*/ 488 w 489"/>
              <a:gd name="T5" fmla="*/ 378 h 379"/>
            </a:gdLst>
            <a:ahLst/>
            <a:cxnLst>
              <a:cxn ang="0">
                <a:pos x="T0" y="T1"/>
              </a:cxn>
              <a:cxn ang="0">
                <a:pos x="T2" y="T3"/>
              </a:cxn>
              <a:cxn ang="0">
                <a:pos x="T4" y="T5"/>
              </a:cxn>
            </a:cxnLst>
            <a:rect l="0" t="0" r="r" b="b"/>
            <a:pathLst>
              <a:path w="489" h="379">
                <a:moveTo>
                  <a:pt x="0" y="0"/>
                </a:moveTo>
                <a:lnTo>
                  <a:pt x="391" y="0"/>
                </a:lnTo>
                <a:lnTo>
                  <a:pt x="488" y="378"/>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3" name="Freeform 508"/>
          <p:cNvSpPr>
            <a:spLocks noChangeArrowheads="1"/>
          </p:cNvSpPr>
          <p:nvPr/>
        </p:nvSpPr>
        <p:spPr bwMode="auto">
          <a:xfrm>
            <a:off x="7608285" y="4790987"/>
            <a:ext cx="224786" cy="174114"/>
          </a:xfrm>
          <a:custGeom>
            <a:avLst/>
            <a:gdLst>
              <a:gd name="T0" fmla="*/ 0 w 490"/>
              <a:gd name="T1" fmla="*/ 0 h 380"/>
              <a:gd name="T2" fmla="*/ 95 w 490"/>
              <a:gd name="T3" fmla="*/ 379 h 380"/>
              <a:gd name="T4" fmla="*/ 489 w 490"/>
              <a:gd name="T5" fmla="*/ 379 h 380"/>
            </a:gdLst>
            <a:ahLst/>
            <a:cxnLst>
              <a:cxn ang="0">
                <a:pos x="T0" y="T1"/>
              </a:cxn>
              <a:cxn ang="0">
                <a:pos x="T2" y="T3"/>
              </a:cxn>
              <a:cxn ang="0">
                <a:pos x="T4" y="T5"/>
              </a:cxn>
            </a:cxnLst>
            <a:rect l="0" t="0" r="r" b="b"/>
            <a:pathLst>
              <a:path w="490" h="380">
                <a:moveTo>
                  <a:pt x="0" y="0"/>
                </a:moveTo>
                <a:lnTo>
                  <a:pt x="95" y="379"/>
                </a:lnTo>
                <a:lnTo>
                  <a:pt x="489" y="379"/>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4" name="Line 509"/>
          <p:cNvSpPr>
            <a:spLocks noChangeShapeType="1"/>
          </p:cNvSpPr>
          <p:nvPr/>
        </p:nvSpPr>
        <p:spPr bwMode="auto">
          <a:xfrm>
            <a:off x="8248220" y="4965100"/>
            <a:ext cx="617657"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5" name="Freeform 510"/>
          <p:cNvSpPr>
            <a:spLocks noChangeArrowheads="1"/>
          </p:cNvSpPr>
          <p:nvPr/>
        </p:nvSpPr>
        <p:spPr bwMode="auto">
          <a:xfrm>
            <a:off x="9078513" y="4965100"/>
            <a:ext cx="257188" cy="161967"/>
          </a:xfrm>
          <a:custGeom>
            <a:avLst/>
            <a:gdLst>
              <a:gd name="T0" fmla="*/ 0 w 558"/>
              <a:gd name="T1" fmla="*/ 0 h 354"/>
              <a:gd name="T2" fmla="*/ 390 w 558"/>
              <a:gd name="T3" fmla="*/ 0 h 354"/>
              <a:gd name="T4" fmla="*/ 557 w 558"/>
              <a:gd name="T5" fmla="*/ 353 h 354"/>
            </a:gdLst>
            <a:ahLst/>
            <a:cxnLst>
              <a:cxn ang="0">
                <a:pos x="T0" y="T1"/>
              </a:cxn>
              <a:cxn ang="0">
                <a:pos x="T2" y="T3"/>
              </a:cxn>
              <a:cxn ang="0">
                <a:pos x="T4" y="T5"/>
              </a:cxn>
            </a:cxnLst>
            <a:rect l="0" t="0" r="r" b="b"/>
            <a:pathLst>
              <a:path w="558" h="354">
                <a:moveTo>
                  <a:pt x="0" y="0"/>
                </a:moveTo>
                <a:lnTo>
                  <a:pt x="390" y="0"/>
                </a:lnTo>
                <a:lnTo>
                  <a:pt x="557" y="353"/>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6" name="Line 511"/>
          <p:cNvSpPr>
            <a:spLocks noChangeShapeType="1"/>
          </p:cNvSpPr>
          <p:nvPr/>
        </p:nvSpPr>
        <p:spPr bwMode="auto">
          <a:xfrm>
            <a:off x="9489610" y="5459098"/>
            <a:ext cx="234913" cy="500073"/>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7" name="Freeform 512"/>
          <p:cNvSpPr>
            <a:spLocks noChangeArrowheads="1"/>
          </p:cNvSpPr>
          <p:nvPr/>
        </p:nvSpPr>
        <p:spPr bwMode="auto">
          <a:xfrm>
            <a:off x="9805527" y="6125186"/>
            <a:ext cx="259214" cy="161967"/>
          </a:xfrm>
          <a:custGeom>
            <a:avLst/>
            <a:gdLst>
              <a:gd name="T0" fmla="*/ 0 w 563"/>
              <a:gd name="T1" fmla="*/ 0 h 354"/>
              <a:gd name="T2" fmla="*/ 162 w 563"/>
              <a:gd name="T3" fmla="*/ 353 h 354"/>
              <a:gd name="T4" fmla="*/ 562 w 563"/>
              <a:gd name="T5" fmla="*/ 353 h 354"/>
            </a:gdLst>
            <a:ahLst/>
            <a:cxnLst>
              <a:cxn ang="0">
                <a:pos x="T0" y="T1"/>
              </a:cxn>
              <a:cxn ang="0">
                <a:pos x="T2" y="T3"/>
              </a:cxn>
              <a:cxn ang="0">
                <a:pos x="T4" y="T5"/>
              </a:cxn>
            </a:cxnLst>
            <a:rect l="0" t="0" r="r" b="b"/>
            <a:pathLst>
              <a:path w="563" h="354">
                <a:moveTo>
                  <a:pt x="0" y="0"/>
                </a:moveTo>
                <a:lnTo>
                  <a:pt x="162" y="353"/>
                </a:lnTo>
                <a:lnTo>
                  <a:pt x="562" y="353"/>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8" name="Line 513"/>
          <p:cNvSpPr>
            <a:spLocks noChangeShapeType="1"/>
          </p:cNvSpPr>
          <p:nvPr/>
        </p:nvSpPr>
        <p:spPr bwMode="auto">
          <a:xfrm>
            <a:off x="10366482" y="6287153"/>
            <a:ext cx="459699" cy="2024"/>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9" name="Freeform 514"/>
          <p:cNvSpPr>
            <a:spLocks noChangeArrowheads="1"/>
          </p:cNvSpPr>
          <p:nvPr/>
        </p:nvSpPr>
        <p:spPr bwMode="auto">
          <a:xfrm>
            <a:off x="2812830" y="2359466"/>
            <a:ext cx="836369" cy="1218798"/>
          </a:xfrm>
          <a:custGeom>
            <a:avLst/>
            <a:gdLst>
              <a:gd name="T0" fmla="*/ 1820 w 1821"/>
              <a:gd name="T1" fmla="*/ 912 h 2656"/>
              <a:gd name="T2" fmla="*/ 1820 w 1821"/>
              <a:gd name="T3" fmla="*/ 912 h 2656"/>
              <a:gd name="T4" fmla="*/ 910 w 1821"/>
              <a:gd name="T5" fmla="*/ 2655 h 2656"/>
              <a:gd name="T6" fmla="*/ 910 w 1821"/>
              <a:gd name="T7" fmla="*/ 2655 h 2656"/>
              <a:gd name="T8" fmla="*/ 0 w 1821"/>
              <a:gd name="T9" fmla="*/ 912 h 2656"/>
              <a:gd name="T10" fmla="*/ 0 w 1821"/>
              <a:gd name="T11" fmla="*/ 912 h 2656"/>
              <a:gd name="T12" fmla="*/ 910 w 1821"/>
              <a:gd name="T13" fmla="*/ 0 h 2656"/>
              <a:gd name="T14" fmla="*/ 910 w 1821"/>
              <a:gd name="T15" fmla="*/ 0 h 2656"/>
              <a:gd name="T16" fmla="*/ 1820 w 1821"/>
              <a:gd name="T17" fmla="*/ 912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1" h="2656">
                <a:moveTo>
                  <a:pt x="1820" y="912"/>
                </a:moveTo>
                <a:lnTo>
                  <a:pt x="1820" y="912"/>
                </a:lnTo>
                <a:cubicBezTo>
                  <a:pt x="1820" y="1634"/>
                  <a:pt x="910" y="2655"/>
                  <a:pt x="910" y="2655"/>
                </a:cubicBezTo>
                <a:lnTo>
                  <a:pt x="910" y="2655"/>
                </a:lnTo>
                <a:cubicBezTo>
                  <a:pt x="910" y="2655"/>
                  <a:pt x="0" y="1618"/>
                  <a:pt x="0" y="912"/>
                </a:cubicBezTo>
                <a:lnTo>
                  <a:pt x="0" y="912"/>
                </a:lnTo>
                <a:cubicBezTo>
                  <a:pt x="0" y="408"/>
                  <a:pt x="407" y="0"/>
                  <a:pt x="910" y="0"/>
                </a:cubicBezTo>
                <a:lnTo>
                  <a:pt x="910" y="0"/>
                </a:lnTo>
                <a:cubicBezTo>
                  <a:pt x="1413" y="0"/>
                  <a:pt x="1820" y="408"/>
                  <a:pt x="1820" y="912"/>
                </a:cubicBezTo>
              </a:path>
            </a:pathLst>
          </a:custGeom>
          <a:solidFill>
            <a:schemeClr val="accent1"/>
          </a:solidFill>
          <a:ln>
            <a:noFill/>
          </a:ln>
          <a:effectLst/>
        </p:spPr>
        <p:txBody>
          <a:bodyPr wrap="none" lIns="45720" tIns="22860" rIns="45720" bIns="22860" anchor="ctr"/>
          <a:lstStyle/>
          <a:p>
            <a:endParaRPr lang="en-US" sz="3600"/>
          </a:p>
        </p:txBody>
      </p:sp>
      <p:sp>
        <p:nvSpPr>
          <p:cNvPr id="30" name="Freeform 515"/>
          <p:cNvSpPr>
            <a:spLocks noChangeArrowheads="1"/>
          </p:cNvSpPr>
          <p:nvPr/>
        </p:nvSpPr>
        <p:spPr bwMode="auto">
          <a:xfrm>
            <a:off x="3230001" y="2359466"/>
            <a:ext cx="419197" cy="1218798"/>
          </a:xfrm>
          <a:custGeom>
            <a:avLst/>
            <a:gdLst>
              <a:gd name="T0" fmla="*/ 0 w 911"/>
              <a:gd name="T1" fmla="*/ 0 h 2656"/>
              <a:gd name="T2" fmla="*/ 0 w 911"/>
              <a:gd name="T3" fmla="*/ 2655 h 2656"/>
              <a:gd name="T4" fmla="*/ 0 w 911"/>
              <a:gd name="T5" fmla="*/ 2655 h 2656"/>
              <a:gd name="T6" fmla="*/ 910 w 911"/>
              <a:gd name="T7" fmla="*/ 912 h 2656"/>
              <a:gd name="T8" fmla="*/ 910 w 911"/>
              <a:gd name="T9" fmla="*/ 912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2"/>
                </a:cubicBezTo>
                <a:lnTo>
                  <a:pt x="910" y="912"/>
                </a:lnTo>
                <a:cubicBezTo>
                  <a:pt x="910" y="408"/>
                  <a:pt x="503" y="0"/>
                  <a:pt x="0" y="0"/>
                </a:cubicBezTo>
              </a:path>
            </a:pathLst>
          </a:custGeom>
          <a:solidFill>
            <a:schemeClr val="accent1">
              <a:lumMod val="75000"/>
            </a:schemeClr>
          </a:solidFill>
          <a:ln>
            <a:noFill/>
          </a:ln>
          <a:effectLst/>
        </p:spPr>
        <p:txBody>
          <a:bodyPr wrap="none" lIns="45720" tIns="22860" rIns="45720" bIns="22860" anchor="ctr"/>
          <a:lstStyle/>
          <a:p>
            <a:endParaRPr lang="en-US" sz="3600"/>
          </a:p>
        </p:txBody>
      </p:sp>
      <p:sp>
        <p:nvSpPr>
          <p:cNvPr id="31" name="Freeform 516"/>
          <p:cNvSpPr>
            <a:spLocks noChangeArrowheads="1"/>
          </p:cNvSpPr>
          <p:nvPr/>
        </p:nvSpPr>
        <p:spPr bwMode="auto">
          <a:xfrm>
            <a:off x="2916109" y="2462719"/>
            <a:ext cx="627784" cy="627621"/>
          </a:xfrm>
          <a:custGeom>
            <a:avLst/>
            <a:gdLst>
              <a:gd name="T0" fmla="*/ 1366 w 1367"/>
              <a:gd name="T1" fmla="*/ 684 h 1366"/>
              <a:gd name="T2" fmla="*/ 1366 w 1367"/>
              <a:gd name="T3" fmla="*/ 684 h 1366"/>
              <a:gd name="T4" fmla="*/ 683 w 1367"/>
              <a:gd name="T5" fmla="*/ 1365 h 1366"/>
              <a:gd name="T6" fmla="*/ 683 w 1367"/>
              <a:gd name="T7" fmla="*/ 1365 h 1366"/>
              <a:gd name="T8" fmla="*/ 0 w 1367"/>
              <a:gd name="T9" fmla="*/ 684 h 1366"/>
              <a:gd name="T10" fmla="*/ 0 w 1367"/>
              <a:gd name="T11" fmla="*/ 684 h 1366"/>
              <a:gd name="T12" fmla="*/ 683 w 1367"/>
              <a:gd name="T13" fmla="*/ 0 h 1366"/>
              <a:gd name="T14" fmla="*/ 683 w 1367"/>
              <a:gd name="T15" fmla="*/ 0 h 1366"/>
              <a:gd name="T16" fmla="*/ 1366 w 1367"/>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366">
                <a:moveTo>
                  <a:pt x="1366" y="684"/>
                </a:moveTo>
                <a:lnTo>
                  <a:pt x="1366" y="684"/>
                </a:lnTo>
                <a:cubicBezTo>
                  <a:pt x="1366" y="1060"/>
                  <a:pt x="1060" y="1365"/>
                  <a:pt x="683" y="1365"/>
                </a:cubicBezTo>
                <a:lnTo>
                  <a:pt x="683" y="1365"/>
                </a:lnTo>
                <a:cubicBezTo>
                  <a:pt x="306" y="1365"/>
                  <a:pt x="0" y="1060"/>
                  <a:pt x="0" y="684"/>
                </a:cubicBezTo>
                <a:lnTo>
                  <a:pt x="0" y="684"/>
                </a:lnTo>
                <a:cubicBezTo>
                  <a:pt x="0" y="306"/>
                  <a:pt x="306" y="0"/>
                  <a:pt x="683" y="0"/>
                </a:cubicBezTo>
                <a:lnTo>
                  <a:pt x="683" y="0"/>
                </a:lnTo>
                <a:cubicBezTo>
                  <a:pt x="1060" y="0"/>
                  <a:pt x="1366" y="306"/>
                  <a:pt x="1366" y="684"/>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32" name="Freeform 517"/>
          <p:cNvSpPr>
            <a:spLocks noChangeArrowheads="1"/>
          </p:cNvSpPr>
          <p:nvPr/>
        </p:nvSpPr>
        <p:spPr bwMode="auto">
          <a:xfrm>
            <a:off x="3185448" y="2616586"/>
            <a:ext cx="78979" cy="285467"/>
          </a:xfrm>
          <a:custGeom>
            <a:avLst/>
            <a:gdLst>
              <a:gd name="T0" fmla="*/ 0 w 171"/>
              <a:gd name="T1" fmla="*/ 129 h 622"/>
              <a:gd name="T2" fmla="*/ 0 w 171"/>
              <a:gd name="T3" fmla="*/ 129 h 622"/>
              <a:gd name="T4" fmla="*/ 19 w 171"/>
              <a:gd name="T5" fmla="*/ 93 h 622"/>
              <a:gd name="T6" fmla="*/ 107 w 171"/>
              <a:gd name="T7" fmla="*/ 8 h 622"/>
              <a:gd name="T8" fmla="*/ 107 w 171"/>
              <a:gd name="T9" fmla="*/ 8 h 622"/>
              <a:gd name="T10" fmla="*/ 130 w 171"/>
              <a:gd name="T11" fmla="*/ 0 h 622"/>
              <a:gd name="T12" fmla="*/ 130 w 171"/>
              <a:gd name="T13" fmla="*/ 0 h 622"/>
              <a:gd name="T14" fmla="*/ 157 w 171"/>
              <a:gd name="T15" fmla="*/ 8 h 622"/>
              <a:gd name="T16" fmla="*/ 157 w 171"/>
              <a:gd name="T17" fmla="*/ 8 h 622"/>
              <a:gd name="T18" fmla="*/ 170 w 171"/>
              <a:gd name="T19" fmla="*/ 29 h 622"/>
              <a:gd name="T20" fmla="*/ 170 w 171"/>
              <a:gd name="T21" fmla="*/ 592 h 622"/>
              <a:gd name="T22" fmla="*/ 170 w 171"/>
              <a:gd name="T23" fmla="*/ 592 h 622"/>
              <a:gd name="T24" fmla="*/ 157 w 171"/>
              <a:gd name="T25" fmla="*/ 614 h 622"/>
              <a:gd name="T26" fmla="*/ 157 w 171"/>
              <a:gd name="T27" fmla="*/ 614 h 622"/>
              <a:gd name="T28" fmla="*/ 125 w 171"/>
              <a:gd name="T29" fmla="*/ 621 h 622"/>
              <a:gd name="T30" fmla="*/ 125 w 171"/>
              <a:gd name="T31" fmla="*/ 621 h 622"/>
              <a:gd name="T32" fmla="*/ 92 w 171"/>
              <a:gd name="T33" fmla="*/ 614 h 622"/>
              <a:gd name="T34" fmla="*/ 92 w 171"/>
              <a:gd name="T35" fmla="*/ 614 h 622"/>
              <a:gd name="T36" fmla="*/ 79 w 171"/>
              <a:gd name="T37" fmla="*/ 592 h 622"/>
              <a:gd name="T38" fmla="*/ 79 w 171"/>
              <a:gd name="T39" fmla="*/ 120 h 622"/>
              <a:gd name="T40" fmla="*/ 50 w 171"/>
              <a:gd name="T41" fmla="*/ 156 h 622"/>
              <a:gd name="T42" fmla="*/ 50 w 171"/>
              <a:gd name="T43" fmla="*/ 156 h 622"/>
              <a:gd name="T44" fmla="*/ 31 w 171"/>
              <a:gd name="T45" fmla="*/ 165 h 622"/>
              <a:gd name="T46" fmla="*/ 31 w 171"/>
              <a:gd name="T47" fmla="*/ 165 h 622"/>
              <a:gd name="T48" fmla="*/ 9 w 171"/>
              <a:gd name="T49" fmla="*/ 154 h 622"/>
              <a:gd name="T50" fmla="*/ 9 w 171"/>
              <a:gd name="T51" fmla="*/ 154 h 622"/>
              <a:gd name="T52" fmla="*/ 0 w 171"/>
              <a:gd name="T53" fmla="*/ 129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1" h="622">
                <a:moveTo>
                  <a:pt x="0" y="129"/>
                </a:moveTo>
                <a:lnTo>
                  <a:pt x="0" y="129"/>
                </a:lnTo>
                <a:cubicBezTo>
                  <a:pt x="0" y="114"/>
                  <a:pt x="8" y="102"/>
                  <a:pt x="19" y="93"/>
                </a:cubicBezTo>
                <a:lnTo>
                  <a:pt x="107" y="8"/>
                </a:lnTo>
                <a:lnTo>
                  <a:pt x="107" y="8"/>
                </a:lnTo>
                <a:cubicBezTo>
                  <a:pt x="113" y="3"/>
                  <a:pt x="120" y="0"/>
                  <a:pt x="130" y="0"/>
                </a:cubicBezTo>
                <a:lnTo>
                  <a:pt x="130" y="0"/>
                </a:lnTo>
                <a:cubicBezTo>
                  <a:pt x="141" y="0"/>
                  <a:pt x="150" y="3"/>
                  <a:pt x="157" y="8"/>
                </a:cubicBezTo>
                <a:lnTo>
                  <a:pt x="157" y="8"/>
                </a:lnTo>
                <a:cubicBezTo>
                  <a:pt x="166" y="13"/>
                  <a:pt x="170" y="20"/>
                  <a:pt x="170" y="29"/>
                </a:cubicBezTo>
                <a:lnTo>
                  <a:pt x="170" y="592"/>
                </a:lnTo>
                <a:lnTo>
                  <a:pt x="170" y="592"/>
                </a:lnTo>
                <a:cubicBezTo>
                  <a:pt x="170" y="601"/>
                  <a:pt x="166" y="608"/>
                  <a:pt x="157" y="614"/>
                </a:cubicBezTo>
                <a:lnTo>
                  <a:pt x="157" y="614"/>
                </a:lnTo>
                <a:cubicBezTo>
                  <a:pt x="147" y="618"/>
                  <a:pt x="136" y="621"/>
                  <a:pt x="125" y="621"/>
                </a:cubicBezTo>
                <a:lnTo>
                  <a:pt x="125" y="621"/>
                </a:lnTo>
                <a:cubicBezTo>
                  <a:pt x="113" y="621"/>
                  <a:pt x="101" y="618"/>
                  <a:pt x="92" y="614"/>
                </a:cubicBezTo>
                <a:lnTo>
                  <a:pt x="92" y="614"/>
                </a:lnTo>
                <a:cubicBezTo>
                  <a:pt x="84" y="608"/>
                  <a:pt x="79" y="601"/>
                  <a:pt x="79" y="592"/>
                </a:cubicBezTo>
                <a:lnTo>
                  <a:pt x="79" y="120"/>
                </a:lnTo>
                <a:lnTo>
                  <a:pt x="50" y="156"/>
                </a:lnTo>
                <a:lnTo>
                  <a:pt x="50" y="156"/>
                </a:lnTo>
                <a:cubicBezTo>
                  <a:pt x="44" y="163"/>
                  <a:pt x="38" y="165"/>
                  <a:pt x="31" y="165"/>
                </a:cubicBezTo>
                <a:lnTo>
                  <a:pt x="31" y="165"/>
                </a:lnTo>
                <a:cubicBezTo>
                  <a:pt x="24" y="165"/>
                  <a:pt x="16" y="161"/>
                  <a:pt x="9" y="154"/>
                </a:cubicBezTo>
                <a:lnTo>
                  <a:pt x="9" y="154"/>
                </a:lnTo>
                <a:cubicBezTo>
                  <a:pt x="3" y="146"/>
                  <a:pt x="0" y="138"/>
                  <a:pt x="0" y="129"/>
                </a:cubicBezTo>
              </a:path>
            </a:pathLst>
          </a:custGeom>
          <a:solidFill>
            <a:schemeClr val="accent1"/>
          </a:solidFill>
          <a:ln>
            <a:noFill/>
          </a:ln>
          <a:effectLst/>
        </p:spPr>
        <p:txBody>
          <a:bodyPr wrap="none" lIns="45720" tIns="22860" rIns="45720" bIns="22860" anchor="ctr"/>
          <a:lstStyle/>
          <a:p>
            <a:endParaRPr lang="en-US" sz="3600"/>
          </a:p>
        </p:txBody>
      </p:sp>
      <p:sp>
        <p:nvSpPr>
          <p:cNvPr id="33" name="Freeform 518"/>
          <p:cNvSpPr>
            <a:spLocks noChangeArrowheads="1"/>
          </p:cNvSpPr>
          <p:nvPr/>
        </p:nvSpPr>
        <p:spPr bwMode="auto">
          <a:xfrm>
            <a:off x="8855752" y="3726057"/>
            <a:ext cx="836369" cy="1218798"/>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chemeClr val="accent4"/>
          </a:solidFill>
          <a:ln>
            <a:noFill/>
          </a:ln>
          <a:effectLst/>
        </p:spPr>
        <p:txBody>
          <a:bodyPr wrap="none" lIns="45720" tIns="22860" rIns="45720" bIns="22860" anchor="ctr"/>
          <a:lstStyle/>
          <a:p>
            <a:endParaRPr lang="en-US" sz="3600"/>
          </a:p>
        </p:txBody>
      </p:sp>
      <p:sp>
        <p:nvSpPr>
          <p:cNvPr id="34" name="Freeform 519"/>
          <p:cNvSpPr>
            <a:spLocks noChangeArrowheads="1"/>
          </p:cNvSpPr>
          <p:nvPr/>
        </p:nvSpPr>
        <p:spPr bwMode="auto">
          <a:xfrm>
            <a:off x="9272924" y="3726057"/>
            <a:ext cx="419197" cy="1218798"/>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chemeClr val="accent4">
              <a:lumMod val="75000"/>
            </a:schemeClr>
          </a:solidFill>
          <a:ln>
            <a:noFill/>
          </a:ln>
          <a:effectLst/>
        </p:spPr>
        <p:txBody>
          <a:bodyPr wrap="none" lIns="45720" tIns="22860" rIns="45720" bIns="22860" anchor="ctr"/>
          <a:lstStyle/>
          <a:p>
            <a:endParaRPr lang="en-US" sz="3600"/>
          </a:p>
        </p:txBody>
      </p:sp>
      <p:sp>
        <p:nvSpPr>
          <p:cNvPr id="35" name="Freeform 520"/>
          <p:cNvSpPr>
            <a:spLocks noChangeArrowheads="1"/>
          </p:cNvSpPr>
          <p:nvPr/>
        </p:nvSpPr>
        <p:spPr bwMode="auto">
          <a:xfrm>
            <a:off x="8961058" y="3831335"/>
            <a:ext cx="627784" cy="625596"/>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36" name="Freeform 521"/>
          <p:cNvSpPr>
            <a:spLocks noChangeArrowheads="1"/>
          </p:cNvSpPr>
          <p:nvPr/>
        </p:nvSpPr>
        <p:spPr bwMode="auto">
          <a:xfrm>
            <a:off x="9171669" y="3983180"/>
            <a:ext cx="186310" cy="285465"/>
          </a:xfrm>
          <a:custGeom>
            <a:avLst/>
            <a:gdLst>
              <a:gd name="T0" fmla="*/ 0 w 404"/>
              <a:gd name="T1" fmla="*/ 449 h 621"/>
              <a:gd name="T2" fmla="*/ 0 w 404"/>
              <a:gd name="T3" fmla="*/ 449 h 621"/>
              <a:gd name="T4" fmla="*/ 6 w 404"/>
              <a:gd name="T5" fmla="*/ 429 h 621"/>
              <a:gd name="T6" fmla="*/ 211 w 404"/>
              <a:gd name="T7" fmla="*/ 25 h 621"/>
              <a:gd name="T8" fmla="*/ 211 w 404"/>
              <a:gd name="T9" fmla="*/ 25 h 621"/>
              <a:gd name="T10" fmla="*/ 250 w 404"/>
              <a:gd name="T11" fmla="*/ 0 h 621"/>
              <a:gd name="T12" fmla="*/ 250 w 404"/>
              <a:gd name="T13" fmla="*/ 0 h 621"/>
              <a:gd name="T14" fmla="*/ 280 w 404"/>
              <a:gd name="T15" fmla="*/ 10 h 621"/>
              <a:gd name="T16" fmla="*/ 280 w 404"/>
              <a:gd name="T17" fmla="*/ 10 h 621"/>
              <a:gd name="T18" fmla="*/ 295 w 404"/>
              <a:gd name="T19" fmla="*/ 35 h 621"/>
              <a:gd name="T20" fmla="*/ 295 w 404"/>
              <a:gd name="T21" fmla="*/ 35 h 621"/>
              <a:gd name="T22" fmla="*/ 291 w 404"/>
              <a:gd name="T23" fmla="*/ 49 h 621"/>
              <a:gd name="T24" fmla="*/ 116 w 404"/>
              <a:gd name="T25" fmla="*/ 397 h 621"/>
              <a:gd name="T26" fmla="*/ 241 w 404"/>
              <a:gd name="T27" fmla="*/ 397 h 621"/>
              <a:gd name="T28" fmla="*/ 241 w 404"/>
              <a:gd name="T29" fmla="*/ 280 h 621"/>
              <a:gd name="T30" fmla="*/ 241 w 404"/>
              <a:gd name="T31" fmla="*/ 280 h 621"/>
              <a:gd name="T32" fmla="*/ 286 w 404"/>
              <a:gd name="T33" fmla="*/ 251 h 621"/>
              <a:gd name="T34" fmla="*/ 286 w 404"/>
              <a:gd name="T35" fmla="*/ 251 h 621"/>
              <a:gd name="T36" fmla="*/ 317 w 404"/>
              <a:gd name="T37" fmla="*/ 258 h 621"/>
              <a:gd name="T38" fmla="*/ 317 w 404"/>
              <a:gd name="T39" fmla="*/ 258 h 621"/>
              <a:gd name="T40" fmla="*/ 331 w 404"/>
              <a:gd name="T41" fmla="*/ 280 h 621"/>
              <a:gd name="T42" fmla="*/ 331 w 404"/>
              <a:gd name="T43" fmla="*/ 397 h 621"/>
              <a:gd name="T44" fmla="*/ 372 w 404"/>
              <a:gd name="T45" fmla="*/ 397 h 621"/>
              <a:gd name="T46" fmla="*/ 372 w 404"/>
              <a:gd name="T47" fmla="*/ 397 h 621"/>
              <a:gd name="T48" fmla="*/ 394 w 404"/>
              <a:gd name="T49" fmla="*/ 411 h 621"/>
              <a:gd name="T50" fmla="*/ 394 w 404"/>
              <a:gd name="T51" fmla="*/ 411 h 621"/>
              <a:gd name="T52" fmla="*/ 403 w 404"/>
              <a:gd name="T53" fmla="*/ 440 h 621"/>
              <a:gd name="T54" fmla="*/ 403 w 404"/>
              <a:gd name="T55" fmla="*/ 440 h 621"/>
              <a:gd name="T56" fmla="*/ 393 w 404"/>
              <a:gd name="T57" fmla="*/ 469 h 621"/>
              <a:gd name="T58" fmla="*/ 393 w 404"/>
              <a:gd name="T59" fmla="*/ 469 h 621"/>
              <a:gd name="T60" fmla="*/ 372 w 404"/>
              <a:gd name="T61" fmla="*/ 480 h 621"/>
              <a:gd name="T62" fmla="*/ 331 w 404"/>
              <a:gd name="T63" fmla="*/ 480 h 621"/>
              <a:gd name="T64" fmla="*/ 331 w 404"/>
              <a:gd name="T65" fmla="*/ 591 h 621"/>
              <a:gd name="T66" fmla="*/ 331 w 404"/>
              <a:gd name="T67" fmla="*/ 591 h 621"/>
              <a:gd name="T68" fmla="*/ 317 w 404"/>
              <a:gd name="T69" fmla="*/ 613 h 621"/>
              <a:gd name="T70" fmla="*/ 317 w 404"/>
              <a:gd name="T71" fmla="*/ 613 h 621"/>
              <a:gd name="T72" fmla="*/ 286 w 404"/>
              <a:gd name="T73" fmla="*/ 620 h 621"/>
              <a:gd name="T74" fmla="*/ 286 w 404"/>
              <a:gd name="T75" fmla="*/ 620 h 621"/>
              <a:gd name="T76" fmla="*/ 254 w 404"/>
              <a:gd name="T77" fmla="*/ 613 h 621"/>
              <a:gd name="T78" fmla="*/ 254 w 404"/>
              <a:gd name="T79" fmla="*/ 613 h 621"/>
              <a:gd name="T80" fmla="*/ 241 w 404"/>
              <a:gd name="T81" fmla="*/ 591 h 621"/>
              <a:gd name="T82" fmla="*/ 241 w 404"/>
              <a:gd name="T83" fmla="*/ 480 h 621"/>
              <a:gd name="T84" fmla="*/ 32 w 404"/>
              <a:gd name="T85" fmla="*/ 480 h 621"/>
              <a:gd name="T86" fmla="*/ 32 w 404"/>
              <a:gd name="T87" fmla="*/ 480 h 621"/>
              <a:gd name="T88" fmla="*/ 9 w 404"/>
              <a:gd name="T89" fmla="*/ 474 h 621"/>
              <a:gd name="T90" fmla="*/ 9 w 404"/>
              <a:gd name="T91" fmla="*/ 474 h 621"/>
              <a:gd name="T92" fmla="*/ 0 w 404"/>
              <a:gd name="T93" fmla="*/ 449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4" h="621">
                <a:moveTo>
                  <a:pt x="0" y="449"/>
                </a:moveTo>
                <a:lnTo>
                  <a:pt x="0" y="449"/>
                </a:lnTo>
                <a:cubicBezTo>
                  <a:pt x="0" y="441"/>
                  <a:pt x="2" y="435"/>
                  <a:pt x="6" y="429"/>
                </a:cubicBezTo>
                <a:lnTo>
                  <a:pt x="211" y="25"/>
                </a:lnTo>
                <a:lnTo>
                  <a:pt x="211" y="25"/>
                </a:lnTo>
                <a:cubicBezTo>
                  <a:pt x="220" y="8"/>
                  <a:pt x="233" y="0"/>
                  <a:pt x="250" y="0"/>
                </a:cubicBezTo>
                <a:lnTo>
                  <a:pt x="250" y="0"/>
                </a:lnTo>
                <a:cubicBezTo>
                  <a:pt x="259" y="0"/>
                  <a:pt x="270" y="3"/>
                  <a:pt x="280" y="10"/>
                </a:cubicBezTo>
                <a:lnTo>
                  <a:pt x="280" y="10"/>
                </a:lnTo>
                <a:cubicBezTo>
                  <a:pt x="291" y="16"/>
                  <a:pt x="295" y="25"/>
                  <a:pt x="295" y="35"/>
                </a:cubicBezTo>
                <a:lnTo>
                  <a:pt x="295" y="35"/>
                </a:lnTo>
                <a:cubicBezTo>
                  <a:pt x="295" y="38"/>
                  <a:pt x="293" y="42"/>
                  <a:pt x="291" y="49"/>
                </a:cubicBezTo>
                <a:lnTo>
                  <a:pt x="116" y="397"/>
                </a:lnTo>
                <a:lnTo>
                  <a:pt x="241" y="397"/>
                </a:lnTo>
                <a:lnTo>
                  <a:pt x="241" y="280"/>
                </a:lnTo>
                <a:lnTo>
                  <a:pt x="241" y="280"/>
                </a:lnTo>
                <a:cubicBezTo>
                  <a:pt x="241" y="260"/>
                  <a:pt x="255" y="251"/>
                  <a:pt x="286" y="251"/>
                </a:cubicBezTo>
                <a:lnTo>
                  <a:pt x="286" y="251"/>
                </a:lnTo>
                <a:cubicBezTo>
                  <a:pt x="297" y="251"/>
                  <a:pt x="309" y="252"/>
                  <a:pt x="317" y="258"/>
                </a:cubicBezTo>
                <a:lnTo>
                  <a:pt x="317" y="258"/>
                </a:lnTo>
                <a:cubicBezTo>
                  <a:pt x="325" y="262"/>
                  <a:pt x="331" y="269"/>
                  <a:pt x="331" y="280"/>
                </a:cubicBezTo>
                <a:lnTo>
                  <a:pt x="331" y="397"/>
                </a:lnTo>
                <a:lnTo>
                  <a:pt x="372" y="397"/>
                </a:lnTo>
                <a:lnTo>
                  <a:pt x="372" y="397"/>
                </a:lnTo>
                <a:cubicBezTo>
                  <a:pt x="383" y="397"/>
                  <a:pt x="390" y="402"/>
                  <a:pt x="394" y="411"/>
                </a:cubicBezTo>
                <a:lnTo>
                  <a:pt x="394" y="411"/>
                </a:lnTo>
                <a:cubicBezTo>
                  <a:pt x="400" y="417"/>
                  <a:pt x="403" y="428"/>
                  <a:pt x="403" y="440"/>
                </a:cubicBezTo>
                <a:lnTo>
                  <a:pt x="403" y="440"/>
                </a:lnTo>
                <a:cubicBezTo>
                  <a:pt x="403" y="450"/>
                  <a:pt x="400" y="459"/>
                  <a:pt x="393" y="469"/>
                </a:cubicBezTo>
                <a:lnTo>
                  <a:pt x="393" y="469"/>
                </a:lnTo>
                <a:cubicBezTo>
                  <a:pt x="387" y="476"/>
                  <a:pt x="380" y="480"/>
                  <a:pt x="372" y="480"/>
                </a:cubicBezTo>
                <a:lnTo>
                  <a:pt x="331" y="480"/>
                </a:lnTo>
                <a:lnTo>
                  <a:pt x="331" y="591"/>
                </a:lnTo>
                <a:lnTo>
                  <a:pt x="331" y="591"/>
                </a:lnTo>
                <a:cubicBezTo>
                  <a:pt x="331" y="600"/>
                  <a:pt x="325" y="606"/>
                  <a:pt x="317" y="613"/>
                </a:cubicBezTo>
                <a:lnTo>
                  <a:pt x="317" y="613"/>
                </a:lnTo>
                <a:cubicBezTo>
                  <a:pt x="308" y="618"/>
                  <a:pt x="297" y="620"/>
                  <a:pt x="286" y="620"/>
                </a:cubicBezTo>
                <a:lnTo>
                  <a:pt x="286" y="620"/>
                </a:lnTo>
                <a:cubicBezTo>
                  <a:pt x="273" y="620"/>
                  <a:pt x="262" y="618"/>
                  <a:pt x="254" y="613"/>
                </a:cubicBezTo>
                <a:lnTo>
                  <a:pt x="254" y="613"/>
                </a:lnTo>
                <a:cubicBezTo>
                  <a:pt x="245" y="606"/>
                  <a:pt x="241" y="600"/>
                  <a:pt x="241" y="591"/>
                </a:cubicBezTo>
                <a:lnTo>
                  <a:pt x="241" y="480"/>
                </a:lnTo>
                <a:lnTo>
                  <a:pt x="32" y="480"/>
                </a:lnTo>
                <a:lnTo>
                  <a:pt x="32" y="480"/>
                </a:lnTo>
                <a:cubicBezTo>
                  <a:pt x="22" y="480"/>
                  <a:pt x="15" y="478"/>
                  <a:pt x="9" y="474"/>
                </a:cubicBezTo>
                <a:lnTo>
                  <a:pt x="9" y="474"/>
                </a:lnTo>
                <a:cubicBezTo>
                  <a:pt x="3" y="466"/>
                  <a:pt x="0" y="459"/>
                  <a:pt x="0" y="449"/>
                </a:cubicBezTo>
              </a:path>
            </a:pathLst>
          </a:custGeom>
          <a:solidFill>
            <a:schemeClr val="accent4"/>
          </a:solidFill>
          <a:ln>
            <a:noFill/>
          </a:ln>
          <a:effectLst/>
        </p:spPr>
        <p:txBody>
          <a:bodyPr wrap="none" lIns="45720" tIns="22860" rIns="45720" bIns="22860" anchor="ctr"/>
          <a:lstStyle/>
          <a:p>
            <a:endParaRPr lang="en-US" sz="3600"/>
          </a:p>
        </p:txBody>
      </p:sp>
      <p:sp>
        <p:nvSpPr>
          <p:cNvPr id="37" name="Freeform 522"/>
          <p:cNvSpPr>
            <a:spLocks noChangeArrowheads="1"/>
          </p:cNvSpPr>
          <p:nvPr/>
        </p:nvSpPr>
        <p:spPr bwMode="auto">
          <a:xfrm>
            <a:off x="4605049" y="3726057"/>
            <a:ext cx="836370" cy="1218798"/>
          </a:xfrm>
          <a:custGeom>
            <a:avLst/>
            <a:gdLst>
              <a:gd name="T0" fmla="*/ 1821 w 1822"/>
              <a:gd name="T1" fmla="*/ 911 h 2656"/>
              <a:gd name="T2" fmla="*/ 1821 w 1822"/>
              <a:gd name="T3" fmla="*/ 911 h 2656"/>
              <a:gd name="T4" fmla="*/ 912 w 1822"/>
              <a:gd name="T5" fmla="*/ 2655 h 2656"/>
              <a:gd name="T6" fmla="*/ 912 w 1822"/>
              <a:gd name="T7" fmla="*/ 2655 h 2656"/>
              <a:gd name="T8" fmla="*/ 0 w 1822"/>
              <a:gd name="T9" fmla="*/ 911 h 2656"/>
              <a:gd name="T10" fmla="*/ 0 w 1822"/>
              <a:gd name="T11" fmla="*/ 911 h 2656"/>
              <a:gd name="T12" fmla="*/ 912 w 1822"/>
              <a:gd name="T13" fmla="*/ 0 h 2656"/>
              <a:gd name="T14" fmla="*/ 912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12" y="2655"/>
                  <a:pt x="912" y="2655"/>
                </a:cubicBezTo>
                <a:lnTo>
                  <a:pt x="912" y="2655"/>
                </a:lnTo>
                <a:cubicBezTo>
                  <a:pt x="912" y="2655"/>
                  <a:pt x="0" y="1617"/>
                  <a:pt x="0" y="911"/>
                </a:cubicBezTo>
                <a:lnTo>
                  <a:pt x="0" y="911"/>
                </a:lnTo>
                <a:cubicBezTo>
                  <a:pt x="0" y="409"/>
                  <a:pt x="408" y="0"/>
                  <a:pt x="912" y="0"/>
                </a:cubicBezTo>
                <a:lnTo>
                  <a:pt x="912" y="0"/>
                </a:lnTo>
                <a:cubicBezTo>
                  <a:pt x="1414" y="0"/>
                  <a:pt x="1821" y="409"/>
                  <a:pt x="1821" y="911"/>
                </a:cubicBezTo>
              </a:path>
            </a:pathLst>
          </a:custGeom>
          <a:solidFill>
            <a:schemeClr val="accent2"/>
          </a:solidFill>
          <a:ln>
            <a:noFill/>
          </a:ln>
          <a:effectLst/>
        </p:spPr>
        <p:txBody>
          <a:bodyPr wrap="none" lIns="45720" tIns="22860" rIns="45720" bIns="22860" anchor="ctr"/>
          <a:lstStyle/>
          <a:p>
            <a:endParaRPr lang="en-US" sz="3600"/>
          </a:p>
        </p:txBody>
      </p:sp>
      <p:sp>
        <p:nvSpPr>
          <p:cNvPr id="38" name="Freeform 523"/>
          <p:cNvSpPr>
            <a:spLocks noChangeArrowheads="1"/>
          </p:cNvSpPr>
          <p:nvPr/>
        </p:nvSpPr>
        <p:spPr bwMode="auto">
          <a:xfrm>
            <a:off x="5024247" y="3726057"/>
            <a:ext cx="417173" cy="1218798"/>
          </a:xfrm>
          <a:custGeom>
            <a:avLst/>
            <a:gdLst>
              <a:gd name="T0" fmla="*/ 0 w 910"/>
              <a:gd name="T1" fmla="*/ 0 h 2656"/>
              <a:gd name="T2" fmla="*/ 0 w 910"/>
              <a:gd name="T3" fmla="*/ 2655 h 2656"/>
              <a:gd name="T4" fmla="*/ 0 w 910"/>
              <a:gd name="T5" fmla="*/ 2655 h 2656"/>
              <a:gd name="T6" fmla="*/ 909 w 910"/>
              <a:gd name="T7" fmla="*/ 911 h 2656"/>
              <a:gd name="T8" fmla="*/ 909 w 910"/>
              <a:gd name="T9" fmla="*/ 911 h 2656"/>
              <a:gd name="T10" fmla="*/ 0 w 910"/>
              <a:gd name="T11" fmla="*/ 0 h 2656"/>
            </a:gdLst>
            <a:ahLst/>
            <a:cxnLst>
              <a:cxn ang="0">
                <a:pos x="T0" y="T1"/>
              </a:cxn>
              <a:cxn ang="0">
                <a:pos x="T2" y="T3"/>
              </a:cxn>
              <a:cxn ang="0">
                <a:pos x="T4" y="T5"/>
              </a:cxn>
              <a:cxn ang="0">
                <a:pos x="T6" y="T7"/>
              </a:cxn>
              <a:cxn ang="0">
                <a:pos x="T8" y="T9"/>
              </a:cxn>
              <a:cxn ang="0">
                <a:pos x="T10" y="T11"/>
              </a:cxn>
            </a:cxnLst>
            <a:rect l="0" t="0" r="r" b="b"/>
            <a:pathLst>
              <a:path w="910" h="2656">
                <a:moveTo>
                  <a:pt x="0" y="0"/>
                </a:moveTo>
                <a:lnTo>
                  <a:pt x="0" y="2655"/>
                </a:lnTo>
                <a:lnTo>
                  <a:pt x="0" y="2655"/>
                </a:lnTo>
                <a:cubicBezTo>
                  <a:pt x="0" y="2655"/>
                  <a:pt x="909" y="1633"/>
                  <a:pt x="909" y="911"/>
                </a:cubicBezTo>
                <a:lnTo>
                  <a:pt x="909" y="911"/>
                </a:lnTo>
                <a:cubicBezTo>
                  <a:pt x="909" y="409"/>
                  <a:pt x="502" y="0"/>
                  <a:pt x="0" y="0"/>
                </a:cubicBezTo>
              </a:path>
            </a:pathLst>
          </a:custGeom>
          <a:solidFill>
            <a:schemeClr val="accent2">
              <a:lumMod val="75000"/>
            </a:schemeClr>
          </a:solidFill>
          <a:ln>
            <a:noFill/>
          </a:ln>
          <a:effectLst/>
        </p:spPr>
        <p:txBody>
          <a:bodyPr wrap="none" lIns="45720" tIns="22860" rIns="45720" bIns="22860" anchor="ctr"/>
          <a:lstStyle/>
          <a:p>
            <a:endParaRPr lang="en-US" sz="3600"/>
          </a:p>
        </p:txBody>
      </p:sp>
      <p:sp>
        <p:nvSpPr>
          <p:cNvPr id="39" name="Freeform 524"/>
          <p:cNvSpPr>
            <a:spLocks noChangeArrowheads="1"/>
          </p:cNvSpPr>
          <p:nvPr/>
        </p:nvSpPr>
        <p:spPr bwMode="auto">
          <a:xfrm>
            <a:off x="4710355" y="3831335"/>
            <a:ext cx="627784" cy="625596"/>
          </a:xfrm>
          <a:custGeom>
            <a:avLst/>
            <a:gdLst>
              <a:gd name="T0" fmla="*/ 1365 w 1366"/>
              <a:gd name="T1" fmla="*/ 682 h 1364"/>
              <a:gd name="T2" fmla="*/ 1365 w 1366"/>
              <a:gd name="T3" fmla="*/ 682 h 1364"/>
              <a:gd name="T4" fmla="*/ 684 w 1366"/>
              <a:gd name="T5" fmla="*/ 1363 h 1364"/>
              <a:gd name="T6" fmla="*/ 684 w 1366"/>
              <a:gd name="T7" fmla="*/ 1363 h 1364"/>
              <a:gd name="T8" fmla="*/ 0 w 1366"/>
              <a:gd name="T9" fmla="*/ 682 h 1364"/>
              <a:gd name="T10" fmla="*/ 0 w 1366"/>
              <a:gd name="T11" fmla="*/ 682 h 1364"/>
              <a:gd name="T12" fmla="*/ 684 w 1366"/>
              <a:gd name="T13" fmla="*/ 0 h 1364"/>
              <a:gd name="T14" fmla="*/ 684 w 1366"/>
              <a:gd name="T15" fmla="*/ 0 h 1364"/>
              <a:gd name="T16" fmla="*/ 1365 w 1366"/>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1364">
                <a:moveTo>
                  <a:pt x="1365" y="682"/>
                </a:moveTo>
                <a:lnTo>
                  <a:pt x="1365" y="682"/>
                </a:lnTo>
                <a:cubicBezTo>
                  <a:pt x="1365" y="1059"/>
                  <a:pt x="1060" y="1363"/>
                  <a:pt x="684" y="1363"/>
                </a:cubicBezTo>
                <a:lnTo>
                  <a:pt x="684" y="1363"/>
                </a:lnTo>
                <a:cubicBezTo>
                  <a:pt x="307" y="1363"/>
                  <a:pt x="0" y="1059"/>
                  <a:pt x="0" y="682"/>
                </a:cubicBezTo>
                <a:lnTo>
                  <a:pt x="0" y="682"/>
                </a:lnTo>
                <a:cubicBezTo>
                  <a:pt x="0" y="306"/>
                  <a:pt x="307" y="0"/>
                  <a:pt x="684" y="0"/>
                </a:cubicBezTo>
                <a:lnTo>
                  <a:pt x="684" y="0"/>
                </a:lnTo>
                <a:cubicBezTo>
                  <a:pt x="1060" y="0"/>
                  <a:pt x="1365" y="306"/>
                  <a:pt x="1365"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40" name="Freeform 525"/>
          <p:cNvSpPr>
            <a:spLocks noChangeArrowheads="1"/>
          </p:cNvSpPr>
          <p:nvPr/>
        </p:nvSpPr>
        <p:spPr bwMode="auto">
          <a:xfrm>
            <a:off x="4933117" y="3983180"/>
            <a:ext cx="172135" cy="285465"/>
          </a:xfrm>
          <a:custGeom>
            <a:avLst/>
            <a:gdLst>
              <a:gd name="T0" fmla="*/ 0 w 373"/>
              <a:gd name="T1" fmla="*/ 591 h 621"/>
              <a:gd name="T2" fmla="*/ 0 w 373"/>
              <a:gd name="T3" fmla="*/ 508 h 621"/>
              <a:gd name="T4" fmla="*/ 0 w 373"/>
              <a:gd name="T5" fmla="*/ 508 h 621"/>
              <a:gd name="T6" fmla="*/ 28 w 373"/>
              <a:gd name="T7" fmla="*/ 434 h 621"/>
              <a:gd name="T8" fmla="*/ 28 w 373"/>
              <a:gd name="T9" fmla="*/ 434 h 621"/>
              <a:gd name="T10" fmla="*/ 99 w 373"/>
              <a:gd name="T11" fmla="*/ 368 h 621"/>
              <a:gd name="T12" fmla="*/ 180 w 373"/>
              <a:gd name="T13" fmla="*/ 308 h 621"/>
              <a:gd name="T14" fmla="*/ 180 w 373"/>
              <a:gd name="T15" fmla="*/ 308 h 621"/>
              <a:gd name="T16" fmla="*/ 249 w 373"/>
              <a:gd name="T17" fmla="*/ 242 h 621"/>
              <a:gd name="T18" fmla="*/ 249 w 373"/>
              <a:gd name="T19" fmla="*/ 242 h 621"/>
              <a:gd name="T20" fmla="*/ 279 w 373"/>
              <a:gd name="T21" fmla="*/ 172 h 621"/>
              <a:gd name="T22" fmla="*/ 279 w 373"/>
              <a:gd name="T23" fmla="*/ 172 h 621"/>
              <a:gd name="T24" fmla="*/ 254 w 373"/>
              <a:gd name="T25" fmla="*/ 110 h 621"/>
              <a:gd name="T26" fmla="*/ 254 w 373"/>
              <a:gd name="T27" fmla="*/ 110 h 621"/>
              <a:gd name="T28" fmla="*/ 186 w 373"/>
              <a:gd name="T29" fmla="*/ 82 h 621"/>
              <a:gd name="T30" fmla="*/ 186 w 373"/>
              <a:gd name="T31" fmla="*/ 82 h 621"/>
              <a:gd name="T32" fmla="*/ 125 w 373"/>
              <a:gd name="T33" fmla="*/ 103 h 621"/>
              <a:gd name="T34" fmla="*/ 125 w 373"/>
              <a:gd name="T35" fmla="*/ 103 h 621"/>
              <a:gd name="T36" fmla="*/ 101 w 373"/>
              <a:gd name="T37" fmla="*/ 165 h 621"/>
              <a:gd name="T38" fmla="*/ 101 w 373"/>
              <a:gd name="T39" fmla="*/ 165 h 621"/>
              <a:gd name="T40" fmla="*/ 87 w 373"/>
              <a:gd name="T41" fmla="*/ 190 h 621"/>
              <a:gd name="T42" fmla="*/ 87 w 373"/>
              <a:gd name="T43" fmla="*/ 190 h 621"/>
              <a:gd name="T44" fmla="*/ 53 w 373"/>
              <a:gd name="T45" fmla="*/ 201 h 621"/>
              <a:gd name="T46" fmla="*/ 53 w 373"/>
              <a:gd name="T47" fmla="*/ 201 h 621"/>
              <a:gd name="T48" fmla="*/ 12 w 373"/>
              <a:gd name="T49" fmla="*/ 150 h 621"/>
              <a:gd name="T50" fmla="*/ 12 w 373"/>
              <a:gd name="T51" fmla="*/ 150 h 621"/>
              <a:gd name="T52" fmla="*/ 63 w 373"/>
              <a:gd name="T53" fmla="*/ 42 h 621"/>
              <a:gd name="T54" fmla="*/ 63 w 373"/>
              <a:gd name="T55" fmla="*/ 42 h 621"/>
              <a:gd name="T56" fmla="*/ 186 w 373"/>
              <a:gd name="T57" fmla="*/ 0 h 621"/>
              <a:gd name="T58" fmla="*/ 186 w 373"/>
              <a:gd name="T59" fmla="*/ 0 h 621"/>
              <a:gd name="T60" fmla="*/ 315 w 373"/>
              <a:gd name="T61" fmla="*/ 47 h 621"/>
              <a:gd name="T62" fmla="*/ 315 w 373"/>
              <a:gd name="T63" fmla="*/ 47 h 621"/>
              <a:gd name="T64" fmla="*/ 368 w 373"/>
              <a:gd name="T65" fmla="*/ 168 h 621"/>
              <a:gd name="T66" fmla="*/ 368 w 373"/>
              <a:gd name="T67" fmla="*/ 168 h 621"/>
              <a:gd name="T68" fmla="*/ 339 w 373"/>
              <a:gd name="T69" fmla="*/ 265 h 621"/>
              <a:gd name="T70" fmla="*/ 339 w 373"/>
              <a:gd name="T71" fmla="*/ 265 h 621"/>
              <a:gd name="T72" fmla="*/ 270 w 373"/>
              <a:gd name="T73" fmla="*/ 340 h 621"/>
              <a:gd name="T74" fmla="*/ 270 w 373"/>
              <a:gd name="T75" fmla="*/ 340 h 621"/>
              <a:gd name="T76" fmla="*/ 189 w 373"/>
              <a:gd name="T77" fmla="*/ 399 h 621"/>
              <a:gd name="T78" fmla="*/ 189 w 373"/>
              <a:gd name="T79" fmla="*/ 399 h 621"/>
              <a:gd name="T80" fmla="*/ 120 w 373"/>
              <a:gd name="T81" fmla="*/ 454 h 621"/>
              <a:gd name="T82" fmla="*/ 120 w 373"/>
              <a:gd name="T83" fmla="*/ 454 h 621"/>
              <a:gd name="T84" fmla="*/ 92 w 373"/>
              <a:gd name="T85" fmla="*/ 508 h 621"/>
              <a:gd name="T86" fmla="*/ 92 w 373"/>
              <a:gd name="T87" fmla="*/ 541 h 621"/>
              <a:gd name="T88" fmla="*/ 343 w 373"/>
              <a:gd name="T89" fmla="*/ 541 h 621"/>
              <a:gd name="T90" fmla="*/ 343 w 373"/>
              <a:gd name="T91" fmla="*/ 541 h 621"/>
              <a:gd name="T92" fmla="*/ 364 w 373"/>
              <a:gd name="T93" fmla="*/ 552 h 621"/>
              <a:gd name="T94" fmla="*/ 364 w 373"/>
              <a:gd name="T95" fmla="*/ 552 h 621"/>
              <a:gd name="T96" fmla="*/ 372 w 373"/>
              <a:gd name="T97" fmla="*/ 580 h 621"/>
              <a:gd name="T98" fmla="*/ 372 w 373"/>
              <a:gd name="T99" fmla="*/ 580 h 621"/>
              <a:gd name="T100" fmla="*/ 364 w 373"/>
              <a:gd name="T101" fmla="*/ 608 h 621"/>
              <a:gd name="T102" fmla="*/ 364 w 373"/>
              <a:gd name="T103" fmla="*/ 608 h 621"/>
              <a:gd name="T104" fmla="*/ 343 w 373"/>
              <a:gd name="T105" fmla="*/ 620 h 621"/>
              <a:gd name="T106" fmla="*/ 40 w 373"/>
              <a:gd name="T107" fmla="*/ 620 h 621"/>
              <a:gd name="T108" fmla="*/ 40 w 373"/>
              <a:gd name="T109" fmla="*/ 620 h 621"/>
              <a:gd name="T110" fmla="*/ 13 w 373"/>
              <a:gd name="T111" fmla="*/ 613 h 621"/>
              <a:gd name="T112" fmla="*/ 13 w 373"/>
              <a:gd name="T113" fmla="*/ 613 h 621"/>
              <a:gd name="T114" fmla="*/ 0 w 373"/>
              <a:gd name="T115" fmla="*/ 59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3" h="621">
                <a:moveTo>
                  <a:pt x="0" y="591"/>
                </a:moveTo>
                <a:lnTo>
                  <a:pt x="0" y="508"/>
                </a:lnTo>
                <a:lnTo>
                  <a:pt x="0" y="508"/>
                </a:lnTo>
                <a:cubicBezTo>
                  <a:pt x="0" y="482"/>
                  <a:pt x="11" y="457"/>
                  <a:pt x="28" y="434"/>
                </a:cubicBezTo>
                <a:lnTo>
                  <a:pt x="28" y="434"/>
                </a:lnTo>
                <a:cubicBezTo>
                  <a:pt x="47" y="409"/>
                  <a:pt x="70" y="387"/>
                  <a:pt x="99" y="368"/>
                </a:cubicBezTo>
                <a:lnTo>
                  <a:pt x="180" y="308"/>
                </a:lnTo>
                <a:lnTo>
                  <a:pt x="180" y="308"/>
                </a:lnTo>
                <a:cubicBezTo>
                  <a:pt x="208" y="289"/>
                  <a:pt x="230" y="267"/>
                  <a:pt x="249" y="242"/>
                </a:cubicBezTo>
                <a:lnTo>
                  <a:pt x="249" y="242"/>
                </a:lnTo>
                <a:cubicBezTo>
                  <a:pt x="268" y="218"/>
                  <a:pt x="279" y="195"/>
                  <a:pt x="279" y="172"/>
                </a:cubicBezTo>
                <a:lnTo>
                  <a:pt x="279" y="172"/>
                </a:lnTo>
                <a:cubicBezTo>
                  <a:pt x="279" y="148"/>
                  <a:pt x="270" y="126"/>
                  <a:pt x="254" y="110"/>
                </a:cubicBezTo>
                <a:lnTo>
                  <a:pt x="254" y="110"/>
                </a:lnTo>
                <a:cubicBezTo>
                  <a:pt x="239" y="91"/>
                  <a:pt x="217" y="82"/>
                  <a:pt x="186" y="82"/>
                </a:cubicBezTo>
                <a:lnTo>
                  <a:pt x="186" y="82"/>
                </a:lnTo>
                <a:cubicBezTo>
                  <a:pt x="162" y="82"/>
                  <a:pt x="141" y="89"/>
                  <a:pt x="125" y="103"/>
                </a:cubicBezTo>
                <a:lnTo>
                  <a:pt x="125" y="103"/>
                </a:lnTo>
                <a:cubicBezTo>
                  <a:pt x="108" y="117"/>
                  <a:pt x="101" y="138"/>
                  <a:pt x="101" y="165"/>
                </a:cubicBezTo>
                <a:lnTo>
                  <a:pt x="101" y="165"/>
                </a:lnTo>
                <a:cubicBezTo>
                  <a:pt x="101" y="176"/>
                  <a:pt x="95" y="183"/>
                  <a:pt x="87" y="190"/>
                </a:cubicBezTo>
                <a:lnTo>
                  <a:pt x="87" y="190"/>
                </a:lnTo>
                <a:cubicBezTo>
                  <a:pt x="78" y="197"/>
                  <a:pt x="67" y="201"/>
                  <a:pt x="53" y="201"/>
                </a:cubicBezTo>
                <a:lnTo>
                  <a:pt x="53" y="201"/>
                </a:lnTo>
                <a:cubicBezTo>
                  <a:pt x="27" y="201"/>
                  <a:pt x="12" y="183"/>
                  <a:pt x="12" y="150"/>
                </a:cubicBezTo>
                <a:lnTo>
                  <a:pt x="12" y="150"/>
                </a:lnTo>
                <a:cubicBezTo>
                  <a:pt x="12" y="105"/>
                  <a:pt x="29" y="71"/>
                  <a:pt x="63" y="42"/>
                </a:cubicBezTo>
                <a:lnTo>
                  <a:pt x="63" y="42"/>
                </a:lnTo>
                <a:cubicBezTo>
                  <a:pt x="99" y="13"/>
                  <a:pt x="139" y="0"/>
                  <a:pt x="186" y="0"/>
                </a:cubicBezTo>
                <a:lnTo>
                  <a:pt x="186" y="0"/>
                </a:lnTo>
                <a:cubicBezTo>
                  <a:pt x="236" y="0"/>
                  <a:pt x="280" y="16"/>
                  <a:pt x="315" y="47"/>
                </a:cubicBezTo>
                <a:lnTo>
                  <a:pt x="315" y="47"/>
                </a:lnTo>
                <a:cubicBezTo>
                  <a:pt x="351" y="78"/>
                  <a:pt x="368" y="118"/>
                  <a:pt x="368" y="168"/>
                </a:cubicBezTo>
                <a:lnTo>
                  <a:pt x="368" y="168"/>
                </a:lnTo>
                <a:cubicBezTo>
                  <a:pt x="368" y="202"/>
                  <a:pt x="357" y="235"/>
                  <a:pt x="339" y="265"/>
                </a:cubicBezTo>
                <a:lnTo>
                  <a:pt x="339" y="265"/>
                </a:lnTo>
                <a:cubicBezTo>
                  <a:pt x="321" y="294"/>
                  <a:pt x="297" y="319"/>
                  <a:pt x="270" y="340"/>
                </a:cubicBezTo>
                <a:lnTo>
                  <a:pt x="270" y="340"/>
                </a:lnTo>
                <a:cubicBezTo>
                  <a:pt x="243" y="361"/>
                  <a:pt x="217" y="379"/>
                  <a:pt x="189" y="399"/>
                </a:cubicBezTo>
                <a:lnTo>
                  <a:pt x="189" y="399"/>
                </a:lnTo>
                <a:cubicBezTo>
                  <a:pt x="163" y="416"/>
                  <a:pt x="141" y="435"/>
                  <a:pt x="120" y="454"/>
                </a:cubicBezTo>
                <a:lnTo>
                  <a:pt x="120" y="454"/>
                </a:lnTo>
                <a:cubicBezTo>
                  <a:pt x="103" y="474"/>
                  <a:pt x="92" y="491"/>
                  <a:pt x="92" y="508"/>
                </a:cubicBezTo>
                <a:lnTo>
                  <a:pt x="92" y="541"/>
                </a:lnTo>
                <a:lnTo>
                  <a:pt x="343" y="541"/>
                </a:lnTo>
                <a:lnTo>
                  <a:pt x="343" y="541"/>
                </a:lnTo>
                <a:cubicBezTo>
                  <a:pt x="351" y="541"/>
                  <a:pt x="357" y="545"/>
                  <a:pt x="364" y="552"/>
                </a:cubicBezTo>
                <a:lnTo>
                  <a:pt x="364" y="552"/>
                </a:lnTo>
                <a:cubicBezTo>
                  <a:pt x="369" y="560"/>
                  <a:pt x="372" y="568"/>
                  <a:pt x="372" y="580"/>
                </a:cubicBezTo>
                <a:lnTo>
                  <a:pt x="372" y="580"/>
                </a:lnTo>
                <a:cubicBezTo>
                  <a:pt x="372" y="591"/>
                  <a:pt x="369" y="600"/>
                  <a:pt x="364" y="608"/>
                </a:cubicBezTo>
                <a:lnTo>
                  <a:pt x="364" y="608"/>
                </a:lnTo>
                <a:cubicBezTo>
                  <a:pt x="357" y="617"/>
                  <a:pt x="351" y="620"/>
                  <a:pt x="343" y="620"/>
                </a:cubicBezTo>
                <a:lnTo>
                  <a:pt x="40" y="620"/>
                </a:lnTo>
                <a:lnTo>
                  <a:pt x="40" y="620"/>
                </a:lnTo>
                <a:cubicBezTo>
                  <a:pt x="31" y="620"/>
                  <a:pt x="22" y="617"/>
                  <a:pt x="13" y="613"/>
                </a:cubicBezTo>
                <a:lnTo>
                  <a:pt x="13" y="613"/>
                </a:lnTo>
                <a:cubicBezTo>
                  <a:pt x="4" y="606"/>
                  <a:pt x="0" y="600"/>
                  <a:pt x="0" y="591"/>
                </a:cubicBezTo>
              </a:path>
            </a:pathLst>
          </a:custGeom>
          <a:solidFill>
            <a:schemeClr val="accent2"/>
          </a:solidFill>
          <a:ln>
            <a:noFill/>
          </a:ln>
          <a:effectLst/>
        </p:spPr>
        <p:txBody>
          <a:bodyPr wrap="none" lIns="45720" tIns="22860" rIns="45720" bIns="22860" anchor="ctr"/>
          <a:lstStyle/>
          <a:p>
            <a:endParaRPr lang="en-US" sz="3600"/>
          </a:p>
        </p:txBody>
      </p:sp>
      <p:sp>
        <p:nvSpPr>
          <p:cNvPr id="41" name="Freeform 526"/>
          <p:cNvSpPr>
            <a:spLocks noChangeArrowheads="1"/>
          </p:cNvSpPr>
          <p:nvPr/>
        </p:nvSpPr>
        <p:spPr bwMode="auto">
          <a:xfrm>
            <a:off x="7061507" y="3110585"/>
            <a:ext cx="836369" cy="1218798"/>
          </a:xfrm>
          <a:custGeom>
            <a:avLst/>
            <a:gdLst>
              <a:gd name="T0" fmla="*/ 1821 w 1822"/>
              <a:gd name="T1" fmla="*/ 911 h 2656"/>
              <a:gd name="T2" fmla="*/ 1821 w 1822"/>
              <a:gd name="T3" fmla="*/ 911 h 2656"/>
              <a:gd name="T4" fmla="*/ 911 w 1822"/>
              <a:gd name="T5" fmla="*/ 2655 h 2656"/>
              <a:gd name="T6" fmla="*/ 911 w 1822"/>
              <a:gd name="T7" fmla="*/ 2655 h 2656"/>
              <a:gd name="T8" fmla="*/ 0 w 1822"/>
              <a:gd name="T9" fmla="*/ 911 h 2656"/>
              <a:gd name="T10" fmla="*/ 0 w 1822"/>
              <a:gd name="T11" fmla="*/ 911 h 2656"/>
              <a:gd name="T12" fmla="*/ 911 w 1822"/>
              <a:gd name="T13" fmla="*/ 0 h 2656"/>
              <a:gd name="T14" fmla="*/ 911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4"/>
                  <a:pt x="911" y="2655"/>
                  <a:pt x="911" y="2655"/>
                </a:cubicBezTo>
                <a:lnTo>
                  <a:pt x="911" y="2655"/>
                </a:lnTo>
                <a:cubicBezTo>
                  <a:pt x="911" y="2655"/>
                  <a:pt x="0" y="1616"/>
                  <a:pt x="0" y="911"/>
                </a:cubicBezTo>
                <a:lnTo>
                  <a:pt x="0" y="911"/>
                </a:lnTo>
                <a:cubicBezTo>
                  <a:pt x="0" y="408"/>
                  <a:pt x="409" y="0"/>
                  <a:pt x="911" y="0"/>
                </a:cubicBezTo>
                <a:lnTo>
                  <a:pt x="911" y="0"/>
                </a:lnTo>
                <a:cubicBezTo>
                  <a:pt x="1414" y="0"/>
                  <a:pt x="1821" y="408"/>
                  <a:pt x="1821" y="911"/>
                </a:cubicBezTo>
              </a:path>
            </a:pathLst>
          </a:custGeom>
          <a:solidFill>
            <a:schemeClr val="accent3"/>
          </a:solidFill>
          <a:ln>
            <a:noFill/>
          </a:ln>
          <a:effectLst/>
        </p:spPr>
        <p:txBody>
          <a:bodyPr wrap="none" lIns="45720" tIns="22860" rIns="45720" bIns="22860" anchor="ctr"/>
          <a:lstStyle/>
          <a:p>
            <a:endParaRPr lang="en-US" sz="3600"/>
          </a:p>
        </p:txBody>
      </p:sp>
      <p:sp>
        <p:nvSpPr>
          <p:cNvPr id="42" name="Freeform 527"/>
          <p:cNvSpPr>
            <a:spLocks noChangeArrowheads="1"/>
          </p:cNvSpPr>
          <p:nvPr/>
        </p:nvSpPr>
        <p:spPr bwMode="auto">
          <a:xfrm>
            <a:off x="7478678" y="3110585"/>
            <a:ext cx="419197" cy="1218798"/>
          </a:xfrm>
          <a:custGeom>
            <a:avLst/>
            <a:gdLst>
              <a:gd name="T0" fmla="*/ 0 w 911"/>
              <a:gd name="T1" fmla="*/ 0 h 2656"/>
              <a:gd name="T2" fmla="*/ 0 w 911"/>
              <a:gd name="T3" fmla="*/ 2655 h 2656"/>
              <a:gd name="T4" fmla="*/ 0 w 911"/>
              <a:gd name="T5" fmla="*/ 2655 h 2656"/>
              <a:gd name="T6" fmla="*/ 910 w 911"/>
              <a:gd name="T7" fmla="*/ 911 h 2656"/>
              <a:gd name="T8" fmla="*/ 910 w 911"/>
              <a:gd name="T9" fmla="*/ 911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1"/>
                </a:cubicBezTo>
                <a:lnTo>
                  <a:pt x="910" y="911"/>
                </a:lnTo>
                <a:cubicBezTo>
                  <a:pt x="910" y="408"/>
                  <a:pt x="503" y="0"/>
                  <a:pt x="0" y="0"/>
                </a:cubicBezTo>
              </a:path>
            </a:pathLst>
          </a:custGeom>
          <a:solidFill>
            <a:schemeClr val="accent3">
              <a:lumMod val="75000"/>
            </a:schemeClr>
          </a:solidFill>
          <a:ln>
            <a:noFill/>
          </a:ln>
          <a:effectLst/>
        </p:spPr>
        <p:txBody>
          <a:bodyPr wrap="none" lIns="45720" tIns="22860" rIns="45720" bIns="22860" anchor="ctr"/>
          <a:lstStyle/>
          <a:p>
            <a:endParaRPr lang="en-US" sz="3600"/>
          </a:p>
        </p:txBody>
      </p:sp>
      <p:sp>
        <p:nvSpPr>
          <p:cNvPr id="43" name="Freeform 528"/>
          <p:cNvSpPr>
            <a:spLocks noChangeArrowheads="1"/>
          </p:cNvSpPr>
          <p:nvPr/>
        </p:nvSpPr>
        <p:spPr bwMode="auto">
          <a:xfrm>
            <a:off x="7166812" y="3215862"/>
            <a:ext cx="625758" cy="625596"/>
          </a:xfrm>
          <a:custGeom>
            <a:avLst/>
            <a:gdLst>
              <a:gd name="T0" fmla="*/ 1363 w 1364"/>
              <a:gd name="T1" fmla="*/ 681 h 1363"/>
              <a:gd name="T2" fmla="*/ 1363 w 1364"/>
              <a:gd name="T3" fmla="*/ 681 h 1363"/>
              <a:gd name="T4" fmla="*/ 682 w 1364"/>
              <a:gd name="T5" fmla="*/ 1362 h 1363"/>
              <a:gd name="T6" fmla="*/ 682 w 1364"/>
              <a:gd name="T7" fmla="*/ 1362 h 1363"/>
              <a:gd name="T8" fmla="*/ 0 w 1364"/>
              <a:gd name="T9" fmla="*/ 681 h 1363"/>
              <a:gd name="T10" fmla="*/ 0 w 1364"/>
              <a:gd name="T11" fmla="*/ 681 h 1363"/>
              <a:gd name="T12" fmla="*/ 682 w 1364"/>
              <a:gd name="T13" fmla="*/ 0 h 1363"/>
              <a:gd name="T14" fmla="*/ 682 w 1364"/>
              <a:gd name="T15" fmla="*/ 0 h 1363"/>
              <a:gd name="T16" fmla="*/ 1363 w 1364"/>
              <a:gd name="T17" fmla="*/ 681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4" h="1363">
                <a:moveTo>
                  <a:pt x="1363" y="681"/>
                </a:moveTo>
                <a:lnTo>
                  <a:pt x="1363" y="681"/>
                </a:lnTo>
                <a:cubicBezTo>
                  <a:pt x="1363" y="1056"/>
                  <a:pt x="1059" y="1362"/>
                  <a:pt x="682" y="1362"/>
                </a:cubicBezTo>
                <a:lnTo>
                  <a:pt x="682" y="1362"/>
                </a:lnTo>
                <a:cubicBezTo>
                  <a:pt x="306" y="1362"/>
                  <a:pt x="0" y="1056"/>
                  <a:pt x="0" y="681"/>
                </a:cubicBezTo>
                <a:lnTo>
                  <a:pt x="0" y="681"/>
                </a:lnTo>
                <a:cubicBezTo>
                  <a:pt x="0" y="304"/>
                  <a:pt x="306" y="0"/>
                  <a:pt x="682" y="0"/>
                </a:cubicBezTo>
                <a:lnTo>
                  <a:pt x="682" y="0"/>
                </a:lnTo>
                <a:cubicBezTo>
                  <a:pt x="1059" y="0"/>
                  <a:pt x="1363" y="304"/>
                  <a:pt x="1363" y="681"/>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44" name="Freeform 529"/>
          <p:cNvSpPr>
            <a:spLocks noChangeArrowheads="1"/>
          </p:cNvSpPr>
          <p:nvPr/>
        </p:nvSpPr>
        <p:spPr bwMode="auto">
          <a:xfrm>
            <a:off x="7397674" y="3367707"/>
            <a:ext cx="176184" cy="287491"/>
          </a:xfrm>
          <a:custGeom>
            <a:avLst/>
            <a:gdLst>
              <a:gd name="T0" fmla="*/ 0 w 383"/>
              <a:gd name="T1" fmla="*/ 477 h 626"/>
              <a:gd name="T2" fmla="*/ 10 w 383"/>
              <a:gd name="T3" fmla="*/ 448 h 626"/>
              <a:gd name="T4" fmla="*/ 42 w 383"/>
              <a:gd name="T5" fmla="*/ 439 h 626"/>
              <a:gd name="T6" fmla="*/ 79 w 383"/>
              <a:gd name="T7" fmla="*/ 448 h 626"/>
              <a:gd name="T8" fmla="*/ 89 w 383"/>
              <a:gd name="T9" fmla="*/ 473 h 626"/>
              <a:gd name="T10" fmla="*/ 114 w 383"/>
              <a:gd name="T11" fmla="*/ 524 h 626"/>
              <a:gd name="T12" fmla="*/ 189 w 383"/>
              <a:gd name="T13" fmla="*/ 546 h 626"/>
              <a:gd name="T14" fmla="*/ 267 w 383"/>
              <a:gd name="T15" fmla="*/ 521 h 626"/>
              <a:gd name="T16" fmla="*/ 292 w 383"/>
              <a:gd name="T17" fmla="*/ 425 h 626"/>
              <a:gd name="T18" fmla="*/ 188 w 383"/>
              <a:gd name="T19" fmla="*/ 333 h 626"/>
              <a:gd name="T20" fmla="*/ 160 w 383"/>
              <a:gd name="T21" fmla="*/ 297 h 626"/>
              <a:gd name="T22" fmla="*/ 188 w 383"/>
              <a:gd name="T23" fmla="*/ 260 h 626"/>
              <a:gd name="T24" fmla="*/ 253 w 383"/>
              <a:gd name="T25" fmla="*/ 241 h 626"/>
              <a:gd name="T26" fmla="*/ 277 w 383"/>
              <a:gd name="T27" fmla="*/ 167 h 626"/>
              <a:gd name="T28" fmla="*/ 192 w 383"/>
              <a:gd name="T29" fmla="*/ 79 h 626"/>
              <a:gd name="T30" fmla="*/ 123 w 383"/>
              <a:gd name="T31" fmla="*/ 100 h 626"/>
              <a:gd name="T32" fmla="*/ 103 w 383"/>
              <a:gd name="T33" fmla="*/ 150 h 626"/>
              <a:gd name="T34" fmla="*/ 60 w 383"/>
              <a:gd name="T35" fmla="*/ 185 h 626"/>
              <a:gd name="T36" fmla="*/ 22 w 383"/>
              <a:gd name="T37" fmla="*/ 178 h 626"/>
              <a:gd name="T38" fmla="*/ 15 w 383"/>
              <a:gd name="T39" fmla="*/ 144 h 626"/>
              <a:gd name="T40" fmla="*/ 22 w 383"/>
              <a:gd name="T41" fmla="*/ 99 h 626"/>
              <a:gd name="T42" fmla="*/ 50 w 383"/>
              <a:gd name="T43" fmla="*/ 52 h 626"/>
              <a:gd name="T44" fmla="*/ 105 w 383"/>
              <a:gd name="T45" fmla="*/ 15 h 626"/>
              <a:gd name="T46" fmla="*/ 192 w 383"/>
              <a:gd name="T47" fmla="*/ 0 h 626"/>
              <a:gd name="T48" fmla="*/ 364 w 383"/>
              <a:gd name="T49" fmla="*/ 151 h 626"/>
              <a:gd name="T50" fmla="*/ 344 w 383"/>
              <a:gd name="T51" fmla="*/ 241 h 626"/>
              <a:gd name="T52" fmla="*/ 294 w 383"/>
              <a:gd name="T53" fmla="*/ 293 h 626"/>
              <a:gd name="T54" fmla="*/ 382 w 383"/>
              <a:gd name="T55" fmla="*/ 425 h 626"/>
              <a:gd name="T56" fmla="*/ 382 w 383"/>
              <a:gd name="T57" fmla="*/ 441 h 626"/>
              <a:gd name="T58" fmla="*/ 328 w 383"/>
              <a:gd name="T59" fmla="*/ 581 h 626"/>
              <a:gd name="T60" fmla="*/ 188 w 383"/>
              <a:gd name="T61" fmla="*/ 625 h 626"/>
              <a:gd name="T62" fmla="*/ 49 w 383"/>
              <a:gd name="T63" fmla="*/ 58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3" h="626">
                <a:moveTo>
                  <a:pt x="0" y="477"/>
                </a:moveTo>
                <a:lnTo>
                  <a:pt x="0" y="477"/>
                </a:lnTo>
                <a:cubicBezTo>
                  <a:pt x="0" y="462"/>
                  <a:pt x="3" y="452"/>
                  <a:pt x="10" y="448"/>
                </a:cubicBezTo>
                <a:lnTo>
                  <a:pt x="10" y="448"/>
                </a:lnTo>
                <a:cubicBezTo>
                  <a:pt x="16" y="441"/>
                  <a:pt x="26" y="439"/>
                  <a:pt x="42" y="439"/>
                </a:cubicBezTo>
                <a:lnTo>
                  <a:pt x="42" y="439"/>
                </a:lnTo>
                <a:cubicBezTo>
                  <a:pt x="60" y="439"/>
                  <a:pt x="72" y="441"/>
                  <a:pt x="79" y="448"/>
                </a:cubicBezTo>
                <a:lnTo>
                  <a:pt x="79" y="448"/>
                </a:lnTo>
                <a:cubicBezTo>
                  <a:pt x="85" y="452"/>
                  <a:pt x="89" y="461"/>
                  <a:pt x="89" y="473"/>
                </a:cubicBezTo>
                <a:lnTo>
                  <a:pt x="89" y="473"/>
                </a:lnTo>
                <a:cubicBezTo>
                  <a:pt x="89" y="493"/>
                  <a:pt x="97" y="510"/>
                  <a:pt x="114" y="524"/>
                </a:cubicBezTo>
                <a:lnTo>
                  <a:pt x="114" y="524"/>
                </a:lnTo>
                <a:cubicBezTo>
                  <a:pt x="132" y="539"/>
                  <a:pt x="157" y="546"/>
                  <a:pt x="189" y="546"/>
                </a:cubicBezTo>
                <a:lnTo>
                  <a:pt x="189" y="546"/>
                </a:lnTo>
                <a:cubicBezTo>
                  <a:pt x="224" y="546"/>
                  <a:pt x="249" y="537"/>
                  <a:pt x="267" y="521"/>
                </a:cubicBezTo>
                <a:lnTo>
                  <a:pt x="267" y="521"/>
                </a:lnTo>
                <a:cubicBezTo>
                  <a:pt x="283" y="503"/>
                  <a:pt x="292" y="478"/>
                  <a:pt x="292" y="441"/>
                </a:cubicBezTo>
                <a:lnTo>
                  <a:pt x="292" y="425"/>
                </a:lnTo>
                <a:lnTo>
                  <a:pt x="292" y="425"/>
                </a:lnTo>
                <a:cubicBezTo>
                  <a:pt x="292" y="364"/>
                  <a:pt x="258" y="333"/>
                  <a:pt x="188" y="333"/>
                </a:cubicBezTo>
                <a:lnTo>
                  <a:pt x="188" y="333"/>
                </a:lnTo>
                <a:cubicBezTo>
                  <a:pt x="168" y="333"/>
                  <a:pt x="160" y="322"/>
                  <a:pt x="160" y="297"/>
                </a:cubicBezTo>
                <a:lnTo>
                  <a:pt x="160" y="297"/>
                </a:lnTo>
                <a:cubicBezTo>
                  <a:pt x="160" y="273"/>
                  <a:pt x="168" y="260"/>
                  <a:pt x="188" y="260"/>
                </a:cubicBezTo>
                <a:lnTo>
                  <a:pt x="188" y="260"/>
                </a:lnTo>
                <a:cubicBezTo>
                  <a:pt x="217" y="260"/>
                  <a:pt x="239" y="254"/>
                  <a:pt x="253" y="241"/>
                </a:cubicBezTo>
                <a:lnTo>
                  <a:pt x="253" y="241"/>
                </a:lnTo>
                <a:cubicBezTo>
                  <a:pt x="268" y="227"/>
                  <a:pt x="277" y="203"/>
                  <a:pt x="277" y="167"/>
                </a:cubicBezTo>
                <a:lnTo>
                  <a:pt x="277" y="167"/>
                </a:lnTo>
                <a:cubicBezTo>
                  <a:pt x="277" y="109"/>
                  <a:pt x="248" y="79"/>
                  <a:pt x="192" y="79"/>
                </a:cubicBezTo>
                <a:lnTo>
                  <a:pt x="192" y="79"/>
                </a:lnTo>
                <a:cubicBezTo>
                  <a:pt x="160" y="79"/>
                  <a:pt x="138" y="87"/>
                  <a:pt x="123" y="100"/>
                </a:cubicBezTo>
                <a:lnTo>
                  <a:pt x="123" y="100"/>
                </a:lnTo>
                <a:cubicBezTo>
                  <a:pt x="110" y="113"/>
                  <a:pt x="103" y="129"/>
                  <a:pt x="103" y="150"/>
                </a:cubicBezTo>
                <a:lnTo>
                  <a:pt x="103" y="150"/>
                </a:lnTo>
                <a:cubicBezTo>
                  <a:pt x="103" y="174"/>
                  <a:pt x="89" y="185"/>
                  <a:pt x="60" y="185"/>
                </a:cubicBezTo>
                <a:lnTo>
                  <a:pt x="60" y="185"/>
                </a:lnTo>
                <a:cubicBezTo>
                  <a:pt x="41" y="185"/>
                  <a:pt x="29" y="182"/>
                  <a:pt x="22" y="178"/>
                </a:cubicBezTo>
                <a:lnTo>
                  <a:pt x="22" y="178"/>
                </a:lnTo>
                <a:cubicBezTo>
                  <a:pt x="17" y="172"/>
                  <a:pt x="15" y="160"/>
                  <a:pt x="15" y="144"/>
                </a:cubicBezTo>
                <a:lnTo>
                  <a:pt x="15" y="144"/>
                </a:lnTo>
                <a:cubicBezTo>
                  <a:pt x="15" y="129"/>
                  <a:pt x="17" y="113"/>
                  <a:pt x="22" y="99"/>
                </a:cubicBezTo>
                <a:lnTo>
                  <a:pt x="22" y="99"/>
                </a:lnTo>
                <a:cubicBezTo>
                  <a:pt x="28" y="83"/>
                  <a:pt x="37" y="68"/>
                  <a:pt x="50" y="52"/>
                </a:cubicBezTo>
                <a:lnTo>
                  <a:pt x="50" y="52"/>
                </a:lnTo>
                <a:cubicBezTo>
                  <a:pt x="63" y="37"/>
                  <a:pt x="82" y="25"/>
                  <a:pt x="105" y="15"/>
                </a:cubicBezTo>
                <a:lnTo>
                  <a:pt x="105" y="15"/>
                </a:lnTo>
                <a:cubicBezTo>
                  <a:pt x="130" y="5"/>
                  <a:pt x="160" y="0"/>
                  <a:pt x="192" y="0"/>
                </a:cubicBezTo>
                <a:lnTo>
                  <a:pt x="192" y="0"/>
                </a:lnTo>
                <a:cubicBezTo>
                  <a:pt x="306" y="0"/>
                  <a:pt x="364" y="50"/>
                  <a:pt x="364" y="151"/>
                </a:cubicBezTo>
                <a:lnTo>
                  <a:pt x="364" y="151"/>
                </a:lnTo>
                <a:cubicBezTo>
                  <a:pt x="364" y="187"/>
                  <a:pt x="357" y="216"/>
                  <a:pt x="344" y="241"/>
                </a:cubicBezTo>
                <a:lnTo>
                  <a:pt x="344" y="241"/>
                </a:lnTo>
                <a:cubicBezTo>
                  <a:pt x="332" y="266"/>
                  <a:pt x="316" y="284"/>
                  <a:pt x="294" y="293"/>
                </a:cubicBezTo>
                <a:lnTo>
                  <a:pt x="294" y="293"/>
                </a:lnTo>
                <a:cubicBezTo>
                  <a:pt x="353" y="315"/>
                  <a:pt x="382" y="360"/>
                  <a:pt x="382" y="425"/>
                </a:cubicBezTo>
                <a:lnTo>
                  <a:pt x="382" y="441"/>
                </a:lnTo>
                <a:lnTo>
                  <a:pt x="382" y="441"/>
                </a:lnTo>
                <a:cubicBezTo>
                  <a:pt x="382" y="503"/>
                  <a:pt x="364" y="552"/>
                  <a:pt x="328" y="581"/>
                </a:cubicBezTo>
                <a:lnTo>
                  <a:pt x="328" y="581"/>
                </a:lnTo>
                <a:cubicBezTo>
                  <a:pt x="293" y="611"/>
                  <a:pt x="246" y="625"/>
                  <a:pt x="188" y="625"/>
                </a:cubicBezTo>
                <a:lnTo>
                  <a:pt x="188" y="625"/>
                </a:lnTo>
                <a:cubicBezTo>
                  <a:pt x="127" y="625"/>
                  <a:pt x="80" y="611"/>
                  <a:pt x="49" y="580"/>
                </a:cubicBezTo>
                <a:lnTo>
                  <a:pt x="49" y="580"/>
                </a:lnTo>
                <a:cubicBezTo>
                  <a:pt x="16" y="549"/>
                  <a:pt x="0" y="514"/>
                  <a:pt x="0" y="477"/>
                </a:cubicBezTo>
              </a:path>
            </a:pathLst>
          </a:custGeom>
          <a:solidFill>
            <a:schemeClr val="accent3"/>
          </a:solidFill>
          <a:ln>
            <a:noFill/>
          </a:ln>
          <a:effectLst/>
        </p:spPr>
        <p:txBody>
          <a:bodyPr wrap="none" lIns="45720" tIns="22860" rIns="45720" bIns="22860" anchor="ctr"/>
          <a:lstStyle/>
          <a:p>
            <a:endParaRPr lang="en-US" sz="3600"/>
          </a:p>
        </p:txBody>
      </p:sp>
      <p:sp>
        <p:nvSpPr>
          <p:cNvPr id="45" name="Subtitle 2"/>
          <p:cNvSpPr txBox="1">
            <a:spLocks/>
          </p:cNvSpPr>
          <p:nvPr/>
        </p:nvSpPr>
        <p:spPr>
          <a:xfrm>
            <a:off x="2212853" y="1577061"/>
            <a:ext cx="2048044" cy="885148"/>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2000" dirty="0" smtClean="0">
                <a:latin typeface="Lato Light" charset="0"/>
                <a:ea typeface="Lato Light" charset="0"/>
                <a:cs typeface="Lato Light" charset="0"/>
              </a:rPr>
              <a:t>Final Beta Testing and Team hiring </a:t>
            </a:r>
          </a:p>
        </p:txBody>
      </p:sp>
      <p:sp>
        <p:nvSpPr>
          <p:cNvPr id="46" name="TextBox 45"/>
          <p:cNvSpPr txBox="1"/>
          <p:nvPr/>
        </p:nvSpPr>
        <p:spPr>
          <a:xfrm>
            <a:off x="2665809" y="1086770"/>
            <a:ext cx="1118255"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Quarter 1</a:t>
            </a:r>
            <a:endParaRPr lang="en-US" b="1" dirty="0">
              <a:solidFill>
                <a:schemeClr val="tx2"/>
              </a:solidFill>
              <a:latin typeface="Lato Black" charset="0"/>
              <a:ea typeface="Lato Black" charset="0"/>
              <a:cs typeface="Lato Black" charset="0"/>
            </a:endParaRPr>
          </a:p>
        </p:txBody>
      </p:sp>
      <p:sp>
        <p:nvSpPr>
          <p:cNvPr id="47" name="Line 396"/>
          <p:cNvSpPr>
            <a:spLocks noChangeShapeType="1"/>
          </p:cNvSpPr>
          <p:nvPr/>
        </p:nvSpPr>
        <p:spPr bwMode="auto">
          <a:xfrm>
            <a:off x="4249935" y="2674020"/>
            <a:ext cx="1557309" cy="2026"/>
          </a:xfrm>
          <a:prstGeom prst="line">
            <a:avLst/>
          </a:prstGeom>
          <a:noFill/>
          <a:ln w="4392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48" name="Line 397"/>
          <p:cNvSpPr>
            <a:spLocks noChangeShapeType="1"/>
          </p:cNvSpPr>
          <p:nvPr/>
        </p:nvSpPr>
        <p:spPr bwMode="auto">
          <a:xfrm>
            <a:off x="5045803" y="2674020"/>
            <a:ext cx="761441" cy="2026"/>
          </a:xfrm>
          <a:prstGeom prst="line">
            <a:avLst/>
          </a:prstGeom>
          <a:noFill/>
          <a:ln w="4392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49" name="Subtitle 2"/>
          <p:cNvSpPr txBox="1">
            <a:spLocks/>
          </p:cNvSpPr>
          <p:nvPr/>
        </p:nvSpPr>
        <p:spPr>
          <a:xfrm>
            <a:off x="4011379" y="2747435"/>
            <a:ext cx="2048044"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2000" dirty="0" smtClean="0">
                <a:latin typeface="Lato Light" charset="0"/>
                <a:ea typeface="Lato Light" charset="0"/>
                <a:cs typeface="Lato Light" charset="0"/>
              </a:rPr>
              <a:t>Product Launch and CDSCO certification</a:t>
            </a:r>
          </a:p>
        </p:txBody>
      </p:sp>
      <p:sp>
        <p:nvSpPr>
          <p:cNvPr id="50" name="TextBox 49"/>
          <p:cNvSpPr txBox="1"/>
          <p:nvPr/>
        </p:nvSpPr>
        <p:spPr>
          <a:xfrm>
            <a:off x="4475478" y="2198079"/>
            <a:ext cx="1118256"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Quarter 2</a:t>
            </a:r>
            <a:endParaRPr lang="en-US" b="1" dirty="0">
              <a:solidFill>
                <a:schemeClr val="tx2"/>
              </a:solidFill>
              <a:latin typeface="Lato Black" charset="0"/>
              <a:ea typeface="Lato Black" charset="0"/>
              <a:cs typeface="Lato Black" charset="0"/>
            </a:endParaRPr>
          </a:p>
        </p:txBody>
      </p:sp>
      <p:sp>
        <p:nvSpPr>
          <p:cNvPr id="51" name="Line 396"/>
          <p:cNvSpPr>
            <a:spLocks noChangeShapeType="1"/>
          </p:cNvSpPr>
          <p:nvPr/>
        </p:nvSpPr>
        <p:spPr bwMode="auto">
          <a:xfrm>
            <a:off x="6702841" y="2205093"/>
            <a:ext cx="1557309" cy="2026"/>
          </a:xfrm>
          <a:prstGeom prst="line">
            <a:avLst/>
          </a:prstGeom>
          <a:noFill/>
          <a:ln w="4392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52" name="Line 397"/>
          <p:cNvSpPr>
            <a:spLocks noChangeShapeType="1"/>
          </p:cNvSpPr>
          <p:nvPr/>
        </p:nvSpPr>
        <p:spPr bwMode="auto">
          <a:xfrm>
            <a:off x="7498709" y="2205093"/>
            <a:ext cx="761441" cy="2026"/>
          </a:xfrm>
          <a:prstGeom prst="line">
            <a:avLst/>
          </a:prstGeom>
          <a:noFill/>
          <a:ln w="4392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53" name="Subtitle 2"/>
          <p:cNvSpPr txBox="1">
            <a:spLocks/>
          </p:cNvSpPr>
          <p:nvPr/>
        </p:nvSpPr>
        <p:spPr>
          <a:xfrm>
            <a:off x="6464285" y="2278508"/>
            <a:ext cx="2048044"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2000" dirty="0" smtClean="0">
                <a:latin typeface="Lato Light" charset="0"/>
                <a:ea typeface="Lato Light" charset="0"/>
                <a:cs typeface="Lato Light" charset="0"/>
              </a:rPr>
              <a:t>Multi-city product Expansion</a:t>
            </a:r>
          </a:p>
        </p:txBody>
      </p:sp>
      <p:sp>
        <p:nvSpPr>
          <p:cNvPr id="54" name="TextBox 53"/>
          <p:cNvSpPr txBox="1"/>
          <p:nvPr/>
        </p:nvSpPr>
        <p:spPr>
          <a:xfrm>
            <a:off x="6928384" y="1729152"/>
            <a:ext cx="1118256"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Quarter 3</a:t>
            </a:r>
            <a:endParaRPr lang="en-US" b="1" dirty="0">
              <a:solidFill>
                <a:schemeClr val="tx2"/>
              </a:solidFill>
              <a:latin typeface="Lato Black" charset="0"/>
              <a:ea typeface="Lato Black" charset="0"/>
              <a:cs typeface="Lato Black" charset="0"/>
            </a:endParaRPr>
          </a:p>
        </p:txBody>
      </p:sp>
      <p:sp>
        <p:nvSpPr>
          <p:cNvPr id="55" name="Line 396"/>
          <p:cNvSpPr>
            <a:spLocks noChangeShapeType="1"/>
          </p:cNvSpPr>
          <p:nvPr/>
        </p:nvSpPr>
        <p:spPr bwMode="auto">
          <a:xfrm>
            <a:off x="8509766" y="2826796"/>
            <a:ext cx="1557309" cy="2026"/>
          </a:xfrm>
          <a:prstGeom prst="line">
            <a:avLst/>
          </a:prstGeom>
          <a:noFill/>
          <a:ln w="4392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56" name="Line 397"/>
          <p:cNvSpPr>
            <a:spLocks noChangeShapeType="1"/>
          </p:cNvSpPr>
          <p:nvPr/>
        </p:nvSpPr>
        <p:spPr bwMode="auto">
          <a:xfrm>
            <a:off x="9305634" y="2826796"/>
            <a:ext cx="761441" cy="2026"/>
          </a:xfrm>
          <a:prstGeom prst="line">
            <a:avLst/>
          </a:prstGeom>
          <a:noFill/>
          <a:ln w="4392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57" name="Subtitle 2"/>
          <p:cNvSpPr txBox="1">
            <a:spLocks/>
          </p:cNvSpPr>
          <p:nvPr/>
        </p:nvSpPr>
        <p:spPr>
          <a:xfrm>
            <a:off x="8271210" y="2900211"/>
            <a:ext cx="3488990"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2000" dirty="0" smtClean="0">
                <a:latin typeface="Lato Light" charset="0"/>
                <a:ea typeface="Lato Light" charset="0"/>
                <a:cs typeface="Lato Light" charset="0"/>
              </a:rPr>
              <a:t>Adding new feature of CT scan analysis, and making presence in at least 20 cities</a:t>
            </a:r>
          </a:p>
        </p:txBody>
      </p:sp>
      <p:sp>
        <p:nvSpPr>
          <p:cNvPr id="58" name="TextBox 57"/>
          <p:cNvSpPr txBox="1"/>
          <p:nvPr/>
        </p:nvSpPr>
        <p:spPr>
          <a:xfrm>
            <a:off x="8735308" y="2350855"/>
            <a:ext cx="1118256"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Quarter 4</a:t>
            </a:r>
            <a:endParaRPr lang="en-US" b="1" dirty="0">
              <a:solidFill>
                <a:schemeClr val="tx2"/>
              </a:solidFill>
              <a:latin typeface="Lato Black" charset="0"/>
              <a:ea typeface="Lato Black" charset="0"/>
              <a:cs typeface="Lato Black" charset="0"/>
            </a:endParaRPr>
          </a:p>
        </p:txBody>
      </p:sp>
      <p:sp>
        <p:nvSpPr>
          <p:cNvPr id="61" name="Freeform 514"/>
          <p:cNvSpPr>
            <a:spLocks noChangeArrowheads="1"/>
          </p:cNvSpPr>
          <p:nvPr/>
        </p:nvSpPr>
        <p:spPr bwMode="auto">
          <a:xfrm>
            <a:off x="1046936" y="2389528"/>
            <a:ext cx="836369" cy="1218798"/>
          </a:xfrm>
          <a:custGeom>
            <a:avLst/>
            <a:gdLst>
              <a:gd name="T0" fmla="*/ 1820 w 1821"/>
              <a:gd name="T1" fmla="*/ 912 h 2656"/>
              <a:gd name="T2" fmla="*/ 1820 w 1821"/>
              <a:gd name="T3" fmla="*/ 912 h 2656"/>
              <a:gd name="T4" fmla="*/ 910 w 1821"/>
              <a:gd name="T5" fmla="*/ 2655 h 2656"/>
              <a:gd name="T6" fmla="*/ 910 w 1821"/>
              <a:gd name="T7" fmla="*/ 2655 h 2656"/>
              <a:gd name="T8" fmla="*/ 0 w 1821"/>
              <a:gd name="T9" fmla="*/ 912 h 2656"/>
              <a:gd name="T10" fmla="*/ 0 w 1821"/>
              <a:gd name="T11" fmla="*/ 912 h 2656"/>
              <a:gd name="T12" fmla="*/ 910 w 1821"/>
              <a:gd name="T13" fmla="*/ 0 h 2656"/>
              <a:gd name="T14" fmla="*/ 910 w 1821"/>
              <a:gd name="T15" fmla="*/ 0 h 2656"/>
              <a:gd name="T16" fmla="*/ 1820 w 1821"/>
              <a:gd name="T17" fmla="*/ 912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1" h="2656">
                <a:moveTo>
                  <a:pt x="1820" y="912"/>
                </a:moveTo>
                <a:lnTo>
                  <a:pt x="1820" y="912"/>
                </a:lnTo>
                <a:cubicBezTo>
                  <a:pt x="1820" y="1634"/>
                  <a:pt x="910" y="2655"/>
                  <a:pt x="910" y="2655"/>
                </a:cubicBezTo>
                <a:lnTo>
                  <a:pt x="910" y="2655"/>
                </a:lnTo>
                <a:cubicBezTo>
                  <a:pt x="910" y="2655"/>
                  <a:pt x="0" y="1618"/>
                  <a:pt x="0" y="912"/>
                </a:cubicBezTo>
                <a:lnTo>
                  <a:pt x="0" y="912"/>
                </a:lnTo>
                <a:cubicBezTo>
                  <a:pt x="0" y="408"/>
                  <a:pt x="407" y="0"/>
                  <a:pt x="910" y="0"/>
                </a:cubicBezTo>
                <a:lnTo>
                  <a:pt x="910" y="0"/>
                </a:lnTo>
                <a:cubicBezTo>
                  <a:pt x="1413" y="0"/>
                  <a:pt x="1820" y="408"/>
                  <a:pt x="1820" y="912"/>
                </a:cubicBezTo>
              </a:path>
            </a:pathLst>
          </a:custGeom>
          <a:solidFill>
            <a:srgbClr val="00B050"/>
          </a:solidFill>
          <a:ln>
            <a:noFill/>
          </a:ln>
          <a:effectLst/>
        </p:spPr>
        <p:txBody>
          <a:bodyPr wrap="none" lIns="45720" tIns="22860" rIns="45720" bIns="22860" anchor="ctr"/>
          <a:lstStyle/>
          <a:p>
            <a:endParaRPr lang="en-US" sz="3600"/>
          </a:p>
        </p:txBody>
      </p:sp>
      <p:sp>
        <p:nvSpPr>
          <p:cNvPr id="62" name="Freeform 516"/>
          <p:cNvSpPr>
            <a:spLocks noChangeArrowheads="1"/>
          </p:cNvSpPr>
          <p:nvPr/>
        </p:nvSpPr>
        <p:spPr bwMode="auto">
          <a:xfrm>
            <a:off x="1150215" y="2492781"/>
            <a:ext cx="537667" cy="597559"/>
          </a:xfrm>
          <a:custGeom>
            <a:avLst/>
            <a:gdLst>
              <a:gd name="T0" fmla="*/ 1366 w 1367"/>
              <a:gd name="T1" fmla="*/ 684 h 1366"/>
              <a:gd name="T2" fmla="*/ 1366 w 1367"/>
              <a:gd name="T3" fmla="*/ 684 h 1366"/>
              <a:gd name="T4" fmla="*/ 683 w 1367"/>
              <a:gd name="T5" fmla="*/ 1365 h 1366"/>
              <a:gd name="T6" fmla="*/ 683 w 1367"/>
              <a:gd name="T7" fmla="*/ 1365 h 1366"/>
              <a:gd name="T8" fmla="*/ 0 w 1367"/>
              <a:gd name="T9" fmla="*/ 684 h 1366"/>
              <a:gd name="T10" fmla="*/ 0 w 1367"/>
              <a:gd name="T11" fmla="*/ 684 h 1366"/>
              <a:gd name="T12" fmla="*/ 683 w 1367"/>
              <a:gd name="T13" fmla="*/ 0 h 1366"/>
              <a:gd name="T14" fmla="*/ 683 w 1367"/>
              <a:gd name="T15" fmla="*/ 0 h 1366"/>
              <a:gd name="T16" fmla="*/ 1366 w 1367"/>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366">
                <a:moveTo>
                  <a:pt x="1366" y="684"/>
                </a:moveTo>
                <a:lnTo>
                  <a:pt x="1366" y="684"/>
                </a:lnTo>
                <a:cubicBezTo>
                  <a:pt x="1366" y="1060"/>
                  <a:pt x="1060" y="1365"/>
                  <a:pt x="683" y="1365"/>
                </a:cubicBezTo>
                <a:lnTo>
                  <a:pt x="683" y="1365"/>
                </a:lnTo>
                <a:cubicBezTo>
                  <a:pt x="306" y="1365"/>
                  <a:pt x="0" y="1060"/>
                  <a:pt x="0" y="684"/>
                </a:cubicBezTo>
                <a:lnTo>
                  <a:pt x="0" y="684"/>
                </a:lnTo>
                <a:cubicBezTo>
                  <a:pt x="0" y="306"/>
                  <a:pt x="306" y="0"/>
                  <a:pt x="683" y="0"/>
                </a:cubicBezTo>
                <a:lnTo>
                  <a:pt x="683" y="0"/>
                </a:lnTo>
                <a:cubicBezTo>
                  <a:pt x="1060" y="0"/>
                  <a:pt x="1366" y="306"/>
                  <a:pt x="1366" y="684"/>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pPr algn="ctr"/>
            <a:r>
              <a:rPr lang="en-US" sz="3600" dirty="0" smtClean="0"/>
              <a:t> </a:t>
            </a:r>
            <a:r>
              <a:rPr lang="en-US" sz="3600" dirty="0" smtClean="0">
                <a:solidFill>
                  <a:srgbClr val="00B050"/>
                </a:solidFill>
              </a:rPr>
              <a:t>0</a:t>
            </a:r>
            <a:r>
              <a:rPr lang="en-US" sz="3600" dirty="0" smtClean="0"/>
              <a:t> </a:t>
            </a:r>
            <a:endParaRPr lang="en-US" sz="3600" dirty="0"/>
          </a:p>
        </p:txBody>
      </p:sp>
      <p:sp>
        <p:nvSpPr>
          <p:cNvPr id="64" name="Line 396"/>
          <p:cNvSpPr>
            <a:spLocks noChangeShapeType="1"/>
          </p:cNvSpPr>
          <p:nvPr/>
        </p:nvSpPr>
        <p:spPr bwMode="auto">
          <a:xfrm>
            <a:off x="622441" y="4598472"/>
            <a:ext cx="1557309" cy="2026"/>
          </a:xfrm>
          <a:prstGeom prst="line">
            <a:avLst/>
          </a:prstGeom>
          <a:noFill/>
          <a:ln w="4392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65" name="Subtitle 2"/>
          <p:cNvSpPr txBox="1">
            <a:spLocks/>
          </p:cNvSpPr>
          <p:nvPr/>
        </p:nvSpPr>
        <p:spPr>
          <a:xfrm>
            <a:off x="395025" y="4612822"/>
            <a:ext cx="2460329" cy="151532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2020"/>
              </a:lnSpc>
              <a:buFont typeface="Arial" pitchFamily="34" charset="0"/>
              <a:buChar char="•"/>
            </a:pPr>
            <a:r>
              <a:rPr lang="en-US" sz="2000" dirty="0" smtClean="0">
                <a:latin typeface="Lato Light" charset="0"/>
                <a:ea typeface="Lato Light" charset="0"/>
                <a:cs typeface="Lato Light" charset="0"/>
              </a:rPr>
              <a:t>Patent Done</a:t>
            </a:r>
          </a:p>
          <a:p>
            <a:pPr marL="342900" indent="-342900" algn="l">
              <a:lnSpc>
                <a:spcPts val="2020"/>
              </a:lnSpc>
              <a:buFont typeface="Arial" pitchFamily="34" charset="0"/>
              <a:buChar char="•"/>
            </a:pPr>
            <a:r>
              <a:rPr lang="en-US" sz="2000" dirty="0" smtClean="0">
                <a:latin typeface="Lato Light" charset="0"/>
                <a:ea typeface="Lato Light" charset="0"/>
                <a:cs typeface="Lato Light" charset="0"/>
              </a:rPr>
              <a:t>Radiologist approval done</a:t>
            </a:r>
          </a:p>
          <a:p>
            <a:pPr marL="342900" indent="-342900" algn="l">
              <a:lnSpc>
                <a:spcPts val="2020"/>
              </a:lnSpc>
              <a:buFont typeface="Arial" pitchFamily="34" charset="0"/>
              <a:buChar char="•"/>
            </a:pPr>
            <a:r>
              <a:rPr lang="en-US" sz="2000" dirty="0" smtClean="0">
                <a:latin typeface="Lato Light" charset="0"/>
                <a:ea typeface="Lato Light" charset="0"/>
                <a:cs typeface="Lato Light" charset="0"/>
              </a:rPr>
              <a:t>Can detect up-to 5 disease </a:t>
            </a:r>
          </a:p>
        </p:txBody>
      </p:sp>
      <p:sp>
        <p:nvSpPr>
          <p:cNvPr id="66" name="TextBox 65"/>
          <p:cNvSpPr txBox="1"/>
          <p:nvPr/>
        </p:nvSpPr>
        <p:spPr>
          <a:xfrm>
            <a:off x="478235" y="4122531"/>
            <a:ext cx="1857753"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Completed Task</a:t>
            </a:r>
            <a:endParaRPr lang="en-US" b="1" dirty="0">
              <a:solidFill>
                <a:schemeClr val="tx2"/>
              </a:solidFill>
              <a:latin typeface="Lato Black" charset="0"/>
              <a:ea typeface="Lato Black" charset="0"/>
              <a:cs typeface="Lato Black" charset="0"/>
            </a:endParaRPr>
          </a:p>
        </p:txBody>
      </p:sp>
    </p:spTree>
    <p:extLst>
      <p:ext uri="{BB962C8B-B14F-4D97-AF65-F5344CB8AC3E}">
        <p14:creationId xmlns:p14="http://schemas.microsoft.com/office/powerpoint/2010/main" val="237990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77704" y="340193"/>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COMPETITION</a:t>
            </a:r>
          </a:p>
        </p:txBody>
      </p:sp>
      <p:sp>
        <p:nvSpPr>
          <p:cNvPr id="5" name="Rectangle 4"/>
          <p:cNvSpPr/>
          <p:nvPr/>
        </p:nvSpPr>
        <p:spPr>
          <a:xfrm>
            <a:off x="181325" y="1295400"/>
            <a:ext cx="11616370" cy="1421928"/>
          </a:xfrm>
          <a:prstGeom prst="rect">
            <a:avLst/>
          </a:prstGeom>
        </p:spPr>
        <p:txBody>
          <a:bodyPr wrap="square">
            <a:spAutoFit/>
          </a:bodyPr>
          <a:lstStyle/>
          <a:p>
            <a:pPr marL="457200" indent="-457200">
              <a:lnSpc>
                <a:spcPct val="120000"/>
              </a:lnSpc>
              <a:buFont typeface="Arial" pitchFamily="34" charset="0"/>
              <a:buChar char="•"/>
            </a:pPr>
            <a:r>
              <a:rPr lang="en-US" sz="1800" spc="60" dirty="0" smtClean="0">
                <a:solidFill>
                  <a:schemeClr val="tx1">
                    <a:lumMod val="50000"/>
                    <a:lumOff val="50000"/>
                  </a:schemeClr>
                </a:solidFill>
                <a:latin typeface="Georgia"/>
                <a:cs typeface="Georgia"/>
              </a:rPr>
              <a:t>Our training system is very different from our competitor, as they use millions of images because of traditional approach, but our self developed algorithm is capable of producing better results with very less data. Allowing us to add new diseases very fast.</a:t>
            </a:r>
          </a:p>
          <a:p>
            <a:pPr>
              <a:lnSpc>
                <a:spcPct val="120000"/>
              </a:lnSpc>
            </a:pPr>
            <a:endParaRPr lang="en-US" sz="1800" spc="60" dirty="0" smtClean="0">
              <a:solidFill>
                <a:schemeClr val="tx1">
                  <a:lumMod val="50000"/>
                  <a:lumOff val="50000"/>
                </a:schemeClr>
              </a:solidFill>
              <a:latin typeface="Georgia"/>
              <a:cs typeface="Georgia"/>
            </a:endParaRPr>
          </a:p>
        </p:txBody>
      </p:sp>
      <p:graphicFrame>
        <p:nvGraphicFramePr>
          <p:cNvPr id="6" name="Table 5"/>
          <p:cNvGraphicFramePr>
            <a:graphicFrameLocks noGrp="1"/>
          </p:cNvGraphicFramePr>
          <p:nvPr>
            <p:extLst>
              <p:ext uri="{D42A27DB-BD31-4B8C-83A1-F6EECF244321}">
                <p14:modId xmlns:p14="http://schemas.microsoft.com/office/powerpoint/2010/main" val="36104037"/>
              </p:ext>
            </p:extLst>
          </p:nvPr>
        </p:nvGraphicFramePr>
        <p:xfrm>
          <a:off x="602961" y="2514600"/>
          <a:ext cx="11002885" cy="4226099"/>
        </p:xfrm>
        <a:graphic>
          <a:graphicData uri="http://schemas.openxmlformats.org/drawingml/2006/table">
            <a:tbl>
              <a:tblPr firstRow="1" bandRow="1">
                <a:tableStyleId>{5C22544A-7EE6-4342-B048-85BDC9FD1C3A}</a:tableStyleId>
              </a:tblPr>
              <a:tblGrid>
                <a:gridCol w="11002885"/>
              </a:tblGrid>
              <a:tr h="554751">
                <a:tc>
                  <a:txBody>
                    <a:bodyPr/>
                    <a:lstStyle/>
                    <a:p>
                      <a:pPr algn="ctr"/>
                      <a:r>
                        <a:rPr lang="en-US" dirty="0" smtClean="0"/>
                        <a:t>COMPETITIVE ADVANTAGE</a:t>
                      </a:r>
                      <a:endParaRPr lang="en-US" dirty="0"/>
                    </a:p>
                  </a:txBody>
                  <a:tcPr/>
                </a:tc>
              </a:tr>
              <a:tr h="689237">
                <a:tc>
                  <a:txBody>
                    <a:bodyPr/>
                    <a:lstStyle/>
                    <a:p>
                      <a:pPr algn="ctr"/>
                      <a:r>
                        <a:rPr lang="en-US" dirty="0" smtClean="0"/>
                        <a:t>1.</a:t>
                      </a:r>
                      <a:r>
                        <a:rPr lang="en-US" baseline="0" dirty="0" smtClean="0"/>
                        <a:t> Complete Cloud based platform, no new hardware required.</a:t>
                      </a:r>
                      <a:endParaRPr lang="en-US" dirty="0"/>
                    </a:p>
                  </a:txBody>
                  <a:tcPr/>
                </a:tc>
              </a:tr>
              <a:tr h="689237">
                <a:tc>
                  <a:txBody>
                    <a:bodyPr/>
                    <a:lstStyle/>
                    <a:p>
                      <a:pPr algn="ctr"/>
                      <a:r>
                        <a:rPr lang="en-US" dirty="0" smtClean="0"/>
                        <a:t>2. Capability</a:t>
                      </a:r>
                      <a:r>
                        <a:rPr lang="en-US" baseline="0" dirty="0" smtClean="0"/>
                        <a:t> to run on low powered devices like smart phones.</a:t>
                      </a:r>
                      <a:endParaRPr lang="en-US" dirty="0"/>
                    </a:p>
                  </a:txBody>
                  <a:tcPr/>
                </a:tc>
              </a:tr>
              <a:tr h="689237">
                <a:tc>
                  <a:txBody>
                    <a:bodyPr/>
                    <a:lstStyle/>
                    <a:p>
                      <a:pPr algn="ctr"/>
                      <a:r>
                        <a:rPr lang="en-US" dirty="0" smtClean="0"/>
                        <a:t>3. Pre-mature cancer detection</a:t>
                      </a:r>
                      <a:r>
                        <a:rPr lang="en-US" baseline="0" dirty="0" smtClean="0"/>
                        <a:t> via. X-rays</a:t>
                      </a:r>
                      <a:endParaRPr lang="en-US" dirty="0"/>
                    </a:p>
                  </a:txBody>
                  <a:tcPr/>
                </a:tc>
              </a:tr>
              <a:tr h="689237">
                <a:tc>
                  <a:txBody>
                    <a:bodyPr/>
                    <a:lstStyle/>
                    <a:p>
                      <a:pPr algn="ctr"/>
                      <a:r>
                        <a:rPr lang="en-US" dirty="0" smtClean="0"/>
                        <a:t>4.</a:t>
                      </a:r>
                      <a:r>
                        <a:rPr lang="en-US" baseline="0" dirty="0" smtClean="0"/>
                        <a:t> </a:t>
                      </a:r>
                      <a:r>
                        <a:rPr lang="en-US" dirty="0" smtClean="0"/>
                        <a:t>Prioritizing scans from the level of seriousness(means </a:t>
                      </a:r>
                      <a:r>
                        <a:rPr lang="en-US" baseline="0" dirty="0" smtClean="0"/>
                        <a:t>which patients need early or immediate attention) </a:t>
                      </a:r>
                    </a:p>
                    <a:p>
                      <a:pPr algn="ctr"/>
                      <a:endParaRPr lang="en-US" baseline="0" dirty="0" smtClean="0"/>
                    </a:p>
                  </a:txBody>
                  <a:tcPr/>
                </a:tc>
              </a:tr>
              <a:tr h="806911">
                <a:tc>
                  <a:txBody>
                    <a:bodyPr/>
                    <a:lstStyle/>
                    <a:p>
                      <a:pPr algn="ctr"/>
                      <a:endParaRPr lang="en-US" baseline="0" dirty="0" smtClean="0"/>
                    </a:p>
                    <a:p>
                      <a:pPr algn="ctr"/>
                      <a:r>
                        <a:rPr lang="en-US" baseline="0" dirty="0" smtClean="0"/>
                        <a:t>5. Comparing effective treatment report from X-rays(like one at time of admission another after some given treatment)</a:t>
                      </a:r>
                    </a:p>
                  </a:txBody>
                  <a:tcPr/>
                </a:tc>
              </a:tr>
            </a:tbl>
          </a:graphicData>
        </a:graphic>
      </p:graphicFrame>
      <p:sp>
        <p:nvSpPr>
          <p:cNvPr id="7" name="TextBox 6"/>
          <p:cNvSpPr txBox="1"/>
          <p:nvPr/>
        </p:nvSpPr>
        <p:spPr>
          <a:xfrm>
            <a:off x="758824" y="1139672"/>
            <a:ext cx="4446025" cy="307777"/>
          </a:xfrm>
          <a:prstGeom prst="rect">
            <a:avLst/>
          </a:prstGeom>
          <a:noFill/>
        </p:spPr>
        <p:txBody>
          <a:bodyPr wrap="none" rtlCol="0">
            <a:spAutoFit/>
          </a:bodyPr>
          <a:lstStyle/>
          <a:p>
            <a:r>
              <a:rPr lang="en-US" sz="1400" i="1" dirty="0" smtClean="0">
                <a:solidFill>
                  <a:srgbClr val="00B050"/>
                </a:solidFill>
              </a:rPr>
              <a:t>Note:- The proposition described is of target Indian Market</a:t>
            </a:r>
            <a:endParaRPr lang="en-US" sz="1400" i="1" dirty="0">
              <a:solidFill>
                <a:srgbClr val="00B050"/>
              </a:solidFill>
            </a:endParaRPr>
          </a:p>
        </p:txBody>
      </p:sp>
    </p:spTree>
    <p:extLst>
      <p:ext uri="{BB962C8B-B14F-4D97-AF65-F5344CB8AC3E}">
        <p14:creationId xmlns:p14="http://schemas.microsoft.com/office/powerpoint/2010/main" val="2414041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1273</TotalTime>
  <Words>915</Words>
  <Application>Microsoft Office PowerPoint</Application>
  <PresentationFormat>Custom</PresentationFormat>
  <Paragraphs>129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 Ranjan Satpathy</dc:creator>
  <cp:lastModifiedBy>Shubham Singh</cp:lastModifiedBy>
  <cp:revision>73</cp:revision>
  <dcterms:created xsi:type="dcterms:W3CDTF">2019-09-04T09:39:57Z</dcterms:created>
  <dcterms:modified xsi:type="dcterms:W3CDTF">2020-05-21T23:27:28Z</dcterms:modified>
</cp:coreProperties>
</file>