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24"/>
  </p:notesMasterIdLst>
  <p:sldIdLst>
    <p:sldId id="256" r:id="rId3"/>
    <p:sldId id="257" r:id="rId4"/>
    <p:sldId id="330" r:id="rId5"/>
    <p:sldId id="331" r:id="rId6"/>
    <p:sldId id="372" r:id="rId7"/>
    <p:sldId id="332" r:id="rId8"/>
    <p:sldId id="373" r:id="rId9"/>
    <p:sldId id="334" r:id="rId10"/>
    <p:sldId id="374" r:id="rId11"/>
    <p:sldId id="340" r:id="rId12"/>
    <p:sldId id="375" r:id="rId13"/>
    <p:sldId id="335" r:id="rId14"/>
    <p:sldId id="376" r:id="rId15"/>
    <p:sldId id="336" r:id="rId16"/>
    <p:sldId id="377" r:id="rId17"/>
    <p:sldId id="337" r:id="rId18"/>
    <p:sldId id="378" r:id="rId19"/>
    <p:sldId id="338" r:id="rId20"/>
    <p:sldId id="379" r:id="rId21"/>
    <p:sldId id="339" r:id="rId22"/>
    <p:sldId id="380" r:id="rId23"/>
    <p:sldId id="341" r:id="rId24"/>
    <p:sldId id="381" r:id="rId25"/>
    <p:sldId id="342" r:id="rId26"/>
    <p:sldId id="382" r:id="rId27"/>
    <p:sldId id="343" r:id="rId28"/>
    <p:sldId id="383" r:id="rId29"/>
    <p:sldId id="385" r:id="rId30"/>
    <p:sldId id="386" r:id="rId31"/>
    <p:sldId id="344" r:id="rId32"/>
    <p:sldId id="384" r:id="rId33"/>
    <p:sldId id="258" r:id="rId34"/>
    <p:sldId id="259" r:id="rId35"/>
    <p:sldId id="260" r:id="rId36"/>
    <p:sldId id="261" r:id="rId37"/>
    <p:sldId id="262" r:id="rId38"/>
    <p:sldId id="263" r:id="rId39"/>
    <p:sldId id="329" r:id="rId40"/>
    <p:sldId id="264" r:id="rId41"/>
    <p:sldId id="280" r:id="rId42"/>
    <p:sldId id="281" r:id="rId43"/>
    <p:sldId id="282" r:id="rId44"/>
    <p:sldId id="283" r:id="rId45"/>
    <p:sldId id="284" r:id="rId46"/>
    <p:sldId id="285" r:id="rId47"/>
    <p:sldId id="286" r:id="rId48"/>
    <p:sldId id="287" r:id="rId49"/>
    <p:sldId id="288" r:id="rId50"/>
    <p:sldId id="289" r:id="rId51"/>
    <p:sldId id="290" r:id="rId52"/>
    <p:sldId id="291" r:id="rId53"/>
    <p:sldId id="292" r:id="rId54"/>
    <p:sldId id="293" r:id="rId55"/>
    <p:sldId id="294" r:id="rId56"/>
    <p:sldId id="295" r:id="rId57"/>
    <p:sldId id="296" r:id="rId58"/>
    <p:sldId id="297" r:id="rId59"/>
    <p:sldId id="298" r:id="rId60"/>
    <p:sldId id="299" r:id="rId61"/>
    <p:sldId id="300" r:id="rId62"/>
    <p:sldId id="301" r:id="rId63"/>
    <p:sldId id="302" r:id="rId64"/>
    <p:sldId id="303" r:id="rId65"/>
    <p:sldId id="304" r:id="rId66"/>
    <p:sldId id="305" r:id="rId67"/>
    <p:sldId id="306" r:id="rId68"/>
    <p:sldId id="307" r:id="rId69"/>
    <p:sldId id="310" r:id="rId70"/>
    <p:sldId id="311" r:id="rId71"/>
    <p:sldId id="312" r:id="rId72"/>
    <p:sldId id="313" r:id="rId73"/>
    <p:sldId id="314" r:id="rId74"/>
    <p:sldId id="315" r:id="rId75"/>
    <p:sldId id="316" r:id="rId76"/>
    <p:sldId id="317" r:id="rId77"/>
    <p:sldId id="319" r:id="rId78"/>
    <p:sldId id="320" r:id="rId79"/>
    <p:sldId id="321" r:id="rId80"/>
    <p:sldId id="318" r:id="rId81"/>
    <p:sldId id="395" r:id="rId82"/>
    <p:sldId id="396" r:id="rId83"/>
    <p:sldId id="323" r:id="rId84"/>
    <p:sldId id="324" r:id="rId85"/>
    <p:sldId id="325" r:id="rId86"/>
    <p:sldId id="326" r:id="rId87"/>
    <p:sldId id="327" r:id="rId88"/>
    <p:sldId id="328" r:id="rId89"/>
    <p:sldId id="345" r:id="rId90"/>
    <p:sldId id="346" r:id="rId91"/>
    <p:sldId id="347" r:id="rId92"/>
    <p:sldId id="387" r:id="rId93"/>
    <p:sldId id="348" r:id="rId94"/>
    <p:sldId id="388" r:id="rId95"/>
    <p:sldId id="349" r:id="rId96"/>
    <p:sldId id="389" r:id="rId97"/>
    <p:sldId id="350" r:id="rId98"/>
    <p:sldId id="390" r:id="rId99"/>
    <p:sldId id="351" r:id="rId100"/>
    <p:sldId id="391" r:id="rId101"/>
    <p:sldId id="352" r:id="rId102"/>
    <p:sldId id="392" r:id="rId103"/>
    <p:sldId id="353" r:id="rId104"/>
    <p:sldId id="393" r:id="rId105"/>
    <p:sldId id="354" r:id="rId106"/>
    <p:sldId id="394" r:id="rId107"/>
    <p:sldId id="355" r:id="rId108"/>
    <p:sldId id="356" r:id="rId109"/>
    <p:sldId id="357" r:id="rId110"/>
    <p:sldId id="416" r:id="rId111"/>
    <p:sldId id="417" r:id="rId112"/>
    <p:sldId id="421" r:id="rId113"/>
    <p:sldId id="418" r:id="rId114"/>
    <p:sldId id="422" r:id="rId115"/>
    <p:sldId id="420" r:id="rId116"/>
    <p:sldId id="419" r:id="rId117"/>
    <p:sldId id="423" r:id="rId118"/>
    <p:sldId id="425" r:id="rId119"/>
    <p:sldId id="424" r:id="rId120"/>
    <p:sldId id="414" r:id="rId121"/>
    <p:sldId id="415" r:id="rId122"/>
    <p:sldId id="371" r:id="rId123"/>
  </p:sldIdLst>
  <p:sldSz cx="9144000" cy="6858000" type="screen4x3"/>
  <p:notesSz cx="6858000" cy="9144000"/>
  <p:defaultTextStyle>
    <a:defPPr>
      <a:defRPr lang="h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FECB4D8-DB02-4DC6-A0A2-4F2EBAE1DC90}" styleName="中度样式 1 - 强调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000" autoAdjust="0"/>
    <p:restoredTop sz="94660"/>
  </p:normalViewPr>
  <p:slideViewPr>
    <p:cSldViewPr showGuides="1">
      <p:cViewPr varScale="1">
        <p:scale>
          <a:sx n="68" d="100"/>
          <a:sy n="68" d="100"/>
        </p:scale>
        <p:origin x="-1470" y="-96"/>
      </p:cViewPr>
      <p:guideLst>
        <p:guide orient="horz" pos="2152"/>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9" Type="http://schemas.openxmlformats.org/officeDocument/2006/relationships/slide" Target="slides/slide97.xml"/><Relationship Id="rId98" Type="http://schemas.openxmlformats.org/officeDocument/2006/relationships/slide" Target="slides/slide96.xml"/><Relationship Id="rId97" Type="http://schemas.openxmlformats.org/officeDocument/2006/relationships/slide" Target="slides/slide95.xml"/><Relationship Id="rId96" Type="http://schemas.openxmlformats.org/officeDocument/2006/relationships/slide" Target="slides/slide94.xml"/><Relationship Id="rId95" Type="http://schemas.openxmlformats.org/officeDocument/2006/relationships/slide" Target="slides/slide93.xml"/><Relationship Id="rId94" Type="http://schemas.openxmlformats.org/officeDocument/2006/relationships/slide" Target="slides/slide92.xml"/><Relationship Id="rId93" Type="http://schemas.openxmlformats.org/officeDocument/2006/relationships/slide" Target="slides/slide91.xml"/><Relationship Id="rId92" Type="http://schemas.openxmlformats.org/officeDocument/2006/relationships/slide" Target="slides/slide90.xml"/><Relationship Id="rId91" Type="http://schemas.openxmlformats.org/officeDocument/2006/relationships/slide" Target="slides/slide89.xml"/><Relationship Id="rId90" Type="http://schemas.openxmlformats.org/officeDocument/2006/relationships/slide" Target="slides/slide88.xml"/><Relationship Id="rId9" Type="http://schemas.openxmlformats.org/officeDocument/2006/relationships/slide" Target="slides/slide7.xml"/><Relationship Id="rId89" Type="http://schemas.openxmlformats.org/officeDocument/2006/relationships/slide" Target="slides/slide87.xml"/><Relationship Id="rId88" Type="http://schemas.openxmlformats.org/officeDocument/2006/relationships/slide" Target="slides/slide86.xml"/><Relationship Id="rId87" Type="http://schemas.openxmlformats.org/officeDocument/2006/relationships/slide" Target="slides/slide85.xml"/><Relationship Id="rId86" Type="http://schemas.openxmlformats.org/officeDocument/2006/relationships/slide" Target="slides/slide84.xml"/><Relationship Id="rId85" Type="http://schemas.openxmlformats.org/officeDocument/2006/relationships/slide" Target="slides/slide83.xml"/><Relationship Id="rId84" Type="http://schemas.openxmlformats.org/officeDocument/2006/relationships/slide" Target="slides/slide82.xml"/><Relationship Id="rId83" Type="http://schemas.openxmlformats.org/officeDocument/2006/relationships/slide" Target="slides/slide81.xml"/><Relationship Id="rId82" Type="http://schemas.openxmlformats.org/officeDocument/2006/relationships/slide" Target="slides/slide80.xml"/><Relationship Id="rId81" Type="http://schemas.openxmlformats.org/officeDocument/2006/relationships/slide" Target="slides/slide79.xml"/><Relationship Id="rId80" Type="http://schemas.openxmlformats.org/officeDocument/2006/relationships/slide" Target="slides/slide78.xml"/><Relationship Id="rId8" Type="http://schemas.openxmlformats.org/officeDocument/2006/relationships/slide" Target="slides/slide6.xml"/><Relationship Id="rId79" Type="http://schemas.openxmlformats.org/officeDocument/2006/relationships/slide" Target="slides/slide77.xml"/><Relationship Id="rId78" Type="http://schemas.openxmlformats.org/officeDocument/2006/relationships/slide" Target="slides/slide76.xml"/><Relationship Id="rId77" Type="http://schemas.openxmlformats.org/officeDocument/2006/relationships/slide" Target="slides/slide75.xml"/><Relationship Id="rId76" Type="http://schemas.openxmlformats.org/officeDocument/2006/relationships/slide" Target="slides/slide74.xml"/><Relationship Id="rId75" Type="http://schemas.openxmlformats.org/officeDocument/2006/relationships/slide" Target="slides/slide73.xml"/><Relationship Id="rId74" Type="http://schemas.openxmlformats.org/officeDocument/2006/relationships/slide" Target="slides/slide72.xml"/><Relationship Id="rId73" Type="http://schemas.openxmlformats.org/officeDocument/2006/relationships/slide" Target="slides/slide71.xml"/><Relationship Id="rId72" Type="http://schemas.openxmlformats.org/officeDocument/2006/relationships/slide" Target="slides/slide70.xml"/><Relationship Id="rId71" Type="http://schemas.openxmlformats.org/officeDocument/2006/relationships/slide" Target="slides/slide69.xml"/><Relationship Id="rId70" Type="http://schemas.openxmlformats.org/officeDocument/2006/relationships/slide" Target="slides/slide68.xml"/><Relationship Id="rId7" Type="http://schemas.openxmlformats.org/officeDocument/2006/relationships/slide" Target="slides/slide5.xml"/><Relationship Id="rId69" Type="http://schemas.openxmlformats.org/officeDocument/2006/relationships/slide" Target="slides/slide67.xml"/><Relationship Id="rId68" Type="http://schemas.openxmlformats.org/officeDocument/2006/relationships/slide" Target="slides/slide66.xml"/><Relationship Id="rId67" Type="http://schemas.openxmlformats.org/officeDocument/2006/relationships/slide" Target="slides/slide65.xml"/><Relationship Id="rId66" Type="http://schemas.openxmlformats.org/officeDocument/2006/relationships/slide" Target="slides/slide64.xml"/><Relationship Id="rId65" Type="http://schemas.openxmlformats.org/officeDocument/2006/relationships/slide" Target="slides/slide63.xml"/><Relationship Id="rId64" Type="http://schemas.openxmlformats.org/officeDocument/2006/relationships/slide" Target="slides/slide62.xml"/><Relationship Id="rId63" Type="http://schemas.openxmlformats.org/officeDocument/2006/relationships/slide" Target="slides/slide61.xml"/><Relationship Id="rId62" Type="http://schemas.openxmlformats.org/officeDocument/2006/relationships/slide" Target="slides/slide60.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7" Type="http://schemas.openxmlformats.org/officeDocument/2006/relationships/tableStyles" Target="tableStyles.xml"/><Relationship Id="rId126" Type="http://schemas.openxmlformats.org/officeDocument/2006/relationships/viewProps" Target="viewProps.xml"/><Relationship Id="rId125" Type="http://schemas.openxmlformats.org/officeDocument/2006/relationships/presProps" Target="presProps.xml"/><Relationship Id="rId124" Type="http://schemas.openxmlformats.org/officeDocument/2006/relationships/notesMaster" Target="notesMasters/notesMaster1.xml"/><Relationship Id="rId123" Type="http://schemas.openxmlformats.org/officeDocument/2006/relationships/slide" Target="slides/slide121.xml"/><Relationship Id="rId122" Type="http://schemas.openxmlformats.org/officeDocument/2006/relationships/slide" Target="slides/slide120.xml"/><Relationship Id="rId121" Type="http://schemas.openxmlformats.org/officeDocument/2006/relationships/slide" Target="slides/slide119.xml"/><Relationship Id="rId120" Type="http://schemas.openxmlformats.org/officeDocument/2006/relationships/slide" Target="slides/slide118.xml"/><Relationship Id="rId12" Type="http://schemas.openxmlformats.org/officeDocument/2006/relationships/slide" Target="slides/slide10.xml"/><Relationship Id="rId119" Type="http://schemas.openxmlformats.org/officeDocument/2006/relationships/slide" Target="slides/slide117.xml"/><Relationship Id="rId118" Type="http://schemas.openxmlformats.org/officeDocument/2006/relationships/slide" Target="slides/slide116.xml"/><Relationship Id="rId117" Type="http://schemas.openxmlformats.org/officeDocument/2006/relationships/slide" Target="slides/slide115.xml"/><Relationship Id="rId116" Type="http://schemas.openxmlformats.org/officeDocument/2006/relationships/slide" Target="slides/slide114.xml"/><Relationship Id="rId115" Type="http://schemas.openxmlformats.org/officeDocument/2006/relationships/slide" Target="slides/slide113.xml"/><Relationship Id="rId114" Type="http://schemas.openxmlformats.org/officeDocument/2006/relationships/slide" Target="slides/slide112.xml"/><Relationship Id="rId113" Type="http://schemas.openxmlformats.org/officeDocument/2006/relationships/slide" Target="slides/slide111.xml"/><Relationship Id="rId112" Type="http://schemas.openxmlformats.org/officeDocument/2006/relationships/slide" Target="slides/slide110.xml"/><Relationship Id="rId111" Type="http://schemas.openxmlformats.org/officeDocument/2006/relationships/slide" Target="slides/slide109.xml"/><Relationship Id="rId110" Type="http://schemas.openxmlformats.org/officeDocument/2006/relationships/slide" Target="slides/slide108.xml"/><Relationship Id="rId11" Type="http://schemas.openxmlformats.org/officeDocument/2006/relationships/slide" Target="slides/slide9.xml"/><Relationship Id="rId109" Type="http://schemas.openxmlformats.org/officeDocument/2006/relationships/slide" Target="slides/slide107.xml"/><Relationship Id="rId108" Type="http://schemas.openxmlformats.org/officeDocument/2006/relationships/slide" Target="slides/slide106.xml"/><Relationship Id="rId107" Type="http://schemas.openxmlformats.org/officeDocument/2006/relationships/slide" Target="slides/slide105.xml"/><Relationship Id="rId106" Type="http://schemas.openxmlformats.org/officeDocument/2006/relationships/slide" Target="slides/slide104.xml"/><Relationship Id="rId105" Type="http://schemas.openxmlformats.org/officeDocument/2006/relationships/slide" Target="slides/slide103.xml"/><Relationship Id="rId104" Type="http://schemas.openxmlformats.org/officeDocument/2006/relationships/slide" Target="slides/slide102.xml"/><Relationship Id="rId103" Type="http://schemas.openxmlformats.org/officeDocument/2006/relationships/slide" Target="slides/slide101.xml"/><Relationship Id="rId102" Type="http://schemas.openxmlformats.org/officeDocument/2006/relationships/slide" Target="slides/slide100.xml"/><Relationship Id="rId101" Type="http://schemas.openxmlformats.org/officeDocument/2006/relationships/slide" Target="slides/slide99.xml"/><Relationship Id="rId100" Type="http://schemas.openxmlformats.org/officeDocument/2006/relationships/slide" Target="slides/slide98.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A37F3-20BA-47C8-808F-185A90080D8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9EAD841-567E-4B84-8E32-B73C084B6F8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B869B61B-5C10-4AF3-AF22-524832242EBA}" type="datetime1">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r>
              <a:rPr lang="en-US"/>
              <a:t>Basic of Computers</a:t>
            </a:r>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CF0349CE-91FF-439F-AB73-2DF5BA2E1B3B}"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F763E60-DAF5-4EBF-98D0-FCD87AF7C624}" type="datetime1">
              <a:rPr lang="en-US" smtClean="0"/>
            </a:fld>
            <a:endParaRPr lang="en-US"/>
          </a:p>
        </p:txBody>
      </p:sp>
      <p:sp>
        <p:nvSpPr>
          <p:cNvPr id="5" name="Footer Placeholder 4"/>
          <p:cNvSpPr>
            <a:spLocks noGrp="1"/>
          </p:cNvSpPr>
          <p:nvPr>
            <p:ph type="ftr" sz="quarter" idx="11"/>
          </p:nvPr>
        </p:nvSpPr>
        <p:spPr/>
        <p:txBody>
          <a:bodyPr/>
          <a:lstStyle/>
          <a:p>
            <a:r>
              <a:rPr lang="en-US"/>
              <a:t>Basic of Computers</a:t>
            </a:r>
            <a:endParaRPr lang="en-US"/>
          </a:p>
        </p:txBody>
      </p:sp>
      <p:sp>
        <p:nvSpPr>
          <p:cNvPr id="6" name="Slide Number Placeholder 5"/>
          <p:cNvSpPr>
            <a:spLocks noGrp="1"/>
          </p:cNvSpPr>
          <p:nvPr>
            <p:ph type="sldNum" sz="quarter" idx="12"/>
          </p:nvPr>
        </p:nvSpPr>
        <p:spPr/>
        <p:txBody>
          <a:bodyPr/>
          <a:lstStyle/>
          <a:p>
            <a:fld id="{CF0349CE-91FF-439F-AB73-2DF5BA2E1B3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18E361D-028A-48F9-A781-EFC475C03EF2}" type="datetime1">
              <a:rPr lang="en-US" smtClean="0"/>
            </a:fld>
            <a:endParaRPr lang="en-US"/>
          </a:p>
        </p:txBody>
      </p:sp>
      <p:sp>
        <p:nvSpPr>
          <p:cNvPr id="5" name="Footer Placeholder 4"/>
          <p:cNvSpPr>
            <a:spLocks noGrp="1"/>
          </p:cNvSpPr>
          <p:nvPr>
            <p:ph type="ftr" sz="quarter" idx="11"/>
          </p:nvPr>
        </p:nvSpPr>
        <p:spPr/>
        <p:txBody>
          <a:bodyPr/>
          <a:lstStyle/>
          <a:p>
            <a:r>
              <a:rPr lang="en-US"/>
              <a:t>Basic of Computers</a:t>
            </a:r>
            <a:endParaRPr lang="en-US"/>
          </a:p>
        </p:txBody>
      </p:sp>
      <p:sp>
        <p:nvSpPr>
          <p:cNvPr id="6" name="Slide Number Placeholder 5"/>
          <p:cNvSpPr>
            <a:spLocks noGrp="1"/>
          </p:cNvSpPr>
          <p:nvPr>
            <p:ph type="sldNum" sz="quarter" idx="12"/>
          </p:nvPr>
        </p:nvSpPr>
        <p:spPr/>
        <p:txBody>
          <a:bodyPr/>
          <a:lstStyle/>
          <a:p>
            <a:fld id="{CF0349CE-91FF-439F-AB73-2DF5BA2E1B3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7" name="Date Placeholder 6"/>
          <p:cNvSpPr>
            <a:spLocks noGrp="1"/>
          </p:cNvSpPr>
          <p:nvPr>
            <p:ph type="dt" sz="half" idx="14"/>
          </p:nvPr>
        </p:nvSpPr>
        <p:spPr/>
        <p:txBody>
          <a:bodyPr rtlCol="0"/>
          <a:lstStyle/>
          <a:p>
            <a:fld id="{BFCBCA8E-B3BC-4C84-A889-EFDFF48EE320}" type="datetime1">
              <a:rPr lang="en-US" smtClean="0"/>
            </a:fld>
            <a:endParaRPr lang="en-US"/>
          </a:p>
        </p:txBody>
      </p:sp>
      <p:sp>
        <p:nvSpPr>
          <p:cNvPr id="9" name="Slide Number Placeholder 8"/>
          <p:cNvSpPr>
            <a:spLocks noGrp="1"/>
          </p:cNvSpPr>
          <p:nvPr>
            <p:ph type="sldNum" sz="quarter" idx="15"/>
          </p:nvPr>
        </p:nvSpPr>
        <p:spPr/>
        <p:txBody>
          <a:bodyPr rtlCol="0"/>
          <a:lstStyle/>
          <a:p>
            <a:fld id="{CF0349CE-91FF-439F-AB73-2DF5BA2E1B3B}" type="slidenum">
              <a:rPr lang="en-US" smtClean="0"/>
            </a:fld>
            <a:endParaRPr lang="en-US"/>
          </a:p>
        </p:txBody>
      </p:sp>
      <p:sp>
        <p:nvSpPr>
          <p:cNvPr id="10" name="Footer Placeholder 9"/>
          <p:cNvSpPr>
            <a:spLocks noGrp="1"/>
          </p:cNvSpPr>
          <p:nvPr>
            <p:ph type="ftr" sz="quarter" idx="16"/>
          </p:nvPr>
        </p:nvSpPr>
        <p:spPr/>
        <p:txBody>
          <a:bodyPr rtlCol="0"/>
          <a:lstStyle/>
          <a:p>
            <a:r>
              <a:rPr lang="en-US"/>
              <a:t>Basic of Computers</a:t>
            </a:r>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endParaRPr kumimoji="0" lang="en-US"/>
          </a:p>
        </p:txBody>
      </p:sp>
      <p:sp>
        <p:nvSpPr>
          <p:cNvPr id="4" name="Date Placeholder 3"/>
          <p:cNvSpPr>
            <a:spLocks noGrp="1"/>
          </p:cNvSpPr>
          <p:nvPr>
            <p:ph type="dt" sz="half" idx="10"/>
          </p:nvPr>
        </p:nvSpPr>
        <p:spPr bwMode="auto">
          <a:xfrm rot="5400000">
            <a:off x="7763256" y="1170432"/>
            <a:ext cx="2286000" cy="381000"/>
          </a:xfrm>
        </p:spPr>
        <p:txBody>
          <a:bodyPr/>
          <a:lstStyle/>
          <a:p>
            <a:fld id="{A058615F-1203-43F5-B00F-9C6C0E696A43}" type="datetime1">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r>
              <a:rPr lang="en-US"/>
              <a:t>Basic of Computers</a:t>
            </a:r>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CF0349CE-91FF-439F-AB73-2DF5BA2E1B3B}"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5" name="Date Placeholder 4"/>
          <p:cNvSpPr>
            <a:spLocks noGrp="1"/>
          </p:cNvSpPr>
          <p:nvPr>
            <p:ph type="dt" sz="half" idx="10"/>
          </p:nvPr>
        </p:nvSpPr>
        <p:spPr/>
        <p:txBody>
          <a:bodyPr/>
          <a:lstStyle/>
          <a:p>
            <a:fld id="{1882872B-E21C-4AA7-AED8-14F9A50BDF4D}" type="datetime1">
              <a:rPr lang="en-US" smtClean="0"/>
            </a:fld>
            <a:endParaRPr lang="en-US"/>
          </a:p>
        </p:txBody>
      </p:sp>
      <p:sp>
        <p:nvSpPr>
          <p:cNvPr id="6" name="Footer Placeholder 5"/>
          <p:cNvSpPr>
            <a:spLocks noGrp="1"/>
          </p:cNvSpPr>
          <p:nvPr>
            <p:ph type="ftr" sz="quarter" idx="11"/>
          </p:nvPr>
        </p:nvSpPr>
        <p:spPr/>
        <p:txBody>
          <a:bodyPr/>
          <a:lstStyle/>
          <a:p>
            <a:r>
              <a:rPr lang="en-US"/>
              <a:t>Basic of Computers</a:t>
            </a:r>
            <a:endParaRPr lang="en-US"/>
          </a:p>
        </p:txBody>
      </p:sp>
      <p:sp>
        <p:nvSpPr>
          <p:cNvPr id="7" name="Slide Number Placeholder 6"/>
          <p:cNvSpPr>
            <a:spLocks noGrp="1"/>
          </p:cNvSpPr>
          <p:nvPr>
            <p:ph type="sldNum" sz="quarter" idx="12"/>
          </p:nvPr>
        </p:nvSpPr>
        <p:spPr/>
        <p:txBody>
          <a:bodyPr/>
          <a:lstStyle/>
          <a:p>
            <a:fld id="{CF0349CE-91FF-439F-AB73-2DF5BA2E1B3B}"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a:t>Click to edit Master title style</a:t>
            </a:r>
            <a:endParaRPr kumimoji="0" lang="en-US"/>
          </a:p>
        </p:txBody>
      </p:sp>
      <p:sp>
        <p:nvSpPr>
          <p:cNvPr id="7" name="Date Placeholder 6"/>
          <p:cNvSpPr>
            <a:spLocks noGrp="1"/>
          </p:cNvSpPr>
          <p:nvPr>
            <p:ph type="dt" sz="half" idx="10"/>
          </p:nvPr>
        </p:nvSpPr>
        <p:spPr/>
        <p:txBody>
          <a:bodyPr/>
          <a:lstStyle/>
          <a:p>
            <a:fld id="{C38CC4BA-F325-466A-8F70-13C4B2F8BF1A}" type="datetime1">
              <a:rPr lang="en-US" smtClean="0"/>
            </a:fld>
            <a:endParaRPr lang="en-US"/>
          </a:p>
        </p:txBody>
      </p:sp>
      <p:sp>
        <p:nvSpPr>
          <p:cNvPr id="8" name="Footer Placeholder 7"/>
          <p:cNvSpPr>
            <a:spLocks noGrp="1"/>
          </p:cNvSpPr>
          <p:nvPr>
            <p:ph type="ftr" sz="quarter" idx="11"/>
          </p:nvPr>
        </p:nvSpPr>
        <p:spPr/>
        <p:txBody>
          <a:bodyPr/>
          <a:lstStyle/>
          <a:p>
            <a:r>
              <a:rPr lang="en-US"/>
              <a:t>Basic of Computers</a:t>
            </a:r>
            <a:endParaRPr lang="en-US"/>
          </a:p>
        </p:txBody>
      </p:sp>
      <p:sp>
        <p:nvSpPr>
          <p:cNvPr id="9" name="Slide Number Placeholder 8"/>
          <p:cNvSpPr>
            <a:spLocks noGrp="1"/>
          </p:cNvSpPr>
          <p:nvPr>
            <p:ph type="sldNum" sz="quarter" idx="12"/>
          </p:nvPr>
        </p:nvSpPr>
        <p:spPr/>
        <p:txBody>
          <a:bodyPr/>
          <a:lstStyle/>
          <a:p>
            <a:fld id="{CF0349CE-91FF-439F-AB73-2DF5BA2E1B3B}"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a:t>Click to edit Master text styles</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endParaRPr kumimoji="0" lang="en-US"/>
          </a:p>
        </p:txBody>
      </p:sp>
      <p:sp>
        <p:nvSpPr>
          <p:cNvPr id="6" name="Date Placeholder 5"/>
          <p:cNvSpPr>
            <a:spLocks noGrp="1"/>
          </p:cNvSpPr>
          <p:nvPr>
            <p:ph type="dt" sz="half" idx="10"/>
          </p:nvPr>
        </p:nvSpPr>
        <p:spPr/>
        <p:txBody>
          <a:bodyPr rtlCol="0"/>
          <a:lstStyle/>
          <a:p>
            <a:fld id="{61F0EB91-C091-4596-991D-33FF3B8385AB}" type="datetime1">
              <a:rPr lang="en-US" smtClean="0"/>
            </a:fld>
            <a:endParaRPr lang="en-US"/>
          </a:p>
        </p:txBody>
      </p:sp>
      <p:sp>
        <p:nvSpPr>
          <p:cNvPr id="7" name="Slide Number Placeholder 6"/>
          <p:cNvSpPr>
            <a:spLocks noGrp="1"/>
          </p:cNvSpPr>
          <p:nvPr>
            <p:ph type="sldNum" sz="quarter" idx="11"/>
          </p:nvPr>
        </p:nvSpPr>
        <p:spPr/>
        <p:txBody>
          <a:bodyPr rtlCol="0"/>
          <a:lstStyle/>
          <a:p>
            <a:fld id="{CF0349CE-91FF-439F-AB73-2DF5BA2E1B3B}" type="slidenum">
              <a:rPr lang="en-US" smtClean="0"/>
            </a:fld>
            <a:endParaRPr lang="en-US"/>
          </a:p>
        </p:txBody>
      </p:sp>
      <p:sp>
        <p:nvSpPr>
          <p:cNvPr id="8" name="Footer Placeholder 7"/>
          <p:cNvSpPr>
            <a:spLocks noGrp="1"/>
          </p:cNvSpPr>
          <p:nvPr>
            <p:ph type="ftr" sz="quarter" idx="12"/>
          </p:nvPr>
        </p:nvSpPr>
        <p:spPr/>
        <p:txBody>
          <a:bodyPr rtlCol="0"/>
          <a:lstStyle/>
          <a:p>
            <a:r>
              <a:rPr lang="en-US"/>
              <a:t>Basic of Computers</a:t>
            </a:r>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7CC702F-3DD6-4755-A5C7-3DAB4C715CC1}" type="datetime1">
              <a:rPr lang="en-US" smtClean="0"/>
            </a:fld>
            <a:endParaRPr lang="en-US"/>
          </a:p>
        </p:txBody>
      </p:sp>
      <p:sp>
        <p:nvSpPr>
          <p:cNvPr id="3" name="Footer Placeholder 2"/>
          <p:cNvSpPr>
            <a:spLocks noGrp="1"/>
          </p:cNvSpPr>
          <p:nvPr>
            <p:ph type="ftr" sz="quarter" idx="11"/>
          </p:nvPr>
        </p:nvSpPr>
        <p:spPr/>
        <p:txBody>
          <a:bodyPr/>
          <a:lstStyle/>
          <a:p>
            <a:r>
              <a:rPr lang="en-US"/>
              <a:t>Basic of Computers</a:t>
            </a:r>
            <a:endParaRPr lang="en-US"/>
          </a:p>
        </p:txBody>
      </p:sp>
      <p:sp>
        <p:nvSpPr>
          <p:cNvPr id="4" name="Slide Number Placeholder 3"/>
          <p:cNvSpPr>
            <a:spLocks noGrp="1"/>
          </p:cNvSpPr>
          <p:nvPr>
            <p:ph type="sldNum" sz="quarter" idx="12"/>
          </p:nvPr>
        </p:nvSpPr>
        <p:spPr/>
        <p:txBody>
          <a:bodyPr/>
          <a:lstStyle/>
          <a:p>
            <a:fld id="{CF0349CE-91FF-439F-AB73-2DF5BA2E1B3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endParaRPr kumimoji="0" lang="en-US"/>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a:t>Click to edit Master text styles</a:t>
            </a:r>
            <a:endParaRPr lang="en-US"/>
          </a:p>
          <a:p>
            <a:pPr lvl="1" eaLnBrk="1" latinLnBrk="0" hangingPunct="1"/>
            <a:r>
              <a:rPr lang="en-US"/>
              <a:t>Second level</a:t>
            </a:r>
            <a:endParaRPr lang="en-US"/>
          </a:p>
          <a:p>
            <a:pPr lvl="2" eaLnBrk="1" latinLnBrk="0" hangingPunct="1"/>
            <a:r>
              <a:rPr lang="en-US"/>
              <a:t>Third level</a:t>
            </a:r>
            <a:endParaRPr lang="en-US"/>
          </a:p>
          <a:p>
            <a:pPr lvl="3" eaLnBrk="1" latinLnBrk="0" hangingPunct="1"/>
            <a:r>
              <a:rPr lang="en-US"/>
              <a:t>Fourth level</a:t>
            </a:r>
            <a:endParaRPr lang="en-US"/>
          </a:p>
          <a:p>
            <a:pPr lvl="4" eaLnBrk="1" latinLnBrk="0" hangingPunct="1"/>
            <a:r>
              <a:rPr lang="en-US"/>
              <a:t>Fifth level</a:t>
            </a:r>
            <a:endParaRPr kumimoji="0" lang="en-US"/>
          </a:p>
        </p:txBody>
      </p:sp>
      <p:sp>
        <p:nvSpPr>
          <p:cNvPr id="21" name="Date Placeholder 20"/>
          <p:cNvSpPr>
            <a:spLocks noGrp="1"/>
          </p:cNvSpPr>
          <p:nvPr>
            <p:ph type="dt" sz="half" idx="14"/>
          </p:nvPr>
        </p:nvSpPr>
        <p:spPr/>
        <p:txBody>
          <a:bodyPr rtlCol="0"/>
          <a:lstStyle/>
          <a:p>
            <a:fld id="{C5977F86-7CEC-4E7D-841C-0ECBAE8EF59F}" type="datetime1">
              <a:rPr lang="en-US" smtClean="0"/>
            </a:fld>
            <a:endParaRPr lang="en-US"/>
          </a:p>
        </p:txBody>
      </p:sp>
      <p:sp>
        <p:nvSpPr>
          <p:cNvPr id="22" name="Slide Number Placeholder 21"/>
          <p:cNvSpPr>
            <a:spLocks noGrp="1"/>
          </p:cNvSpPr>
          <p:nvPr>
            <p:ph type="sldNum" sz="quarter" idx="15"/>
          </p:nvPr>
        </p:nvSpPr>
        <p:spPr/>
        <p:txBody>
          <a:bodyPr rtlCol="0"/>
          <a:lstStyle/>
          <a:p>
            <a:fld id="{CF0349CE-91FF-439F-AB73-2DF5BA2E1B3B}" type="slidenum">
              <a:rPr lang="en-US" smtClean="0"/>
            </a:fld>
            <a:endParaRPr lang="en-US"/>
          </a:p>
        </p:txBody>
      </p:sp>
      <p:sp>
        <p:nvSpPr>
          <p:cNvPr id="23" name="Footer Placeholder 22"/>
          <p:cNvSpPr>
            <a:spLocks noGrp="1"/>
          </p:cNvSpPr>
          <p:nvPr>
            <p:ph type="ftr" sz="quarter" idx="16"/>
          </p:nvPr>
        </p:nvSpPr>
        <p:spPr/>
        <p:txBody>
          <a:bodyPr rtlCol="0"/>
          <a:lstStyle/>
          <a:p>
            <a:r>
              <a:rPr lang="en-US"/>
              <a:t>Basic of Computers</a:t>
            </a:r>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a:t>Click to edit Master text styles</a:t>
            </a:r>
            <a:endParaRPr kumimoji="0" lang="en-US"/>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2126074D-A542-4BB0-9F83-D48A4B0956DE}" type="datetime1">
              <a:rPr lang="en-US" smtClean="0"/>
            </a:fld>
            <a:endParaRPr lang="en-US"/>
          </a:p>
        </p:txBody>
      </p:sp>
      <p:sp>
        <p:nvSpPr>
          <p:cNvPr id="18" name="Slide Number Placeholder 17"/>
          <p:cNvSpPr>
            <a:spLocks noGrp="1"/>
          </p:cNvSpPr>
          <p:nvPr>
            <p:ph type="sldNum" sz="quarter" idx="11"/>
          </p:nvPr>
        </p:nvSpPr>
        <p:spPr/>
        <p:txBody>
          <a:bodyPr rtlCol="0"/>
          <a:lstStyle/>
          <a:p>
            <a:fld id="{CF0349CE-91FF-439F-AB73-2DF5BA2E1B3B}" type="slidenum">
              <a:rPr lang="en-US" smtClean="0"/>
            </a:fld>
            <a:endParaRPr lang="en-US"/>
          </a:p>
        </p:txBody>
      </p:sp>
      <p:sp>
        <p:nvSpPr>
          <p:cNvPr id="21" name="Footer Placeholder 20"/>
          <p:cNvSpPr>
            <a:spLocks noGrp="1"/>
          </p:cNvSpPr>
          <p:nvPr>
            <p:ph type="ftr" sz="quarter" idx="12"/>
          </p:nvPr>
        </p:nvSpPr>
        <p:spPr/>
        <p:txBody>
          <a:bodyPr rtlCol="0"/>
          <a:lstStyle/>
          <a:p>
            <a:r>
              <a:rPr lang="en-US"/>
              <a:t>Basic of Computers</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a:t>Click to edit Master text styles</a:t>
            </a:r>
            <a:endParaRPr kumimoji="0" lang="en-US"/>
          </a:p>
          <a:p>
            <a:pPr lvl="1" eaLnBrk="1" latinLnBrk="0" hangingPunct="1"/>
            <a:r>
              <a:rPr kumimoji="0" lang="en-US"/>
              <a:t>Second level</a:t>
            </a:r>
            <a:endParaRPr kumimoji="0" lang="en-US"/>
          </a:p>
          <a:p>
            <a:pPr lvl="2" eaLnBrk="1" latinLnBrk="0" hangingPunct="1"/>
            <a:r>
              <a:rPr kumimoji="0" lang="en-US"/>
              <a:t>Third level</a:t>
            </a:r>
            <a:endParaRPr kumimoji="0" lang="en-US"/>
          </a:p>
          <a:p>
            <a:pPr lvl="3" eaLnBrk="1" latinLnBrk="0" hangingPunct="1"/>
            <a:r>
              <a:rPr kumimoji="0" lang="en-US"/>
              <a:t>Fourth level</a:t>
            </a:r>
            <a:endParaRPr kumimoji="0" lang="en-US"/>
          </a:p>
          <a:p>
            <a:pPr lvl="4" eaLnBrk="1" latinLnBrk="0" hangingPunct="1"/>
            <a:r>
              <a:rPr kumimoji="0" lang="en-US"/>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EAAFE3D4-59F1-4732-9223-A5E97680821E}" type="datetime1">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r>
              <a:rPr lang="en-US"/>
              <a:t>Basic of Computers</a:t>
            </a:r>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CF0349CE-91FF-439F-AB73-2DF5BA2E1B3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jpe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jpe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jpe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jpe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jpeg"/></Relationships>
</file>

<file path=ppt/slides/_rels/slide1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jpe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jpe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jpe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jpe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jpe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jpe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jpe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jpe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jpe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jpe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jpe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jpe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0.jpe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jpe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xmlns:a="http://schemas.openxmlformats.org/drawingml/2006/main">
              <a:rPr lang="hi" dirty="0"/>
              <a:t>कंप्यूटर की मूल बातें</a:t>
            </a:r>
            <a:endParaRPr xmlns:a="http://schemas.openxmlformats.org/drawingml/2006/main" lang="en-US" dirty="0"/>
          </a:p>
        </p:txBody>
      </p:sp>
      <p:sp>
        <p:nvSpPr>
          <p:cNvPr id="3" name="Subtitle 2"/>
          <p:cNvSpPr>
            <a:spLocks noGrp="1"/>
          </p:cNvSpPr>
          <p:nvPr>
            <p:ph type="subTitle" idx="1"/>
          </p:nvPr>
        </p:nvSpPr>
        <p:spPr/>
        <p:txBody>
          <a:bodyPr>
            <a:normAutofit/>
          </a:bodyPr>
          <a:lstStyle/>
          <a:p>
            <a:r xmlns:a="http://schemas.openxmlformats.org/drawingml/2006/main">
              <a:rPr lang="hi" dirty="0"/>
              <a:t>निर्माता: </a:t>
            </a:r>
            <a:r xmlns:a="http://schemas.openxmlformats.org/drawingml/2006/main">
              <a:rPr lang="hi" dirty="0" err="1"/>
              <a:t>प्रियंका </a:t>
            </a:r>
            <a:r xmlns:a="http://schemas.openxmlformats.org/drawingml/2006/main">
              <a:rPr lang="hi" dirty="0"/>
              <a:t>जोशी, </a:t>
            </a:r>
            <a:r xmlns:a="http://schemas.openxmlformats.org/drawingml/2006/main">
              <a:rPr lang="hi" dirty="0" err="1"/>
              <a:t>कल्पेश</a:t>
            </a:r>
            <a:r xmlns:a="http://schemas.openxmlformats.org/drawingml/2006/main">
              <a:rPr lang="hi" dirty="0"/>
              <a:t> </a:t>
            </a:r>
            <a:r xmlns:a="http://schemas.openxmlformats.org/drawingml/2006/main">
              <a:rPr lang="hi" dirty="0" err="1"/>
              <a:t>चौहान</a:t>
            </a:r>
            <a:endParaRPr xmlns:a="http://schemas.openxmlformats.org/drawingml/2006/main" lang="en-US" dirty="0"/>
          </a:p>
        </p:txBody>
      </p:sp>
      <p:sp>
        <p:nvSpPr>
          <p:cNvPr id="5" name="Footer Placeholder 4"/>
          <p:cNvSpPr>
            <a:spLocks noGrp="1"/>
          </p:cNvSpPr>
          <p:nvPr>
            <p:ph type="ftr" sz="quarter" idx="11"/>
          </p:nvPr>
        </p:nvSpPr>
        <p:spPr/>
        <p:txBody>
          <a:bodyPr/>
          <a:lstStyle/>
          <a:p>
            <a:r xmlns:a="http://schemas.openxmlformats.org/drawingml/2006/main">
              <a:rPr lang="hi"/>
              <a:t>कंप्यूटर की मूल बातें</a:t>
            </a:r>
            <a:endParaRPr xmlns:a="http://schemas.openxmlformats.org/drawingml/2006/main" lang="en-US"/>
          </a:p>
        </p:txBody>
      </p:sp>
      <p:sp>
        <p:nvSpPr>
          <p:cNvPr id="4" name="Slide Number Placeholder 3"/>
          <p:cNvSpPr>
            <a:spLocks noGrp="1"/>
          </p:cNvSpPr>
          <p:nvPr>
            <p:ph type="sldNum" sz="quarter" idx="12"/>
          </p:nvPr>
        </p:nvSpPr>
        <p:spPr/>
        <p:txBody>
          <a:bodyPr/>
          <a:lstStyle/>
          <a:p>
            <a:fld id="{CF0349CE-91FF-439F-AB73-2DF5BA2E1B3B}" type="slidenum">
              <a:rPr lang="en-US" smtClean="0"/>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हार्ड ड्राइव (डिस्क)</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हार्ड ड्राइव आपके कंप्यूटर सिस्टम का द्वितीयक डेटा भंडारण या स्थायी डेटा भंडारण है।</a:t>
            </a:r>
            <a:endParaRPr xmlns:a="http://schemas.openxmlformats.org/drawingml/2006/main" lang="en-US" dirty="0"/>
          </a:p>
          <a:p>
            <a:pPr xmlns:a="http://schemas.openxmlformats.org/drawingml/2006/main" algn="just"/>
            <a:r xmlns:a="http://schemas.openxmlformats.org/drawingml/2006/main">
              <a:rPr lang="hi" dirty="0"/>
              <a:t>हार्ड ड्राइव कम गति पर विशाल डेटा भंडारण क्षमता प्रदान करता है। हार्ड ड्राइव से डेटा को आसानी से स्थानांतरित और एक्सेस किया जा सकता है।</a:t>
            </a:r>
            <a:endParaRPr xmlns:a="http://schemas.openxmlformats.org/drawingml/2006/main" lang="en-US" dirty="0"/>
          </a:p>
          <a:p>
            <a:r xmlns:a="http://schemas.openxmlformats.org/drawingml/2006/main">
              <a:rPr lang="hi" dirty="0"/>
              <a:t>हार्ड ड्राइव की क्षमता की गणना आमतौर पर गीगा बाइट्स / </a:t>
            </a:r>
            <a:r xmlns:a="http://schemas.openxmlformats.org/drawingml/2006/main">
              <a:rPr lang="hi" dirty="0" err="1"/>
              <a:t>टेरा </a:t>
            </a:r>
            <a:r xmlns:a="http://schemas.openxmlformats.org/drawingml/2006/main">
              <a:rPr lang="hi" dirty="0"/>
              <a:t>बाइट्स में की जाती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अपराधी</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रिपीटर एक इलेक्ट्रॉनिक उपकरण है जो प्राप्त सिग्नल को बढ़ाता है। दूसरे शब्दों में, आप रिपीटर को एक ऐसे उपकरण के रूप में सोच सकते हैं जो सिग्नल प्राप्त करता है और इसे उच्च स्तर या उच्च शक्ति पर पुनः प्रसारित करता है ताकि सिग्नल लंबी दूरी तय कर सके।</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6" name="Picture 2" descr="D:\Basic Material\repeater.jpg"/>
          <p:cNvPicPr>
            <a:picLocks noGrp="1" noChangeAspect="1" noChangeArrowheads="1"/>
          </p:cNvPicPr>
          <p:nvPr>
            <p:ph sz="quarter" idx="1"/>
          </p:nvPr>
        </p:nvPicPr>
        <p:blipFill>
          <a:blip r:embed="rId1"/>
          <a:stretch>
            <a:fillRect/>
          </a:stretch>
        </p:blipFill>
        <p:spPr bwMode="auto">
          <a:xfrm>
            <a:off x="2729096" y="1890969"/>
            <a:ext cx="3281363" cy="3051175"/>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फ़ायरवॉल</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फ़ायरवॉल </a:t>
            </a:r>
            <a:r xmlns:a="http://schemas.openxmlformats.org/drawingml/2006/main">
              <a:rPr lang="hi" dirty="0"/>
              <a:t>एक नेटवर्क सुरक्षा प्रणाली है, जो हार्डवेयर या सॉफ्टवेयर आधारित होती है, जो आने वाले और बाहर जाने वाले नेटवर्क ट्रैफ़िक को नियंत्रित करने के लिए नियमों का उपयोग करती है </a:t>
            </a:r>
            <a:endParaRPr xmlns:a="http://schemas.openxmlformats.org/drawingml/2006/main" lang="en-US" dirty="0"/>
            <a:r xmlns:a="http://schemas.openxmlformats.org/drawingml/2006/main">
              <a:rPr lang="hi" i="1" dirty="0"/>
              <a:t>।</a:t>
            </a:r>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2530" name="Picture 2" descr="D:\Basic Material\firewall.jpg"/>
          <p:cNvPicPr>
            <a:picLocks noGrp="1" noChangeAspect="1" noChangeArrowheads="1"/>
          </p:cNvPicPr>
          <p:nvPr>
            <p:ph sz="quarter" idx="1"/>
          </p:nvPr>
        </p:nvPicPr>
        <p:blipFill>
          <a:blip r:embed="rId1"/>
          <a:srcRect/>
          <a:stretch>
            <a:fillRect/>
          </a:stretch>
        </p:blipFill>
        <p:spPr bwMode="auto">
          <a:xfrm>
            <a:off x="381000" y="1524000"/>
            <a:ext cx="7298925" cy="4843051"/>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ट्रांस रिसीवर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ट्रांसीवर एक </a:t>
            </a:r>
            <a:r xmlns:a="http://schemas.openxmlformats.org/drawingml/2006/main">
              <a:rPr lang="hi" b="1" dirty="0"/>
              <a:t>ऐसा </a:t>
            </a:r>
            <a:r xmlns:a="http://schemas.openxmlformats.org/drawingml/2006/main">
              <a:rPr lang="hi" dirty="0"/>
              <a:t>उपकरण है जिसमें ट्रांसमीटर और रिसीवर दोनों शामिल होते हैं जो संयुक्त होते हैं और एक ही सर्किटरी या एक ही हाउसिंग साझा करते हैं। जब ट्रांसमिट और रिसीव फंक्शन के बीच कोई सर्किटरी कॉमन नहीं होती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23555" name="Picture 3" descr="D:\Basic Material\Trancreceiver.jpg"/>
          <p:cNvPicPr>
            <a:picLocks noChangeAspect="1" noChangeArrowheads="1"/>
          </p:cNvPicPr>
          <p:nvPr/>
        </p:nvPicPr>
        <p:blipFill>
          <a:blip r:embed="rId1"/>
          <a:srcRect/>
          <a:stretch>
            <a:fillRect/>
          </a:stretch>
        </p:blipFill>
        <p:spPr bwMode="auto">
          <a:xfrm>
            <a:off x="1752600" y="762000"/>
            <a:ext cx="5334000" cy="5334000"/>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मोडम</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मॉडेम का मतलब है ( </a:t>
            </a:r>
            <a:r xmlns:a="http://schemas.openxmlformats.org/drawingml/2006/main">
              <a:rPr lang="hi" b="1" dirty="0" err="1"/>
              <a:t>मॉडुलेटर </a:t>
            </a:r>
            <a:r xmlns:a="http://schemas.openxmlformats.org/drawingml/2006/main">
              <a:rPr lang="hi" dirty="0" err="1"/>
              <a:t>+ </a:t>
            </a:r>
            <a:r xmlns:a="http://schemas.openxmlformats.org/drawingml/2006/main">
              <a:rPr lang="hi" b="1" dirty="0" err="1"/>
              <a:t>डी </a:t>
            </a:r>
            <a:r xmlns:a="http://schemas.openxmlformats.org/drawingml/2006/main">
              <a:rPr lang="hi" dirty="0" err="1"/>
              <a:t>मॉड्यूलेटर </a:t>
            </a:r>
            <a:r xmlns:a="http://schemas.openxmlformats.org/drawingml/2006/main">
              <a:rPr lang="hi" dirty="0"/>
              <a:t>)। इसका मतलब है कि यह कंप्यूटर के डिजिटल डेटा और टेलीफोन लाइन के एनालॉग सिग्नल के बीच सिग्नल को मॉड्यूलेट और डीमॉड्यूलेट करता है।</a:t>
            </a:r>
            <a:endParaRPr xmlns:a="http://schemas.openxmlformats.org/drawingml/2006/main" lang="en-US" dirty="0"/>
          </a:p>
          <a:p>
            <a:pPr algn="just"/>
            <a:endParaRPr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8" name="Picture 2" descr="D:\Basic Material\modem.jpg"/>
          <p:cNvPicPr>
            <a:picLocks noGrp="1" noChangeAspect="1" noChangeArrowheads="1"/>
          </p:cNvPicPr>
          <p:nvPr>
            <p:ph sz="quarter" idx="1"/>
          </p:nvPr>
        </p:nvPicPr>
        <p:blipFill>
          <a:blip r:embed="rId1"/>
          <a:srcRect/>
          <a:stretch>
            <a:fillRect/>
          </a:stretch>
        </p:blipFill>
        <p:spPr bwMode="auto">
          <a:xfrm>
            <a:off x="530155" y="939932"/>
            <a:ext cx="7574280" cy="4978136"/>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a:t>नेटवर्किंग मीडिया</a:t>
            </a:r>
            <a:endParaRPr xmlns:a="http://schemas.openxmlformats.org/drawingml/2006/main" lang="en-US"/>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b="0" i="0" dirty="0">
                <a:solidFill>
                  <a:srgbClr val="202124"/>
                </a:solidFill>
                <a:effectLst/>
                <a:latin typeface="Arial" panose="020B0604020202020204" pitchFamily="34" charset="0"/>
              </a:rPr>
              <a:t>नेटवर्क मीडिया </a:t>
            </a:r>
            <a:r xmlns:a="http://schemas.openxmlformats.org/drawingml/2006/main">
              <a:rPr lang="hi" b="1" i="0" dirty="0">
                <a:solidFill>
                  <a:srgbClr val="202124"/>
                </a:solidFill>
                <a:effectLst/>
                <a:latin typeface="Arial" panose="020B0604020202020204" pitchFamily="34" charset="0"/>
              </a:rPr>
              <a:t>संचार चैनलों को संदर्भित करता है जिसका उपयोग कंप्यूटर नेटवर्क पर नोड्स को आपस में जोड़ने के लिए किया जाता है </a:t>
            </a:r>
            <a:r xmlns:a="http://schemas.openxmlformats.org/drawingml/2006/main">
              <a:rPr lang="hi" b="0" i="0" dirty="0">
                <a:solidFill>
                  <a:srgbClr val="202124"/>
                </a:solidFill>
                <a:effectLst/>
                <a:latin typeface="Arial" panose="020B0604020202020204" pitchFamily="34" charset="0"/>
              </a:rPr>
              <a:t>। नेटवर्क मीडिया के विशिष्ट उदाहरणों में वायर्ड नेटवर्क में उपयोग किए जाने वाले कॉपर कोएक्सियल केबल, कॉपर ट्विस्टेड पेयर केबल और ऑप्टिकल फाइबर केबल और वायरलेस डेटा संचार नेटवर्क में उपयोग की जाने वाली रेडियो तरंगें शामिल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b="0" i="0" dirty="0">
                <a:solidFill>
                  <a:srgbClr val="202124"/>
                </a:solidFill>
                <a:effectLst/>
                <a:latin typeface="Arial" panose="020B0604020202020204" pitchFamily="34" charset="0"/>
              </a:rPr>
              <a:t>समाक्षीय केबल</a:t>
            </a:r>
            <a:endParaRPr xmlns:a="http://schemas.openxmlformats.org/drawingml/2006/main" lang="en-IN"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b="0" i="0" dirty="0">
                <a:solidFill>
                  <a:srgbClr val="202124"/>
                </a:solidFill>
                <a:effectLst/>
                <a:latin typeface="Arial" panose="020B0604020202020204" pitchFamily="34" charset="0"/>
              </a:rPr>
              <a:t>कोएक्सियल केबल एक </a:t>
            </a:r>
            <a:r xmlns:a="http://schemas.openxmlformats.org/drawingml/2006/main">
              <a:rPr lang="hi" b="1" i="0" dirty="0">
                <a:solidFill>
                  <a:srgbClr val="202124"/>
                </a:solidFill>
                <a:effectLst/>
                <a:latin typeface="Arial" panose="020B0604020202020204" pitchFamily="34" charset="0"/>
              </a:rPr>
              <a:t>प्रकार का कॉपर केबल है जिसे विशेष रूप से धातु की ढाल और सिग्नल हस्तक्षेप को रोकने के लिए डिज़ाइन किए गए अन्य घटकों के साथ बनाया जाता है </a:t>
            </a:r>
            <a:r xmlns:a="http://schemas.openxmlformats.org/drawingml/2006/main">
              <a:rPr lang="hi" b="0" i="0" dirty="0">
                <a:solidFill>
                  <a:srgbClr val="202124"/>
                </a:solidFill>
                <a:effectLst/>
                <a:latin typeface="Arial" panose="020B0604020202020204" pitchFamily="34" charset="0"/>
              </a:rPr>
              <a:t>। इसका उपयोग मुख्य रूप से केबल टीवी कंपनियों द्वारा अपने सैटेलाइट एंटीना सुविधाओं को ग्राहक घरों और व्यवसायों से जोड़ने के लिए किया जाता है।</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HDD.jpg"/>
          <p:cNvPicPr>
            <a:picLocks noGrp="1" noChangeAspect="1"/>
          </p:cNvPicPr>
          <p:nvPr>
            <p:ph sz="quarter" idx="1"/>
          </p:nvPr>
        </p:nvPicPr>
        <p:blipFill>
          <a:blip r:embed="rId1"/>
          <a:stretch>
            <a:fillRect/>
          </a:stretch>
        </p:blipFill>
        <p:spPr>
          <a:xfrm>
            <a:off x="685800" y="1524000"/>
            <a:ext cx="6993957" cy="4608512"/>
          </a:xfrm>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1026" name="Picture 2" descr="What is a coaxial cable? A definition from WhatIs.com"/>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1066800" y="1447800"/>
            <a:ext cx="6542226" cy="36977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यूटीपी</a:t>
            </a:r>
            <a:endParaRPr xmlns:a="http://schemas.openxmlformats.org/drawingml/2006/main" lang="en-IN"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b="1" i="0" dirty="0">
                <a:solidFill>
                  <a:srgbClr val="202124"/>
                </a:solidFill>
                <a:effectLst/>
                <a:latin typeface="Arial" panose="020B0604020202020204" pitchFamily="34" charset="0"/>
              </a:rPr>
              <a:t>UTP </a:t>
            </a:r>
            <a:r xmlns:a="http://schemas.openxmlformats.org/drawingml/2006/main">
              <a:rPr lang="hi" b="0" i="0" dirty="0">
                <a:solidFill>
                  <a:srgbClr val="202124"/>
                </a:solidFill>
                <a:effectLst/>
                <a:latin typeface="Arial" panose="020B0604020202020204" pitchFamily="34" charset="0"/>
              </a:rPr>
              <a:t>के नाम से भी जाना जाता है , यह वर्तमान में </a:t>
            </a:r>
            <a:r xmlns:a="http://schemas.openxmlformats.org/drawingml/2006/main">
              <a:rPr lang="hi" b="1" i="0" dirty="0">
                <a:solidFill>
                  <a:srgbClr val="202124"/>
                </a:solidFill>
                <a:effectLst/>
                <a:latin typeface="Arial" panose="020B0604020202020204" pitchFamily="34" charset="0"/>
              </a:rPr>
              <a:t>केबल निर्माण </a:t>
            </a:r>
            <a:r xmlns:a="http://schemas.openxmlformats.org/drawingml/2006/main">
              <a:rPr lang="hi" b="0" i="0" dirty="0">
                <a:solidFill>
                  <a:srgbClr val="202124"/>
                </a:solidFill>
                <a:effectLst/>
                <a:latin typeface="Arial" panose="020B0604020202020204" pitchFamily="34" charset="0"/>
              </a:rPr>
              <a:t>की सबसे आम और बुनियादी विधि है </a:t>
            </a:r>
            <a:r xmlns:a="http://schemas.openxmlformats.org/drawingml/2006/main">
              <a:rPr lang="hi" b="0" i="0" dirty="0">
                <a:solidFill>
                  <a:srgbClr val="202124"/>
                </a:solidFill>
                <a:effectLst/>
                <a:latin typeface="Arial" panose="020B0604020202020204" pitchFamily="34" charset="0"/>
              </a:rPr>
              <a:t>, जिसमें तारों के जोड़े एक साथ मुड़े होते हैं। इसमें कोई परिरक्षण नहीं होता है।</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2050" name="Picture 2" descr="UTP Cable at Rs 18/meter | LAN Cable | ID: 8252725912"/>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1143000" y="2390845"/>
            <a:ext cx="5619750" cy="314706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एसटीपी</a:t>
            </a:r>
            <a:endParaRPr xmlns:a="http://schemas.openxmlformats.org/drawingml/2006/main" lang="en-IN"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b="0" i="0" dirty="0">
                <a:solidFill>
                  <a:srgbClr val="202124"/>
                </a:solidFill>
                <a:effectLst/>
                <a:latin typeface="Arial" panose="020B0604020202020204" pitchFamily="34" charset="0"/>
              </a:rPr>
              <a:t>एसटीपी केबलिंग </a:t>
            </a:r>
            <a:r xmlns:a="http://schemas.openxmlformats.org/drawingml/2006/main">
              <a:rPr lang="hi" b="1" i="0" dirty="0">
                <a:solidFill>
                  <a:srgbClr val="202124"/>
                </a:solidFill>
                <a:effectLst/>
                <a:latin typeface="Arial" panose="020B0604020202020204" pitchFamily="34" charset="0"/>
              </a:rPr>
              <a:t>ट्विस्टेड-पेयर केबलिंग है </a:t>
            </a:r>
            <a:r xmlns:a="http://schemas.openxmlformats.org/drawingml/2006/main">
              <a:rPr lang="hi" b="0" i="0" dirty="0">
                <a:solidFill>
                  <a:srgbClr val="202124"/>
                </a:solidFill>
                <a:effectLst/>
                <a:latin typeface="Arial" panose="020B0604020202020204" pitchFamily="34" charset="0"/>
              </a:rPr>
              <a:t>जिसमें क्रॉसटॉक और इलेक्ट्रोमैग्नेटिक इंटरफेरेंस (ईएमआई) के अन्य रूपों को कम करने के लिए अतिरिक्त परिरक्षण होता है। परिरक्षित ट्विस्टेड-पेयर केबल। बाहरी इंसुलेटिंग जैकेट में मुड़ी हुई केबलों के जोड़ों को परिरक्षित करने के लिए एक आंतरिक लटदार तांबे की जाली होती है, जो स्वयं पन्नी में लिपटी होती हैं।</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3074" name="Picture 2" descr="3c3 And Dlink Lszh,PVC UTP/STP Cables, Rs 30 /meter Trigony Network  Solutions Private Limited | ID: 18704307062"/>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781050" y="1085298"/>
            <a:ext cx="7143750" cy="566964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फाइबर </a:t>
            </a:r>
            <a:r xmlns:a="http://schemas.openxmlformats.org/drawingml/2006/main">
              <a:rPr lang="hi" dirty="0"/>
              <a:t>ऑप्टिकल केबल</a:t>
            </a:r>
            <a:endParaRPr xmlns:a="http://schemas.openxmlformats.org/drawingml/2006/main" lang="en-IN" dirty="0"/>
          </a:p>
        </p:txBody>
      </p:sp>
      <p:sp>
        <p:nvSpPr>
          <p:cNvPr id="3" name="Content Placeholder 2"/>
          <p:cNvSpPr>
            <a:spLocks noGrp="1"/>
          </p:cNvSpPr>
          <p:nvPr>
            <p:ph sz="quarter" idx="1"/>
          </p:nvPr>
        </p:nvSpPr>
        <p:spPr/>
        <p:txBody>
          <a:bodyPr/>
          <a:lstStyle/>
          <a:p>
            <a:r xmlns:a="http://schemas.openxmlformats.org/drawingml/2006/main">
              <a:rPr lang="hi" b="0" i="0" dirty="0">
                <a:solidFill>
                  <a:srgbClr val="202124"/>
                </a:solidFill>
                <a:effectLst/>
                <a:latin typeface="Arial" panose="020B0604020202020204" pitchFamily="34" charset="0"/>
              </a:rPr>
              <a:t>फाइबर </a:t>
            </a:r>
            <a:r xmlns:a="http://schemas.openxmlformats.org/drawingml/2006/main">
              <a:rPr lang="hi" b="1" i="0" dirty="0">
                <a:solidFill>
                  <a:srgbClr val="202124"/>
                </a:solidFill>
                <a:effectLst/>
                <a:latin typeface="Arial" panose="020B0604020202020204" pitchFamily="34" charset="0"/>
              </a:rPr>
              <a:t>ऑप्टिक केबल </a:t>
            </a:r>
            <a:r xmlns:a="http://schemas.openxmlformats.org/drawingml/2006/main">
              <a:rPr lang="hi" b="0" i="0" dirty="0">
                <a:solidFill>
                  <a:srgbClr val="202124"/>
                </a:solidFill>
                <a:effectLst/>
                <a:latin typeface="Arial" panose="020B0604020202020204" pitchFamily="34" charset="0"/>
              </a:rPr>
              <a:t>एक नेटवर्क </a:t>
            </a:r>
            <a:r xmlns:a="http://schemas.openxmlformats.org/drawingml/2006/main">
              <a:rPr lang="hi" b="1" i="0" dirty="0">
                <a:solidFill>
                  <a:srgbClr val="202124"/>
                </a:solidFill>
                <a:effectLst/>
                <a:latin typeface="Arial" panose="020B0604020202020204" pitchFamily="34" charset="0"/>
              </a:rPr>
              <a:t>केबल है </a:t>
            </a:r>
            <a:r xmlns:a="http://schemas.openxmlformats.org/drawingml/2006/main">
              <a:rPr lang="hi" b="0" i="0" dirty="0">
                <a:solidFill>
                  <a:srgbClr val="202124"/>
                </a:solidFill>
                <a:effectLst/>
                <a:latin typeface="Arial" panose="020B0604020202020204" pitchFamily="34" charset="0"/>
              </a:rPr>
              <a:t>जिसमें एक इंसुलेटेड आवरण के अंदर ग्लास </a:t>
            </a:r>
            <a:r xmlns:a="http://schemas.openxmlformats.org/drawingml/2006/main">
              <a:rPr lang="hi" b="1" i="0" dirty="0">
                <a:solidFill>
                  <a:srgbClr val="202124"/>
                </a:solidFill>
                <a:effectLst/>
                <a:latin typeface="Arial" panose="020B0604020202020204" pitchFamily="34" charset="0"/>
              </a:rPr>
              <a:t>फाइबर के स्ट्रैंड होते हैं </a:t>
            </a:r>
            <a:r xmlns:a="http://schemas.openxmlformats.org/drawingml/2006/main">
              <a:rPr lang="hi" b="0" i="0" dirty="0">
                <a:solidFill>
                  <a:srgbClr val="202124"/>
                </a:solidFill>
                <a:effectLst/>
                <a:latin typeface="Arial" panose="020B0604020202020204" pitchFamily="34" charset="0"/>
              </a:rPr>
              <a:t>। वे लंबी दूरी, उच्च प्रदर्शन वाले डेटा नेटवर्किंग और दूरसंचार के लिए डिज़ाइन किए गए हैं। वायर्ड </a:t>
            </a:r>
            <a:r xmlns:a="http://schemas.openxmlformats.org/drawingml/2006/main">
              <a:rPr lang="hi" b="1" i="0" dirty="0">
                <a:solidFill>
                  <a:srgbClr val="202124"/>
                </a:solidFill>
                <a:effectLst/>
                <a:latin typeface="Arial" panose="020B0604020202020204" pitchFamily="34" charset="0"/>
              </a:rPr>
              <a:t>केबल की तुलना में </a:t>
            </a:r>
            <a:r xmlns:a="http://schemas.openxmlformats.org/drawingml/2006/main">
              <a:rPr lang="hi" b="0" i="0" dirty="0">
                <a:solidFill>
                  <a:srgbClr val="202124"/>
                </a:solidFill>
                <a:effectLst/>
                <a:latin typeface="Arial" panose="020B0604020202020204" pitchFamily="34" charset="0"/>
              </a:rPr>
              <a:t>, </a:t>
            </a:r>
            <a:r xmlns:a="http://schemas.openxmlformats.org/drawingml/2006/main">
              <a:rPr lang="hi" b="1" i="0" dirty="0">
                <a:solidFill>
                  <a:srgbClr val="202124"/>
                </a:solidFill>
                <a:effectLst/>
                <a:latin typeface="Arial" panose="020B0604020202020204" pitchFamily="34" charset="0"/>
              </a:rPr>
              <a:t>फाइबर ऑप्टिक केबल </a:t>
            </a:r>
            <a:r xmlns:a="http://schemas.openxmlformats.org/drawingml/2006/main">
              <a:rPr lang="hi" b="0" i="0" dirty="0">
                <a:solidFill>
                  <a:srgbClr val="202124"/>
                </a:solidFill>
                <a:effectLst/>
                <a:latin typeface="Arial" panose="020B0604020202020204" pitchFamily="34" charset="0"/>
              </a:rPr>
              <a:t>उच्च बैंडविड्थ प्रदान करते हैं और लंबी दूरी पर डेटा संचारित करते हैं</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4098" name="Picture 2" descr="Fiber Optic Coatings, Buffers and Cable Jacketing Materials - OFS Optics"/>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613209" y="1715876"/>
            <a:ext cx="7322142" cy="4408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वाईफ़ाई</a:t>
            </a:r>
            <a:endParaRPr xmlns:a="http://schemas.openxmlformats.org/drawingml/2006/main" lang="en-IN"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b="1" i="0" dirty="0" err="1">
                <a:solidFill>
                  <a:srgbClr val="202124"/>
                </a:solidFill>
                <a:effectLst/>
                <a:latin typeface="Arial" panose="020B0604020202020204" pitchFamily="34" charset="0"/>
              </a:rPr>
              <a:t>वाईफाई </a:t>
            </a:r>
            <a:r xmlns:a="http://schemas.openxmlformats.org/drawingml/2006/main">
              <a:rPr lang="hi" b="0" i="0" dirty="0">
                <a:solidFill>
                  <a:srgbClr val="202124"/>
                </a:solidFill>
                <a:effectLst/>
                <a:latin typeface="Arial" panose="020B0604020202020204" pitchFamily="34" charset="0"/>
              </a:rPr>
              <a:t>, </a:t>
            </a:r>
            <a:r xmlns:a="http://schemas.openxmlformats.org/drawingml/2006/main">
              <a:rPr lang="hi" b="1" i="0" dirty="0" err="1">
                <a:solidFill>
                  <a:srgbClr val="202124"/>
                </a:solidFill>
                <a:effectLst/>
                <a:latin typeface="Arial" panose="020B0604020202020204" pitchFamily="34" charset="0"/>
              </a:rPr>
              <a:t>वाईफाई </a:t>
            </a:r>
            <a:r xmlns:a="http://schemas.openxmlformats.org/drawingml/2006/main">
              <a:rPr lang="hi" b="0" i="0" dirty="0">
                <a:solidFill>
                  <a:srgbClr val="202124"/>
                </a:solidFill>
                <a:effectLst/>
                <a:latin typeface="Arial" panose="020B0604020202020204" pitchFamily="34" charset="0"/>
              </a:rPr>
              <a:t>, वाई-फाई या </a:t>
            </a:r>
            <a:r xmlns:a="http://schemas.openxmlformats.org/drawingml/2006/main">
              <a:rPr lang="hi" b="0" i="0" dirty="0" err="1">
                <a:solidFill>
                  <a:srgbClr val="202124"/>
                </a:solidFill>
                <a:effectLst/>
                <a:latin typeface="Arial" panose="020B0604020202020204" pitchFamily="34" charset="0"/>
              </a:rPr>
              <a:t>वाई फाई </a:t>
            </a:r>
            <a:r xmlns:a="http://schemas.openxmlformats.org/drawingml/2006/main">
              <a:rPr lang="hi" b="0" i="0" dirty="0">
                <a:solidFill>
                  <a:srgbClr val="202124"/>
                </a:solidFill>
                <a:effectLst/>
                <a:latin typeface="Arial" panose="020B0604020202020204" pitchFamily="34" charset="0"/>
              </a:rPr>
              <a:t>के रूप में संदर्भित किया जाता है </a:t>
            </a:r>
            <a:r xmlns:a="http://schemas.openxmlformats.org/drawingml/2006/main">
              <a:rPr lang="hi" b="0" i="0" dirty="0">
                <a:solidFill>
                  <a:srgbClr val="202124"/>
                </a:solidFill>
                <a:effectLst/>
                <a:latin typeface="Arial" panose="020B0604020202020204" pitchFamily="34" charset="0"/>
              </a:rPr>
              <a:t>, अक्सर वायरलेस फिडेलिटी का संक्षिप्त रूप माना जाता है लेकिन ऐसी कोई चीज नहीं है।</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5122" name="Picture 2" descr="Wireless or Wi-Fi 2 WiFi Router, Eagle Eye Surveillance | ID: 15079338091"/>
          <p:cNvPicPr>
            <a:picLocks noGrp="1" noChangeAspect="1" noChangeArrowheads="1"/>
          </p:cNvPicPr>
          <p:nvPr>
            <p:ph sz="quarter" idx="1"/>
          </p:nvPr>
        </p:nvPicPr>
        <p:blipFill>
          <a:blip r:embed="rId1">
            <a:extLst>
              <a:ext uri="{28A0092B-C50C-407E-A947-70E740481C1C}">
                <a14:useLocalDpi xmlns:a14="http://schemas.microsoft.com/office/drawing/2010/main" val="0"/>
              </a:ext>
            </a:extLst>
          </a:blip>
          <a:srcRect/>
          <a:stretch>
            <a:fillRect/>
          </a:stretch>
        </p:blipFill>
        <p:spPr bwMode="auto">
          <a:xfrm>
            <a:off x="1524000" y="1417638"/>
            <a:ext cx="5491162" cy="549116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बुनियादी कंप्यूटर सेटिंग्स</a:t>
            </a:r>
            <a:endParaRPr xmlns:a="http://schemas.openxmlformats.org/drawingml/2006/main" lang="en-IN" dirty="0"/>
          </a:p>
        </p:txBody>
      </p:sp>
      <p:sp>
        <p:nvSpPr>
          <p:cNvPr id="3" name="Content Placeholder 2"/>
          <p:cNvSpPr>
            <a:spLocks noGrp="1"/>
          </p:cNvSpPr>
          <p:nvPr>
            <p:ph sz="quarter" idx="1"/>
          </p:nvPr>
        </p:nvSpPr>
        <p:spPr/>
        <p:txBody>
          <a:bodyPr/>
          <a:lstStyle/>
          <a:p>
            <a:r xmlns:a="http://schemas.openxmlformats.org/drawingml/2006/main">
              <a:rPr lang="hi" dirty="0"/>
              <a:t>वॉलपेपर बदलें</a:t>
            </a:r>
            <a:endParaRPr xmlns:a="http://schemas.openxmlformats.org/drawingml/2006/main" lang="en-IN" dirty="0"/>
          </a:p>
          <a:p>
            <a:r xmlns:a="http://schemas.openxmlformats.org/drawingml/2006/main">
              <a:rPr lang="hi" dirty="0"/>
              <a:t>पावर विकल्प</a:t>
            </a:r>
            <a:endParaRPr xmlns:a="http://schemas.openxmlformats.org/drawingml/2006/main" lang="en-IN" dirty="0"/>
          </a:p>
          <a:p>
            <a:r xmlns:a="http://schemas.openxmlformats.org/drawingml/2006/main">
              <a:rPr lang="hi" dirty="0"/>
              <a:t>सॉफ़्टवेयर स्थापित करें / हटाएँ</a:t>
            </a:r>
            <a:endParaRPr xmlns:a="http://schemas.openxmlformats.org/drawingml/2006/main" lang="en-IN" dirty="0"/>
          </a:p>
          <a:p>
            <a:r xmlns:a="http://schemas.openxmlformats.org/drawingml/2006/main">
              <a:rPr lang="hi" dirty="0"/>
              <a:t>स्क्रीन सेवर</a:t>
            </a:r>
            <a:endParaRPr xmlns:a="http://schemas.openxmlformats.org/drawingml/2006/main" lang="en-IN" dirty="0"/>
          </a:p>
          <a:p>
            <a:r xmlns:a="http://schemas.openxmlformats.org/drawingml/2006/main">
              <a:rPr lang="hi" dirty="0"/>
              <a:t>डेस्कटॉप चिह्न</a:t>
            </a:r>
            <a:endParaRPr xmlns:a="http://schemas.openxmlformats.org/drawingml/2006/main" lang="en-IN" dirty="0"/>
          </a:p>
          <a:p>
            <a:r xmlns:a="http://schemas.openxmlformats.org/drawingml/2006/main">
              <a:rPr lang="hi" dirty="0"/>
              <a:t>संपत्ति</a:t>
            </a:r>
            <a:endParaRPr xmlns:a="http://schemas.openxmlformats.org/drawingml/2006/main" lang="en-IN" dirty="0"/>
          </a:p>
          <a:p>
            <a:r xmlns:a="http://schemas.openxmlformats.org/drawingml/2006/main">
              <a:rPr lang="hi" dirty="0"/>
              <a:t>संजाल विन्यास</a:t>
            </a:r>
            <a:endParaRPr xmlns:a="http://schemas.openxmlformats.org/drawingml/2006/main" lang="en-IN" dirty="0"/>
          </a:p>
          <a:p>
            <a:r xmlns:a="http://schemas.openxmlformats.org/drawingml/2006/main">
              <a:rPr lang="hi" dirty="0"/>
              <a:t>कतरन उपकरण</a:t>
            </a:r>
            <a:endParaRPr xmlns:a="http://schemas.openxmlformats.org/drawingml/2006/main" lang="en-IN" dirty="0"/>
          </a:p>
          <a:p>
            <a:r xmlns:a="http://schemas.openxmlformats.org/drawingml/2006/main">
              <a:rPr lang="hi" dirty="0"/>
              <a:t>शॉर्टकट बनाएं</a:t>
            </a:r>
            <a:endParaRPr xmlns:a="http://schemas.openxmlformats.org/drawingml/2006/main" lang="en-IN" dirty="0"/>
          </a:p>
          <a:p>
            <a:r xmlns:a="http://schemas.openxmlformats.org/drawingml/2006/main">
              <a:rPr lang="hi" dirty="0"/>
              <a:t>डिफ़ॉल्ट सॉफ़्टवेयर</a:t>
            </a:r>
            <a:endParaRPr xmlns:a="http://schemas.openxmlformats.org/drawingml/2006/main"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एसएमपीएस</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एसएमपीएस का तात्पर्य स्विच मोड पावर सप्लाई है, एसएमपीएस कंप्यूटर सिस्टम के सभी घटकों को विद्युत आपूर्ति प्रदान करता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lstStyle/>
          <a:p>
            <a:r xmlns:a="http://schemas.openxmlformats.org/drawingml/2006/main">
              <a:rPr lang="hi" dirty="0"/>
              <a:t>फ़ॉन्ट्स डाउनलोड करें</a:t>
            </a:r>
            <a:endParaRPr xmlns:a="http://schemas.openxmlformats.org/drawingml/2006/main" lang="en-IN" dirty="0"/>
          </a:p>
          <a:p>
            <a:r xmlns:a="http://schemas.openxmlformats.org/drawingml/2006/main">
              <a:rPr lang="hi" dirty="0"/>
              <a:t>खाते का पासवर्ड</a:t>
            </a:r>
            <a:endParaRPr xmlns:a="http://schemas.openxmlformats.org/drawingml/2006/main" lang="en-IN" dirty="0"/>
          </a:p>
          <a:p>
            <a:r xmlns:a="http://schemas.openxmlformats.org/drawingml/2006/main">
              <a:rPr lang="hi" dirty="0"/>
              <a:t>माउस सेटिंग्स</a:t>
            </a:r>
            <a:endParaRPr xmlns:a="http://schemas.openxmlformats.org/drawingml/2006/main" lang="en-IN" dirty="0"/>
          </a:p>
          <a:p>
            <a:r xmlns:a="http://schemas.openxmlformats.org/drawingml/2006/main">
              <a:rPr lang="hi" dirty="0"/>
              <a:t>फ़ायरवॉल</a:t>
            </a:r>
            <a:endParaRPr xmlns:a="http://schemas.openxmlformats.org/drawingml/2006/main" lang="en-IN" dirty="0"/>
          </a:p>
          <a:p>
            <a:endParaRPr lang="en-IN" dirty="0"/>
          </a:p>
          <a:p>
            <a:endParaRPr lang="en-IN"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भंडारण आकार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सिंगल बाइनरी( 0 | 1) = 1 बिट</a:t>
            </a:r>
            <a:endParaRPr xmlns:a="http://schemas.openxmlformats.org/drawingml/2006/main" lang="en-US" dirty="0"/>
          </a:p>
          <a:p>
            <a:r xmlns:a="http://schemas.openxmlformats.org/drawingml/2006/main">
              <a:rPr lang="hi" dirty="0"/>
              <a:t>8 बिट = 1 बाइट</a:t>
            </a:r>
            <a:endParaRPr xmlns:a="http://schemas.openxmlformats.org/drawingml/2006/main" lang="en-US" dirty="0"/>
          </a:p>
          <a:p>
            <a:r xmlns:a="http://schemas.openxmlformats.org/drawingml/2006/main">
              <a:rPr lang="hi" dirty="0"/>
              <a:t>1024 बाइट = 1 किलो बाइट्स</a:t>
            </a:r>
            <a:endParaRPr xmlns:a="http://schemas.openxmlformats.org/drawingml/2006/main" lang="en-US" dirty="0"/>
          </a:p>
          <a:p>
            <a:r xmlns:a="http://schemas.openxmlformats.org/drawingml/2006/main">
              <a:rPr lang="hi" dirty="0"/>
              <a:t>1024 KB = 1 मेगा बाइट्स</a:t>
            </a:r>
            <a:endParaRPr xmlns:a="http://schemas.openxmlformats.org/drawingml/2006/main" lang="en-US" dirty="0"/>
          </a:p>
          <a:p>
            <a:r xmlns:a="http://schemas.openxmlformats.org/drawingml/2006/main">
              <a:rPr lang="hi" dirty="0"/>
              <a:t>1024 एमबी = 1 गीगा बाय</a:t>
            </a:r>
            <a:endParaRPr xmlns:a="http://schemas.openxmlformats.org/drawingml/2006/main" lang="en-US" dirty="0"/>
          </a:p>
          <a:p>
            <a:r xmlns:a="http://schemas.openxmlformats.org/drawingml/2006/main">
              <a:rPr lang="hi" dirty="0"/>
              <a:t>1024 जीबी = 1 टेरा बाइट्स</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MPS.jpg"/>
          <p:cNvPicPr>
            <a:picLocks noGrp="1" noChangeAspect="1"/>
          </p:cNvPicPr>
          <p:nvPr>
            <p:ph sz="quarter" idx="1"/>
          </p:nvPr>
        </p:nvPicPr>
        <p:blipFill>
          <a:blip r:embed="rId1"/>
          <a:stretch>
            <a:fillRect/>
          </a:stretch>
        </p:blipFill>
        <p:spPr>
          <a:xfrm>
            <a:off x="1754187" y="1600200"/>
            <a:ext cx="4873625" cy="4873625"/>
          </a:xfrm>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दृस्टि सम्बन्धी अभियान</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ऑप्टिकल ड्राइव का उपयोग सीडी, डीवीडी, ब्लू रे डिस्क जैसे ऑप्टिकल मीडिया पर डेटा पढ़ने और लिखने के लिए किया जाता है।</a:t>
            </a:r>
            <a:endParaRPr xmlns:a="http://schemas.openxmlformats.org/drawingml/2006/main" lang="en-US" dirty="0"/>
          </a:p>
          <a:p>
            <a:r xmlns:a="http://schemas.openxmlformats.org/drawingml/2006/main">
              <a:rPr lang="hi" dirty="0"/>
              <a:t>ऑप्टिकल ड्राइव भंडारण डिस्क से डेटा प्राप्त करने और संग्रहीत करने के लिए प्रकाश का उपयोग करते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dvd writer.jpg"/>
          <p:cNvPicPr>
            <a:picLocks noGrp="1" noChangeAspect="1"/>
          </p:cNvPicPr>
          <p:nvPr>
            <p:ph sz="quarter" idx="1"/>
          </p:nvPr>
        </p:nvPicPr>
        <p:blipFill>
          <a:blip r:embed="rId1"/>
          <a:stretch>
            <a:fillRect/>
          </a:stretch>
        </p:blipFill>
        <p:spPr>
          <a:xfrm>
            <a:off x="1219200" y="1295400"/>
            <a:ext cx="5562600" cy="4217987"/>
          </a:xfrm>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अलमारी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कैबिनेट एक प्रकार का कम्पार्टमेंट बॉक्स है जो आपको कंप्यूटर सिस्टम के सभी घटकों को विशेष तरीके से फिट करने की अनुमति देता है।</a:t>
            </a:r>
            <a:endParaRPr xmlns:a="http://schemas.openxmlformats.org/drawingml/2006/main" lang="en-US" dirty="0"/>
          </a:p>
          <a:p>
            <a:pPr xmlns:a="http://schemas.openxmlformats.org/drawingml/2006/main" algn="just"/>
            <a:r xmlns:a="http://schemas.openxmlformats.org/drawingml/2006/main">
              <a:rPr lang="hi" dirty="0"/>
              <a:t>आम तौर पर कंप्यूटर कैबिनेट इलेक्ट्रो गैल्वनाइज धातु से बने होते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D:\Basic Material\cabinet.png"/>
          <p:cNvPicPr>
            <a:picLocks noGrp="1" noChangeAspect="1" noChangeArrowheads="1"/>
          </p:cNvPicPr>
          <p:nvPr>
            <p:ph sz="quarter" idx="1"/>
          </p:nvPr>
        </p:nvPicPr>
        <p:blipFill>
          <a:blip r:embed="rId1"/>
          <a:srcRect/>
          <a:stretch>
            <a:fillRect/>
          </a:stretch>
        </p:blipFill>
        <p:spPr bwMode="auto">
          <a:xfrm>
            <a:off x="304800" y="457200"/>
            <a:ext cx="8077200" cy="6096000"/>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निगरानी करना</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मॉनिटर या डिस्प्ले कंप्यूटर सिस्टम का मुख्य आउटपुट डिवाइस है।</a:t>
            </a:r>
            <a:endParaRPr xmlns:a="http://schemas.openxmlformats.org/drawingml/2006/main" lang="en-US" dirty="0"/>
          </a:p>
          <a:p>
            <a:pPr xmlns:a="http://schemas.openxmlformats.org/drawingml/2006/main" algn="just"/>
            <a:r xmlns:a="http://schemas.openxmlformats.org/drawingml/2006/main">
              <a:rPr lang="hi" dirty="0"/>
              <a:t>मॉनिटर का उपयोग कंप्यूटर सिस्टम को देखने और संचालित करने के लिए किया जाता है।</a:t>
            </a:r>
            <a:endParaRPr xmlns:a="http://schemas.openxmlformats.org/drawingml/2006/main" lang="en-US" dirty="0"/>
          </a:p>
          <a:p>
            <a:pPr xmlns:a="http://schemas.openxmlformats.org/drawingml/2006/main" algn="just"/>
            <a:r xmlns:a="http://schemas.openxmlformats.org/drawingml/2006/main">
              <a:rPr lang="hi" dirty="0"/>
              <a:t>मॉनिटर किसी भी चल रहे प्रोग्राम को ग्राफिकल यूजर इंटरफेस प्रदान करता है।</a:t>
            </a:r>
            <a:endParaRPr xmlns:a="http://schemas.openxmlformats.org/drawingml/2006/main" lang="en-US" dirty="0"/>
          </a:p>
          <a:p>
            <a:pPr algn="just">
              <a:buNone/>
            </a:pPr>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Monitor.jpg"/>
          <p:cNvPicPr>
            <a:picLocks noGrp="1" noChangeAspect="1"/>
          </p:cNvPicPr>
          <p:nvPr>
            <p:ph sz="quarter" idx="1"/>
          </p:nvPr>
        </p:nvPicPr>
        <p:blipFill>
          <a:blip r:embed="rId1"/>
          <a:stretch>
            <a:fillRect/>
          </a:stretch>
        </p:blipFill>
        <p:spPr>
          <a:xfrm>
            <a:off x="914400" y="457690"/>
            <a:ext cx="6859424" cy="6019310"/>
          </a:xfrm>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इस फ़ाइल में शामिल विषय</a:t>
            </a:r>
            <a:endParaRPr xmlns:a="http://schemas.openxmlformats.org/drawingml/2006/main" lang="en-US" dirty="0"/>
          </a:p>
        </p:txBody>
      </p:sp>
      <p:sp>
        <p:nvSpPr>
          <p:cNvPr id="3" name="Content Placeholder 2"/>
          <p:cNvSpPr>
            <a:spLocks noGrp="1"/>
          </p:cNvSpPr>
          <p:nvPr>
            <p:ph sz="quarter" idx="1"/>
          </p:nvPr>
        </p:nvSpPr>
        <p:spPr>
          <a:xfrm>
            <a:off x="457200" y="1600200"/>
            <a:ext cx="8229600" cy="4876800"/>
          </a:xfrm>
        </p:spPr>
        <p:txBody>
          <a:bodyPr>
            <a:normAutofit/>
          </a:bodyPr>
          <a:lstStyle/>
          <a:p>
            <a:pPr xmlns:a="http://schemas.openxmlformats.org/drawingml/2006/main" marL="514350" indent="-514350">
              <a:buFont typeface="+mj-lt"/>
              <a:buAutoNum type="arabicPeriod"/>
            </a:pPr>
            <a:r xmlns:a="http://schemas.openxmlformats.org/drawingml/2006/main">
              <a:rPr lang="hi" dirty="0"/>
              <a:t>कंप्यूटर घटकों</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फाइल एक्सटेंशन</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सही कमाण्ड</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शॉर्टकट कुंजियाँ</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पूर्ण रूप</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बुनियादी नेटवर्किंग</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नेटवर्किंग टोपोलॉजी</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नेटवर्किंग डिवाइस</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नेटवर्किंग मीडिया</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नंबरिंग प्रणाली</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कंप्यूटर सिस्टम में बुनियादी सेटिंग.</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कीबोर्ड</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कीबोर्ड कंप्यूटर सिस्टम का मुख्य इनपुट डिवाइस है। कीबोर्ड में कई कीसेट होते हैं जैसे,</a:t>
            </a:r>
            <a:endParaRPr xmlns:a="http://schemas.openxmlformats.org/drawingml/2006/main" lang="en-US" dirty="0"/>
          </a:p>
          <a:p>
            <a:pPr xmlns:a="http://schemas.openxmlformats.org/drawingml/2006/main" lvl="1"/>
            <a:r xmlns:a="http://schemas.openxmlformats.org/drawingml/2006/main">
              <a:rPr lang="hi" dirty="0"/>
              <a:t>वर्णानुक्रमिक कुंजियाँ</a:t>
            </a:r>
            <a:endParaRPr xmlns:a="http://schemas.openxmlformats.org/drawingml/2006/main" lang="en-US" dirty="0"/>
          </a:p>
          <a:p>
            <a:pPr xmlns:a="http://schemas.openxmlformats.org/drawingml/2006/main" lvl="1"/>
            <a:r xmlns:a="http://schemas.openxmlformats.org/drawingml/2006/main">
              <a:rPr lang="hi" dirty="0"/>
              <a:t>संख्यात्मक कुंजियाँ</a:t>
            </a:r>
            <a:endParaRPr xmlns:a="http://schemas.openxmlformats.org/drawingml/2006/main" lang="en-US" dirty="0"/>
          </a:p>
          <a:p>
            <a:pPr xmlns:a="http://schemas.openxmlformats.org/drawingml/2006/main" lvl="1"/>
            <a:r xmlns:a="http://schemas.openxmlformats.org/drawingml/2006/main">
              <a:rPr lang="hi" dirty="0"/>
              <a:t>फ़ंक्शन कुंजियाँ</a:t>
            </a:r>
            <a:endParaRPr xmlns:a="http://schemas.openxmlformats.org/drawingml/2006/main" lang="en-US" dirty="0"/>
          </a:p>
          <a:p>
            <a:pPr xmlns:a="http://schemas.openxmlformats.org/drawingml/2006/main" lvl="1"/>
            <a:r xmlns:a="http://schemas.openxmlformats.org/drawingml/2006/main">
              <a:rPr lang="hi" dirty="0"/>
              <a:t>विशेष कुंजियाँ</a:t>
            </a:r>
            <a:endParaRPr xmlns:a="http://schemas.openxmlformats.org/drawingml/2006/main" lang="en-US" dirty="0"/>
          </a:p>
          <a:p>
            <a:pPr xmlns:a="http://schemas.openxmlformats.org/drawingml/2006/main" lvl="1"/>
            <a:r xmlns:a="http://schemas.openxmlformats.org/drawingml/2006/main">
              <a:rPr lang="hi" dirty="0"/>
              <a:t>टॉगल कुंजियाँ</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pic>
        <p:nvPicPr>
          <p:cNvPr id="9219" name="Picture 3" descr="D:\Basic Material\keyboard-test-cases.png"/>
          <p:cNvPicPr>
            <a:picLocks noChangeAspect="1" noChangeArrowheads="1"/>
          </p:cNvPicPr>
          <p:nvPr/>
        </p:nvPicPr>
        <p:blipFill>
          <a:blip r:embed="rId1"/>
          <a:srcRect/>
          <a:stretch>
            <a:fillRect/>
          </a:stretch>
        </p:blipFill>
        <p:spPr bwMode="auto">
          <a:xfrm>
            <a:off x="98757" y="1362261"/>
            <a:ext cx="8686799" cy="3833522"/>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चूहा</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माउस कंप्यूटर स्क्रीन के किसी भी क्षेत्र को इंगित करने के लिए एक पॉइंटिंग डिवाइस है।</a:t>
            </a:r>
            <a:endParaRPr xmlns:a="http://schemas.openxmlformats.org/drawingml/2006/main" lang="en-US" dirty="0"/>
          </a:p>
          <a:p>
            <a:r xmlns:a="http://schemas.openxmlformats.org/drawingml/2006/main">
              <a:rPr lang="hi" dirty="0"/>
              <a:t>जब आप ग्राफिकल यूजर इंटरफेस अनुप्रयोगों में काम कर रहे हों तो माउस बहुत उपयोगी होता है।</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D:\Basic Material\mouse.jpg"/>
          <p:cNvPicPr>
            <a:picLocks noGrp="1" noChangeAspect="1" noChangeArrowheads="1"/>
          </p:cNvPicPr>
          <p:nvPr>
            <p:ph sz="quarter" idx="1"/>
          </p:nvPr>
        </p:nvPicPr>
        <p:blipFill>
          <a:blip r:embed="rId1"/>
          <a:srcRect/>
          <a:stretch>
            <a:fillRect/>
          </a:stretch>
        </p:blipFill>
        <p:spPr bwMode="auto">
          <a:xfrm>
            <a:off x="2283619" y="1176953"/>
            <a:ext cx="4576762" cy="4576762"/>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वक्ता</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स्पीकर सिग्नल को ऑडियो में बदलने का उपकरण है, कंप्यूटर सिस्टम एनालॉग सिग्नल उत्पन्न करता है और स्पीकर उन सिग्नल को ऑडियो में बदल देता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speaker.jpg"/>
          <p:cNvPicPr>
            <a:picLocks noGrp="1" noChangeAspect="1"/>
          </p:cNvPicPr>
          <p:nvPr>
            <p:ph sz="quarter" idx="1"/>
          </p:nvPr>
        </p:nvPicPr>
        <p:blipFill>
          <a:blip r:embed="rId1"/>
          <a:stretch>
            <a:fillRect/>
          </a:stretch>
        </p:blipFill>
        <p:spPr>
          <a:xfrm>
            <a:off x="3124200" y="2970212"/>
            <a:ext cx="2133600" cy="2133600"/>
          </a:xfrm>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प्रिंटर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प्रिंटर आपके दस्तावेजों और फोटो की हार्ड कॉपी बनाने का उपकरण है।</a:t>
            </a:r>
            <a:endParaRPr xmlns:a="http://schemas.openxmlformats.org/drawingml/2006/main" lang="en-US" dirty="0"/>
          </a:p>
          <a:p>
            <a:endParaRPr lang="en-US" dirty="0"/>
          </a:p>
          <a:p>
            <a:r xmlns:a="http://schemas.openxmlformats.org/drawingml/2006/main">
              <a:rPr lang="hi" dirty="0"/>
              <a:t>बाजार में मुख्यतः तीन प्रकार के प्रिंटर उपलब्ध हैं।</a:t>
            </a:r>
            <a:endParaRPr xmlns:a="http://schemas.openxmlformats.org/drawingml/2006/main" lang="en-US" dirty="0"/>
          </a:p>
          <a:p>
            <a:pPr xmlns:a="http://schemas.openxmlformats.org/drawingml/2006/main" lvl="1"/>
            <a:r xmlns:a="http://schemas.openxmlformats.org/drawingml/2006/main">
              <a:rPr lang="hi" dirty="0"/>
              <a:t>डॉट मैट्रिक्स प्रिंटर</a:t>
            </a:r>
            <a:endParaRPr xmlns:a="http://schemas.openxmlformats.org/drawingml/2006/main" lang="en-US" dirty="0"/>
          </a:p>
          <a:p>
            <a:pPr xmlns:a="http://schemas.openxmlformats.org/drawingml/2006/main" lvl="1"/>
            <a:r xmlns:a="http://schemas.openxmlformats.org/drawingml/2006/main">
              <a:rPr lang="hi" dirty="0"/>
              <a:t>इंकजेट प्रिंटर</a:t>
            </a:r>
            <a:endParaRPr xmlns:a="http://schemas.openxmlformats.org/drawingml/2006/main" lang="en-US" dirty="0"/>
          </a:p>
          <a:p>
            <a:pPr xmlns:a="http://schemas.openxmlformats.org/drawingml/2006/main" lvl="1"/>
            <a:r xmlns:a="http://schemas.openxmlformats.org/drawingml/2006/main">
              <a:rPr lang="hi" dirty="0"/>
              <a:t>लेज़र प्रिंटर</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1" name="Picture 3" descr="D:\Basic Material\dmp.jpg"/>
          <p:cNvPicPr>
            <a:picLocks noGrp="1" noChangeAspect="1" noChangeArrowheads="1"/>
          </p:cNvPicPr>
          <p:nvPr>
            <p:ph sz="quarter" idx="1"/>
          </p:nvPr>
        </p:nvPicPr>
        <p:blipFill>
          <a:blip r:embed="rId1"/>
          <a:stretch>
            <a:fillRect/>
          </a:stretch>
        </p:blipFill>
        <p:spPr bwMode="auto">
          <a:xfrm>
            <a:off x="874105" y="1600200"/>
            <a:ext cx="6633790" cy="4873625"/>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314" name="Picture 2" descr="D:\Basic Material\inkjet.jpg"/>
          <p:cNvPicPr>
            <a:picLocks noGrp="1" noChangeAspect="1" noChangeArrowheads="1"/>
          </p:cNvPicPr>
          <p:nvPr>
            <p:ph sz="quarter" idx="1"/>
          </p:nvPr>
        </p:nvPicPr>
        <p:blipFill>
          <a:blip r:embed="rId1"/>
          <a:srcRect/>
          <a:stretch>
            <a:fillRect/>
          </a:stretch>
        </p:blipFill>
        <p:spPr bwMode="auto">
          <a:xfrm>
            <a:off x="1447800" y="1295400"/>
            <a:ext cx="5743575" cy="4786313"/>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D:\Basic Material\printer.jpg"/>
          <p:cNvPicPr>
            <a:picLocks noGrp="1" noChangeAspect="1" noChangeArrowheads="1"/>
          </p:cNvPicPr>
          <p:nvPr>
            <p:ph sz="quarter" idx="1"/>
          </p:nvPr>
        </p:nvPicPr>
        <p:blipFill>
          <a:blip r:embed="rId1"/>
          <a:srcRect/>
          <a:stretch>
            <a:fillRect/>
          </a:stretch>
        </p:blipFill>
        <p:spPr bwMode="auto">
          <a:xfrm>
            <a:off x="1524000" y="1981200"/>
            <a:ext cx="5048250" cy="3766771"/>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कंप्यूटर के मूल घटक</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एक कार्यशील कंप्यूटर सिस्टम में कई हार्डवेयर घटक होते हैं, सभी हार्डवेयर का अपना कोई विशिष्ट कार्य होता है। बुनियादी आवश्यक घटकों की सूची इस प्रकार है।</a:t>
            </a:r>
            <a:endParaRPr xmlns:a="http://schemas.openxmlformats.org/drawingml/2006/main" lang="en-US" dirty="0"/>
          </a:p>
          <a:p>
            <a:endParaRPr lang="en-US" dirty="0"/>
          </a:p>
          <a:p>
            <a:endParaRPr lang="en-US" dirty="0"/>
          </a:p>
        </p:txBody>
      </p:sp>
      <p:sp>
        <p:nvSpPr>
          <p:cNvPr id="5" name="Slide Number Placeholder 4"/>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6" name="Footer Placeholder 5"/>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graphicFrame>
        <p:nvGraphicFramePr>
          <p:cNvPr id="4" name="Table 3"/>
          <p:cNvGraphicFramePr>
            <a:graphicFrameLocks noGrp="1"/>
          </p:cNvGraphicFramePr>
          <p:nvPr/>
        </p:nvGraphicFramePr>
        <p:xfrm>
          <a:off x="457200" y="3352800"/>
          <a:ext cx="7696200" cy="2438400"/>
        </p:xfrm>
        <a:graphic>
          <a:graphicData uri="http://schemas.openxmlformats.org/drawingml/2006/table">
            <a:tbl>
              <a:tblPr>
                <a:tableStyleId>{21E4AEA4-8DFA-4A89-87EB-49C32662AFE0}</a:tableStyleId>
              </a:tblPr>
              <a:tblGrid>
                <a:gridCol w="2565400"/>
                <a:gridCol w="2565400"/>
                <a:gridCol w="2565400"/>
              </a:tblGrid>
              <a:tr h="603315">
                <a:tc>
                  <a:txBody>
                    <a:bodyPr/>
                    <a:lstStyle/>
                    <a:p>
                      <a:pPr xmlns:a="http://schemas.openxmlformats.org/drawingml/2006/main" algn="ctr"/>
                      <a:r xmlns:a="http://schemas.openxmlformats.org/drawingml/2006/main">
                        <a:rPr lang="hi" sz="2400" b="1" dirty="0"/>
                        <a:t>मदरबोर्ड</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टक्कर मारना</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प्रोसेसर</a:t>
                      </a:r>
                      <a:endParaRPr xmlns:a="http://schemas.openxmlformats.org/drawingml/2006/main" lang="en-US" sz="2400" b="1" dirty="0"/>
                    </a:p>
                  </a:txBody>
                  <a:tcPr/>
                </a:tc>
              </a:tr>
              <a:tr h="611695">
                <a:tc>
                  <a:txBody>
                    <a:bodyPr/>
                    <a:lstStyle/>
                    <a:p>
                      <a:pPr xmlns:a="http://schemas.openxmlformats.org/drawingml/2006/main" algn="ctr"/>
                      <a:r xmlns:a="http://schemas.openxmlformats.org/drawingml/2006/main">
                        <a:rPr lang="hi" sz="2400" b="1" dirty="0"/>
                        <a:t>अलमारी</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हार्ड ड्राइव</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डीवीडी </a:t>
                      </a:r>
                      <a:r xmlns:a="http://schemas.openxmlformats.org/drawingml/2006/main">
                        <a:rPr lang="hi" sz="2400" b="1" baseline="0" dirty="0"/>
                        <a:t>ड्राइव</a:t>
                      </a:r>
                      <a:endParaRPr xmlns:a="http://schemas.openxmlformats.org/drawingml/2006/main" lang="en-US" sz="2400" b="1" dirty="0"/>
                    </a:p>
                  </a:txBody>
                  <a:tcPr/>
                </a:tc>
              </a:tr>
              <a:tr h="611695">
                <a:tc>
                  <a:txBody>
                    <a:bodyPr/>
                    <a:lstStyle/>
                    <a:p>
                      <a:pPr xmlns:a="http://schemas.openxmlformats.org/drawingml/2006/main" algn="ctr"/>
                      <a:r xmlns:a="http://schemas.openxmlformats.org/drawingml/2006/main">
                        <a:rPr lang="hi" sz="2400" b="1" dirty="0"/>
                        <a:t>प्रिंटर</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कीबोर्ड</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चूहा</a:t>
                      </a:r>
                      <a:endParaRPr xmlns:a="http://schemas.openxmlformats.org/drawingml/2006/main" lang="en-US" sz="2400" b="1" dirty="0"/>
                    </a:p>
                  </a:txBody>
                  <a:tcPr/>
                </a:tc>
              </a:tr>
              <a:tr h="611695">
                <a:tc>
                  <a:txBody>
                    <a:bodyPr/>
                    <a:lstStyle/>
                    <a:p>
                      <a:pPr xmlns:a="http://schemas.openxmlformats.org/drawingml/2006/main" algn="ctr"/>
                      <a:r xmlns:a="http://schemas.openxmlformats.org/drawingml/2006/main">
                        <a:rPr lang="hi" sz="2400" b="1" dirty="0"/>
                        <a:t>वक्ता</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ऊपर</a:t>
                      </a:r>
                      <a:endParaRPr xmlns:a="http://schemas.openxmlformats.org/drawingml/2006/main" lang="en-US" sz="2400" b="1" dirty="0"/>
                    </a:p>
                  </a:txBody>
                  <a:tcPr/>
                </a:tc>
                <a:tc>
                  <a:txBody>
                    <a:bodyPr/>
                    <a:lstStyle/>
                    <a:p>
                      <a:pPr xmlns:a="http://schemas.openxmlformats.org/drawingml/2006/main" algn="ctr"/>
                      <a:r xmlns:a="http://schemas.openxmlformats.org/drawingml/2006/main">
                        <a:rPr lang="hi" sz="2400" b="1" dirty="0"/>
                        <a:t>निगरानी करना</a:t>
                      </a:r>
                      <a:endParaRPr xmlns:a="http://schemas.openxmlformats.org/drawingml/2006/main" lang="en-US" sz="2400" b="1" dirty="0"/>
                    </a:p>
                  </a:txBody>
                  <a:tcPr/>
                </a:tc>
              </a:tr>
            </a:tbl>
          </a:graphicData>
        </a:graphic>
      </p:graphicFrame>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ऊपर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यूपीएस कंप्यूटर सिस्टम के लिए निर्बाध विद्युत आपूर्ति है, जिसका उपयोग आमतौर पर तब किया जाता है जब मुख्य विद्युत आपूर्ति विफल हो जाती है।</a:t>
            </a:r>
            <a:endParaRPr xmlns:a="http://schemas.openxmlformats.org/drawingml/2006/main" lang="en-US" dirty="0"/>
          </a:p>
          <a:p>
            <a:pPr xmlns:a="http://schemas.openxmlformats.org/drawingml/2006/main" algn="just"/>
            <a:r xmlns:a="http://schemas.openxmlformats.org/drawingml/2006/main">
              <a:rPr lang="hi" dirty="0"/>
              <a:t>यूपीएस आपके असंग्रहित कार्य को सहेजने और ठीक से शटडाउन करने के लिए कंप्यूटर सिस्टम को 15 से 20 मिनट तक चलाने की अनुमति देता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D:\Basic Material\UPS.jpg"/>
          <p:cNvPicPr>
            <a:picLocks noGrp="1" noChangeAspect="1" noChangeArrowheads="1"/>
          </p:cNvPicPr>
          <p:nvPr>
            <p:ph sz="quarter" idx="1"/>
          </p:nvPr>
        </p:nvPicPr>
        <p:blipFill>
          <a:blip r:embed="rId1"/>
          <a:stretch>
            <a:fillRect/>
          </a:stretch>
        </p:blipFill>
        <p:spPr bwMode="auto">
          <a:xfrm>
            <a:off x="3119437" y="2965450"/>
            <a:ext cx="2143125" cy="2143125"/>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फाइल एक्सटेंशन</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फ़ाइल नाम </a:t>
            </a:r>
            <a:r xmlns:a="http://schemas.openxmlformats.org/drawingml/2006/main">
              <a:rPr lang="hi" i="1" dirty="0"/>
              <a:t>एक्सटेंशन एक पहचानकर्ता है </a:t>
            </a:r>
            <a:r xmlns:a="http://schemas.openxmlformats.org/drawingml/2006/main">
              <a:rPr lang="hi" i="1" dirty="0"/>
              <a:t>जिसे कंप्यूटर </a:t>
            </a:r>
            <a:r xmlns:a="http://schemas.openxmlformats.org/drawingml/2006/main">
              <a:rPr lang="hi" i="1" dirty="0"/>
              <a:t>फ़ाइल </a:t>
            </a:r>
            <a:r xmlns:a="http://schemas.openxmlformats.org/drawingml/2006/main">
              <a:rPr lang="hi" dirty="0"/>
              <a:t>के नाम के प्रत्यय के रूप में निर्दिष्ट किया जाता है। </a:t>
            </a:r>
            <a:r xmlns:a="http://schemas.openxmlformats.org/drawingml/2006/main">
              <a:rPr lang="hi" dirty="0"/>
              <a:t>एक्सटेंशन </a:t>
            </a:r>
            <a:r xmlns:a="http://schemas.openxmlformats.org/drawingml/2006/main">
              <a:rPr lang="hi" i="1" dirty="0"/>
              <a:t>फ़ाइल </a:t>
            </a:r>
            <a:r xmlns:a="http://schemas.openxmlformats.org/drawingml/2006/main">
              <a:rPr lang="hi" dirty="0"/>
              <a:t>सामग्री या उसके इच्छित उपयोग </a:t>
            </a:r>
            <a:r xmlns:a="http://schemas.openxmlformats.org/drawingml/2006/main">
              <a:rPr lang="hi" dirty="0"/>
              <a:t>की विशेषता को इंगित करता है। </a:t>
            </a:r>
            <a:r xmlns:a="http://schemas.openxmlformats.org/drawingml/2006/main">
              <a:rPr lang="hi" i="1" dirty="0"/>
              <a:t>फ़ाइल एक्सटेंशन को </a:t>
            </a:r>
            <a:r xmlns:a="http://schemas.openxmlformats.org/drawingml/2006/main">
              <a:rPr lang="hi" dirty="0"/>
              <a:t>आम तौर पर फ़ाइल नाम से पूर्ण विराम (अवधि / डॉट चिह्न) के साथ सीमांकित किया जाता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dirty="0"/>
          </a:p>
        </p:txBody>
      </p:sp>
      <p:sp>
        <p:nvSpPr>
          <p:cNvPr id="5" name="Footer Placeholder 4"/>
          <p:cNvSpPr>
            <a:spLocks noGrp="1"/>
          </p:cNvSpPr>
          <p:nvPr>
            <p:ph type="ftr" sz="quarter" idx="16"/>
          </p:nvPr>
        </p:nvSpPr>
        <p:spPr/>
        <p:txBody>
          <a:bodyPr/>
          <a:lstStyle/>
          <a:p>
            <a:r xmlns:a="http://schemas.openxmlformats.org/drawingml/2006/main">
              <a:rPr lang="hi" dirty="0"/>
              <a:t>कंप्यूटर की मूल बातें</a:t>
            </a:r>
            <a:endParaRPr xmlns:a="http://schemas.openxmlformats.org/drawingml/2006/main"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महत्वपूर्ण फ़ाइल एक्सटेंशन</a:t>
            </a:r>
            <a:endParaRPr xmlns:a="http://schemas.openxmlformats.org/drawingml/2006/main" lang="en-US" dirty="0"/>
          </a:p>
        </p:txBody>
      </p:sp>
      <p:graphicFrame>
        <p:nvGraphicFramePr>
          <p:cNvPr id="4" name="Content Placeholder 3"/>
          <p:cNvGraphicFramePr>
            <a:graphicFrameLocks noGrp="1"/>
          </p:cNvGraphicFramePr>
          <p:nvPr>
            <p:ph sz="quarter" idx="1"/>
          </p:nvPr>
        </p:nvGraphicFramePr>
        <p:xfrm>
          <a:off x="457200" y="1600200"/>
          <a:ext cx="7467600" cy="4450080"/>
        </p:xfrm>
        <a:graphic>
          <a:graphicData uri="http://schemas.openxmlformats.org/drawingml/2006/table">
            <a:tbl>
              <a:tblPr firstRow="1" bandRow="1">
                <a:tableStyleId>{5C22544A-7EE6-4342-B048-85BDC9FD1C3A}</a:tableStyleId>
              </a:tblPr>
              <a:tblGrid>
                <a:gridCol w="1981200"/>
                <a:gridCol w="5486400"/>
              </a:tblGrid>
              <a:tr h="370840">
                <a:tc>
                  <a:txBody>
                    <a:bodyPr/>
                    <a:lstStyle/>
                    <a:p>
                      <a:r xmlns:a="http://schemas.openxmlformats.org/drawingml/2006/main">
                        <a:rPr lang="hi" dirty="0"/>
                        <a:t>विस्तार</a:t>
                      </a:r>
                      <a:endParaRPr xmlns:a="http://schemas.openxmlformats.org/drawingml/2006/main" lang="en-US" dirty="0"/>
                    </a:p>
                  </a:txBody>
                  <a:tcPr marL="82973" marR="82973"/>
                </a:tc>
                <a:tc>
                  <a:txBody>
                    <a:bodyPr/>
                    <a:lstStyle/>
                    <a:p>
                      <a:r xmlns:a="http://schemas.openxmlformats.org/drawingml/2006/main">
                        <a:rPr lang="hi" dirty="0"/>
                        <a:t>उपयोग </a:t>
                      </a:r>
                      <a:r xmlns:a="http://schemas.openxmlformats.org/drawingml/2006/main">
                        <a:rPr lang="hi" baseline="0" dirty="0"/>
                        <a:t>हेतु</a:t>
                      </a:r>
                      <a:endParaRPr xmlns:a="http://schemas.openxmlformats.org/drawingml/2006/main" lang="en-US" dirty="0"/>
                    </a:p>
                  </a:txBody>
                  <a:tcPr marL="82973" marR="82973"/>
                </a:tc>
              </a:tr>
              <a:tr h="370840">
                <a:tc>
                  <a:txBody>
                    <a:bodyPr/>
                    <a:lstStyle/>
                    <a:p>
                      <a:r xmlns:a="http://schemas.openxmlformats.org/drawingml/2006/main">
                        <a:rPr lang="hi" dirty="0" err="1"/>
                        <a:t>एवी</a:t>
                      </a:r>
                      <a:endParaRPr xmlns:a="http://schemas.openxmlformats.org/drawingml/2006/main" lang="en-US" dirty="0"/>
                    </a:p>
                  </a:txBody>
                  <a:tcPr marL="82973" marR="82973"/>
                </a:tc>
                <a:tc>
                  <a:txBody>
                    <a:bodyPr/>
                    <a:lstStyle/>
                    <a:p>
                      <a:r xmlns:a="http://schemas.openxmlformats.org/drawingml/2006/main">
                        <a:rPr lang="hi" dirty="0"/>
                        <a:t>ऑडियो </a:t>
                      </a:r>
                      <a:r xmlns:a="http://schemas.openxmlformats.org/drawingml/2006/main">
                        <a:rPr lang="hi" baseline="0" dirty="0"/>
                        <a:t>वीडियो फ़ाइल</a:t>
                      </a:r>
                      <a:endParaRPr xmlns:a="http://schemas.openxmlformats.org/drawingml/2006/main" lang="en-US" dirty="0"/>
                    </a:p>
                  </a:txBody>
                  <a:tcPr marL="82973" marR="82973"/>
                </a:tc>
              </a:tr>
              <a:tr h="370840">
                <a:tc>
                  <a:txBody>
                    <a:bodyPr/>
                    <a:lstStyle/>
                    <a:p>
                      <a:r xmlns:a="http://schemas.openxmlformats.org/drawingml/2006/main">
                        <a:rPr lang="hi" dirty="0"/>
                        <a:t>बल्ला</a:t>
                      </a:r>
                      <a:endParaRPr xmlns:a="http://schemas.openxmlformats.org/drawingml/2006/main" lang="en-US" dirty="0"/>
                    </a:p>
                  </a:txBody>
                  <a:tcPr marL="82973" marR="82973"/>
                </a:tc>
                <a:tc>
                  <a:txBody>
                    <a:bodyPr/>
                    <a:lstStyle/>
                    <a:p>
                      <a:r xmlns:a="http://schemas.openxmlformats.org/drawingml/2006/main">
                        <a:rPr lang="hi" dirty="0"/>
                        <a:t>बैच फ़ाइल</a:t>
                      </a:r>
                      <a:endParaRPr xmlns:a="http://schemas.openxmlformats.org/drawingml/2006/main" lang="en-US" dirty="0"/>
                    </a:p>
                  </a:txBody>
                  <a:tcPr marL="82973" marR="82973"/>
                </a:tc>
              </a:tr>
              <a:tr h="370840">
                <a:tc>
                  <a:txBody>
                    <a:bodyPr/>
                    <a:lstStyle/>
                    <a:p>
                      <a:r xmlns:a="http://schemas.openxmlformats.org/drawingml/2006/main">
                        <a:rPr lang="hi" dirty="0" err="1"/>
                        <a:t>सीएसवी</a:t>
                      </a:r>
                      <a:endParaRPr xmlns:a="http://schemas.openxmlformats.org/drawingml/2006/main" lang="en-US" dirty="0"/>
                    </a:p>
                  </a:txBody>
                  <a:tcPr marL="82973" marR="82973"/>
                </a:tc>
                <a:tc>
                  <a:txBody>
                    <a:bodyPr/>
                    <a:lstStyle/>
                    <a:p>
                      <a:r xmlns:a="http://schemas.openxmlformats.org/drawingml/2006/main">
                        <a:rPr lang="hi" dirty="0"/>
                        <a:t>अल्पविराम से अलग किए गए मान फ़ाइल</a:t>
                      </a:r>
                      <a:endParaRPr xmlns:a="http://schemas.openxmlformats.org/drawingml/2006/main" lang="en-US" dirty="0"/>
                    </a:p>
                  </a:txBody>
                  <a:tcPr marL="82973" marR="82973"/>
                </a:tc>
              </a:tr>
              <a:tr h="370840">
                <a:tc>
                  <a:txBody>
                    <a:bodyPr/>
                    <a:lstStyle/>
                    <a:p>
                      <a:r xmlns:a="http://schemas.openxmlformats.org/drawingml/2006/main">
                        <a:rPr lang="hi" dirty="0"/>
                        <a:t>doc </a:t>
                      </a:r>
                      <a:r xmlns:a="http://schemas.openxmlformats.org/drawingml/2006/main">
                        <a:rPr lang="hi" baseline="0" dirty="0"/>
                        <a:t>या </a:t>
                      </a:r>
                      <a:r xmlns:a="http://schemas.openxmlformats.org/drawingml/2006/main">
                        <a:rPr lang="hi" baseline="0" dirty="0" err="1"/>
                        <a:t>docx</a:t>
                      </a:r>
                      <a:endParaRPr xmlns:a="http://schemas.openxmlformats.org/drawingml/2006/main" lang="en-US" dirty="0"/>
                    </a:p>
                  </a:txBody>
                  <a:tcPr marL="82973" marR="82973"/>
                </a:tc>
                <a:tc>
                  <a:txBody>
                    <a:bodyPr/>
                    <a:lstStyle/>
                    <a:p>
                      <a:r xmlns:a="http://schemas.openxmlformats.org/drawingml/2006/main">
                        <a:rPr lang="hi" dirty="0"/>
                        <a:t>माइक्रोसॉफ्ट वर्ड फ़ाइल</a:t>
                      </a:r>
                      <a:endParaRPr xmlns:a="http://schemas.openxmlformats.org/drawingml/2006/main" lang="en-US" dirty="0"/>
                    </a:p>
                  </a:txBody>
                  <a:tcPr marL="82973" marR="82973"/>
                </a:tc>
              </a:tr>
              <a:tr h="370840">
                <a:tc>
                  <a:txBody>
                    <a:bodyPr/>
                    <a:lstStyle/>
                    <a:p>
                      <a:r xmlns:a="http://schemas.openxmlformats.org/drawingml/2006/main">
                        <a:rPr lang="hi" dirty="0"/>
                        <a:t>प्रोग्राम फ़ाइल</a:t>
                      </a:r>
                      <a:endParaRPr xmlns:a="http://schemas.openxmlformats.org/drawingml/2006/main" lang="en-US" dirty="0"/>
                    </a:p>
                  </a:txBody>
                  <a:tcPr marL="82973" marR="82973"/>
                </a:tc>
                <a:tc>
                  <a:txBody>
                    <a:bodyPr/>
                    <a:lstStyle/>
                    <a:p>
                      <a:r xmlns:a="http://schemas.openxmlformats.org/drawingml/2006/main">
                        <a:rPr lang="hi" dirty="0"/>
                        <a:t>निष्पादन योग्य </a:t>
                      </a:r>
                      <a:r xmlns:a="http://schemas.openxmlformats.org/drawingml/2006/main">
                        <a:rPr lang="hi" baseline="0" dirty="0"/>
                        <a:t>फ़ाइलें</a:t>
                      </a:r>
                      <a:endParaRPr xmlns:a="http://schemas.openxmlformats.org/drawingml/2006/main" lang="en-US" dirty="0"/>
                    </a:p>
                  </a:txBody>
                  <a:tcPr marL="82973" marR="82973"/>
                </a:tc>
              </a:tr>
              <a:tr h="370840">
                <a:tc>
                  <a:txBody>
                    <a:bodyPr/>
                    <a:lstStyle/>
                    <a:p>
                      <a:r xmlns:a="http://schemas.openxmlformats.org/drawingml/2006/main">
                        <a:rPr lang="hi" dirty="0"/>
                        <a:t>जीआईएफ</a:t>
                      </a:r>
                      <a:endParaRPr xmlns:a="http://schemas.openxmlformats.org/drawingml/2006/main" lang="en-US" dirty="0"/>
                    </a:p>
                  </a:txBody>
                  <a:tcPr marL="82973" marR="82973"/>
                </a:tc>
                <a:tc>
                  <a:txBody>
                    <a:bodyPr/>
                    <a:lstStyle/>
                    <a:p>
                      <a:r xmlns:a="http://schemas.openxmlformats.org/drawingml/2006/main">
                        <a:rPr lang="hi" dirty="0"/>
                        <a:t>ग्राफ़िक्स इंटरचेंज प्रारूप (छवि)</a:t>
                      </a:r>
                      <a:endParaRPr xmlns:a="http://schemas.openxmlformats.org/drawingml/2006/main" lang="en-US" dirty="0"/>
                    </a:p>
                  </a:txBody>
                  <a:tcPr marL="82973" marR="82973"/>
                </a:tc>
              </a:tr>
              <a:tr h="370840">
                <a:tc>
                  <a:txBody>
                    <a:bodyPr/>
                    <a:lstStyle/>
                    <a:p>
                      <a:r xmlns:a="http://schemas.openxmlformats.org/drawingml/2006/main">
                        <a:rPr lang="hi" dirty="0"/>
                        <a:t>एचटीएमएल</a:t>
                      </a:r>
                      <a:endParaRPr xmlns:a="http://schemas.openxmlformats.org/drawingml/2006/main" lang="en-US" dirty="0"/>
                    </a:p>
                  </a:txBody>
                  <a:tcPr marL="82973" marR="82973"/>
                </a:tc>
                <a:tc>
                  <a:txBody>
                    <a:bodyPr/>
                    <a:lstStyle/>
                    <a:p>
                      <a:r xmlns:a="http://schemas.openxmlformats.org/drawingml/2006/main">
                        <a:rPr lang="hi" dirty="0"/>
                        <a:t>वेब पेज</a:t>
                      </a:r>
                      <a:endParaRPr xmlns:a="http://schemas.openxmlformats.org/drawingml/2006/main" lang="en-US" dirty="0"/>
                    </a:p>
                  </a:txBody>
                  <a:tcPr marL="82973" marR="82973"/>
                </a:tc>
              </a:tr>
              <a:tr h="370840">
                <a:tc>
                  <a:txBody>
                    <a:bodyPr/>
                    <a:lstStyle/>
                    <a:p>
                      <a:r xmlns:a="http://schemas.openxmlformats.org/drawingml/2006/main">
                        <a:rPr lang="hi" dirty="0"/>
                        <a:t>जेपीजी या जेपीईजी</a:t>
                      </a:r>
                      <a:endParaRPr xmlns:a="http://schemas.openxmlformats.org/drawingml/2006/main" lang="en-US" dirty="0"/>
                    </a:p>
                  </a:txBody>
                  <a:tcPr marL="82973" marR="82973"/>
                </a:tc>
                <a:tc>
                  <a:txBody>
                    <a:bodyPr/>
                    <a:lstStyle/>
                    <a:p>
                      <a:r xmlns:a="http://schemas.openxmlformats.org/drawingml/2006/main">
                        <a:rPr lang="hi" dirty="0"/>
                        <a:t>छवि फ़ाइल</a:t>
                      </a:r>
                      <a:endParaRPr xmlns:a="http://schemas.openxmlformats.org/drawingml/2006/main" lang="en-US" dirty="0"/>
                    </a:p>
                  </a:txBody>
                  <a:tcPr marL="82973" marR="82973"/>
                </a:tc>
              </a:tr>
              <a:tr h="370840">
                <a:tc>
                  <a:txBody>
                    <a:bodyPr/>
                    <a:lstStyle/>
                    <a:p>
                      <a:r xmlns:a="http://schemas.openxmlformats.org/drawingml/2006/main">
                        <a:rPr lang="hi" dirty="0" err="1"/>
                        <a:t>एमडीबी </a:t>
                      </a:r>
                      <a:r xmlns:a="http://schemas.openxmlformats.org/drawingml/2006/main">
                        <a:rPr lang="hi" dirty="0"/>
                        <a:t>या </a:t>
                      </a:r>
                      <a:r xmlns:a="http://schemas.openxmlformats.org/drawingml/2006/main">
                        <a:rPr lang="hi" dirty="0" err="1"/>
                        <a:t>एसीसीडीबी</a:t>
                      </a:r>
                      <a:endParaRPr xmlns:a="http://schemas.openxmlformats.org/drawingml/2006/main" lang="en-US" dirty="0"/>
                    </a:p>
                  </a:txBody>
                  <a:tcPr marL="82973" marR="82973"/>
                </a:tc>
                <a:tc>
                  <a:txBody>
                    <a:bodyPr/>
                    <a:lstStyle/>
                    <a:p>
                      <a:r xmlns:a="http://schemas.openxmlformats.org/drawingml/2006/main">
                        <a:rPr lang="hi" dirty="0"/>
                        <a:t>डेटाबेस फ़ाइल तक पहुँचें</a:t>
                      </a:r>
                      <a:endParaRPr xmlns:a="http://schemas.openxmlformats.org/drawingml/2006/main" lang="en-US" dirty="0"/>
                    </a:p>
                  </a:txBody>
                  <a:tcPr marL="82973" marR="82973"/>
                </a:tc>
              </a:tr>
              <a:tr h="370840">
                <a:tc>
                  <a:txBody>
                    <a:bodyPr/>
                    <a:lstStyle/>
                    <a:p>
                      <a:r xmlns:a="http://schemas.openxmlformats.org/drawingml/2006/main">
                        <a:rPr lang="hi" dirty="0" err="1"/>
                        <a:t>पीडीएफ</a:t>
                      </a:r>
                      <a:endParaRPr xmlns:a="http://schemas.openxmlformats.org/drawingml/2006/main" lang="en-US" dirty="0"/>
                    </a:p>
                  </a:txBody>
                  <a:tcPr marL="82973" marR="82973"/>
                </a:tc>
                <a:tc>
                  <a:txBody>
                    <a:bodyPr/>
                    <a:lstStyle/>
                    <a:p>
                      <a:r xmlns:a="http://schemas.openxmlformats.org/drawingml/2006/main">
                        <a:rPr lang="hi" dirty="0"/>
                        <a:t>पोर्टेबल डॉक्यूमेंट फॉर्मेट </a:t>
                      </a:r>
                      <a:r xmlns:a="http://schemas.openxmlformats.org/drawingml/2006/main">
                        <a:rPr lang="hi" baseline="0" dirty="0"/>
                        <a:t>(एक्रोबैट)</a:t>
                      </a:r>
                      <a:endParaRPr xmlns:a="http://schemas.openxmlformats.org/drawingml/2006/main" lang="en-US" dirty="0"/>
                    </a:p>
                  </a:txBody>
                  <a:tcPr marL="82973" marR="82973"/>
                </a:tc>
              </a:tr>
              <a:tr h="370840">
                <a:tc>
                  <a:txBody>
                    <a:bodyPr/>
                    <a:lstStyle/>
                    <a:p>
                      <a:r xmlns:a="http://schemas.openxmlformats.org/drawingml/2006/main">
                        <a:rPr lang="hi" dirty="0" err="1"/>
                        <a:t>पीएनजी</a:t>
                      </a:r>
                      <a:endParaRPr xmlns:a="http://schemas.openxmlformats.org/drawingml/2006/main" lang="en-US" dirty="0"/>
                    </a:p>
                  </a:txBody>
                  <a:tcPr marL="82973" marR="82973"/>
                </a:tc>
                <a:tc>
                  <a:txBody>
                    <a:bodyPr/>
                    <a:lstStyle/>
                    <a:p>
                      <a:r xmlns:a="http://schemas.openxmlformats.org/drawingml/2006/main">
                        <a:rPr lang="hi" dirty="0"/>
                        <a:t>सार्वजनिक नेटवर्क ग्राफिक्स </a:t>
                      </a:r>
                      <a:r xmlns:a="http://schemas.openxmlformats.org/drawingml/2006/main">
                        <a:rPr lang="hi" baseline="0" dirty="0"/>
                        <a:t>(छवि)</a:t>
                      </a:r>
                      <a:endParaRPr xmlns:a="http://schemas.openxmlformats.org/drawingml/2006/main" lang="en-US" dirty="0"/>
                    </a:p>
                  </a:txBody>
                  <a:tcPr marL="82973" marR="82973"/>
                </a:tc>
              </a:tr>
            </a:tbl>
          </a:graphicData>
        </a:graphic>
      </p:graphicFrame>
      <p:sp>
        <p:nvSpPr>
          <p:cNvPr id="5" name="Slide Number Placeholder 4"/>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6" name="Footer Placeholder 5"/>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457200"/>
          <a:ext cx="8229600" cy="2966720"/>
        </p:xfrm>
        <a:graphic>
          <a:graphicData uri="http://schemas.openxmlformats.org/drawingml/2006/table">
            <a:tbl>
              <a:tblPr firstRow="1" bandRow="1">
                <a:tableStyleId>{5C22544A-7EE6-4342-B048-85BDC9FD1C3A}</a:tableStyleId>
              </a:tblPr>
              <a:tblGrid>
                <a:gridCol w="1981200"/>
                <a:gridCol w="6248400"/>
              </a:tblGrid>
              <a:tr h="370840">
                <a:tc>
                  <a:txBody>
                    <a:bodyPr/>
                    <a:lstStyle/>
                    <a:p>
                      <a:r xmlns:a="http://schemas.openxmlformats.org/drawingml/2006/main">
                        <a:rPr lang="hi" dirty="0"/>
                        <a:t>विस्तार</a:t>
                      </a:r>
                      <a:endParaRPr xmlns:a="http://schemas.openxmlformats.org/drawingml/2006/main" lang="en-US" dirty="0"/>
                    </a:p>
                  </a:txBody>
                  <a:tcPr/>
                </a:tc>
                <a:tc>
                  <a:txBody>
                    <a:bodyPr/>
                    <a:lstStyle/>
                    <a:p>
                      <a:r xmlns:a="http://schemas.openxmlformats.org/drawingml/2006/main">
                        <a:rPr lang="hi" dirty="0"/>
                        <a:t>उपयोग हेतु</a:t>
                      </a:r>
                      <a:endParaRPr xmlns:a="http://schemas.openxmlformats.org/drawingml/2006/main" lang="en-US" dirty="0"/>
                    </a:p>
                  </a:txBody>
                  <a:tcPr/>
                </a:tc>
              </a:tr>
              <a:tr h="370840">
                <a:tc>
                  <a:txBody>
                    <a:bodyPr/>
                    <a:lstStyle/>
                    <a:p>
                      <a:r xmlns:a="http://schemas.openxmlformats.org/drawingml/2006/main">
                        <a:rPr lang="hi" dirty="0" err="1"/>
                        <a:t>पीएसडी</a:t>
                      </a:r>
                      <a:endParaRPr xmlns:a="http://schemas.openxmlformats.org/drawingml/2006/main" lang="en-US" dirty="0"/>
                    </a:p>
                  </a:txBody>
                  <a:tcPr/>
                </a:tc>
                <a:tc>
                  <a:txBody>
                    <a:bodyPr/>
                    <a:lstStyle/>
                    <a:p>
                      <a:r xmlns:a="http://schemas.openxmlformats.org/drawingml/2006/main">
                        <a:rPr lang="hi" dirty="0"/>
                        <a:t>फ़ोटोशॉप फ़ाइल</a:t>
                      </a:r>
                      <a:endParaRPr xmlns:a="http://schemas.openxmlformats.org/drawingml/2006/main" lang="en-US" dirty="0"/>
                    </a:p>
                  </a:txBody>
                  <a:tcPr/>
                </a:tc>
              </a:tr>
              <a:tr h="370840">
                <a:tc>
                  <a:txBody>
                    <a:bodyPr/>
                    <a:lstStyle/>
                    <a:p>
                      <a:r xmlns:a="http://schemas.openxmlformats.org/drawingml/2006/main">
                        <a:rPr lang="hi" dirty="0"/>
                        <a:t>आरटीएफ</a:t>
                      </a:r>
                      <a:endParaRPr xmlns:a="http://schemas.openxmlformats.org/drawingml/2006/main" lang="en-US" dirty="0"/>
                    </a:p>
                  </a:txBody>
                  <a:tcPr/>
                </a:tc>
                <a:tc>
                  <a:txBody>
                    <a:bodyPr/>
                    <a:lstStyle/>
                    <a:p>
                      <a:r xmlns:a="http://schemas.openxmlformats.org/drawingml/2006/main">
                        <a:rPr lang="hi" dirty="0"/>
                        <a:t>रिच टेक्स्ट फ़ॉर्मेट वर्डपैड फ़ाइल</a:t>
                      </a:r>
                      <a:endParaRPr xmlns:a="http://schemas.openxmlformats.org/drawingml/2006/main" lang="en-US" dirty="0"/>
                    </a:p>
                  </a:txBody>
                  <a:tcPr/>
                </a:tc>
              </a:tr>
              <a:tr h="370840">
                <a:tc>
                  <a:txBody>
                    <a:bodyPr/>
                    <a:lstStyle/>
                    <a:p>
                      <a:r xmlns:a="http://schemas.openxmlformats.org/drawingml/2006/main">
                        <a:rPr lang="hi" dirty="0"/>
                        <a:t>TXT</a:t>
                      </a:r>
                      <a:endParaRPr xmlns:a="http://schemas.openxmlformats.org/drawingml/2006/main" lang="en-US" dirty="0"/>
                    </a:p>
                  </a:txBody>
                  <a:tcPr/>
                </a:tc>
                <a:tc>
                  <a:txBody>
                    <a:bodyPr/>
                    <a:lstStyle/>
                    <a:p>
                      <a:r xmlns:a="http://schemas.openxmlformats.org/drawingml/2006/main">
                        <a:rPr lang="hi" dirty="0"/>
                        <a:t>टेक्स्ट </a:t>
                      </a:r>
                      <a:r xmlns:a="http://schemas.openxmlformats.org/drawingml/2006/main">
                        <a:rPr lang="hi" baseline="0" dirty="0"/>
                        <a:t>फ़ाइल नोटपैड फ़ाइलें</a:t>
                      </a:r>
                      <a:endParaRPr xmlns:a="http://schemas.openxmlformats.org/drawingml/2006/main" lang="en-US" dirty="0"/>
                    </a:p>
                  </a:txBody>
                  <a:tcPr/>
                </a:tc>
              </a:tr>
              <a:tr h="370840">
                <a:tc>
                  <a:txBody>
                    <a:bodyPr/>
                    <a:lstStyle/>
                    <a:p>
                      <a:r xmlns:a="http://schemas.openxmlformats.org/drawingml/2006/main">
                        <a:rPr lang="hi" dirty="0" err="1"/>
                        <a:t>xls </a:t>
                      </a:r>
                      <a:r xmlns:a="http://schemas.openxmlformats.org/drawingml/2006/main">
                        <a:rPr lang="hi" dirty="0"/>
                        <a:t>या </a:t>
                      </a:r>
                      <a:r xmlns:a="http://schemas.openxmlformats.org/drawingml/2006/main">
                        <a:rPr lang="hi" dirty="0" err="1"/>
                        <a:t>xlsx</a:t>
                      </a:r>
                      <a:endParaRPr xmlns:a="http://schemas.openxmlformats.org/drawingml/2006/main" lang="en-US" dirty="0"/>
                    </a:p>
                  </a:txBody>
                  <a:tcPr/>
                </a:tc>
                <a:tc>
                  <a:txBody>
                    <a:bodyPr/>
                    <a:lstStyle/>
                    <a:p>
                      <a:r xmlns:a="http://schemas.openxmlformats.org/drawingml/2006/main">
                        <a:rPr lang="hi" dirty="0"/>
                        <a:t>एक्सेल फ़ाइल</a:t>
                      </a:r>
                      <a:endParaRPr xmlns:a="http://schemas.openxmlformats.org/drawingml/2006/main" lang="en-US" dirty="0"/>
                    </a:p>
                  </a:txBody>
                  <a:tcPr/>
                </a:tc>
              </a:tr>
              <a:tr h="370840">
                <a:tc>
                  <a:txBody>
                    <a:bodyPr/>
                    <a:lstStyle/>
                    <a:p>
                      <a:r xmlns:a="http://schemas.openxmlformats.org/drawingml/2006/main">
                        <a:rPr lang="hi" dirty="0" err="1"/>
                        <a:t>पीपीटी </a:t>
                      </a:r>
                      <a:r xmlns:a="http://schemas.openxmlformats.org/drawingml/2006/main">
                        <a:rPr lang="hi" dirty="0"/>
                        <a:t>या </a:t>
                      </a:r>
                      <a:r xmlns:a="http://schemas.openxmlformats.org/drawingml/2006/main">
                        <a:rPr lang="hi" dirty="0" err="1"/>
                        <a:t>पीपीटीएक्स</a:t>
                      </a:r>
                      <a:endParaRPr xmlns:a="http://schemas.openxmlformats.org/drawingml/2006/main" lang="en-US" dirty="0"/>
                    </a:p>
                  </a:txBody>
                  <a:tcPr/>
                </a:tc>
                <a:tc>
                  <a:txBody>
                    <a:bodyPr/>
                    <a:lstStyle/>
                    <a:p>
                      <a:r xmlns:a="http://schemas.openxmlformats.org/drawingml/2006/main">
                        <a:rPr lang="hi" dirty="0"/>
                        <a:t>पावर पॉइंट फ़ाइलें</a:t>
                      </a:r>
                      <a:endParaRPr xmlns:a="http://schemas.openxmlformats.org/drawingml/2006/main" lang="en-US" dirty="0"/>
                    </a:p>
                  </a:txBody>
                  <a:tcPr/>
                </a:tc>
              </a:tr>
              <a:tr h="370840">
                <a:tc>
                  <a:txBody>
                    <a:bodyPr/>
                    <a:lstStyle/>
                    <a:p>
                      <a:r xmlns:a="http://schemas.openxmlformats.org/drawingml/2006/main">
                        <a:rPr lang="hi" dirty="0"/>
                        <a:t>ज़िप</a:t>
                      </a:r>
                      <a:endParaRPr xmlns:a="http://schemas.openxmlformats.org/drawingml/2006/main" lang="en-US" dirty="0"/>
                    </a:p>
                  </a:txBody>
                  <a:tcPr/>
                </a:tc>
                <a:tc>
                  <a:txBody>
                    <a:bodyPr/>
                    <a:lstStyle/>
                    <a:p>
                      <a:r xmlns:a="http://schemas.openxmlformats.org/drawingml/2006/main">
                        <a:rPr lang="hi" dirty="0"/>
                        <a:t>संपीड़ित फ़ाइलें</a:t>
                      </a:r>
                      <a:endParaRPr xmlns:a="http://schemas.openxmlformats.org/drawingml/2006/main" lang="en-US" dirty="0"/>
                    </a:p>
                  </a:txBody>
                  <a:tcPr/>
                </a:tc>
              </a:tr>
              <a:tr h="370840">
                <a:tc>
                  <a:txBody>
                    <a:bodyPr/>
                    <a:lstStyle/>
                    <a:p>
                      <a:r xmlns:a="http://schemas.openxmlformats.org/drawingml/2006/main">
                        <a:rPr lang="hi" dirty="0" err="1"/>
                        <a:t>एपीके</a:t>
                      </a:r>
                      <a:endParaRPr xmlns:a="http://schemas.openxmlformats.org/drawingml/2006/main" lang="en-US" dirty="0"/>
                    </a:p>
                  </a:txBody>
                  <a:tcPr/>
                </a:tc>
                <a:tc>
                  <a:txBody>
                    <a:bodyPr/>
                    <a:lstStyle/>
                    <a:p>
                      <a:r xmlns:a="http://schemas.openxmlformats.org/drawingml/2006/main">
                        <a:rPr lang="hi" dirty="0"/>
                        <a:t>एंड्रॉयड एप्लिकेशन </a:t>
                      </a:r>
                      <a:r xmlns:a="http://schemas.openxmlformats.org/drawingml/2006/main">
                        <a:rPr lang="hi" baseline="0" dirty="0"/>
                        <a:t>फ़ाइलें</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सही कमाण्ड</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i="1" dirty="0"/>
              <a:t>कमांड प्रॉम्प्ट को </a:t>
            </a:r>
            <a:r xmlns:a="http://schemas.openxmlformats.org/drawingml/2006/main">
              <a:rPr lang="hi" dirty="0"/>
              <a:t>आधिकारिक तौर पर विंडोज </a:t>
            </a:r>
            <a:r xmlns:a="http://schemas.openxmlformats.org/drawingml/2006/main">
              <a:rPr lang="hi" i="1" dirty="0"/>
              <a:t>कमांड </a:t>
            </a:r>
            <a:r xmlns:a="http://schemas.openxmlformats.org/drawingml/2006/main">
              <a:rPr lang="hi" dirty="0"/>
              <a:t>प्रोसेसर कहा जाता है लेकिन इसे कभी-कभी </a:t>
            </a:r>
            <a:r xmlns:a="http://schemas.openxmlformats.org/drawingml/2006/main">
              <a:rPr lang="hi" i="1" dirty="0"/>
              <a:t>कमांड </a:t>
            </a:r>
            <a:r xmlns:a="http://schemas.openxmlformats.org/drawingml/2006/main">
              <a:rPr lang="hi" dirty="0"/>
              <a:t>शेल या </a:t>
            </a:r>
            <a:r xmlns:a="http://schemas.openxmlformats.org/drawingml/2006/main">
              <a:rPr lang="hi" dirty="0" err="1"/>
              <a:t>cmd भी कहा जाता है</a:t>
            </a:r>
            <a:r xmlns:a="http://schemas.openxmlformats.org/drawingml/2006/main">
              <a:rPr lang="hi" dirty="0"/>
              <a:t> </a:t>
            </a:r>
            <a:r xmlns:a="http://schemas.openxmlformats.org/drawingml/2006/main">
              <a:rPr lang="hi" i="1" dirty="0"/>
              <a:t>प्रॉम्प्ट </a:t>
            </a:r>
            <a:r xmlns:a="http://schemas.openxmlformats.org/drawingml/2006/main">
              <a:rPr lang="hi" dirty="0"/>
              <a:t>, या यहां तक कि इसके फ़ाइल नाम cmd.exe द्वारा संदर्भित</a:t>
            </a:r>
            <a:endParaRPr xmlns:a="http://schemas.openxmlformats.org/drawingml/2006/main" lang="en-US" dirty="0"/>
          </a:p>
          <a:p>
            <a:pPr xmlns:a="http://schemas.openxmlformats.org/drawingml/2006/main" algn="just"/>
            <a:r xmlns:a="http://schemas.openxmlformats.org/drawingml/2006/main">
              <a:rPr lang="hi" dirty="0"/>
              <a:t>नोट: </a:t>
            </a:r>
            <a:r xmlns:a="http://schemas.openxmlformats.org/drawingml/2006/main">
              <a:rPr lang="hi" i="1" dirty="0"/>
              <a:t>कमांड प्रॉम्प्ट को </a:t>
            </a:r>
            <a:r xmlns:a="http://schemas.openxmlformats.org/drawingml/2006/main">
              <a:rPr lang="hi" dirty="0"/>
              <a:t>कभी-कभी ग़लत तरीके से "DOS </a:t>
            </a:r>
            <a:r xmlns:a="http://schemas.openxmlformats.org/drawingml/2006/main">
              <a:rPr lang="hi" i="1" dirty="0"/>
              <a:t>प्रॉम्प्ट </a:t>
            </a:r>
            <a:r xmlns:a="http://schemas.openxmlformats.org/drawingml/2006/main">
              <a:rPr lang="hi" dirty="0"/>
              <a:t>" या MS-DOS के रूप में संदर्भित किया जाता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बुनियादी आदेश</a:t>
            </a:r>
            <a:endParaRPr xmlns:a="http://schemas.openxmlformats.org/drawingml/2006/main" lang="en-US" dirty="0"/>
          </a:p>
        </p:txBody>
      </p:sp>
      <p:sp>
        <p:nvSpPr>
          <p:cNvPr id="3" name="Content Placeholder 2"/>
          <p:cNvSpPr>
            <a:spLocks noGrp="1"/>
          </p:cNvSpPr>
          <p:nvPr>
            <p:ph sz="quarter" idx="1"/>
          </p:nvPr>
        </p:nvSpPr>
        <p:spPr/>
        <p:txBody>
          <a:bodyPr numCol="3">
            <a:normAutofit fontScale="92500" lnSpcReduction="10000"/>
          </a:bodyPr>
          <a:lstStyle/>
          <a:p>
            <a:pPr xmlns:a="http://schemas.openxmlformats.org/drawingml/2006/main" marL="514350" indent="-514350">
              <a:buFont typeface="+mj-lt"/>
              <a:buAutoNum type="arabicPeriod"/>
            </a:pPr>
            <a:r xmlns:a="http://schemas.openxmlformats.org/drawingml/2006/main">
              <a:rPr lang="hi" dirty="0"/>
              <a:t>कॉपी कॉन</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कदम</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प्रतिलिपि</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मिटाना</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म्कदिर</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रमदिर</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एमके</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रोड</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व्यवस्था की सूचना</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लेबल</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शीर्षक</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रंग</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पेड़</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डिर</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सीडी</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सीडी </a:t>
            </a:r>
            <a:r xmlns:a="http://schemas.openxmlformats.org/drawingml/2006/main">
              <a:rPr lang="hi" dirty="0"/>
              <a:t>..</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वॉल्यूम</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वर</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समय</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तारीख</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कार्यसूची</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टास्ककिल</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नाम बदलें</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मदद</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सीएलएस</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गूंज</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बाहर निकलना</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err="1"/>
              <a:t>एफसी</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पथ</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छाप</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प्रकार</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विशेषता</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अनुसूचित जाति</a:t>
            </a:r>
            <a:endParaRPr xmlns:a="http://schemas.openxmlformats.org/drawingml/2006/main" lang="en-US" dirty="0"/>
          </a:p>
          <a:p>
            <a:pPr xmlns:a="http://schemas.openxmlformats.org/drawingml/2006/main" marL="514350" indent="-514350">
              <a:buFont typeface="+mj-lt"/>
              <a:buAutoNum type="arabicPeriod"/>
            </a:pPr>
            <a:r xmlns:a="http://schemas.openxmlformats.org/drawingml/2006/main">
              <a:rPr lang="hi" dirty="0"/>
              <a:t>मिटाएं</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hi" dirty="0"/>
              <a:t>कमांड प्रॉम्प्ट कैसे खोलें</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प्रारंभ मेनू -&gt; cmd.exe खोजें</a:t>
            </a:r>
            <a:endParaRPr xmlns:a="http://schemas.openxmlformats.org/drawingml/2006/main" lang="en-US" dirty="0"/>
          </a:p>
          <a:p>
            <a:endParaRPr lang="en-US" dirty="0"/>
          </a:p>
          <a:p>
            <a:r xmlns:a="http://schemas.openxmlformats.org/drawingml/2006/main">
              <a:rPr lang="hi" dirty="0"/>
              <a:t>स्टार्ट मेनू -&gt; सभी प्रोग्राम -&gt; एक्सेसरी -&gt; कमांड प्रॉम्प्ट</a:t>
            </a:r>
            <a:endParaRPr xmlns:a="http://schemas.openxmlformats.org/drawingml/2006/main" lang="en-US" dirty="0"/>
          </a:p>
          <a:p>
            <a:endParaRPr lang="en-US" dirty="0"/>
          </a:p>
          <a:p>
            <a:r xmlns:a="http://schemas.openxmlformats.org/drawingml/2006/main">
              <a:rPr lang="hi" dirty="0"/>
              <a:t>विन कुंजी + आर -&gt; </a:t>
            </a:r>
            <a:r xmlns:a="http://schemas.openxmlformats.org/drawingml/2006/main">
              <a:rPr lang="hi" dirty="0" err="1"/>
              <a:t>cmd</a:t>
            </a:r>
            <a:endParaRPr xmlns:a="http://schemas.openxmlformats.org/drawingml/2006/main" lang="en-US" dirty="0"/>
          </a:p>
          <a:p>
            <a:endParaRPr lang="en-US" dirty="0"/>
          </a:p>
          <a:p>
            <a:endParaRPr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टिप्पणी :</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यदि आप कमांड प्रॉम्प्ट से प्रशासनिक कार्य करना चाहते हैं, तो कमांड प्रॉम्प्ट को प्रशासनिक विशेषाधिकारों के साथ शुरू करना होगा। cmd.exe पर राइट क्लिक करें और run as administrator चुनें।</a:t>
            </a:r>
            <a:endParaRPr xmlns:a="http://schemas.openxmlformats.org/drawingml/2006/main" lang="en-US" dirty="0"/>
          </a:p>
          <a:p>
            <a:pPr xmlns:a="http://schemas.openxmlformats.org/drawingml/2006/main" algn="just"/>
            <a:r xmlns:a="http://schemas.openxmlformats.org/drawingml/2006/main">
              <a:rPr lang="hi" dirty="0"/>
              <a:t>कमांड प्रॉम्प्ट केस-असंवेदनशील मोड में काम करता है, इसलिए exit, EXIT और Exit All को समान माना जाता है।</a:t>
            </a:r>
            <a:endParaRPr xmlns:a="http://schemas.openxmlformats.org/drawingml/2006/main" lang="en-US" dirty="0"/>
          </a:p>
          <a:p>
            <a:pPr xmlns:a="http://schemas.openxmlformats.org/drawingml/2006/main" algn="just"/>
            <a:r xmlns:a="http://schemas.openxmlformats.org/drawingml/2006/main">
              <a:rPr lang="hi" dirty="0"/>
              <a:t>डिफ़ॉल्ट रूप से कमांड प्रॉम्प्ट वर्तमान उपयोगकर्ता फ़ोल्डर में खुलता है।</a:t>
            </a:r>
            <a:endParaRPr xmlns:a="http://schemas.openxmlformats.org/drawingml/2006/main" lang="en-US" dirty="0"/>
          </a:p>
          <a:p>
            <a:pPr xmlns:a="http://schemas.openxmlformats.org/drawingml/2006/main" algn="just"/>
            <a:r xmlns:a="http://schemas.openxmlformats.org/drawingml/2006/main">
              <a:rPr lang="hi" dirty="0"/>
              <a:t>वर्तमान स्थान के साथ कमांड प्रॉम्प्ट खोलने के लिए Shift दबाएं और राइट क्लिक करें और </a:t>
            </a:r>
            <a:r xmlns:a="http://schemas.openxmlformats.org/drawingml/2006/main">
              <a:rPr lang="hi" b="1" dirty="0"/>
              <a:t>यहां खुली कमांड विंडो का चयन करें </a:t>
            </a:r>
            <a:r xmlns:a="http://schemas.openxmlformats.org/drawingml/2006/main">
              <a:rPr lang="hi" dirty="0"/>
              <a:t>।</a:t>
            </a:r>
            <a:endParaRPr xmlns:a="http://schemas.openxmlformats.org/drawingml/2006/main" lang="en-US" dirty="0"/>
          </a:p>
          <a:p>
            <a:pPr algn="just"/>
            <a:endParaRPr lang="en-US" dirty="0"/>
          </a:p>
          <a:p>
            <a:pPr algn="just"/>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1">
            <a:lum/>
          </a:blip>
          <a:srcRect/>
          <a:stretch>
            <a:fillRect l="-1000" r="-21000"/>
          </a:stretch>
        </a:blipFill>
        <a:effectLst/>
      </p:bgPr>
    </p:bg>
    <p:spTree>
      <p:nvGrpSpPr>
        <p:cNvPr id="1" name=""/>
        <p:cNvGrpSpPr/>
        <p:nvPr/>
      </p:nvGrpSpPr>
      <p:grpSpPr>
        <a:xfrm>
          <a:off x="0" y="0"/>
          <a:ext cx="0" cy="0"/>
          <a:chOff x="0" y="0"/>
          <a:chExt cx="0" cy="0"/>
        </a:xfrm>
      </p:grpSpPr>
      <p:sp>
        <p:nvSpPr>
          <p:cNvPr id="5" name="Content Placeholder 4"/>
          <p:cNvSpPr>
            <a:spLocks noGrp="1"/>
          </p:cNvSpPr>
          <p:nvPr>
            <p:ph sz="quarter" idx="1"/>
          </p:nvPr>
        </p:nvSpPr>
        <p:spPr/>
        <p:txBody>
          <a:bodyPr/>
          <a:lstStyle/>
          <a:p>
            <a:endParaRPr lang="en-US"/>
          </a:p>
        </p:txBody>
      </p:sp>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4" name="Footer Placeholder 3"/>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मदर बोर्ड</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मदर बोर्ड कंप्यूटर सिस्टम का मुख्य सर्किट बोर्ड है, मदर बोर्ड कंप्यूटर सिस्टम के सभी भागों को जोड़ता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कॉपी कॉन</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कॉपी कॉन एक MS-DOS और Windows कमांड लाइन कमांड है जो कमांड प्रॉम्प्ट के माध्यम से फ़ाइल बनाने की अनुमति देता है। इस कमांड का उपयोग करने के लिए कॉपी कॉन टाइप करें और उसके बाद उस फ़ाइल का नाम लिखें जिसे आप बनाना चाहते हैं। यह कमांड टाइप करने के बाद बाहर निकलने के लिए </a:t>
            </a:r>
            <a:r xmlns:a="http://schemas.openxmlformats.org/drawingml/2006/main">
              <a:rPr lang="hi" dirty="0" err="1"/>
              <a:t>crtl </a:t>
            </a:r>
            <a:r xmlns:a="http://schemas.openxmlformats.org/drawingml/2006/main">
              <a:rPr lang="hi" dirty="0"/>
              <a:t>+ Z दबाएँ।</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आदेश का वाक्यविन्यास :</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डेटा.txt कॉपी करें</a:t>
            </a:r>
            <a:endParaRPr xmlns:a="http://schemas.openxmlformats.org/drawingml/2006/main" lang="en-US" dirty="0"/>
          </a:p>
          <a:p>
            <a:pPr algn="just"/>
            <a:endParaRPr lang="en-US" dirty="0"/>
          </a:p>
          <a:p>
            <a:pPr algn="just"/>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कदम</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फ़ाइलें स्थानांतरित करें और फ़ाइलों या निर्देशिका का नाम बदलें.</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स्रोत गंतव्य ले जाएँ</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कॉपी</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कॉपी कमांड का उपयोग फ़ाइल या एकाधिक फ़ाइलों को किसी अन्य स्थान पर कॉपी करने के लिए किया जाता है।</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स्रोत गंतव्य की प्रतिलिपि बनाएँ</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डेल</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एक या अधिक फ़ाइलें हटाने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डेल फ़ाइल नाम</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एमकेडीआईआर</a:t>
            </a:r>
            <a:endParaRPr xmlns:a="http://schemas.openxmlformats.org/drawingml/2006/main" lang="en-US" dirty="0"/>
          </a:p>
        </p:txBody>
      </p:sp>
      <p:sp>
        <p:nvSpPr>
          <p:cNvPr id="3" name="Content Placeholder 2"/>
          <p:cNvSpPr>
            <a:spLocks noGrp="1"/>
          </p:cNvSpPr>
          <p:nvPr>
            <p:ph sz="quarter" idx="1"/>
          </p:nvPr>
        </p:nvSpPr>
        <p:spPr/>
        <p:txBody>
          <a:bodyPr>
            <a:normAutofit/>
          </a:bodyPr>
          <a:lstStyle/>
          <a:p>
            <a:r xmlns:a="http://schemas.openxmlformats.org/drawingml/2006/main">
              <a:rPr lang="hi" dirty="0"/>
              <a:t>नये फ़ोल्डर या फ़ोल्डर्स बनाने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म्कदिर</a:t>
            </a:r>
            <a:r xmlns:a="http://schemas.openxmlformats.org/drawingml/2006/main">
              <a:rPr lang="hi" dirty="0"/>
              <a:t> </a:t>
            </a:r>
            <a:r xmlns:a="http://schemas.openxmlformats.org/drawingml/2006/main">
              <a:rPr lang="hi" dirty="0" err="1"/>
              <a:t>निर्देशिका_नाम</a:t>
            </a:r>
            <a:endParaRPr xmlns:a="http://schemas.openxmlformats.org/drawingml/2006/main" lang="en-US" dirty="0"/>
          </a:p>
          <a:p>
            <a:endParaRPr lang="en-US" dirty="0"/>
          </a:p>
          <a:p>
            <a:r xmlns:a="http://schemas.openxmlformats.org/drawingml/2006/main">
              <a:rPr lang="hi" dirty="0"/>
              <a:t>मध्यवर्ती निर्देशिकाएँ बनाने के लिए भी उपयोग करें</a:t>
            </a:r>
            <a:endParaRPr xmlns:a="http://schemas.openxmlformats.org/drawingml/2006/main" lang="en-US" dirty="0"/>
          </a:p>
          <a:p>
            <a:endParaRPr lang="en-US" dirty="0"/>
          </a:p>
          <a:p>
            <a:r xmlns:a="http://schemas.openxmlformats.org/drawingml/2006/main">
              <a:rPr lang="hi" dirty="0" err="1"/>
              <a:t>म्कदिर</a:t>
            </a:r>
            <a:r xmlns:a="http://schemas.openxmlformats.org/drawingml/2006/main">
              <a:rPr lang="hi" dirty="0"/>
              <a:t> </a:t>
            </a:r>
            <a:r xmlns:a="http://schemas.openxmlformats.org/drawingml/2006/main">
              <a:rPr lang="hi" dirty="0" err="1"/>
              <a:t>एशिया </a:t>
            </a:r>
            <a:r xmlns:a="http://schemas.openxmlformats.org/drawingml/2006/main">
              <a:rPr lang="hi" dirty="0"/>
              <a:t>\ </a:t>
            </a:r>
            <a:r xmlns:a="http://schemas.openxmlformats.org/drawingml/2006/main">
              <a:rPr lang="hi" dirty="0" err="1"/>
              <a:t>भारत </a:t>
            </a:r>
            <a:r xmlns:a="http://schemas.openxmlformats.org/drawingml/2006/main">
              <a:rPr lang="hi" dirty="0"/>
              <a:t>\ </a:t>
            </a:r>
            <a:r xmlns:a="http://schemas.openxmlformats.org/drawingml/2006/main">
              <a:rPr lang="hi" dirty="0" err="1"/>
              <a:t>गुजरात </a:t>
            </a:r>
            <a:r xmlns:a="http://schemas.openxmlformats.org/drawingml/2006/main">
              <a:rPr lang="hi" dirty="0"/>
              <a:t>\ </a:t>
            </a:r>
            <a:r xmlns:a="http://schemas.openxmlformats.org/drawingml/2006/main">
              <a:rPr lang="hi" dirty="0" err="1"/>
              <a:t>सौराष्ट्र </a:t>
            </a:r>
            <a:r xmlns:a="http://schemas.openxmlformats.org/drawingml/2006/main">
              <a:rPr lang="hi" dirty="0"/>
              <a:t>\ </a:t>
            </a:r>
            <a:r xmlns:a="http://schemas.openxmlformats.org/drawingml/2006/main">
              <a:rPr lang="hi" dirty="0" err="1"/>
              <a:t>राजकोट</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आरएमडीआईआर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फ़ोल्डर या फ़ोल्डरों को हटाने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रमदिर</a:t>
            </a:r>
            <a:r xmlns:a="http://schemas.openxmlformats.org/drawingml/2006/main">
              <a:rPr lang="hi" dirty="0"/>
              <a:t> </a:t>
            </a:r>
            <a:r xmlns:a="http://schemas.openxmlformats.org/drawingml/2006/main">
              <a:rPr lang="hi" dirty="0" err="1"/>
              <a:t>फ़ोल्डर का नाम</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एमडी</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नए फ़ोल्डर्स बनाने के लिए उपयोग करें, </a:t>
            </a:r>
            <a:r xmlns:a="http://schemas.openxmlformats.org/drawingml/2006/main">
              <a:rPr lang="hi" dirty="0" err="1"/>
              <a:t>mkdir </a:t>
            </a:r>
            <a:r xmlns:a="http://schemas.openxmlformats.org/drawingml/2006/main">
              <a:rPr lang="hi" dirty="0"/>
              <a:t>कमांड की तरह ही काम करता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तृतीय</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फ़ोल्डर या फ़ोल्डरों को हटाने के लिए </a:t>
            </a:r>
            <a:r xmlns:a="http://schemas.openxmlformats.org/drawingml/2006/main">
              <a:rPr lang="hi" dirty="0" err="1"/>
              <a:t>rmdir की तरह ही काम करें </a:t>
            </a:r>
            <a:r xmlns:a="http://schemas.openxmlformats.org/drawingml/2006/main">
              <a:rPr lang="hi" dirty="0"/>
              <a:t>।</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व्यवस्था की सूचना</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ऑपरेटिंग सिस्टम कॉन्फ़िगरेशन जानकारी देखने के लिए उपयोग करें.</a:t>
            </a:r>
            <a:endParaRPr xmlns:a="http://schemas.openxmlformats.org/drawingml/2006/main" lang="en-US" dirty="0"/>
          </a:p>
          <a:p>
            <a:endParaRPr lang="en-US" dirty="0"/>
          </a:p>
          <a:p>
            <a:r xmlns:a="http://schemas.openxmlformats.org/drawingml/2006/main">
              <a:rPr lang="hi" dirty="0"/>
              <a:t>आदेश का वाक्यविन्यास</a:t>
            </a:r>
            <a:endParaRPr xmlns:a="http://schemas.openxmlformats.org/drawingml/2006/main" lang="en-US" dirty="0"/>
          </a:p>
          <a:p>
            <a:endParaRPr lang="en-US" dirty="0"/>
          </a:p>
          <a:p>
            <a:r xmlns:a="http://schemas.openxmlformats.org/drawingml/2006/main">
              <a:rPr lang="hi" dirty="0" err="1"/>
              <a:t>व्यवस्था की सूचना</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लेबल</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वॉल्यूम नाम या पार्टीशन लेबल बदलने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लेबल ड्राइव: </a:t>
            </a:r>
            <a:r xmlns:a="http://schemas.openxmlformats.org/drawingml/2006/main">
              <a:rPr lang="hi" dirty="0" err="1"/>
              <a:t>new_label</a:t>
            </a:r>
            <a:endParaRPr xmlns:a="http://schemas.openxmlformats.org/drawingml/2006/main" lang="en-US" dirty="0"/>
          </a:p>
          <a:p>
            <a:r xmlns:a="http://schemas.openxmlformats.org/drawingml/2006/main">
              <a:rPr lang="hi" dirty="0"/>
              <a:t>* केवल तभी काम करें जब कमांड प्रॉम्प्ट प्रशासनिक मोड में चलाया जाए</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D:\Basic Material\Mother  board.jpg"/>
          <p:cNvPicPr>
            <a:picLocks noGrp="1" noChangeAspect="1" noChangeArrowheads="1"/>
          </p:cNvPicPr>
          <p:nvPr>
            <p:ph sz="quarter" idx="1"/>
          </p:nvPr>
        </p:nvPicPr>
        <p:blipFill>
          <a:blip r:embed="rId1"/>
          <a:srcRect/>
          <a:stretch>
            <a:fillRect/>
          </a:stretch>
        </p:blipFill>
        <p:spPr bwMode="auto">
          <a:xfrm>
            <a:off x="304800" y="0"/>
            <a:ext cx="7772400" cy="6553200"/>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शीर्षक</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कमांड प्रॉम्प्ट विंडो के लिए शीर्षक सेट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शीर्षक </a:t>
            </a:r>
            <a:r xmlns:a="http://schemas.openxmlformats.org/drawingml/2006/main">
              <a:rPr lang="hi" dirty="0" err="1"/>
              <a:t>new_title</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रंग</a:t>
            </a:r>
            <a:endParaRPr xmlns:a="http://schemas.openxmlformats.org/drawingml/2006/main" lang="en-US" dirty="0"/>
          </a:p>
        </p:txBody>
      </p:sp>
      <p:sp>
        <p:nvSpPr>
          <p:cNvPr id="3" name="Content Placeholder 2"/>
          <p:cNvSpPr>
            <a:spLocks noGrp="1"/>
          </p:cNvSpPr>
          <p:nvPr>
            <p:ph sz="quarter" idx="1"/>
          </p:nvPr>
        </p:nvSpPr>
        <p:spPr/>
        <p:txBody>
          <a:bodyPr>
            <a:normAutofit/>
          </a:bodyPr>
          <a:lstStyle/>
          <a:p>
            <a:r xmlns:a="http://schemas.openxmlformats.org/drawingml/2006/main">
              <a:rPr lang="hi" dirty="0"/>
              <a:t>कमांड प्रॉम्प्ट के लिए पृष्ठभूमि रंग और अग्रभूमि रंग सेट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रंग </a:t>
            </a:r>
            <a:r xmlns:a="http://schemas.openxmlformats.org/drawingml/2006/main">
              <a:rPr lang="hi" dirty="0" err="1"/>
              <a:t>color_code</a:t>
            </a:r>
            <a:endParaRPr xmlns:a="http://schemas.openxmlformats.org/drawingml/2006/main" lang="en-US" dirty="0"/>
          </a:p>
          <a:p>
            <a:endParaRPr lang="en-US" dirty="0"/>
          </a:p>
          <a:p>
            <a:r xmlns:a="http://schemas.openxmlformats.org/drawingml/2006/main">
              <a:rPr lang="hi" dirty="0"/>
              <a:t>रंग कोड रेंज ( 0 से F )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xmlns:a="http://schemas.openxmlformats.org/drawingml/2006/main">
              <a:rPr lang="hi" dirty="0"/>
              <a:t>पेड़</a:t>
            </a:r>
            <a:endParaRPr xmlns:a="http://schemas.openxmlformats.org/drawingml/2006/main" lang="en-US" dirty="0"/>
          </a:p>
        </p:txBody>
      </p:sp>
      <p:sp>
        <p:nvSpPr>
          <p:cNvPr id="3" name="Content Placeholder 2"/>
          <p:cNvSpPr>
            <a:spLocks noGrp="1"/>
          </p:cNvSpPr>
          <p:nvPr>
            <p:ph sz="quarter" idx="1"/>
          </p:nvPr>
        </p:nvSpPr>
        <p:spPr/>
        <p:txBody>
          <a:bodyPr>
            <a:normAutofit/>
          </a:bodyPr>
          <a:lstStyle/>
          <a:p>
            <a:r xmlns:a="http://schemas.openxmlformats.org/drawingml/2006/main">
              <a:rPr lang="hi" dirty="0"/>
              <a:t>वर्तमान या दिए गए स्थान की निर्देशिका और उपनिर्देशिका की संरचना को ग्राफिक रूप से देखने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पेड़ [स्थान]</a:t>
            </a:r>
            <a:endParaRPr xmlns:a="http://schemas.openxmlformats.org/drawingml/2006/main" lang="en-US" dirty="0"/>
          </a:p>
          <a:p>
            <a:endParaRPr lang="en-US" dirty="0"/>
          </a:p>
          <a:p>
            <a:r xmlns:a="http://schemas.openxmlformats.org/drawingml/2006/main">
              <a:rPr lang="hi" dirty="0"/>
              <a:t>यदि स्थान निर्दिष्ट नहीं किया गया है तो यह वर्तमान कार्य स्थान का वृक्ष प्रदर्शित करता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डिर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वर्तमान निर्देशिका की फ़ाइलें और उपनिर्देशिका प्रदर्शित करने के लिए उपयोग करें।</a:t>
            </a:r>
            <a:endParaRPr xmlns:a="http://schemas.openxmlformats.org/drawingml/2006/main" lang="en-US" dirty="0"/>
          </a:p>
          <a:p>
            <a:endParaRPr lang="en-US" dirty="0"/>
          </a:p>
          <a:p>
            <a:r xmlns:a="http://schemas.openxmlformats.org/drawingml/2006/main">
              <a:rPr lang="hi" dirty="0"/>
              <a:t>आदेश का वाक्यविन्यास :</a:t>
            </a:r>
            <a:endParaRPr xmlns:a="http://schemas.openxmlformats.org/drawingml/2006/main" lang="en-US" dirty="0"/>
          </a:p>
          <a:p>
            <a:endParaRPr lang="en-US" dirty="0"/>
          </a:p>
          <a:p>
            <a:r xmlns:a="http://schemas.openxmlformats.org/drawingml/2006/main">
              <a:rPr lang="hi" dirty="0"/>
              <a:t>डिर</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सीडी</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वर्तमान पथ प्रदर्शित करने और निर्देशिका बदलने के लिए उपयोग करें</a:t>
            </a:r>
            <a:endParaRPr xmlns:a="http://schemas.openxmlformats.org/drawingml/2006/main" lang="en-US" dirty="0"/>
          </a:p>
          <a:p>
            <a:endParaRPr lang="en-US" dirty="0"/>
          </a:p>
          <a:p>
            <a:r xmlns:a="http://schemas.openxmlformats.org/drawingml/2006/main">
              <a:rPr lang="hi" dirty="0"/>
              <a:t>आदेश का वाक्यविन्यास :</a:t>
            </a:r>
            <a:endParaRPr xmlns:a="http://schemas.openxmlformats.org/drawingml/2006/main" lang="en-US" dirty="0"/>
          </a:p>
          <a:p>
            <a:endParaRPr lang="en-US" dirty="0"/>
          </a:p>
          <a:p>
            <a:r xmlns:a="http://schemas.openxmlformats.org/drawingml/2006/main">
              <a:rPr lang="hi" dirty="0" err="1"/>
              <a:t>सीडी</a:t>
            </a:r>
            <a:r xmlns:a="http://schemas.openxmlformats.org/drawingml/2006/main">
              <a:rPr lang="hi" dirty="0"/>
              <a:t> </a:t>
            </a:r>
            <a:r xmlns:a="http://schemas.openxmlformats.org/drawingml/2006/main">
              <a:rPr lang="hi" dirty="0" err="1"/>
              <a:t>चाल_का_पथ</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सीडी </a:t>
            </a:r>
            <a:r xmlns:a="http://schemas.openxmlformats.org/drawingml/2006/main">
              <a:rPr lang="hi" dirty="0"/>
              <a:t>..</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जब आप डायरेक्टरी में dir कमांड चलाते हैं तो आप देख सकते हैं कि पहली दो पंक्तियाँ हमेशा (., ..) के रूप में दर्शायी जाती हैं।</a:t>
            </a:r>
            <a:endParaRPr xmlns:a="http://schemas.openxmlformats.org/drawingml/2006/main" lang="en-US" dirty="0"/>
          </a:p>
          <a:p>
            <a:endParaRPr lang="en-US" dirty="0"/>
          </a:p>
          <a:p>
            <a:r xmlns:a="http://schemas.openxmlformats.org/drawingml/2006/main">
              <a:rPr lang="hi" dirty="0"/>
              <a:t>. </a:t>
            </a:r>
            <a:r xmlns:a="http://schemas.openxmlformats.org/drawingml/2006/main">
              <a:rPr lang="hi" b="1" dirty="0"/>
              <a:t>का </a:t>
            </a:r>
            <a:r xmlns:a="http://schemas.openxmlformats.org/drawingml/2006/main">
              <a:rPr lang="hi" dirty="0"/>
              <a:t>अर्थ है वर्तमान कार्यशील निर्देशिका</a:t>
            </a:r>
            <a:endParaRPr xmlns:a="http://schemas.openxmlformats.org/drawingml/2006/main" lang="en-US" dirty="0"/>
          </a:p>
          <a:p>
            <a:r xmlns:a="http://schemas.openxmlformats.org/drawingml/2006/main">
              <a:rPr lang="hi" b="1" dirty="0"/>
              <a:t>.. का अर्थ है </a:t>
            </a:r>
            <a:r xmlns:a="http://schemas.openxmlformats.org/drawingml/2006/main">
              <a:rPr lang="hi" dirty="0"/>
              <a:t>मूल </a:t>
            </a:r>
            <a:r xmlns:a="http://schemas.openxmlformats.org/drawingml/2006/main">
              <a:rPr lang="hi" dirty="0"/>
              <a:t>निर्देशिका.</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वॉल</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वर्तमान वॉल्यूम (विभाजन) वॉल्यूम लेबल और सीरियल नंबर प्रदर्शित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वॉल</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वर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विंडोज ऑपरेटिंग सिस्टम का वर्तमान संस्करण प्रदर्शित करता है।</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वर</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समय</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वर्तमान समय प्रदर्शित करने और नया समय सेट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समय [ </a:t>
            </a:r>
            <a:r xmlns:a="http://schemas.openxmlformats.org/drawingml/2006/main">
              <a:rPr lang="hi" dirty="0" err="1"/>
              <a:t>hh:mm:ss </a:t>
            </a:r>
            <a:r xmlns:a="http://schemas.openxmlformats.org/drawingml/2006/main">
              <a:rPr lang="hi" dirty="0"/>
              <a:t>]</a:t>
            </a:r>
            <a:endParaRPr xmlns:a="http://schemas.openxmlformats.org/drawingml/2006/main" lang="en-US" dirty="0"/>
          </a:p>
          <a:p>
            <a:endParaRPr lang="en-US" dirty="0"/>
          </a:p>
          <a:p>
            <a:r xmlns:a="http://schemas.openxmlformats.org/drawingml/2006/main">
              <a:rPr lang="hi" dirty="0"/>
              <a:t>समय</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तारीख</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दिनांक फ़ंक्शन का उपयोग सिस्टम की वर्तमान तिथि निर्धारित करने के लिए किया जाता है, दिनांक कमांड का उपयोग भी तिथि निर्धारित करने के लिए किया जाता है।</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आदेश का वाक्यविन्यास है:</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दिनांक [माह- </a:t>
            </a:r>
            <a:r xmlns:a="http://schemas.openxmlformats.org/drawingml/2006/main">
              <a:rPr lang="hi" dirty="0" err="1"/>
              <a:t>दिन </a:t>
            </a:r>
            <a:r xmlns:a="http://schemas.openxmlformats.org/drawingml/2006/main">
              <a:rPr lang="hi" dirty="0"/>
              <a:t>- </a:t>
            </a:r>
            <a:r xmlns:a="http://schemas.openxmlformats.org/drawingml/2006/main">
              <a:rPr lang="hi" dirty="0" err="1"/>
              <a:t>वर्ष </a:t>
            </a:r>
            <a:r xmlns:a="http://schemas.openxmlformats.org/drawingml/2006/main">
              <a:rPr lang="hi" dirty="0"/>
              <a:t>]</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तारीख</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टक्कर मारना</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रैम आपके कंप्यूटर सिस्टम की मुख्य मेमोरी है, सभी डेटा और एप्लिकेशन या सॉफ्टवेयर पहले रैम में लोड होते हैं फिर आगे की प्रक्रिया के लिए जाते हैं।</a:t>
            </a:r>
            <a:endParaRPr xmlns:a="http://schemas.openxmlformats.org/drawingml/2006/main" lang="en-US" dirty="0"/>
          </a:p>
          <a:p>
            <a:pPr xmlns:a="http://schemas.openxmlformats.org/drawingml/2006/main" algn="just"/>
            <a:r xmlns:a="http://schemas.openxmlformats.org/drawingml/2006/main">
              <a:rPr lang="hi" dirty="0"/>
              <a:t>बिजली चले जाने पर रैम में संग्रहीत डेटा नष्ट हो जाता है, क्योंकि रैम अस्थिर श्रेणी की मेमोरी है।</a:t>
            </a:r>
            <a:endParaRPr xmlns:a="http://schemas.openxmlformats.org/drawingml/2006/main" lang="en-US" dirty="0"/>
          </a:p>
          <a:p>
            <a:pPr xmlns:a="http://schemas.openxmlformats.org/drawingml/2006/main" algn="just"/>
            <a:r xmlns:a="http://schemas.openxmlformats.org/drawingml/2006/main">
              <a:rPr lang="hi" dirty="0"/>
              <a:t>रैम में नवीनतम तकनीक DDR4 प्रकार रैम है।</a:t>
            </a:r>
            <a:endParaRPr xmlns:a="http://schemas.openxmlformats.org/drawingml/2006/main" lang="en-US" dirty="0"/>
          </a:p>
          <a:p>
            <a:pPr algn="just"/>
            <a:endParaRPr lang="en-US" dirty="0"/>
          </a:p>
          <a:p>
            <a:pPr algn="just"/>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नाम बदलने</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Rename कमांड का उपयोग मौजूदा फ़ाइल का नाम बदलने के लिए किया जाता है।</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स्रोत गंतव्य का नाम बदलें</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मदद</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सहायता कमांड का उपयोग किसी भी कमांड की सहायता देखने के लिए किया जाता है।</a:t>
            </a:r>
            <a:endParaRPr xmlns:a="http://schemas.openxmlformats.org/drawingml/2006/main" lang="en-US" dirty="0"/>
          </a:p>
          <a:p>
            <a:endParaRPr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सीएलएस</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कमांड प्रॉम्प्ट की वर्तमान स्क्रीन को साफ़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सीएलएस</a:t>
            </a:r>
            <a:endParaRPr xmlns:a="http://schemas.openxmlformats.org/drawingml/2006/main" lang="en-US" dirty="0"/>
          </a:p>
          <a:p>
            <a:endParaRPr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गूंज</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कमांड प्रॉम्प्ट विंडो पर संदेश प्रदर्शित करने के लिए उपयोग करें।</a:t>
            </a:r>
            <a:endParaRPr xmlns:a="http://schemas.openxmlformats.org/drawingml/2006/main" lang="en-US" dirty="0"/>
          </a:p>
          <a:p>
            <a:endParaRPr lang="en-US" dirty="0"/>
          </a:p>
          <a:p>
            <a:r xmlns:a="http://schemas.openxmlformats.org/drawingml/2006/main">
              <a:rPr lang="hi" dirty="0"/>
              <a:t>आदेश का वाक्यविन्यास :</a:t>
            </a:r>
            <a:endParaRPr xmlns:a="http://schemas.openxmlformats.org/drawingml/2006/main" lang="en-US" dirty="0"/>
          </a:p>
          <a:p>
            <a:endParaRPr lang="en-US" dirty="0"/>
          </a:p>
          <a:p>
            <a:r xmlns:a="http://schemas.openxmlformats.org/drawingml/2006/main">
              <a:rPr lang="hi" dirty="0"/>
              <a:t>अपना पाठ प्रतिध्वनित करें</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एफसी</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दो फ़ाइलों की तुलना करें और अंतर दिखाएँ.</a:t>
            </a:r>
            <a:endParaRPr xmlns:a="http://schemas.openxmlformats.org/drawingml/2006/main" lang="en-US" dirty="0"/>
          </a:p>
          <a:p>
            <a:endParaRPr lang="en-US" dirty="0"/>
          </a:p>
          <a:p>
            <a:r xmlns:a="http://schemas.openxmlformats.org/drawingml/2006/main">
              <a:rPr lang="hi" dirty="0"/>
              <a:t>आदेश का वाक्यविन्यास :</a:t>
            </a:r>
            <a:endParaRPr xmlns:a="http://schemas.openxmlformats.org/drawingml/2006/main" lang="en-US" dirty="0"/>
          </a:p>
          <a:p>
            <a:endParaRPr lang="en-US" dirty="0"/>
          </a:p>
          <a:p>
            <a:r xmlns:a="http://schemas.openxmlformats.org/drawingml/2006/main">
              <a:rPr lang="hi" dirty="0" err="1"/>
              <a:t>एफसी </a:t>
            </a:r>
            <a:r xmlns:a="http://schemas.openxmlformats.org/drawingml/2006/main">
              <a:rPr lang="hi" dirty="0"/>
              <a:t>फ़ाइल1 फ़ाइल2</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पथ</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फ़ोल्डरों का पथ प्रदर्शित करें और सेट करें</a:t>
            </a:r>
            <a:endParaRPr xmlns:a="http://schemas.openxmlformats.org/drawingml/2006/main" lang="en-US" dirty="0"/>
          </a:p>
          <a:p>
            <a:endParaRPr lang="en-US" dirty="0"/>
          </a:p>
          <a:p>
            <a:r xmlns:a="http://schemas.openxmlformats.org/drawingml/2006/main">
              <a:rPr lang="hi" dirty="0"/>
              <a:t>आदेश का वाक्यविन्यास</a:t>
            </a:r>
            <a:endParaRPr xmlns:a="http://schemas.openxmlformats.org/drawingml/2006/main" lang="en-US" dirty="0"/>
          </a:p>
          <a:p>
            <a:endParaRPr lang="en-US" dirty="0"/>
          </a:p>
          <a:p>
            <a:r xmlns:a="http://schemas.openxmlformats.org/drawingml/2006/main">
              <a:rPr lang="hi" dirty="0"/>
              <a:t>पथ [फ़ाइल का पथ]</a:t>
            </a:r>
            <a:endParaRPr xmlns:a="http://schemas.openxmlformats.org/drawingml/2006/main" lang="en-US" dirty="0"/>
          </a:p>
          <a:p>
            <a:endParaRPr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छपाई</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किसी भी फ़ाइल को प्रिंट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फ़ाइल नाम प्रिंट करें</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प्रकार</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दी गई फ़ाइल की सामग्री प्रदर्शित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फ़ाइल नाम टाइप करें</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विशेषता</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फ़ाइल विशेषताओं को प्रदर्शित करने और बदलने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विशेषता फ़ाइल नाम</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कार्यसूची</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वर्तमान चल रही प्रक्रियाओं को सूचीबद्ध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कार्यसूची</a:t>
            </a:r>
            <a:endParaRPr xmlns:a="http://schemas.openxmlformats.org/drawingml/2006/main" lang="en-US" dirty="0"/>
          </a:p>
          <a:p>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D:\Basic Material\RAM.jpg"/>
          <p:cNvPicPr>
            <a:picLocks noGrp="1" noChangeAspect="1" noChangeArrowheads="1"/>
          </p:cNvPicPr>
          <p:nvPr>
            <p:ph sz="quarter" idx="1"/>
          </p:nvPr>
        </p:nvPicPr>
        <p:blipFill>
          <a:blip r:embed="rId1"/>
          <a:srcRect/>
          <a:stretch>
            <a:fillRect/>
          </a:stretch>
        </p:blipFill>
        <p:spPr bwMode="auto">
          <a:xfrm>
            <a:off x="533400" y="1981200"/>
            <a:ext cx="7467600" cy="2095906"/>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err="1"/>
              <a:t>टास्ककिल</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किसी कार्य को समाप्त करने, रोकने या समाप्त करने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err="1"/>
              <a:t>टास्ककिल </a:t>
            </a:r>
            <a:r xmlns:a="http://schemas.openxmlformats.org/drawingml/2006/main">
              <a:rPr lang="hi" dirty="0"/>
              <a:t>/ </a:t>
            </a:r>
            <a:r xmlns:a="http://schemas.openxmlformats.org/drawingml/2006/main">
              <a:rPr lang="hi" dirty="0" err="1"/>
              <a:t>पीआईडी </a:t>
            </a:r>
            <a:r xmlns:a="http://schemas.openxmlformats.org/drawingml/2006/main">
              <a:rPr lang="hi" dirty="0"/>
              <a:t>प्रक्रिया-आईडी</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अनुसूचित जाति</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कंप्यूटर की चल रही सेवाओं को देखने और प्रबंधित करने के लिए उपयोग करें।</a:t>
            </a:r>
            <a:endParaRPr xmlns:a="http://schemas.openxmlformats.org/drawingml/2006/main" lang="en-US" dirty="0"/>
          </a:p>
          <a:p>
            <a:endParaRPr lang="en-US" dirty="0"/>
          </a:p>
          <a:p>
            <a:r xmlns:a="http://schemas.openxmlformats.org/drawingml/2006/main">
              <a:rPr lang="hi" dirty="0"/>
              <a:t>आदेश का वाक्यविन्यास :</a:t>
            </a:r>
            <a:endParaRPr xmlns:a="http://schemas.openxmlformats.org/drawingml/2006/main" lang="en-US" dirty="0"/>
          </a:p>
          <a:p>
            <a:endParaRPr lang="en-US" dirty="0"/>
          </a:p>
          <a:p>
            <a:r xmlns:a="http://schemas.openxmlformats.org/drawingml/2006/main">
              <a:rPr lang="hi" dirty="0"/>
              <a:t>एससी क्वेरी</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बाहर निकलना</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कमांड प्रॉम्प्ट विंडो से बाहर निकलने के लिए उपयोग करें।</a:t>
            </a:r>
            <a:endParaRPr xmlns:a="http://schemas.openxmlformats.org/drawingml/2006/main" lang="en-US" dirty="0"/>
          </a:p>
          <a:p>
            <a:endParaRPr lang="en-US" dirty="0"/>
          </a:p>
          <a:p>
            <a:r xmlns:a="http://schemas.openxmlformats.org/drawingml/2006/main">
              <a:rPr lang="hi" dirty="0"/>
              <a:t>आदेश का वाक्यविन्यास है:</a:t>
            </a:r>
            <a:endParaRPr xmlns:a="http://schemas.openxmlformats.org/drawingml/2006/main" lang="en-US" dirty="0"/>
          </a:p>
          <a:p>
            <a:endParaRPr lang="en-US" dirty="0"/>
          </a:p>
          <a:p>
            <a:r xmlns:a="http://schemas.openxmlformats.org/drawingml/2006/main">
              <a:rPr lang="hi" dirty="0"/>
              <a:t>बाहर निकलना</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शॉर्टकट कुंजियाँ</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शॉर्टकट कुंजियाँ, महत्वपूर्ण कार्य को दो या अधिक कुंजी स्ट्रोक में पूरा करने के लिए कुंजियों का संयोजन है।</a:t>
            </a:r>
            <a:endParaRPr xmlns:a="http://schemas.openxmlformats.org/drawingml/2006/main" lang="en-US" dirty="0"/>
          </a:p>
          <a:p>
            <a:endParaRPr lang="en-US" dirty="0"/>
          </a:p>
          <a:p>
            <a:r xmlns:a="http://schemas.openxmlformats.org/drawingml/2006/main">
              <a:rPr lang="hi" dirty="0"/>
              <a:t>विंडोज़ शॉर्टकट कुंजियाँ</a:t>
            </a:r>
            <a:endParaRPr xmlns:a="http://schemas.openxmlformats.org/drawingml/2006/main" lang="en-US" dirty="0"/>
          </a:p>
          <a:p>
            <a:r xmlns:a="http://schemas.openxmlformats.org/drawingml/2006/main">
              <a:rPr lang="hi" dirty="0"/>
              <a:t>एमएस ऑफिस शॉर्टकट कुंजियाँ</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विंडोज़ शॉर्टकट कुंजियाँ</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विंडोज शॉर्टकट कुंजियों का उपयोग माइक्रोसॉफ्ट विंडोज ऑपरेटिंग सिस्टम में तेजी से काम करने के लिए किया जाता है</a:t>
            </a:r>
            <a:endParaRPr xmlns:a="http://schemas.openxmlformats.org/drawingml/2006/main" lang="en-US" dirty="0"/>
          </a:p>
          <a:p>
            <a:pPr xmlns:a="http://schemas.openxmlformats.org/drawingml/2006/main">
              <a:buNone/>
            </a:pPr>
            <a:r xmlns:a="http://schemas.openxmlformats.org/drawingml/2006/main">
              <a:rPr lang="hi" dirty="0"/>
              <a:t> </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विंडोज़ शॉर्टकट कुंजियों की सूची</a:t>
            </a:r>
            <a:endParaRPr xmlns:a="http://schemas.openxmlformats.org/drawingml/2006/main" lang="en-US" dirty="0"/>
          </a:p>
        </p:txBody>
      </p:sp>
      <p:graphicFrame>
        <p:nvGraphicFramePr>
          <p:cNvPr id="4" name="Content Placeholder 3"/>
          <p:cNvGraphicFramePr>
            <a:graphicFrameLocks noGrp="1"/>
          </p:cNvGraphicFramePr>
          <p:nvPr>
            <p:ph sz="quarter" idx="1"/>
          </p:nvPr>
        </p:nvGraphicFramePr>
        <p:xfrm>
          <a:off x="457200" y="1600200"/>
          <a:ext cx="7467600" cy="5085080"/>
        </p:xfrm>
        <a:graphic>
          <a:graphicData uri="http://schemas.openxmlformats.org/drawingml/2006/table">
            <a:tbl>
              <a:tblPr firstRow="1" bandRow="1">
                <a:tableStyleId>{5C22544A-7EE6-4342-B048-85BDC9FD1C3A}</a:tableStyleId>
              </a:tblPr>
              <a:tblGrid>
                <a:gridCol w="553156"/>
                <a:gridCol w="1590675"/>
                <a:gridCol w="5323769"/>
              </a:tblGrid>
              <a:tr h="370840">
                <a:tc>
                  <a:txBody>
                    <a:bodyPr/>
                    <a:lstStyle/>
                    <a:p>
                      <a:r xmlns:a="http://schemas.openxmlformats.org/drawingml/2006/main">
                        <a:rPr lang="hi" dirty="0" err="1"/>
                        <a:t>एसआर</a:t>
                      </a:r>
                      <a:endParaRPr xmlns:a="http://schemas.openxmlformats.org/drawingml/2006/main" lang="en-US" dirty="0"/>
                    </a:p>
                  </a:txBody>
                  <a:tcPr marL="82973" marR="82973"/>
                </a:tc>
                <a:tc>
                  <a:txBody>
                    <a:bodyPr/>
                    <a:lstStyle/>
                    <a:p>
                      <a:r xmlns:a="http://schemas.openxmlformats.org/drawingml/2006/main">
                        <a:rPr lang="hi" dirty="0"/>
                        <a:t>चाबी</a:t>
                      </a:r>
                      <a:endParaRPr xmlns:a="http://schemas.openxmlformats.org/drawingml/2006/main" lang="en-US" dirty="0"/>
                    </a:p>
                  </a:txBody>
                  <a:tcPr marL="82973" marR="82973"/>
                </a:tc>
                <a:tc>
                  <a:txBody>
                    <a:bodyPr/>
                    <a:lstStyle/>
                    <a:p>
                      <a:r xmlns:a="http://schemas.openxmlformats.org/drawingml/2006/main">
                        <a:rPr lang="hi" dirty="0"/>
                        <a:t>उपयोग हेतु</a:t>
                      </a:r>
                      <a:endParaRPr xmlns:a="http://schemas.openxmlformats.org/drawingml/2006/main" lang="en-US" dirty="0"/>
                    </a:p>
                  </a:txBody>
                  <a:tcPr marL="82973" marR="82973"/>
                </a:tc>
              </a:tr>
              <a:tr h="370840">
                <a:tc>
                  <a:txBody>
                    <a:bodyPr/>
                    <a:lstStyle/>
                    <a:p>
                      <a:r xmlns:a="http://schemas.openxmlformats.org/drawingml/2006/main">
                        <a:rPr lang="hi" dirty="0"/>
                        <a:t>1</a:t>
                      </a:r>
                      <a:endParaRPr xmlns:a="http://schemas.openxmlformats.org/drawingml/2006/main" lang="en-US" dirty="0"/>
                    </a:p>
                  </a:txBody>
                  <a:tcPr marL="82973" marR="82973"/>
                </a:tc>
                <a:tc>
                  <a:txBody>
                    <a:bodyPr/>
                    <a:lstStyle/>
                    <a:p>
                      <a:r xmlns:a="http://schemas.openxmlformats.org/drawingml/2006/main">
                        <a:rPr lang="hi" dirty="0"/>
                        <a:t>विन कुंजी</a:t>
                      </a:r>
                      <a:endParaRPr xmlns:a="http://schemas.openxmlformats.org/drawingml/2006/main" lang="en-US" dirty="0"/>
                    </a:p>
                  </a:txBody>
                  <a:tcPr marL="82973" marR="82973"/>
                </a:tc>
                <a:tc>
                  <a:txBody>
                    <a:bodyPr/>
                    <a:lstStyle/>
                    <a:p>
                      <a:r xmlns:a="http://schemas.openxmlformats.org/drawingml/2006/main">
                        <a:rPr lang="hi" baseline="0" dirty="0"/>
                        <a:t>प्रारंभ मेनू </a:t>
                      </a:r>
                      <a:endParaRPr xmlns:a="http://schemas.openxmlformats.org/drawingml/2006/main" lang="en-US" dirty="0"/>
                      <a:r xmlns:a="http://schemas.openxmlformats.org/drawingml/2006/main">
                        <a:rPr lang="hi" dirty="0"/>
                        <a:t>खोलें</a:t>
                      </a:r>
                    </a:p>
                  </a:txBody>
                  <a:tcPr marL="82973" marR="82973"/>
                </a:tc>
              </a:tr>
              <a:tr h="370840">
                <a:tc>
                  <a:txBody>
                    <a:bodyPr/>
                    <a:lstStyle/>
                    <a:p>
                      <a:r xmlns:a="http://schemas.openxmlformats.org/drawingml/2006/main">
                        <a:rPr lang="hi" dirty="0"/>
                        <a:t>2</a:t>
                      </a:r>
                      <a:endParaRPr xmlns:a="http://schemas.openxmlformats.org/drawingml/2006/main" lang="en-US" dirty="0"/>
                    </a:p>
                  </a:txBody>
                  <a:tcPr marL="82973" marR="82973"/>
                </a:tc>
                <a:tc>
                  <a:txBody>
                    <a:bodyPr/>
                    <a:lstStyle/>
                    <a:p>
                      <a:r xmlns:a="http://schemas.openxmlformats.org/drawingml/2006/main">
                        <a:rPr lang="hi" dirty="0" err="1"/>
                        <a:t>क्र्टल </a:t>
                      </a:r>
                      <a:r xmlns:a="http://schemas.openxmlformats.org/drawingml/2006/main">
                        <a:rPr lang="hi" dirty="0"/>
                        <a:t>+ एस्क</a:t>
                      </a:r>
                      <a:endParaRPr xmlns:a="http://schemas.openxmlformats.org/drawingml/2006/main" lang="en-US" dirty="0"/>
                    </a:p>
                  </a:txBody>
                  <a:tcPr marL="82973" marR="82973"/>
                </a:tc>
                <a:tc>
                  <a:txBody>
                    <a:bodyPr/>
                    <a:lstStyle/>
                    <a:p>
                      <a:r xmlns:a="http://schemas.openxmlformats.org/drawingml/2006/main">
                        <a:rPr lang="hi" baseline="0" dirty="0"/>
                        <a:t>प्रारंभ मेनू </a:t>
                      </a:r>
                      <a:endParaRPr xmlns:a="http://schemas.openxmlformats.org/drawingml/2006/main" lang="en-US" dirty="0"/>
                      <a:r xmlns:a="http://schemas.openxmlformats.org/drawingml/2006/main">
                        <a:rPr lang="hi" dirty="0"/>
                        <a:t>खोलें</a:t>
                      </a:r>
                    </a:p>
                  </a:txBody>
                  <a:tcPr marL="82973" marR="82973"/>
                </a:tc>
              </a:tr>
              <a:tr h="127635">
                <a:tc>
                  <a:txBody>
                    <a:bodyPr/>
                    <a:lstStyle/>
                    <a:p>
                      <a:r xmlns:a="http://schemas.openxmlformats.org/drawingml/2006/main">
                        <a:rPr lang="hi" dirty="0"/>
                        <a:t>3</a:t>
                      </a:r>
                      <a:endParaRPr xmlns:a="http://schemas.openxmlformats.org/drawingml/2006/main" lang="en-US" dirty="0"/>
                    </a:p>
                  </a:txBody>
                  <a:tcPr marL="82973" marR="82973"/>
                </a:tc>
                <a:tc>
                  <a:txBody>
                    <a:bodyPr/>
                    <a:lstStyle/>
                    <a:p>
                      <a:r xmlns:a="http://schemas.openxmlformats.org/drawingml/2006/main">
                        <a:rPr lang="hi" dirty="0"/>
                        <a:t>ऑल्ट + f4</a:t>
                      </a:r>
                      <a:endParaRPr xmlns:a="http://schemas.openxmlformats.org/drawingml/2006/main" lang="en-US" dirty="0"/>
                    </a:p>
                  </a:txBody>
                  <a:tcPr marL="82973" marR="82973"/>
                </a:tc>
                <a:tc>
                  <a:txBody>
                    <a:bodyPr/>
                    <a:lstStyle/>
                    <a:p>
                      <a:r xmlns:a="http://schemas.openxmlformats.org/drawingml/2006/main">
                        <a:rPr lang="hi" dirty="0"/>
                        <a:t>वर्तमान प्रोग्राम बंद करें</a:t>
                      </a:r>
                      <a:endParaRPr xmlns:a="http://schemas.openxmlformats.org/drawingml/2006/main" lang="en-US" dirty="0"/>
                    </a:p>
                  </a:txBody>
                  <a:tcPr marL="82973" marR="82973"/>
                </a:tc>
              </a:tr>
              <a:tr h="370840">
                <a:tc>
                  <a:txBody>
                    <a:bodyPr/>
                    <a:lstStyle/>
                    <a:p>
                      <a:r xmlns:a="http://schemas.openxmlformats.org/drawingml/2006/main">
                        <a:rPr lang="hi" dirty="0"/>
                        <a:t>4</a:t>
                      </a:r>
                      <a:endParaRPr xmlns:a="http://schemas.openxmlformats.org/drawingml/2006/main" lang="en-US" dirty="0"/>
                    </a:p>
                  </a:txBody>
                  <a:tcPr marL="82973" marR="82973"/>
                </a:tc>
                <a:tc>
                  <a:txBody>
                    <a:bodyPr/>
                    <a:lstStyle/>
                    <a:p>
                      <a:r xmlns:a="http://schemas.openxmlformats.org/drawingml/2006/main">
                        <a:rPr lang="hi" dirty="0"/>
                        <a:t>ऑल्ट + टैब</a:t>
                      </a:r>
                      <a:endParaRPr xmlns:a="http://schemas.openxmlformats.org/drawingml/2006/main" lang="en-US" dirty="0"/>
                    </a:p>
                  </a:txBody>
                  <a:tcPr marL="82973" marR="82973"/>
                </a:tc>
                <a:tc>
                  <a:txBody>
                    <a:bodyPr/>
                    <a:lstStyle/>
                    <a:p>
                      <a:r xmlns:a="http://schemas.openxmlformats.org/drawingml/2006/main">
                        <a:rPr lang="hi" dirty="0"/>
                        <a:t>खुली हुई विंडो को स्विच करें</a:t>
                      </a:r>
                      <a:endParaRPr xmlns:a="http://schemas.openxmlformats.org/drawingml/2006/main" lang="en-US" dirty="0"/>
                    </a:p>
                  </a:txBody>
                  <a:tcPr marL="82973" marR="82973"/>
                </a:tc>
              </a:tr>
              <a:tr h="370840">
                <a:tc>
                  <a:txBody>
                    <a:bodyPr/>
                    <a:lstStyle/>
                    <a:p>
                      <a:r xmlns:a="http://schemas.openxmlformats.org/drawingml/2006/main">
                        <a:rPr lang="hi" dirty="0"/>
                        <a:t>5</a:t>
                      </a:r>
                      <a:endParaRPr xmlns:a="http://schemas.openxmlformats.org/drawingml/2006/main" lang="en-US" dirty="0"/>
                    </a:p>
                  </a:txBody>
                  <a:tcPr marL="82973" marR="82973"/>
                </a:tc>
                <a:tc>
                  <a:txBody>
                    <a:bodyPr/>
                    <a:lstStyle/>
                    <a:p>
                      <a:r xmlns:a="http://schemas.openxmlformats.org/drawingml/2006/main">
                        <a:rPr lang="hi" dirty="0"/>
                        <a:t>विन + टैब</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खुली हुई विंडो को स्विच करें</a:t>
                      </a:r>
                      <a:endParaRPr xmlns:a="http://schemas.openxmlformats.org/drawingml/2006/main" lang="en-US" dirty="0"/>
                    </a:p>
                  </a:txBody>
                  <a:tcPr marL="82973" marR="82973"/>
                </a:tc>
              </a:tr>
              <a:tr h="370840">
                <a:tc>
                  <a:txBody>
                    <a:bodyPr/>
                    <a:lstStyle/>
                    <a:p>
                      <a:r xmlns:a="http://schemas.openxmlformats.org/drawingml/2006/main">
                        <a:rPr lang="hi" dirty="0"/>
                        <a:t>6</a:t>
                      </a:r>
                      <a:endParaRPr xmlns:a="http://schemas.openxmlformats.org/drawingml/2006/main" lang="en-US" dirty="0"/>
                    </a:p>
                  </a:txBody>
                  <a:tcPr marL="82973" marR="82973"/>
                </a:tc>
                <a:tc>
                  <a:txBody>
                    <a:bodyPr/>
                    <a:lstStyle/>
                    <a:p>
                      <a:r xmlns:a="http://schemas.openxmlformats.org/drawingml/2006/main">
                        <a:rPr lang="hi" dirty="0"/>
                        <a:t>विन + डी</a:t>
                      </a:r>
                      <a:endParaRPr xmlns:a="http://schemas.openxmlformats.org/drawingml/2006/main" lang="en-US" dirty="0"/>
                    </a:p>
                  </a:txBody>
                  <a:tcPr marL="82973" marR="82973"/>
                </a:tc>
                <a:tc>
                  <a:txBody>
                    <a:bodyPr/>
                    <a:lstStyle/>
                    <a:p>
                      <a:r xmlns:a="http://schemas.openxmlformats.org/drawingml/2006/main">
                        <a:rPr lang="hi" dirty="0"/>
                        <a:t>डेक्सटोप दिखाओ</a:t>
                      </a:r>
                      <a:endParaRPr xmlns:a="http://schemas.openxmlformats.org/drawingml/2006/main" lang="en-US" dirty="0"/>
                    </a:p>
                  </a:txBody>
                  <a:tcPr marL="82973" marR="82973"/>
                </a:tc>
              </a:tr>
              <a:tr h="370840">
                <a:tc>
                  <a:txBody>
                    <a:bodyPr/>
                    <a:lstStyle/>
                    <a:p>
                      <a:r xmlns:a="http://schemas.openxmlformats.org/drawingml/2006/main">
                        <a:rPr lang="hi" dirty="0"/>
                        <a:t>7</a:t>
                      </a:r>
                      <a:endParaRPr xmlns:a="http://schemas.openxmlformats.org/drawingml/2006/main" lang="en-US" dirty="0"/>
                    </a:p>
                  </a:txBody>
                  <a:tcPr marL="82973" marR="82973"/>
                </a:tc>
                <a:tc>
                  <a:txBody>
                    <a:bodyPr/>
                    <a:lstStyle/>
                    <a:p>
                      <a:r xmlns:a="http://schemas.openxmlformats.org/drawingml/2006/main">
                        <a:rPr lang="hi" dirty="0"/>
                        <a:t>विन + एम</a:t>
                      </a:r>
                      <a:endParaRPr xmlns:a="http://schemas.openxmlformats.org/drawingml/2006/main" lang="en-US" dirty="0"/>
                    </a:p>
                  </a:txBody>
                  <a:tcPr marL="82973" marR="82973"/>
                </a:tc>
                <a:tc>
                  <a:txBody>
                    <a:bodyPr/>
                    <a:lstStyle/>
                    <a:p>
                      <a:r xmlns:a="http://schemas.openxmlformats.org/drawingml/2006/main">
                        <a:rPr lang="hi" dirty="0"/>
                        <a:t>छोटा करना</a:t>
                      </a:r>
                      <a:endParaRPr xmlns:a="http://schemas.openxmlformats.org/drawingml/2006/main" lang="en-US" dirty="0"/>
                    </a:p>
                  </a:txBody>
                  <a:tcPr marL="82973" marR="82973"/>
                </a:tc>
              </a:tr>
              <a:tr h="370840">
                <a:tc>
                  <a:txBody>
                    <a:bodyPr/>
                    <a:lstStyle/>
                    <a:p>
                      <a:r xmlns:a="http://schemas.openxmlformats.org/drawingml/2006/main">
                        <a:rPr lang="hi" dirty="0"/>
                        <a:t>8</a:t>
                      </a:r>
                      <a:endParaRPr xmlns:a="http://schemas.openxmlformats.org/drawingml/2006/main" lang="en-US" dirty="0"/>
                    </a:p>
                  </a:txBody>
                  <a:tcPr marL="82973" marR="82973"/>
                </a:tc>
                <a:tc>
                  <a:txBody>
                    <a:bodyPr/>
                    <a:lstStyle/>
                    <a:p>
                      <a:r xmlns:a="http://schemas.openxmlformats.org/drawingml/2006/main">
                        <a:rPr lang="hi" dirty="0"/>
                        <a:t>विन + </a:t>
                      </a:r>
                      <a:r xmlns:a="http://schemas.openxmlformats.org/drawingml/2006/main">
                        <a:rPr lang="hi" baseline="0" dirty="0"/>
                        <a:t>ई</a:t>
                      </a:r>
                      <a:endParaRPr xmlns:a="http://schemas.openxmlformats.org/drawingml/2006/main" lang="en-US" dirty="0"/>
                    </a:p>
                  </a:txBody>
                  <a:tcPr marL="82973" marR="82973"/>
                </a:tc>
                <a:tc>
                  <a:txBody>
                    <a:bodyPr/>
                    <a:lstStyle/>
                    <a:p>
                      <a:r xmlns:a="http://schemas.openxmlformats.org/drawingml/2006/main">
                        <a:rPr lang="hi" dirty="0"/>
                        <a:t>विंडोज़ एक्सप्लोरर खोलें</a:t>
                      </a:r>
                      <a:r xmlns:a="http://schemas.openxmlformats.org/drawingml/2006/main">
                        <a:rPr lang="hi" baseline="0" dirty="0"/>
                        <a:t> </a:t>
                      </a:r>
                      <a:endParaRPr xmlns:a="http://schemas.openxmlformats.org/drawingml/2006/main" lang="en-US" dirty="0"/>
                    </a:p>
                  </a:txBody>
                  <a:tcPr marL="82973" marR="82973"/>
                </a:tc>
              </a:tr>
              <a:tr h="370840">
                <a:tc>
                  <a:txBody>
                    <a:bodyPr/>
                    <a:lstStyle/>
                    <a:p>
                      <a:r xmlns:a="http://schemas.openxmlformats.org/drawingml/2006/main">
                        <a:rPr lang="hi" dirty="0"/>
                        <a:t>9</a:t>
                      </a:r>
                      <a:endParaRPr xmlns:a="http://schemas.openxmlformats.org/drawingml/2006/main" lang="en-US" dirty="0"/>
                    </a:p>
                  </a:txBody>
                  <a:tcPr marL="82973" marR="82973"/>
                </a:tc>
                <a:tc>
                  <a:txBody>
                    <a:bodyPr/>
                    <a:lstStyle/>
                    <a:p>
                      <a:r xmlns:a="http://schemas.openxmlformats.org/drawingml/2006/main">
                        <a:rPr lang="hi" altLang="en-US" dirty="0"/>
                        <a:t>ctrl </a:t>
                      </a:r>
                      <a:r xmlns:a="http://schemas.openxmlformats.org/drawingml/2006/main">
                        <a:rPr lang="hi" dirty="0"/>
                        <a:t>+ </a:t>
                      </a:r>
                      <a:r xmlns:a="http://schemas.openxmlformats.org/drawingml/2006/main">
                        <a:rPr lang="hi" baseline="0" dirty="0"/>
                        <a:t>एफ</a:t>
                      </a:r>
                      <a:endParaRPr xmlns:a="http://schemas.openxmlformats.org/drawingml/2006/main" lang="en-US" dirty="0"/>
                    </a:p>
                  </a:txBody>
                  <a:tcPr marL="82973" marR="82973"/>
                </a:tc>
                <a:tc>
                  <a:txBody>
                    <a:bodyPr/>
                    <a:lstStyle/>
                    <a:p>
                      <a:r xmlns:a="http://schemas.openxmlformats.org/drawingml/2006/main">
                        <a:rPr lang="hi" baseline="0" dirty="0"/>
                        <a:t>फ़ाइलें </a:t>
                      </a:r>
                      <a:endParaRPr xmlns:a="http://schemas.openxmlformats.org/drawingml/2006/main" lang="en-US" dirty="0"/>
                      <a:r xmlns:a="http://schemas.openxmlformats.org/drawingml/2006/main">
                        <a:rPr lang="hi" dirty="0"/>
                        <a:t>खोजें</a:t>
                      </a:r>
                    </a:p>
                  </a:txBody>
                  <a:tcPr marL="82973" marR="82973"/>
                </a:tc>
              </a:tr>
              <a:tr h="370840">
                <a:tc>
                  <a:txBody>
                    <a:bodyPr/>
                    <a:lstStyle/>
                    <a:p>
                      <a:r xmlns:a="http://schemas.openxmlformats.org/drawingml/2006/main">
                        <a:rPr lang="hi" dirty="0"/>
                        <a:t>10</a:t>
                      </a:r>
                      <a:endParaRPr xmlns:a="http://schemas.openxmlformats.org/drawingml/2006/main" lang="en-US" dirty="0"/>
                    </a:p>
                  </a:txBody>
                  <a:tcPr marL="82973" marR="82973"/>
                </a:tc>
                <a:tc>
                  <a:txBody>
                    <a:bodyPr/>
                    <a:lstStyle/>
                    <a:p>
                      <a:r xmlns:a="http://schemas.openxmlformats.org/drawingml/2006/main">
                        <a:rPr lang="hi" dirty="0"/>
                        <a:t>विन + आर</a:t>
                      </a:r>
                      <a:endParaRPr xmlns:a="http://schemas.openxmlformats.org/drawingml/2006/main" lang="en-US" dirty="0"/>
                    </a:p>
                  </a:txBody>
                  <a:tcPr marL="82973" marR="82973"/>
                </a:tc>
                <a:tc>
                  <a:txBody>
                    <a:bodyPr/>
                    <a:lstStyle/>
                    <a:p>
                      <a:r xmlns:a="http://schemas.openxmlformats.org/drawingml/2006/main">
                        <a:rPr lang="hi" dirty="0"/>
                        <a:t>मेनू चलाएँ</a:t>
                      </a:r>
                      <a:endParaRPr xmlns:a="http://schemas.openxmlformats.org/drawingml/2006/main" lang="en-US" dirty="0"/>
                    </a:p>
                  </a:txBody>
                  <a:tcPr marL="82973" marR="82973"/>
                </a:tc>
              </a:tr>
              <a:tr h="370840">
                <a:tc>
                  <a:txBody>
                    <a:bodyPr/>
                    <a:lstStyle/>
                    <a:p>
                      <a:r xmlns:a="http://schemas.openxmlformats.org/drawingml/2006/main">
                        <a:rPr lang="hi" dirty="0"/>
                        <a:t>11</a:t>
                      </a:r>
                      <a:endParaRPr xmlns:a="http://schemas.openxmlformats.org/drawingml/2006/main" lang="en-US" dirty="0"/>
                    </a:p>
                  </a:txBody>
                  <a:tcPr marL="82973" marR="82973"/>
                </a:tc>
                <a:tc>
                  <a:txBody>
                    <a:bodyPr/>
                    <a:lstStyle/>
                    <a:p>
                      <a:r xmlns:a="http://schemas.openxmlformats.org/drawingml/2006/main">
                        <a:rPr lang="hi" dirty="0"/>
                        <a:t>एफ2</a:t>
                      </a:r>
                      <a:endParaRPr xmlns:a="http://schemas.openxmlformats.org/drawingml/2006/main" lang="en-US" dirty="0"/>
                    </a:p>
                  </a:txBody>
                  <a:tcPr marL="82973" marR="82973"/>
                </a:tc>
                <a:tc>
                  <a:txBody>
                    <a:bodyPr/>
                    <a:lstStyle/>
                    <a:p>
                      <a:r xmlns:a="http://schemas.openxmlformats.org/drawingml/2006/main">
                        <a:rPr lang="hi" dirty="0"/>
                        <a:t>फ़ाइलों/फ़ोल्डरों का नाम बदलें</a:t>
                      </a:r>
                      <a:endParaRPr xmlns:a="http://schemas.openxmlformats.org/drawingml/2006/main" lang="en-US" dirty="0"/>
                    </a:p>
                  </a:txBody>
                  <a:tcPr marL="82973" marR="82973"/>
                </a:tc>
              </a:tr>
              <a:tr h="370840">
                <a:tc>
                  <a:txBody>
                    <a:bodyPr/>
                    <a:lstStyle/>
                    <a:p>
                      <a:r xmlns:a="http://schemas.openxmlformats.org/drawingml/2006/main">
                        <a:rPr lang="hi" dirty="0"/>
                        <a:t>12</a:t>
                      </a:r>
                      <a:endParaRPr xmlns:a="http://schemas.openxmlformats.org/drawingml/2006/main" lang="en-US" dirty="0"/>
                    </a:p>
                  </a:txBody>
                  <a:tcPr marL="82973" marR="82973"/>
                </a:tc>
                <a:tc>
                  <a:txBody>
                    <a:bodyPr/>
                    <a:lstStyle/>
                    <a:p>
                      <a:r xmlns:a="http://schemas.openxmlformats.org/drawingml/2006/main">
                        <a:rPr lang="hi" dirty="0" err="1"/>
                        <a:t>क्र्टल </a:t>
                      </a:r>
                      <a:r xmlns:a="http://schemas.openxmlformats.org/drawingml/2006/main">
                        <a:rPr lang="hi" dirty="0"/>
                        <a:t>+ शिफ्ट + एन</a:t>
                      </a:r>
                      <a:endParaRPr xmlns:a="http://schemas.openxmlformats.org/drawingml/2006/main" lang="en-US" dirty="0"/>
                    </a:p>
                  </a:txBody>
                  <a:tcPr marL="82973" marR="82973"/>
                </a:tc>
                <a:tc>
                  <a:txBody>
                    <a:bodyPr/>
                    <a:lstStyle/>
                    <a:p>
                      <a:r xmlns:a="http://schemas.openxmlformats.org/drawingml/2006/main">
                        <a:rPr lang="hi" dirty="0"/>
                        <a:t>नया फ़ोल्डर बनाएँ</a:t>
                      </a:r>
                      <a:endParaRPr xmlns:a="http://schemas.openxmlformats.org/drawingml/2006/main" lang="en-US" dirty="0"/>
                    </a:p>
                  </a:txBody>
                  <a:tcPr marL="82973" marR="82973"/>
                </a:tc>
              </a:tr>
            </a:tbl>
          </a:graphicData>
        </a:graphic>
      </p:graphicFrame>
      <p:sp>
        <p:nvSpPr>
          <p:cNvPr id="5" name="Slide Number Placeholder 4"/>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6" name="Footer Placeholder 5"/>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457200" y="381000"/>
          <a:ext cx="8229600" cy="5933440"/>
        </p:xfrm>
        <a:graphic>
          <a:graphicData uri="http://schemas.openxmlformats.org/drawingml/2006/table">
            <a:tbl>
              <a:tblPr firstRow="1" bandRow="1">
                <a:tableStyleId>{5C22544A-7EE6-4342-B048-85BDC9FD1C3A}</a:tableStyleId>
              </a:tblPr>
              <a:tblGrid>
                <a:gridCol w="533400"/>
                <a:gridCol w="2209800"/>
                <a:gridCol w="5486400"/>
              </a:tblGrid>
              <a:tr h="370840">
                <a:tc>
                  <a:txBody>
                    <a:bodyPr/>
                    <a:lstStyle/>
                    <a:p>
                      <a:r xmlns:a="http://schemas.openxmlformats.org/drawingml/2006/main">
                        <a:rPr lang="hi" dirty="0" err="1"/>
                        <a:t>एसआर</a:t>
                      </a:r>
                      <a:endParaRPr xmlns:a="http://schemas.openxmlformats.org/drawingml/2006/main" lang="en-US" dirty="0"/>
                    </a:p>
                  </a:txBody>
                  <a:tcPr/>
                </a:tc>
                <a:tc>
                  <a:txBody>
                    <a:bodyPr/>
                    <a:lstStyle/>
                    <a:p>
                      <a:r xmlns:a="http://schemas.openxmlformats.org/drawingml/2006/main">
                        <a:rPr lang="hi" dirty="0"/>
                        <a:t>चाबी</a:t>
                      </a:r>
                      <a:endParaRPr xmlns:a="http://schemas.openxmlformats.org/drawingml/2006/main" lang="en-US" dirty="0"/>
                    </a:p>
                  </a:txBody>
                  <a:tcPr/>
                </a:tc>
                <a:tc>
                  <a:txBody>
                    <a:bodyPr/>
                    <a:lstStyle/>
                    <a:p>
                      <a:r xmlns:a="http://schemas.openxmlformats.org/drawingml/2006/main">
                        <a:rPr lang="hi" dirty="0"/>
                        <a:t>उपयोग हेतु</a:t>
                      </a:r>
                      <a:endParaRPr xmlns:a="http://schemas.openxmlformats.org/drawingml/2006/main" lang="en-US" dirty="0"/>
                    </a:p>
                  </a:txBody>
                  <a:tcPr/>
                </a:tc>
              </a:tr>
              <a:tr h="370840">
                <a:tc>
                  <a:txBody>
                    <a:bodyPr/>
                    <a:lstStyle/>
                    <a:p>
                      <a:r xmlns:a="http://schemas.openxmlformats.org/drawingml/2006/main">
                        <a:rPr lang="hi" dirty="0"/>
                        <a:t>13</a:t>
                      </a:r>
                      <a:endParaRPr xmlns:a="http://schemas.openxmlformats.org/drawingml/2006/main" lang="en-US" dirty="0"/>
                    </a:p>
                  </a:txBody>
                  <a:tcPr/>
                </a:tc>
                <a:tc>
                  <a:txBody>
                    <a:bodyPr/>
                    <a:lstStyle/>
                    <a:p>
                      <a:r xmlns:a="http://schemas.openxmlformats.org/drawingml/2006/main">
                        <a:rPr lang="hi" dirty="0"/>
                        <a:t>शिफ्ट </a:t>
                      </a:r>
                      <a:r xmlns:a="http://schemas.openxmlformats.org/drawingml/2006/main">
                        <a:rPr lang="hi" baseline="0" dirty="0"/>
                        <a:t>+ f10</a:t>
                      </a:r>
                      <a:endParaRPr xmlns:a="http://schemas.openxmlformats.org/drawingml/2006/main" lang="en-US" dirty="0"/>
                    </a:p>
                  </a:txBody>
                  <a:tcPr/>
                </a:tc>
                <a:tc>
                  <a:txBody>
                    <a:bodyPr/>
                    <a:lstStyle/>
                    <a:p>
                      <a:r xmlns:a="http://schemas.openxmlformats.org/drawingml/2006/main">
                        <a:rPr lang="hi" dirty="0"/>
                        <a:t>दाएँ क्लिक करें</a:t>
                      </a:r>
                      <a:endParaRPr xmlns:a="http://schemas.openxmlformats.org/drawingml/2006/main" lang="en-US" dirty="0"/>
                    </a:p>
                  </a:txBody>
                  <a:tcPr/>
                </a:tc>
              </a:tr>
              <a:tr h="370840">
                <a:tc>
                  <a:txBody>
                    <a:bodyPr/>
                    <a:lstStyle/>
                    <a:p>
                      <a:r xmlns:a="http://schemas.openxmlformats.org/drawingml/2006/main">
                        <a:rPr lang="hi" dirty="0"/>
                        <a:t>14</a:t>
                      </a:r>
                      <a:endParaRPr xmlns:a="http://schemas.openxmlformats.org/drawingml/2006/main" lang="en-US" dirty="0"/>
                    </a:p>
                  </a:txBody>
                  <a:tcPr/>
                </a:tc>
                <a:tc>
                  <a:txBody>
                    <a:bodyPr/>
                    <a:lstStyle/>
                    <a:p>
                      <a:r xmlns:a="http://schemas.openxmlformats.org/drawingml/2006/main">
                        <a:rPr lang="hi" dirty="0"/>
                        <a:t>एफ5</a:t>
                      </a:r>
                      <a:endParaRPr xmlns:a="http://schemas.openxmlformats.org/drawingml/2006/main" lang="en-US" dirty="0"/>
                    </a:p>
                  </a:txBody>
                  <a:tcPr/>
                </a:tc>
                <a:tc>
                  <a:txBody>
                    <a:bodyPr/>
                    <a:lstStyle/>
                    <a:p>
                      <a:r xmlns:a="http://schemas.openxmlformats.org/drawingml/2006/main">
                        <a:rPr lang="hi" dirty="0"/>
                        <a:t>ताज़ा करना</a:t>
                      </a:r>
                      <a:endParaRPr xmlns:a="http://schemas.openxmlformats.org/drawingml/2006/main" lang="en-US" dirty="0"/>
                    </a:p>
                  </a:txBody>
                  <a:tcPr/>
                </a:tc>
              </a:tr>
              <a:tr h="370840">
                <a:tc>
                  <a:txBody>
                    <a:bodyPr/>
                    <a:lstStyle/>
                    <a:p>
                      <a:r xmlns:a="http://schemas.openxmlformats.org/drawingml/2006/main">
                        <a:rPr lang="hi" dirty="0"/>
                        <a:t>15</a:t>
                      </a:r>
                      <a:endParaRPr xmlns:a="http://schemas.openxmlformats.org/drawingml/2006/main" lang="en-US" dirty="0"/>
                    </a:p>
                  </a:txBody>
                  <a:tcPr/>
                </a:tc>
                <a:tc>
                  <a:txBody>
                    <a:bodyPr/>
                    <a:lstStyle/>
                    <a:p>
                      <a:r xmlns:a="http://schemas.openxmlformats.org/drawingml/2006/main">
                        <a:rPr lang="hi" dirty="0"/>
                        <a:t>विन + </a:t>
                      </a:r>
                      <a:r xmlns:a="http://schemas.openxmlformats.org/drawingml/2006/main">
                        <a:rPr lang="hi" baseline="0" dirty="0"/>
                        <a:t>एल</a:t>
                      </a:r>
                      <a:endParaRPr xmlns:a="http://schemas.openxmlformats.org/drawingml/2006/main" lang="en-US" dirty="0"/>
                    </a:p>
                  </a:txBody>
                  <a:tcPr/>
                </a:tc>
                <a:tc>
                  <a:txBody>
                    <a:bodyPr/>
                    <a:lstStyle/>
                    <a:p>
                      <a:r xmlns:a="http://schemas.openxmlformats.org/drawingml/2006/main">
                        <a:rPr lang="hi" dirty="0"/>
                        <a:t>खिड़की बंद करो</a:t>
                      </a:r>
                      <a:endParaRPr xmlns:a="http://schemas.openxmlformats.org/drawingml/2006/main" lang="en-US" dirty="0"/>
                    </a:p>
                  </a:txBody>
                  <a:tcPr/>
                </a:tc>
              </a:tr>
              <a:tr h="370840">
                <a:tc>
                  <a:txBody>
                    <a:bodyPr/>
                    <a:lstStyle/>
                    <a:p>
                      <a:r xmlns:a="http://schemas.openxmlformats.org/drawingml/2006/main">
                        <a:rPr lang="hi" dirty="0"/>
                        <a:t>16</a:t>
                      </a:r>
                      <a:endParaRPr xmlns:a="http://schemas.openxmlformats.org/drawingml/2006/main" lang="en-US" dirty="0"/>
                    </a:p>
                  </a:txBody>
                  <a:tcPr/>
                </a:tc>
                <a:tc>
                  <a:txBody>
                    <a:bodyPr/>
                    <a:lstStyle/>
                    <a:p>
                      <a:r xmlns:a="http://schemas.openxmlformats.org/drawingml/2006/main">
                        <a:rPr lang="hi" dirty="0"/>
                        <a:t>एफ1</a:t>
                      </a:r>
                      <a:endParaRPr xmlns:a="http://schemas.openxmlformats.org/drawingml/2006/main" lang="en-US" dirty="0"/>
                    </a:p>
                  </a:txBody>
                  <a:tcPr/>
                </a:tc>
                <a:tc>
                  <a:txBody>
                    <a:bodyPr/>
                    <a:lstStyle/>
                    <a:p>
                      <a:r xmlns:a="http://schemas.openxmlformats.org/drawingml/2006/main">
                        <a:rPr lang="hi" dirty="0"/>
                        <a:t>मदद</a:t>
                      </a:r>
                      <a:endParaRPr xmlns:a="http://schemas.openxmlformats.org/drawingml/2006/main" lang="en-US" dirty="0"/>
                    </a:p>
                  </a:txBody>
                  <a:tcPr/>
                </a:tc>
              </a:tr>
              <a:tr h="370840">
                <a:tc>
                  <a:txBody>
                    <a:bodyPr/>
                    <a:lstStyle/>
                    <a:p>
                      <a:r xmlns:a="http://schemas.openxmlformats.org/drawingml/2006/main">
                        <a:rPr lang="hi" dirty="0"/>
                        <a:t>17</a:t>
                      </a:r>
                      <a:endParaRPr xmlns:a="http://schemas.openxmlformats.org/drawingml/2006/main" lang="en-US" dirty="0"/>
                    </a:p>
                  </a:txBody>
                  <a:tcPr/>
                </a:tc>
                <a:tc>
                  <a:txBody>
                    <a:bodyPr/>
                    <a:lstStyle/>
                    <a:p>
                      <a:r xmlns:a="http://schemas.openxmlformats.org/drawingml/2006/main">
                        <a:rPr lang="hi" dirty="0"/>
                        <a:t>ऑल्ट + एंटर</a:t>
                      </a:r>
                      <a:endParaRPr xmlns:a="http://schemas.openxmlformats.org/drawingml/2006/main" lang="en-US" dirty="0"/>
                    </a:p>
                  </a:txBody>
                  <a:tcPr/>
                </a:tc>
                <a:tc>
                  <a:txBody>
                    <a:bodyPr/>
                    <a:lstStyle/>
                    <a:p>
                      <a:r xmlns:a="http://schemas.openxmlformats.org/drawingml/2006/main">
                        <a:rPr lang="hi" dirty="0"/>
                        <a:t>गुण देखें</a:t>
                      </a:r>
                      <a:endParaRPr xmlns:a="http://schemas.openxmlformats.org/drawingml/2006/main" lang="en-US" dirty="0"/>
                    </a:p>
                  </a:txBody>
                  <a:tcPr/>
                </a:tc>
              </a:tr>
              <a:tr h="370840">
                <a:tc>
                  <a:txBody>
                    <a:bodyPr/>
                    <a:lstStyle/>
                    <a:p>
                      <a:r xmlns:a="http://schemas.openxmlformats.org/drawingml/2006/main">
                        <a:rPr lang="hi" dirty="0"/>
                        <a:t>18</a:t>
                      </a:r>
                      <a:endParaRPr xmlns:a="http://schemas.openxmlformats.org/drawingml/2006/main" lang="en-US" dirty="0"/>
                    </a:p>
                  </a:txBody>
                  <a:tcPr/>
                </a:tc>
                <a:tc>
                  <a:txBody>
                    <a:bodyPr/>
                    <a:lstStyle/>
                    <a:p>
                      <a:r xmlns:a="http://schemas.openxmlformats.org/drawingml/2006/main">
                        <a:rPr lang="hi" dirty="0"/>
                        <a:t>प्रिंट स्क्रीन</a:t>
                      </a:r>
                      <a:endParaRPr xmlns:a="http://schemas.openxmlformats.org/drawingml/2006/main" lang="en-US" dirty="0"/>
                    </a:p>
                  </a:txBody>
                  <a:tcPr/>
                </a:tc>
                <a:tc>
                  <a:txBody>
                    <a:bodyPr/>
                    <a:lstStyle/>
                    <a:p>
                      <a:r xmlns:a="http://schemas.openxmlformats.org/drawingml/2006/main">
                        <a:rPr lang="hi" dirty="0"/>
                        <a:t>स्क्रीनशॉट लीजिये</a:t>
                      </a:r>
                      <a:endParaRPr xmlns:a="http://schemas.openxmlformats.org/drawingml/2006/main" lang="en-US" dirty="0"/>
                    </a:p>
                  </a:txBody>
                  <a:tcPr/>
                </a:tc>
              </a:tr>
              <a:tr h="370840">
                <a:tc>
                  <a:txBody>
                    <a:bodyPr/>
                    <a:lstStyle/>
                    <a:p>
                      <a:r xmlns:a="http://schemas.openxmlformats.org/drawingml/2006/main">
                        <a:rPr lang="hi" dirty="0"/>
                        <a:t>19</a:t>
                      </a:r>
                      <a:endParaRPr xmlns:a="http://schemas.openxmlformats.org/drawingml/2006/main" lang="en-US" dirty="0"/>
                    </a:p>
                  </a:txBody>
                  <a:tcPr/>
                </a:tc>
                <a:tc>
                  <a:txBody>
                    <a:bodyPr/>
                    <a:lstStyle/>
                    <a:p>
                      <a:r xmlns:a="http://schemas.openxmlformats.org/drawingml/2006/main">
                        <a:rPr lang="hi" dirty="0"/>
                        <a:t>मिटाना</a:t>
                      </a:r>
                      <a:endParaRPr xmlns:a="http://schemas.openxmlformats.org/drawingml/2006/main" lang="en-US" dirty="0"/>
                    </a:p>
                  </a:txBody>
                  <a:tcPr/>
                </a:tc>
                <a:tc>
                  <a:txBody>
                    <a:bodyPr/>
                    <a:lstStyle/>
                    <a:p>
                      <a:r xmlns:a="http://schemas.openxmlformats.org/drawingml/2006/main">
                        <a:rPr lang="hi" dirty="0"/>
                        <a:t>कुछ भी मिटाने के लिए</a:t>
                      </a:r>
                      <a:endParaRPr xmlns:a="http://schemas.openxmlformats.org/drawingml/2006/main" lang="en-US" dirty="0"/>
                    </a:p>
                  </a:txBody>
                  <a:tcPr/>
                </a:tc>
              </a:tr>
              <a:tr h="370840">
                <a:tc>
                  <a:txBody>
                    <a:bodyPr/>
                    <a:lstStyle/>
                    <a:p>
                      <a:r xmlns:a="http://schemas.openxmlformats.org/drawingml/2006/main">
                        <a:rPr lang="hi" dirty="0"/>
                        <a:t>20</a:t>
                      </a:r>
                      <a:endParaRPr xmlns:a="http://schemas.openxmlformats.org/drawingml/2006/main" lang="en-US" dirty="0"/>
                    </a:p>
                  </a:txBody>
                  <a:tcPr/>
                </a:tc>
                <a:tc>
                  <a:txBody>
                    <a:bodyPr/>
                    <a:lstStyle/>
                    <a:p>
                      <a:r xmlns:a="http://schemas.openxmlformats.org/drawingml/2006/main">
                        <a:rPr lang="hi" dirty="0"/>
                        <a:t>शिफ्ट – डिलीट</a:t>
                      </a:r>
                      <a:endParaRPr xmlns:a="http://schemas.openxmlformats.org/drawingml/2006/main" lang="en-US" dirty="0"/>
                    </a:p>
                  </a:txBody>
                  <a:tcPr/>
                </a:tc>
                <a:tc>
                  <a:txBody>
                    <a:bodyPr/>
                    <a:lstStyle/>
                    <a:p>
                      <a:r xmlns:a="http://schemas.openxmlformats.org/drawingml/2006/main">
                        <a:rPr lang="hi" dirty="0"/>
                        <a:t>फ़ाइल को स्थायी रूप से हटाएँ</a:t>
                      </a:r>
                      <a:r xmlns:a="http://schemas.openxmlformats.org/drawingml/2006/main">
                        <a:rPr lang="hi" baseline="0" dirty="0"/>
                        <a:t>  </a:t>
                      </a:r>
                      <a:endParaRPr xmlns:a="http://schemas.openxmlformats.org/drawingml/2006/main" lang="en-US" dirty="0"/>
                    </a:p>
                  </a:txBody>
                  <a:tcPr/>
                </a:tc>
              </a:tr>
              <a:tr h="370840">
                <a:tc>
                  <a:txBody>
                    <a:bodyPr/>
                    <a:lstStyle/>
                    <a:p>
                      <a:r xmlns:a="http://schemas.openxmlformats.org/drawingml/2006/main">
                        <a:rPr lang="hi" dirty="0"/>
                        <a:t>21</a:t>
                      </a:r>
                      <a:endParaRPr xmlns:a="http://schemas.openxmlformats.org/drawingml/2006/main" lang="en-US" dirty="0"/>
                    </a:p>
                  </a:txBody>
                  <a:tcPr/>
                </a:tc>
                <a:tc>
                  <a:txBody>
                    <a:bodyPr/>
                    <a:lstStyle/>
                    <a:p>
                      <a:r xmlns:a="http://schemas.openxmlformats.org/drawingml/2006/main">
                        <a:rPr lang="hi" dirty="0"/>
                        <a:t>एफ10</a:t>
                      </a:r>
                      <a:endParaRPr xmlns:a="http://schemas.openxmlformats.org/drawingml/2006/main" lang="en-US" dirty="0"/>
                    </a:p>
                  </a:txBody>
                  <a:tcPr/>
                </a:tc>
                <a:tc>
                  <a:txBody>
                    <a:bodyPr/>
                    <a:lstStyle/>
                    <a:p>
                      <a:r xmlns:a="http://schemas.openxmlformats.org/drawingml/2006/main">
                        <a:rPr lang="hi" dirty="0"/>
                        <a:t>सक्रिय मेनू बार</a:t>
                      </a:r>
                      <a:endParaRPr xmlns:a="http://schemas.openxmlformats.org/drawingml/2006/main" lang="en-US" dirty="0"/>
                    </a:p>
                  </a:txBody>
                  <a:tcPr/>
                </a:tc>
              </a:tr>
              <a:tr h="370840">
                <a:tc>
                  <a:txBody>
                    <a:bodyPr/>
                    <a:lstStyle/>
                    <a:p>
                      <a:r xmlns:a="http://schemas.openxmlformats.org/drawingml/2006/main">
                        <a:rPr lang="hi" dirty="0"/>
                        <a:t>22</a:t>
                      </a:r>
                      <a:endParaRPr xmlns:a="http://schemas.openxmlformats.org/drawingml/2006/main" lang="en-US" dirty="0"/>
                    </a:p>
                  </a:txBody>
                  <a:tcPr/>
                </a:tc>
                <a:tc>
                  <a:txBody>
                    <a:bodyPr/>
                    <a:lstStyle/>
                    <a:p>
                      <a:r xmlns:a="http://schemas.openxmlformats.org/drawingml/2006/main">
                        <a:rPr lang="hi" dirty="0" err="1"/>
                        <a:t>क्र्ट्ल </a:t>
                      </a:r>
                      <a:r xmlns:a="http://schemas.openxmlformats.org/drawingml/2006/main">
                        <a:rPr lang="hi" baseline="0" dirty="0"/>
                        <a:t>+ शिफ्ट + एस्क</a:t>
                      </a:r>
                      <a:endParaRPr xmlns:a="http://schemas.openxmlformats.org/drawingml/2006/main" lang="en-US" dirty="0"/>
                    </a:p>
                  </a:txBody>
                  <a:tcPr/>
                </a:tc>
                <a:tc>
                  <a:txBody>
                    <a:bodyPr/>
                    <a:lstStyle/>
                    <a:p>
                      <a:r xmlns:a="http://schemas.openxmlformats.org/drawingml/2006/main">
                        <a:rPr lang="hi" dirty="0"/>
                        <a:t>कार्य प्रबंधक</a:t>
                      </a:r>
                      <a:endParaRPr xmlns:a="http://schemas.openxmlformats.org/drawingml/2006/main" lang="en-US" dirty="0"/>
                    </a:p>
                  </a:txBody>
                  <a:tcPr/>
                </a:tc>
              </a:tr>
              <a:tr h="370840">
                <a:tc>
                  <a:txBody>
                    <a:bodyPr/>
                    <a:lstStyle/>
                    <a:p>
                      <a:r xmlns:a="http://schemas.openxmlformats.org/drawingml/2006/main">
                        <a:rPr lang="hi" dirty="0"/>
                        <a:t>23</a:t>
                      </a:r>
                      <a:endParaRPr xmlns:a="http://schemas.openxmlformats.org/drawingml/2006/main" lang="en-US" dirty="0"/>
                    </a:p>
                  </a:txBody>
                  <a:tcPr/>
                </a:tc>
                <a:tc>
                  <a:txBody>
                    <a:bodyPr/>
                    <a:lstStyle/>
                    <a:p>
                      <a:r xmlns:a="http://schemas.openxmlformats.org/drawingml/2006/main">
                        <a:rPr lang="hi" dirty="0"/>
                        <a:t>ऑल्ट </a:t>
                      </a:r>
                      <a:r xmlns:a="http://schemas.openxmlformats.org/drawingml/2006/main">
                        <a:rPr lang="hi" baseline="0" dirty="0"/>
                        <a:t>+ स्पेस</a:t>
                      </a:r>
                      <a:endParaRPr xmlns:a="http://schemas.openxmlformats.org/drawingml/2006/main" lang="en-US" dirty="0"/>
                    </a:p>
                  </a:txBody>
                  <a:tcPr/>
                </a:tc>
                <a:tc>
                  <a:txBody>
                    <a:bodyPr/>
                    <a:lstStyle/>
                    <a:p>
                      <a:r xmlns:a="http://schemas.openxmlformats.org/drawingml/2006/main">
                        <a:rPr lang="hi" dirty="0"/>
                        <a:t>मुख्य मेनू </a:t>
                      </a:r>
                      <a:r xmlns:a="http://schemas.openxmlformats.org/drawingml/2006/main">
                        <a:rPr lang="hi" baseline="0" dirty="0"/>
                        <a:t>विकल्प</a:t>
                      </a:r>
                      <a:endParaRPr xmlns:a="http://schemas.openxmlformats.org/drawingml/2006/main" lang="en-US" dirty="0"/>
                    </a:p>
                  </a:txBody>
                  <a:tcPr/>
                </a:tc>
              </a:tr>
              <a:tr h="370840">
                <a:tc>
                  <a:txBody>
                    <a:bodyPr/>
                    <a:lstStyle/>
                    <a:p>
                      <a:r xmlns:a="http://schemas.openxmlformats.org/drawingml/2006/main">
                        <a:rPr lang="hi" dirty="0"/>
                        <a:t>24</a:t>
                      </a:r>
                      <a:endParaRPr xmlns:a="http://schemas.openxmlformats.org/drawingml/2006/main" lang="en-US" dirty="0"/>
                    </a:p>
                  </a:txBody>
                  <a:tcPr/>
                </a:tc>
                <a:tc>
                  <a:txBody>
                    <a:bodyPr/>
                    <a:lstStyle/>
                    <a:p>
                      <a:r xmlns:a="http://schemas.openxmlformats.org/drawingml/2006/main">
                        <a:rPr lang="hi" dirty="0"/>
                        <a:t>एफ4</a:t>
                      </a:r>
                      <a:endParaRPr xmlns:a="http://schemas.openxmlformats.org/drawingml/2006/main" lang="en-US" dirty="0"/>
                    </a:p>
                  </a:txBody>
                  <a:tcPr/>
                </a:tc>
                <a:tc>
                  <a:txBody>
                    <a:bodyPr/>
                    <a:lstStyle/>
                    <a:p>
                      <a:r xmlns:a="http://schemas.openxmlformats.org/drawingml/2006/main">
                        <a:rPr lang="hi" baseline="0" dirty="0"/>
                        <a:t>जाएँ या भिन्न फ़ोल्डर </a:t>
                      </a:r>
                      <a:endParaRPr xmlns:a="http://schemas.openxmlformats.org/drawingml/2006/main" lang="en-US" dirty="0"/>
                      <a:r xmlns:a="http://schemas.openxmlformats.org/drawingml/2006/main">
                        <a:rPr lang="hi" dirty="0"/>
                        <a:t>चुनें</a:t>
                      </a:r>
                    </a:p>
                  </a:txBody>
                  <a:tcPr/>
                </a:tc>
              </a:tr>
              <a:tr h="370840">
                <a:tc>
                  <a:txBody>
                    <a:bodyPr/>
                    <a:lstStyle/>
                    <a:p>
                      <a:r xmlns:a="http://schemas.openxmlformats.org/drawingml/2006/main">
                        <a:rPr lang="hi" dirty="0"/>
                        <a:t>25</a:t>
                      </a:r>
                      <a:endParaRPr xmlns:a="http://schemas.openxmlformats.org/drawingml/2006/main" lang="en-US" dirty="0"/>
                    </a:p>
                  </a:txBody>
                  <a:tcPr/>
                </a:tc>
                <a:tc>
                  <a:txBody>
                    <a:bodyPr/>
                    <a:lstStyle/>
                    <a:p>
                      <a:r xmlns:a="http://schemas.openxmlformats.org/drawingml/2006/main">
                        <a:rPr lang="hi" dirty="0"/>
                        <a:t>एफ3</a:t>
                      </a:r>
                      <a:endParaRPr xmlns:a="http://schemas.openxmlformats.org/drawingml/2006/main" lang="en-US" dirty="0"/>
                    </a:p>
                  </a:txBody>
                  <a:tcPr/>
                </a:tc>
                <a:tc>
                  <a:txBody>
                    <a:bodyPr/>
                    <a:lstStyle/>
                    <a:p>
                      <a:r xmlns:a="http://schemas.openxmlformats.org/drawingml/2006/main">
                        <a:rPr lang="hi" baseline="0" dirty="0"/>
                        <a:t>फ़ोल्डर </a:t>
                      </a:r>
                      <a:endParaRPr xmlns:a="http://schemas.openxmlformats.org/drawingml/2006/main" lang="en-US" dirty="0"/>
                      <a:r xmlns:a="http://schemas.openxmlformats.org/drawingml/2006/main">
                        <a:rPr lang="hi" dirty="0"/>
                        <a:t>को खोजें</a:t>
                      </a:r>
                    </a:p>
                  </a:txBody>
                  <a:tcPr/>
                </a:tc>
              </a:tr>
              <a:tr h="370840">
                <a:tc>
                  <a:txBody>
                    <a:bodyPr/>
                    <a:lstStyle/>
                    <a:p>
                      <a:r xmlns:a="http://schemas.openxmlformats.org/drawingml/2006/main">
                        <a:rPr lang="hi" dirty="0"/>
                        <a:t>26</a:t>
                      </a:r>
                      <a:endParaRPr xmlns:a="http://schemas.openxmlformats.org/drawingml/2006/main" lang="en-US" dirty="0"/>
                    </a:p>
                  </a:txBody>
                  <a:tcPr/>
                </a:tc>
                <a:tc>
                  <a:txBody>
                    <a:bodyPr/>
                    <a:lstStyle/>
                    <a:p>
                      <a:r xmlns:a="http://schemas.openxmlformats.org/drawingml/2006/main">
                        <a:rPr lang="hi" dirty="0"/>
                        <a:t>विन + टी</a:t>
                      </a:r>
                      <a:endParaRPr xmlns:a="http://schemas.openxmlformats.org/drawingml/2006/main" lang="en-US" dirty="0"/>
                    </a:p>
                  </a:txBody>
                  <a:tcPr/>
                </a:tc>
                <a:tc>
                  <a:txBody>
                    <a:bodyPr/>
                    <a:lstStyle/>
                    <a:p>
                      <a:r xmlns:a="http://schemas.openxmlformats.org/drawingml/2006/main">
                        <a:rPr lang="hi" dirty="0"/>
                        <a:t>टास्कबार</a:t>
                      </a:r>
                      <a:endParaRPr xmlns:a="http://schemas.openxmlformats.org/drawingml/2006/main" lang="en-US" dirty="0"/>
                    </a:p>
                  </a:txBody>
                  <a:tcPr/>
                </a:tc>
              </a:tr>
              <a:tr h="370840">
                <a:tc>
                  <a:txBody>
                    <a:bodyPr/>
                    <a:lstStyle/>
                    <a:p>
                      <a:r xmlns:a="http://schemas.openxmlformats.org/drawingml/2006/main">
                        <a:rPr lang="hi" dirty="0"/>
                        <a:t>27</a:t>
                      </a:r>
                      <a:endParaRPr xmlns:a="http://schemas.openxmlformats.org/drawingml/2006/main" lang="en-US" dirty="0"/>
                    </a:p>
                  </a:txBody>
                  <a:tcPr/>
                </a:tc>
                <a:tc>
                  <a:txBody>
                    <a:bodyPr/>
                    <a:lstStyle/>
                    <a:p>
                      <a:r xmlns:a="http://schemas.openxmlformats.org/drawingml/2006/main">
                        <a:rPr lang="hi" dirty="0"/>
                        <a:t>जीत + 1 [2,3,4…]</a:t>
                      </a:r>
                      <a:endParaRPr xmlns:a="http://schemas.openxmlformats.org/drawingml/2006/main" lang="en-US" dirty="0"/>
                    </a:p>
                  </a:txBody>
                  <a:tcPr/>
                </a:tc>
                <a:tc>
                  <a:txBody>
                    <a:bodyPr/>
                    <a:lstStyle/>
                    <a:p>
                      <a:r xmlns:a="http://schemas.openxmlformats.org/drawingml/2006/main">
                        <a:rPr lang="hi" baseline="0" dirty="0"/>
                        <a:t>टास्कबार सूची में </a:t>
                      </a:r>
                      <a:r xmlns:a="http://schemas.openxmlformats.org/drawingml/2006/main">
                        <a:rPr lang="hi" dirty="0"/>
                        <a:t>व्यवस्थित प्रोग्राम खोलें</a:t>
                      </a:r>
                      <a:r xmlns:a="http://schemas.openxmlformats.org/drawingml/2006/main">
                        <a:rPr lang="hi" dirty="0"/>
                        <a:t> </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माइक्रोसॉफ्ट ऑफिस शॉर्टकट कुंजियाँ</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ऑफिस शॉर्टकट कुंजियाँ माइक्रोसॉफ्ट ऑफिस अनुप्रयोगों जैसे वर्ड, एक्सेल, पावर पॉइंट आदि में तेजी से काम करने के लिए उपयोग की जाती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172720"/>
            <a:ext cx="7467600" cy="1143000"/>
          </a:xfrm>
        </p:spPr>
        <p:txBody>
          <a:bodyPr/>
          <a:lstStyle/>
          <a:p>
            <a:r xmlns:a="http://schemas.openxmlformats.org/drawingml/2006/main">
              <a:rPr lang="hi" dirty="0"/>
              <a:t>सामान्य शॉर्टकट कुंजियों की सूची</a:t>
            </a:r>
            <a:endParaRPr xmlns:a="http://schemas.openxmlformats.org/drawingml/2006/main" lang="en-US" dirty="0"/>
          </a:p>
        </p:txBody>
      </p:sp>
      <p:graphicFrame>
        <p:nvGraphicFramePr>
          <p:cNvPr id="5" name="Content Placeholder 4"/>
          <p:cNvGraphicFramePr>
            <a:graphicFrameLocks noGrp="1"/>
          </p:cNvGraphicFramePr>
          <p:nvPr>
            <p:ph sz="quarter" idx="1"/>
          </p:nvPr>
        </p:nvGraphicFramePr>
        <p:xfrm>
          <a:off x="457200" y="1447800"/>
          <a:ext cx="7467601" cy="5085080"/>
        </p:xfrm>
        <a:graphic>
          <a:graphicData uri="http://schemas.openxmlformats.org/drawingml/2006/table">
            <a:tbl>
              <a:tblPr firstRow="1" bandRow="1">
                <a:tableStyleId>{5C22544A-7EE6-4342-B048-85BDC9FD1C3A}</a:tableStyleId>
              </a:tblPr>
              <a:tblGrid>
                <a:gridCol w="575945"/>
                <a:gridCol w="1290955"/>
                <a:gridCol w="5600701"/>
              </a:tblGrid>
              <a:tr h="370840">
                <a:tc>
                  <a:txBody>
                    <a:bodyPr/>
                    <a:lstStyle/>
                    <a:p>
                      <a:r xmlns:a="http://schemas.openxmlformats.org/drawingml/2006/main">
                        <a:rPr lang="hi" dirty="0" err="1"/>
                        <a:t>एसआर</a:t>
                      </a:r>
                      <a:endParaRPr xmlns:a="http://schemas.openxmlformats.org/drawingml/2006/main" lang="en-US" dirty="0"/>
                    </a:p>
                  </a:txBody>
                  <a:tcPr marL="82973" marR="82973"/>
                </a:tc>
                <a:tc>
                  <a:txBody>
                    <a:bodyPr/>
                    <a:lstStyle/>
                    <a:p>
                      <a:r xmlns:a="http://schemas.openxmlformats.org/drawingml/2006/main">
                        <a:rPr lang="hi" dirty="0"/>
                        <a:t>चाबी</a:t>
                      </a:r>
                      <a:endParaRPr xmlns:a="http://schemas.openxmlformats.org/drawingml/2006/main" lang="en-US" dirty="0"/>
                    </a:p>
                  </a:txBody>
                  <a:tcPr marL="82973" marR="82973"/>
                </a:tc>
                <a:tc>
                  <a:txBody>
                    <a:bodyPr/>
                    <a:lstStyle/>
                    <a:p>
                      <a:r xmlns:a="http://schemas.openxmlformats.org/drawingml/2006/main">
                        <a:rPr lang="hi" dirty="0"/>
                        <a:t>उपयोग</a:t>
                      </a:r>
                      <a:endParaRPr xmlns:a="http://schemas.openxmlformats.org/drawingml/2006/main" lang="en-US" dirty="0"/>
                    </a:p>
                  </a:txBody>
                  <a:tcPr marL="82973" marR="82973"/>
                </a:tc>
              </a:tr>
              <a:tr h="365760">
                <a:tc>
                  <a:txBody>
                    <a:bodyPr/>
                    <a:lstStyle/>
                    <a:p>
                      <a:r xmlns:a="http://schemas.openxmlformats.org/drawingml/2006/main">
                        <a:rPr lang="hi" dirty="0"/>
                        <a:t>1</a:t>
                      </a:r>
                      <a:endParaRPr xmlns:a="http://schemas.openxmlformats.org/drawingml/2006/main" lang="en-US" dirty="0"/>
                    </a:p>
                  </a:txBody>
                  <a:tcPr marL="82973" marR="82973"/>
                </a:tc>
                <a:tc>
                  <a:txBody>
                    <a:bodyPr/>
                    <a:lstStyle/>
                    <a:p>
                      <a:r xmlns:a="http://schemas.openxmlformats.org/drawingml/2006/main">
                        <a:rPr lang="hi" dirty="0" err="1"/>
                        <a:t>क्र्टल </a:t>
                      </a:r>
                      <a:r xmlns:a="http://schemas.openxmlformats.org/drawingml/2006/main">
                        <a:rPr lang="hi" dirty="0"/>
                        <a:t>+ ए</a:t>
                      </a:r>
                      <a:endParaRPr xmlns:a="http://schemas.openxmlformats.org/drawingml/2006/main" lang="en-US" dirty="0"/>
                    </a:p>
                  </a:txBody>
                  <a:tcPr marL="82973" marR="82973"/>
                </a:tc>
                <a:tc>
                  <a:txBody>
                    <a:bodyPr/>
                    <a:lstStyle/>
                    <a:p>
                      <a:r xmlns:a="http://schemas.openxmlformats.org/drawingml/2006/main">
                        <a:rPr lang="hi" dirty="0"/>
                        <a:t>सबका चयन करें</a:t>
                      </a:r>
                      <a:endParaRPr xmlns:a="http://schemas.openxmlformats.org/drawingml/2006/main" lang="en-US" dirty="0"/>
                    </a:p>
                  </a:txBody>
                  <a:tcPr marL="82973" marR="82973"/>
                </a:tc>
              </a:tr>
              <a:tr h="370840">
                <a:tc>
                  <a:txBody>
                    <a:bodyPr/>
                    <a:lstStyle/>
                    <a:p>
                      <a:r xmlns:a="http://schemas.openxmlformats.org/drawingml/2006/main">
                        <a:rPr lang="hi" dirty="0"/>
                        <a:t>2</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बी</a:t>
                      </a:r>
                      <a:endParaRPr xmlns:a="http://schemas.openxmlformats.org/drawingml/2006/main" lang="en-US" dirty="0"/>
                    </a:p>
                  </a:txBody>
                  <a:tcPr marL="82973" marR="82973"/>
                </a:tc>
                <a:tc>
                  <a:txBody>
                    <a:bodyPr/>
                    <a:lstStyle/>
                    <a:p>
                      <a:r xmlns:a="http://schemas.openxmlformats.org/drawingml/2006/main">
                        <a:rPr lang="hi" dirty="0"/>
                        <a:t>फ़ॉन्ट को बोल्ड बनाएं</a:t>
                      </a:r>
                      <a:endParaRPr xmlns:a="http://schemas.openxmlformats.org/drawingml/2006/main" lang="en-US" dirty="0"/>
                    </a:p>
                  </a:txBody>
                  <a:tcPr marL="82973" marR="82973"/>
                </a:tc>
              </a:tr>
              <a:tr h="370840">
                <a:tc>
                  <a:txBody>
                    <a:bodyPr/>
                    <a:lstStyle/>
                    <a:p>
                      <a:r xmlns:a="http://schemas.openxmlformats.org/drawingml/2006/main">
                        <a:rPr lang="hi" dirty="0"/>
                        <a:t>3</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सी</a:t>
                      </a:r>
                      <a:endParaRPr xmlns:a="http://schemas.openxmlformats.org/drawingml/2006/main" lang="en-US" dirty="0"/>
                    </a:p>
                  </a:txBody>
                  <a:tcPr marL="82973" marR="82973"/>
                </a:tc>
                <a:tc>
                  <a:txBody>
                    <a:bodyPr/>
                    <a:lstStyle/>
                    <a:p>
                      <a:r xmlns:a="http://schemas.openxmlformats.org/drawingml/2006/main">
                        <a:rPr lang="hi" dirty="0"/>
                        <a:t>पाठ कॉपी करें</a:t>
                      </a:r>
                      <a:endParaRPr xmlns:a="http://schemas.openxmlformats.org/drawingml/2006/main" lang="en-US" dirty="0"/>
                    </a:p>
                  </a:txBody>
                  <a:tcPr marL="82973" marR="82973"/>
                </a:tc>
              </a:tr>
              <a:tr h="370840">
                <a:tc>
                  <a:txBody>
                    <a:bodyPr/>
                    <a:lstStyle/>
                    <a:p>
                      <a:r xmlns:a="http://schemas.openxmlformats.org/drawingml/2006/main">
                        <a:rPr lang="hi" dirty="0"/>
                        <a:t>4</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डी</a:t>
                      </a:r>
                      <a:endParaRPr xmlns:a="http://schemas.openxmlformats.org/drawingml/2006/main" lang="en-US" dirty="0"/>
                    </a:p>
                  </a:txBody>
                  <a:tcPr marL="82973" marR="82973"/>
                </a:tc>
                <a:tc>
                  <a:txBody>
                    <a:bodyPr/>
                    <a:lstStyle/>
                    <a:p>
                      <a:r xmlns:a="http://schemas.openxmlformats.org/drawingml/2006/main">
                        <a:rPr lang="hi" dirty="0"/>
                        <a:t>फ़ॉन्ट </a:t>
                      </a:r>
                      <a:r xmlns:a="http://schemas.openxmlformats.org/drawingml/2006/main">
                        <a:rPr lang="hi" baseline="0" dirty="0"/>
                        <a:t>मेनू / एक्सेल में प्रारूप और सूत्र के साथ उपरोक्त सेल की प्रतिलिपि बनाएँ</a:t>
                      </a:r>
                      <a:endParaRPr xmlns:a="http://schemas.openxmlformats.org/drawingml/2006/main" lang="en-US" dirty="0"/>
                    </a:p>
                  </a:txBody>
                  <a:tcPr marL="82973" marR="82973"/>
                </a:tc>
              </a:tr>
              <a:tr h="370840">
                <a:tc>
                  <a:txBody>
                    <a:bodyPr/>
                    <a:lstStyle/>
                    <a:p>
                      <a:r xmlns:a="http://schemas.openxmlformats.org/drawingml/2006/main">
                        <a:rPr lang="hi" dirty="0"/>
                        <a:t>5</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ई</a:t>
                      </a:r>
                      <a:endParaRPr xmlns:a="http://schemas.openxmlformats.org/drawingml/2006/main" lang="en-US" dirty="0"/>
                    </a:p>
                  </a:txBody>
                  <a:tcPr marL="82973" marR="82973"/>
                </a:tc>
                <a:tc>
                  <a:txBody>
                    <a:bodyPr/>
                    <a:lstStyle/>
                    <a:p>
                      <a:pPr xmlns:a="http://schemas.openxmlformats.org/drawingml/2006/main" algn="l"/>
                      <a:r xmlns:a="http://schemas.openxmlformats.org/drawingml/2006/main">
                        <a:rPr lang="hi" dirty="0"/>
                        <a:t>केंद्र संरेखित करें</a:t>
                      </a:r>
                      <a:endParaRPr xmlns:a="http://schemas.openxmlformats.org/drawingml/2006/main" lang="en-US" dirty="0"/>
                    </a:p>
                  </a:txBody>
                  <a:tcPr marL="82973" marR="82973"/>
                </a:tc>
              </a:tr>
              <a:tr h="370840">
                <a:tc>
                  <a:txBody>
                    <a:bodyPr/>
                    <a:lstStyle/>
                    <a:p>
                      <a:r xmlns:a="http://schemas.openxmlformats.org/drawingml/2006/main">
                        <a:rPr lang="hi" dirty="0"/>
                        <a:t>6</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एफ</a:t>
                      </a:r>
                      <a:endParaRPr xmlns:a="http://schemas.openxmlformats.org/drawingml/2006/main" lang="en-US" dirty="0"/>
                    </a:p>
                  </a:txBody>
                  <a:tcPr marL="82973" marR="82973"/>
                </a:tc>
                <a:tc>
                  <a:txBody>
                    <a:bodyPr/>
                    <a:lstStyle/>
                    <a:p>
                      <a:r xmlns:a="http://schemas.openxmlformats.org/drawingml/2006/main">
                        <a:rPr lang="hi" dirty="0"/>
                        <a:t>खोजो</a:t>
                      </a:r>
                      <a:endParaRPr xmlns:a="http://schemas.openxmlformats.org/drawingml/2006/main" lang="en-US" dirty="0"/>
                    </a:p>
                  </a:txBody>
                  <a:tcPr marL="82973" marR="82973"/>
                </a:tc>
              </a:tr>
              <a:tr h="370840">
                <a:tc>
                  <a:txBody>
                    <a:bodyPr/>
                    <a:lstStyle/>
                    <a:p>
                      <a:r xmlns:a="http://schemas.openxmlformats.org/drawingml/2006/main">
                        <a:rPr lang="hi" dirty="0"/>
                        <a:t>7</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जी</a:t>
                      </a:r>
                      <a:endParaRPr xmlns:a="http://schemas.openxmlformats.org/drawingml/2006/main" lang="en-US" dirty="0"/>
                    </a:p>
                  </a:txBody>
                  <a:tcPr marL="82973" marR="82973"/>
                </a:tc>
                <a:tc>
                  <a:txBody>
                    <a:bodyPr/>
                    <a:lstStyle/>
                    <a:p>
                      <a:r xmlns:a="http://schemas.openxmlformats.org/drawingml/2006/main">
                        <a:rPr lang="hi" dirty="0"/>
                        <a:t>जाओ</a:t>
                      </a:r>
                      <a:endParaRPr xmlns:a="http://schemas.openxmlformats.org/drawingml/2006/main" lang="en-US" dirty="0"/>
                    </a:p>
                  </a:txBody>
                  <a:tcPr marL="82973" marR="82973"/>
                </a:tc>
              </a:tr>
              <a:tr h="370840">
                <a:tc>
                  <a:txBody>
                    <a:bodyPr/>
                    <a:lstStyle/>
                    <a:p>
                      <a:r xmlns:a="http://schemas.openxmlformats.org/drawingml/2006/main">
                        <a:rPr lang="hi" dirty="0"/>
                        <a:t>8</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एच</a:t>
                      </a:r>
                      <a:endParaRPr xmlns:a="http://schemas.openxmlformats.org/drawingml/2006/main" lang="en-US" dirty="0"/>
                    </a:p>
                  </a:txBody>
                  <a:tcPr marL="82973" marR="82973"/>
                </a:tc>
                <a:tc>
                  <a:txBody>
                    <a:bodyPr/>
                    <a:lstStyle/>
                    <a:p>
                      <a:r xmlns:a="http://schemas.openxmlformats.org/drawingml/2006/main">
                        <a:rPr lang="hi" dirty="0"/>
                        <a:t>प्रतिस्थापित करें</a:t>
                      </a:r>
                      <a:endParaRPr xmlns:a="http://schemas.openxmlformats.org/drawingml/2006/main" lang="en-US" dirty="0"/>
                    </a:p>
                  </a:txBody>
                  <a:tcPr marL="82973" marR="82973"/>
                </a:tc>
              </a:tr>
              <a:tr h="370840">
                <a:tc>
                  <a:txBody>
                    <a:bodyPr/>
                    <a:lstStyle/>
                    <a:p>
                      <a:r xmlns:a="http://schemas.openxmlformats.org/drawingml/2006/main">
                        <a:rPr lang="hi" dirty="0"/>
                        <a:t>9</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आई</a:t>
                      </a:r>
                      <a:endParaRPr xmlns:a="http://schemas.openxmlformats.org/drawingml/2006/main" lang="en-US" dirty="0"/>
                    </a:p>
                  </a:txBody>
                  <a:tcPr marL="82973" marR="82973"/>
                </a:tc>
                <a:tc>
                  <a:txBody>
                    <a:bodyPr/>
                    <a:lstStyle/>
                    <a:p>
                      <a:r xmlns:a="http://schemas.openxmlformats.org/drawingml/2006/main">
                        <a:rPr lang="hi" i="0" dirty="0"/>
                        <a:t>तिरछा</a:t>
                      </a:r>
                      <a:endParaRPr xmlns:a="http://schemas.openxmlformats.org/drawingml/2006/main" lang="en-US" i="0" dirty="0"/>
                    </a:p>
                  </a:txBody>
                  <a:tcPr marL="82973" marR="82973"/>
                </a:tc>
              </a:tr>
              <a:tr h="370840">
                <a:tc>
                  <a:txBody>
                    <a:bodyPr/>
                    <a:lstStyle/>
                    <a:p>
                      <a:r xmlns:a="http://schemas.openxmlformats.org/drawingml/2006/main">
                        <a:rPr lang="hi" dirty="0"/>
                        <a:t>10</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जे</a:t>
                      </a:r>
                      <a:endParaRPr xmlns:a="http://schemas.openxmlformats.org/drawingml/2006/main" lang="en-US" dirty="0"/>
                    </a:p>
                  </a:txBody>
                  <a:tcPr marL="82973" marR="82973"/>
                </a:tc>
                <a:tc>
                  <a:txBody>
                    <a:bodyPr/>
                    <a:lstStyle/>
                    <a:p>
                      <a:r xmlns:a="http://schemas.openxmlformats.org/drawingml/2006/main">
                        <a:rPr lang="hi" dirty="0"/>
                        <a:t>औचित्य</a:t>
                      </a:r>
                      <a:endParaRPr xmlns:a="http://schemas.openxmlformats.org/drawingml/2006/main" lang="en-US" dirty="0"/>
                    </a:p>
                  </a:txBody>
                  <a:tcPr marL="82973" marR="82973"/>
                </a:tc>
              </a:tr>
              <a:tr h="370840">
                <a:tc>
                  <a:txBody>
                    <a:bodyPr/>
                    <a:lstStyle/>
                    <a:p>
                      <a:r xmlns:a="http://schemas.openxmlformats.org/drawingml/2006/main">
                        <a:rPr lang="hi" dirty="0"/>
                        <a:t>11</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r xmlns:a="http://schemas.openxmlformats.org/drawingml/2006/main">
                        <a:rPr lang="hi" baseline="0" dirty="0"/>
                        <a:t>के</a:t>
                      </a:r>
                      <a:endParaRPr xmlns:a="http://schemas.openxmlformats.org/drawingml/2006/main" lang="en-US" dirty="0"/>
                    </a:p>
                  </a:txBody>
                  <a:tcPr marL="82973" marR="82973"/>
                </a:tc>
                <a:tc>
                  <a:txBody>
                    <a:bodyPr/>
                    <a:lstStyle/>
                    <a:p>
                      <a:r xmlns:a="http://schemas.openxmlformats.org/drawingml/2006/main">
                        <a:rPr lang="hi" dirty="0"/>
                        <a:t>हाइपरलिंक डालें</a:t>
                      </a:r>
                      <a:endParaRPr xmlns:a="http://schemas.openxmlformats.org/drawingml/2006/main" lang="en-US" dirty="0"/>
                    </a:p>
                  </a:txBody>
                  <a:tcPr marL="82973" marR="82973"/>
                </a:tc>
              </a:tr>
              <a:tr h="370840">
                <a:tc>
                  <a:txBody>
                    <a:bodyPr/>
                    <a:lstStyle/>
                    <a:p>
                      <a:r xmlns:a="http://schemas.openxmlformats.org/drawingml/2006/main">
                        <a:rPr lang="hi" dirty="0"/>
                        <a:t>12</a:t>
                      </a:r>
                      <a:endParaRPr xmlns:a="http://schemas.openxmlformats.org/drawingml/2006/main" lang="en-US" dirty="0"/>
                    </a:p>
                  </a:txBody>
                  <a:tcPr marL="82973" marR="82973"/>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एल</a:t>
                      </a:r>
                      <a:endParaRPr xmlns:a="http://schemas.openxmlformats.org/drawingml/2006/main" lang="en-US" dirty="0"/>
                    </a:p>
                  </a:txBody>
                  <a:tcPr marL="82973" marR="82973"/>
                </a:tc>
                <a:tc>
                  <a:txBody>
                    <a:bodyPr/>
                    <a:lstStyle/>
                    <a:p>
                      <a:r xmlns:a="http://schemas.openxmlformats.org/drawingml/2006/main">
                        <a:rPr lang="hi" dirty="0"/>
                        <a:t>बाईं ओर संरेखित करें</a:t>
                      </a:r>
                      <a:endParaRPr xmlns:a="http://schemas.openxmlformats.org/drawingml/2006/main" lang="en-US" dirty="0"/>
                    </a:p>
                  </a:txBody>
                  <a:tcPr marL="82973" marR="82973"/>
                </a:tc>
              </a:tr>
            </a:tbl>
          </a:graphicData>
        </a:graphic>
      </p:graphicFrame>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6" name="Footer Placeholder 5"/>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sz="quarter" idx="1"/>
          </p:nvPr>
        </p:nvGraphicFramePr>
        <p:xfrm>
          <a:off x="457200" y="304800"/>
          <a:ext cx="7620000" cy="5928360"/>
        </p:xfrm>
        <a:graphic>
          <a:graphicData uri="http://schemas.openxmlformats.org/drawingml/2006/table">
            <a:tbl>
              <a:tblPr firstRow="1" bandRow="1">
                <a:tableStyleId>{5C22544A-7EE6-4342-B048-85BDC9FD1C3A}</a:tableStyleId>
              </a:tblPr>
              <a:tblGrid>
                <a:gridCol w="564444"/>
                <a:gridCol w="1834444"/>
                <a:gridCol w="5221112"/>
              </a:tblGrid>
              <a:tr h="370840">
                <a:tc>
                  <a:txBody>
                    <a:bodyPr/>
                    <a:lstStyle/>
                    <a:p>
                      <a:r xmlns:a="http://schemas.openxmlformats.org/drawingml/2006/main">
                        <a:rPr lang="hi" dirty="0" err="1"/>
                        <a:t>एसआर</a:t>
                      </a:r>
                      <a:endParaRPr xmlns:a="http://schemas.openxmlformats.org/drawingml/2006/main" lang="en-US" dirty="0"/>
                    </a:p>
                  </a:txBody>
                  <a:tcPr/>
                </a:tc>
                <a:tc>
                  <a:txBody>
                    <a:bodyPr/>
                    <a:lstStyle/>
                    <a:p>
                      <a:r xmlns:a="http://schemas.openxmlformats.org/drawingml/2006/main">
                        <a:rPr lang="hi" dirty="0"/>
                        <a:t>चाबी</a:t>
                      </a:r>
                      <a:endParaRPr xmlns:a="http://schemas.openxmlformats.org/drawingml/2006/main" lang="en-US" dirty="0"/>
                    </a:p>
                  </a:txBody>
                  <a:tcPr/>
                </a:tc>
                <a:tc>
                  <a:txBody>
                    <a:bodyPr/>
                    <a:lstStyle/>
                    <a:p>
                      <a:r xmlns:a="http://schemas.openxmlformats.org/drawingml/2006/main">
                        <a:rPr lang="hi" dirty="0"/>
                        <a:t>उपयोग हेतु</a:t>
                      </a:r>
                      <a:endParaRPr xmlns:a="http://schemas.openxmlformats.org/drawingml/2006/main" lang="en-US" dirty="0"/>
                    </a:p>
                  </a:txBody>
                  <a:tcPr/>
                </a:tc>
              </a:tr>
              <a:tr h="370840">
                <a:tc>
                  <a:txBody>
                    <a:bodyPr/>
                    <a:lstStyle/>
                    <a:p>
                      <a:r xmlns:a="http://schemas.openxmlformats.org/drawingml/2006/main">
                        <a:rPr lang="hi" dirty="0"/>
                        <a:t>13</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एम</a:t>
                      </a:r>
                      <a:endParaRPr xmlns:a="http://schemas.openxmlformats.org/drawingml/2006/main" lang="en-US" dirty="0"/>
                    </a:p>
                  </a:txBody>
                  <a:tcPr/>
                </a:tc>
                <a:tc>
                  <a:txBody>
                    <a:bodyPr/>
                    <a:lstStyle/>
                    <a:p>
                      <a:r xmlns:a="http://schemas.openxmlformats.org/drawingml/2006/main">
                        <a:rPr lang="hi" dirty="0"/>
                        <a:t>इंडेंट </a:t>
                      </a:r>
                      <a:r xmlns:a="http://schemas.openxmlformats.org/drawingml/2006/main">
                        <a:rPr lang="hi" dirty="0" err="1"/>
                        <a:t>पैराग्राफ</a:t>
                      </a:r>
                      <a:endParaRPr xmlns:a="http://schemas.openxmlformats.org/drawingml/2006/main" lang="en-US" dirty="0"/>
                    </a:p>
                  </a:txBody>
                  <a:tcPr/>
                </a:tc>
              </a:tr>
              <a:tr h="370840">
                <a:tc>
                  <a:txBody>
                    <a:bodyPr/>
                    <a:lstStyle/>
                    <a:p>
                      <a:r xmlns:a="http://schemas.openxmlformats.org/drawingml/2006/main">
                        <a:rPr lang="hi" dirty="0"/>
                        <a:t>14</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एन</a:t>
                      </a:r>
                      <a:endParaRPr xmlns:a="http://schemas.openxmlformats.org/drawingml/2006/main" lang="en-US" dirty="0"/>
                    </a:p>
                  </a:txBody>
                  <a:tcPr/>
                </a:tc>
                <a:tc>
                  <a:txBody>
                    <a:bodyPr/>
                    <a:lstStyle/>
                    <a:p>
                      <a:r xmlns:a="http://schemas.openxmlformats.org/drawingml/2006/main">
                        <a:rPr lang="hi" dirty="0"/>
                        <a:t>नया दस्तावेज़</a:t>
                      </a:r>
                      <a:endParaRPr xmlns:a="http://schemas.openxmlformats.org/drawingml/2006/main" lang="en-US" dirty="0"/>
                    </a:p>
                  </a:txBody>
                  <a:tcPr/>
                </a:tc>
              </a:tr>
              <a:tr h="370840">
                <a:tc>
                  <a:txBody>
                    <a:bodyPr/>
                    <a:lstStyle/>
                    <a:p>
                      <a:r xmlns:a="http://schemas.openxmlformats.org/drawingml/2006/main">
                        <a:rPr lang="hi" dirty="0"/>
                        <a:t>15</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ओ</a:t>
                      </a:r>
                      <a:endParaRPr xmlns:a="http://schemas.openxmlformats.org/drawingml/2006/main" lang="en-US" dirty="0"/>
                    </a:p>
                  </a:txBody>
                  <a:tcPr/>
                </a:tc>
                <a:tc>
                  <a:txBody>
                    <a:bodyPr/>
                    <a:lstStyle/>
                    <a:p>
                      <a:r xmlns:a="http://schemas.openxmlformats.org/drawingml/2006/main">
                        <a:rPr lang="hi" dirty="0"/>
                        <a:t>दस्तावेज़ खोलें</a:t>
                      </a:r>
                      <a:endParaRPr xmlns:a="http://schemas.openxmlformats.org/drawingml/2006/main" lang="en-US" dirty="0"/>
                    </a:p>
                  </a:txBody>
                  <a:tcPr/>
                </a:tc>
              </a:tr>
              <a:tr h="370840">
                <a:tc>
                  <a:txBody>
                    <a:bodyPr/>
                    <a:lstStyle/>
                    <a:p>
                      <a:r xmlns:a="http://schemas.openxmlformats.org/drawingml/2006/main">
                        <a:rPr lang="hi" dirty="0"/>
                        <a:t>16</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पी</a:t>
                      </a:r>
                      <a:endParaRPr xmlns:a="http://schemas.openxmlformats.org/drawingml/2006/main" lang="en-US" dirty="0"/>
                    </a:p>
                  </a:txBody>
                  <a:tcPr/>
                </a:tc>
                <a:tc>
                  <a:txBody>
                    <a:bodyPr/>
                    <a:lstStyle/>
                    <a:p>
                      <a:r xmlns:a="http://schemas.openxmlformats.org/drawingml/2006/main">
                        <a:rPr lang="hi" dirty="0"/>
                        <a:t>दस्तावेज़ प्रिंट करें</a:t>
                      </a:r>
                      <a:endParaRPr xmlns:a="http://schemas.openxmlformats.org/drawingml/2006/main" lang="en-US" dirty="0"/>
                    </a:p>
                  </a:txBody>
                  <a:tcPr/>
                </a:tc>
              </a:tr>
              <a:tr h="370840">
                <a:tc>
                  <a:txBody>
                    <a:bodyPr/>
                    <a:lstStyle/>
                    <a:p>
                      <a:r xmlns:a="http://schemas.openxmlformats.org/drawingml/2006/main">
                        <a:rPr lang="hi" dirty="0"/>
                        <a:t>17</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r xmlns:a="http://schemas.openxmlformats.org/drawingml/2006/main">
                        <a:rPr lang="hi" altLang="en-US" dirty="0"/>
                        <a:t>एल</a:t>
                      </a:r>
                      <a:endParaRPr xmlns:a="http://schemas.openxmlformats.org/drawingml/2006/main" lang="en-GB" altLang="en-US" dirty="0"/>
                    </a:p>
                  </a:txBody>
                  <a:tcPr/>
                </a:tc>
                <a:tc>
                  <a:txBody>
                    <a:bodyPr/>
                    <a:lstStyle/>
                    <a:p>
                      <a:pPr xmlns:a="http://schemas.openxmlformats.org/drawingml/2006/main" algn="l"/>
                      <a:r xmlns:a="http://schemas.openxmlformats.org/drawingml/2006/main">
                        <a:rPr lang="hi" dirty="0"/>
                        <a:t>बाईं ओर संरेखित करें</a:t>
                      </a:r>
                      <a:endParaRPr xmlns:a="http://schemas.openxmlformats.org/drawingml/2006/main" lang="en-US" dirty="0"/>
                    </a:p>
                  </a:txBody>
                  <a:tcPr/>
                </a:tc>
              </a:tr>
              <a:tr h="370840">
                <a:tc>
                  <a:txBody>
                    <a:bodyPr/>
                    <a:lstStyle/>
                    <a:p>
                      <a:r xmlns:a="http://schemas.openxmlformats.org/drawingml/2006/main">
                        <a:rPr lang="hi" dirty="0"/>
                        <a:t>18</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आर</a:t>
                      </a:r>
                      <a:endParaRPr xmlns:a="http://schemas.openxmlformats.org/drawingml/2006/main" lang="en-US" dirty="0"/>
                    </a:p>
                  </a:txBody>
                  <a:tcPr/>
                </a:tc>
                <a:tc>
                  <a:txBody>
                    <a:bodyPr/>
                    <a:lstStyle/>
                    <a:p>
                      <a:r xmlns:a="http://schemas.openxmlformats.org/drawingml/2006/main">
                        <a:rPr lang="hi" dirty="0"/>
                        <a:t>पाठ को दाईं ओर संरेखित करें</a:t>
                      </a:r>
                      <a:endParaRPr xmlns:a="http://schemas.openxmlformats.org/drawingml/2006/main" lang="en-US" dirty="0"/>
                    </a:p>
                  </a:txBody>
                  <a:tcPr/>
                </a:tc>
              </a:tr>
              <a:tr h="370840">
                <a:tc>
                  <a:txBody>
                    <a:bodyPr/>
                    <a:lstStyle/>
                    <a:p>
                      <a:r xmlns:a="http://schemas.openxmlformats.org/drawingml/2006/main">
                        <a:rPr lang="hi" dirty="0"/>
                        <a:t>19</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एस</a:t>
                      </a:r>
                      <a:endParaRPr xmlns:a="http://schemas.openxmlformats.org/drawingml/2006/main" lang="en-US" dirty="0"/>
                    </a:p>
                  </a:txBody>
                  <a:tcPr/>
                </a:tc>
                <a:tc>
                  <a:txBody>
                    <a:bodyPr/>
                    <a:lstStyle/>
                    <a:p>
                      <a:r xmlns:a="http://schemas.openxmlformats.org/drawingml/2006/main">
                        <a:rPr lang="hi" dirty="0"/>
                        <a:t>फाइल सुरक्षित करें</a:t>
                      </a:r>
                      <a:endParaRPr xmlns:a="http://schemas.openxmlformats.org/drawingml/2006/main" lang="en-US" dirty="0"/>
                    </a:p>
                  </a:txBody>
                  <a:tcPr/>
                </a:tc>
              </a:tr>
              <a:tr h="359410">
                <a:tc>
                  <a:txBody>
                    <a:bodyPr/>
                    <a:lstStyle/>
                    <a:p>
                      <a:r xmlns:a="http://schemas.openxmlformats.org/drawingml/2006/main">
                        <a:rPr lang="hi" dirty="0"/>
                        <a:t>20</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टी</a:t>
                      </a:r>
                      <a:endParaRPr xmlns:a="http://schemas.openxmlformats.org/drawingml/2006/main" lang="en-US" dirty="0"/>
                    </a:p>
                  </a:txBody>
                  <a:tcPr/>
                </a:tc>
                <a:tc>
                  <a:txBody>
                    <a:bodyPr/>
                    <a:lstStyle/>
                    <a:p>
                      <a:r xmlns:a="http://schemas.openxmlformats.org/drawingml/2006/main">
                        <a:rPr lang="hi" dirty="0"/>
                        <a:t>एक लटकता हुआ इंडेंट बनाएं</a:t>
                      </a:r>
                      <a:endParaRPr xmlns:a="http://schemas.openxmlformats.org/drawingml/2006/main" lang="en-US" dirty="0"/>
                    </a:p>
                  </a:txBody>
                  <a:tcPr/>
                </a:tc>
              </a:tr>
              <a:tr h="370840">
                <a:tc>
                  <a:txBody>
                    <a:bodyPr/>
                    <a:lstStyle/>
                    <a:p>
                      <a:r xmlns:a="http://schemas.openxmlformats.org/drawingml/2006/main">
                        <a:rPr lang="hi" dirty="0"/>
                        <a:t>21</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यू</a:t>
                      </a:r>
                      <a:endParaRPr xmlns:a="http://schemas.openxmlformats.org/drawingml/2006/main" lang="en-US" dirty="0"/>
                    </a:p>
                  </a:txBody>
                  <a:tcPr/>
                </a:tc>
                <a:tc>
                  <a:txBody>
                    <a:bodyPr/>
                    <a:lstStyle/>
                    <a:p>
                      <a:r xmlns:a="http://schemas.openxmlformats.org/drawingml/2006/main">
                        <a:rPr lang="hi" dirty="0"/>
                        <a:t>पाठ रेखांकित करें</a:t>
                      </a:r>
                      <a:endParaRPr xmlns:a="http://schemas.openxmlformats.org/drawingml/2006/main" lang="en-US" dirty="0"/>
                    </a:p>
                  </a:txBody>
                  <a:tcPr/>
                </a:tc>
              </a:tr>
              <a:tr h="370840">
                <a:tc>
                  <a:txBody>
                    <a:bodyPr/>
                    <a:lstStyle/>
                    <a:p>
                      <a:r xmlns:a="http://schemas.openxmlformats.org/drawingml/2006/main">
                        <a:rPr lang="hi" dirty="0"/>
                        <a:t>22</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वी</a:t>
                      </a:r>
                      <a:endParaRPr xmlns:a="http://schemas.openxmlformats.org/drawingml/2006/main" lang="en-US" dirty="0"/>
                    </a:p>
                  </a:txBody>
                  <a:tcPr/>
                </a:tc>
                <a:tc>
                  <a:txBody>
                    <a:bodyPr/>
                    <a:lstStyle/>
                    <a:p>
                      <a:r xmlns:a="http://schemas.openxmlformats.org/drawingml/2006/main">
                        <a:rPr lang="hi" dirty="0"/>
                        <a:t>कॉपी किया गया पाठ चिपकाएँ</a:t>
                      </a:r>
                      <a:endParaRPr xmlns:a="http://schemas.openxmlformats.org/drawingml/2006/main" lang="en-US" dirty="0"/>
                    </a:p>
                  </a:txBody>
                  <a:tcPr/>
                </a:tc>
              </a:tr>
              <a:tr h="370840">
                <a:tc>
                  <a:txBody>
                    <a:bodyPr/>
                    <a:lstStyle/>
                    <a:p>
                      <a:r xmlns:a="http://schemas.openxmlformats.org/drawingml/2006/main">
                        <a:rPr lang="hi" dirty="0"/>
                        <a:t>23</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डब्ल्यू</a:t>
                      </a:r>
                      <a:endParaRPr xmlns:a="http://schemas.openxmlformats.org/drawingml/2006/main" lang="en-US" dirty="0"/>
                    </a:p>
                  </a:txBody>
                  <a:tcPr/>
                </a:tc>
                <a:tc>
                  <a:txBody>
                    <a:bodyPr/>
                    <a:lstStyle/>
                    <a:p>
                      <a:r xmlns:a="http://schemas.openxmlformats.org/drawingml/2006/main">
                        <a:rPr lang="hi" dirty="0"/>
                        <a:t>वर्तमान दस्तावेज़ बंद करें</a:t>
                      </a:r>
                      <a:endParaRPr xmlns:a="http://schemas.openxmlformats.org/drawingml/2006/main" lang="en-US" dirty="0"/>
                    </a:p>
                  </a:txBody>
                  <a:tcPr/>
                </a:tc>
              </a:tr>
              <a:tr h="370840">
                <a:tc>
                  <a:txBody>
                    <a:bodyPr/>
                    <a:lstStyle/>
                    <a:p>
                      <a:r xmlns:a="http://schemas.openxmlformats.org/drawingml/2006/main">
                        <a:rPr lang="hi" dirty="0"/>
                        <a:t>24</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x</a:t>
                      </a:r>
                      <a:endParaRPr xmlns:a="http://schemas.openxmlformats.org/drawingml/2006/main" lang="en-US" dirty="0"/>
                    </a:p>
                  </a:txBody>
                  <a:tcPr/>
                </a:tc>
                <a:tc>
                  <a:txBody>
                    <a:bodyPr/>
                    <a:lstStyle/>
                    <a:p>
                      <a:r xmlns:a="http://schemas.openxmlformats.org/drawingml/2006/main">
                        <a:rPr lang="hi" dirty="0"/>
                        <a:t>चयनित पाठ काटें</a:t>
                      </a:r>
                      <a:endParaRPr xmlns:a="http://schemas.openxmlformats.org/drawingml/2006/main" lang="en-US" dirty="0"/>
                    </a:p>
                  </a:txBody>
                  <a:tcPr/>
                </a:tc>
              </a:tr>
              <a:tr h="370840">
                <a:tc>
                  <a:txBody>
                    <a:bodyPr/>
                    <a:lstStyle/>
                    <a:p>
                      <a:r xmlns:a="http://schemas.openxmlformats.org/drawingml/2006/main">
                        <a:rPr lang="hi" dirty="0"/>
                        <a:t>25</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y</a:t>
                      </a:r>
                      <a:endParaRPr xmlns:a="http://schemas.openxmlformats.org/drawingml/2006/main" lang="en-US" dirty="0"/>
                    </a:p>
                  </a:txBody>
                  <a:tcPr/>
                </a:tc>
                <a:tc>
                  <a:txBody>
                    <a:bodyPr/>
                    <a:lstStyle/>
                    <a:p>
                      <a:r xmlns:a="http://schemas.openxmlformats.org/drawingml/2006/main">
                        <a:rPr lang="hi" dirty="0"/>
                        <a:t>लाल </a:t>
                      </a:r>
                      <a:r xmlns:a="http://schemas.openxmlformats.org/drawingml/2006/main">
                        <a:rPr lang="hi" altLang="en-US" dirty="0"/>
                        <a:t>ओ</a:t>
                      </a:r>
                      <a:endParaRPr xmlns:a="http://schemas.openxmlformats.org/drawingml/2006/main" lang="en-GB" altLang="en-US" dirty="0"/>
                    </a:p>
                  </a:txBody>
                  <a:tcPr/>
                </a:tc>
              </a:tr>
              <a:tr h="370840">
                <a:tc>
                  <a:txBody>
                    <a:bodyPr/>
                    <a:lstStyle/>
                    <a:p>
                      <a:r xmlns:a="http://schemas.openxmlformats.org/drawingml/2006/main">
                        <a:rPr lang="hi" dirty="0"/>
                        <a:t>26</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z</a:t>
                      </a:r>
                      <a:endParaRPr xmlns:a="http://schemas.openxmlformats.org/drawingml/2006/main" lang="en-US" dirty="0"/>
                    </a:p>
                  </a:txBody>
                  <a:tcPr/>
                </a:tc>
                <a:tc>
                  <a:txBody>
                    <a:bodyPr/>
                    <a:lstStyle/>
                    <a:p>
                      <a:r xmlns:a="http://schemas.openxmlformats.org/drawingml/2006/main">
                        <a:rPr lang="hi" dirty="0"/>
                        <a:t>पूर्ववत</a:t>
                      </a:r>
                      <a:endParaRPr xmlns:a="http://schemas.openxmlformats.org/drawingml/2006/main" lang="en-US" dirty="0"/>
                    </a:p>
                  </a:txBody>
                  <a:tcPr/>
                </a:tc>
              </a:tr>
              <a:tr h="370840">
                <a:tc>
                  <a:txBody>
                    <a:bodyPr/>
                    <a:lstStyle/>
                    <a:p>
                      <a:r xmlns:a="http://schemas.openxmlformats.org/drawingml/2006/main">
                        <a:rPr lang="hi" dirty="0"/>
                        <a:t>27</a:t>
                      </a:r>
                      <a:endParaRPr xmlns:a="http://schemas.openxmlformats.org/drawingml/2006/main" lang="en-US" dirty="0"/>
                    </a:p>
                  </a:txBody>
                  <a:tcPr/>
                </a:tc>
                <a:tc>
                  <a:txBody>
                    <a:bodyPr/>
                    <a:lstStyle/>
                    <a:p>
                      <a:r xmlns:a="http://schemas.openxmlformats.org/drawingml/2006/main">
                        <a:rPr lang="hi" dirty="0"/>
                        <a:t>एफ1</a:t>
                      </a:r>
                      <a:endParaRPr xmlns:a="http://schemas.openxmlformats.org/drawingml/2006/main" lang="en-US" dirty="0"/>
                    </a:p>
                  </a:txBody>
                  <a:tcPr/>
                </a:tc>
                <a:tc>
                  <a:txBody>
                    <a:bodyPr/>
                    <a:lstStyle/>
                    <a:p>
                      <a:r xmlns:a="http://schemas.openxmlformats.org/drawingml/2006/main">
                        <a:rPr lang="hi" dirty="0"/>
                        <a:t>मदद</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4" name="Footer Placeholder 3"/>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प्रोसेसर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प्रोसेसर कंप्यूटर सिस्टम का मुख्य भाग है, प्रोसेसर सभी तार्किक और अंकगणितीय गणना करने के लिए जिम्मेदार होता है।</a:t>
            </a:r>
            <a:endParaRPr xmlns:a="http://schemas.openxmlformats.org/drawingml/2006/main" lang="en-US" dirty="0"/>
          </a:p>
          <a:p>
            <a:pPr xmlns:a="http://schemas.openxmlformats.org/drawingml/2006/main" algn="just"/>
            <a:r xmlns:a="http://schemas.openxmlformats.org/drawingml/2006/main">
              <a:rPr lang="hi" dirty="0"/>
              <a:t>वर्तमान बाजार में नवीनतम प्रोसेसर इंटेल i7 </a:t>
            </a:r>
            <a:r xmlns:a="http://schemas.openxmlformats.org/drawingml/2006/main">
              <a:rPr lang="hi" altLang="en-US" dirty="0"/>
              <a:t>और इंटेल i9 है </a:t>
            </a:r>
            <a:r xmlns:a="http://schemas.openxmlformats.org/drawingml/2006/main">
              <a:rPr lang="hi" dirty="0"/>
              <a:t>।</a:t>
            </a:r>
            <a:endParaRPr xmlns:a="http://schemas.openxmlformats.org/drawingml/2006/main" lang="en-US" dirty="0"/>
          </a:p>
          <a:p>
            <a:pPr algn="just"/>
            <a:endParaRPr lang="en-US" dirty="0"/>
          </a:p>
          <a:p>
            <a:pPr algn="just"/>
            <a:endParaRPr lang="en-US" dirty="0"/>
          </a:p>
          <a:p>
            <a:pPr algn="just">
              <a:buNone/>
            </a:pPr>
            <a:endParaRPr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sz="quarter" idx="1"/>
          </p:nvPr>
        </p:nvGraphicFramePr>
        <p:xfrm>
          <a:off x="457200" y="304800"/>
          <a:ext cx="7620000" cy="6197600"/>
        </p:xfrm>
        <a:graphic>
          <a:graphicData uri="http://schemas.openxmlformats.org/drawingml/2006/table">
            <a:tbl>
              <a:tblPr firstRow="1" bandRow="1">
                <a:tableStyleId>{5C22544A-7EE6-4342-B048-85BDC9FD1C3A}</a:tableStyleId>
              </a:tblPr>
              <a:tblGrid>
                <a:gridCol w="564444"/>
                <a:gridCol w="2407356"/>
                <a:gridCol w="4648200"/>
              </a:tblGrid>
              <a:tr h="370840">
                <a:tc>
                  <a:txBody>
                    <a:bodyPr/>
                    <a:lstStyle/>
                    <a:p>
                      <a:r xmlns:a="http://schemas.openxmlformats.org/drawingml/2006/main">
                        <a:rPr lang="hi" dirty="0" err="1"/>
                        <a:t>एसआर</a:t>
                      </a:r>
                      <a:endParaRPr xmlns:a="http://schemas.openxmlformats.org/drawingml/2006/main" lang="en-US" dirty="0"/>
                    </a:p>
                  </a:txBody>
                  <a:tcPr/>
                </a:tc>
                <a:tc>
                  <a:txBody>
                    <a:bodyPr/>
                    <a:lstStyle/>
                    <a:p>
                      <a:r xmlns:a="http://schemas.openxmlformats.org/drawingml/2006/main">
                        <a:rPr lang="hi" dirty="0"/>
                        <a:t>चाबी</a:t>
                      </a:r>
                      <a:endParaRPr xmlns:a="http://schemas.openxmlformats.org/drawingml/2006/main" lang="en-US" dirty="0"/>
                    </a:p>
                  </a:txBody>
                  <a:tcPr/>
                </a:tc>
                <a:tc>
                  <a:txBody>
                    <a:bodyPr/>
                    <a:lstStyle/>
                    <a:p>
                      <a:r xmlns:a="http://schemas.openxmlformats.org/drawingml/2006/main">
                        <a:rPr lang="hi" dirty="0"/>
                        <a:t>उपयोग हेतु</a:t>
                      </a:r>
                      <a:endParaRPr xmlns:a="http://schemas.openxmlformats.org/drawingml/2006/main" lang="en-US" dirty="0"/>
                    </a:p>
                  </a:txBody>
                  <a:tcPr/>
                </a:tc>
              </a:tr>
              <a:tr h="370840">
                <a:tc>
                  <a:txBody>
                    <a:bodyPr/>
                    <a:lstStyle/>
                    <a:p>
                      <a:r xmlns:a="http://schemas.openxmlformats.org/drawingml/2006/main">
                        <a:rPr lang="hi" dirty="0"/>
                        <a:t>28</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शिफ्ट + डेल</a:t>
                      </a:r>
                      <a:endParaRPr xmlns:a="http://schemas.openxmlformats.org/drawingml/2006/main" lang="en-US" dirty="0"/>
                    </a:p>
                  </a:txBody>
                  <a:tcPr/>
                </a:tc>
                <a:tc>
                  <a:txBody>
                    <a:bodyPr/>
                    <a:lstStyle/>
                    <a:p>
                      <a:r xmlns:a="http://schemas.openxmlformats.org/drawingml/2006/main">
                        <a:rPr lang="hi" dirty="0"/>
                        <a:t>चयनित आइटम काटें</a:t>
                      </a:r>
                      <a:endParaRPr xmlns:a="http://schemas.openxmlformats.org/drawingml/2006/main" lang="en-US" dirty="0"/>
                    </a:p>
                  </a:txBody>
                  <a:tcPr/>
                </a:tc>
              </a:tr>
              <a:tr h="370840">
                <a:tc>
                  <a:txBody>
                    <a:bodyPr/>
                    <a:lstStyle/>
                    <a:p>
                      <a:r xmlns:a="http://schemas.openxmlformats.org/drawingml/2006/main">
                        <a:rPr lang="hi" dirty="0"/>
                        <a:t>29</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शिफ्ट + इन्स</a:t>
                      </a:r>
                      <a:endParaRPr xmlns:a="http://schemas.openxmlformats.org/drawingml/2006/main" lang="en-US" dirty="0"/>
                    </a:p>
                  </a:txBody>
                  <a:tcPr/>
                </a:tc>
                <a:tc>
                  <a:txBody>
                    <a:bodyPr/>
                    <a:lstStyle/>
                    <a:p>
                      <a:r xmlns:a="http://schemas.openxmlformats.org/drawingml/2006/main">
                        <a:rPr lang="hi" dirty="0"/>
                        <a:t>पेस्ट करें</a:t>
                      </a:r>
                      <a:endParaRPr xmlns:a="http://schemas.openxmlformats.org/drawingml/2006/main" lang="en-US" dirty="0"/>
                    </a:p>
                  </a:txBody>
                  <a:tcPr/>
                </a:tc>
              </a:tr>
              <a:tr h="370840">
                <a:tc>
                  <a:txBody>
                    <a:bodyPr/>
                    <a:lstStyle/>
                    <a:p>
                      <a:r xmlns:a="http://schemas.openxmlformats.org/drawingml/2006/main">
                        <a:rPr lang="hi" dirty="0"/>
                        <a:t>30</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Crtl </a:t>
                      </a:r>
                      <a:r xmlns:a="http://schemas.openxmlformats.org/drawingml/2006/main">
                        <a:rPr lang="hi" dirty="0"/>
                        <a:t>+ होम</a:t>
                      </a:r>
                      <a:endParaRPr xmlns:a="http://schemas.openxmlformats.org/drawingml/2006/main" lang="en-US" dirty="0"/>
                    </a:p>
                  </a:txBody>
                  <a:tcPr/>
                </a:tc>
                <a:tc>
                  <a:txBody>
                    <a:bodyPr/>
                    <a:lstStyle/>
                    <a:p>
                      <a:r xmlns:a="http://schemas.openxmlformats.org/drawingml/2006/main">
                        <a:rPr lang="hi" dirty="0"/>
                        <a:t>प्रथम पृष्ठ</a:t>
                      </a:r>
                      <a:endParaRPr xmlns:a="http://schemas.openxmlformats.org/drawingml/2006/main" lang="en-US" dirty="0"/>
                    </a:p>
                  </a:txBody>
                  <a:tcPr/>
                </a:tc>
              </a:tr>
              <a:tr h="370840">
                <a:tc>
                  <a:txBody>
                    <a:bodyPr/>
                    <a:lstStyle/>
                    <a:p>
                      <a:r xmlns:a="http://schemas.openxmlformats.org/drawingml/2006/main">
                        <a:rPr lang="hi" dirty="0"/>
                        <a:t>31</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Crtl </a:t>
                      </a:r>
                      <a:r xmlns:a="http://schemas.openxmlformats.org/drawingml/2006/main">
                        <a:rPr lang="hi" dirty="0"/>
                        <a:t>+ अंत</a:t>
                      </a:r>
                      <a:endParaRPr xmlns:a="http://schemas.openxmlformats.org/drawingml/2006/main" lang="en-US" dirty="0"/>
                    </a:p>
                  </a:txBody>
                  <a:tcPr/>
                </a:tc>
                <a:tc>
                  <a:txBody>
                    <a:bodyPr/>
                    <a:lstStyle/>
                    <a:p>
                      <a:r xmlns:a="http://schemas.openxmlformats.org/drawingml/2006/main">
                        <a:rPr lang="hi" dirty="0"/>
                        <a:t>अंतिम पृष्ठ</a:t>
                      </a:r>
                      <a:endParaRPr xmlns:a="http://schemas.openxmlformats.org/drawingml/2006/main" lang="en-US" dirty="0"/>
                    </a:p>
                  </a:txBody>
                  <a:tcPr/>
                </a:tc>
              </a:tr>
              <a:tr h="370840">
                <a:tc>
                  <a:txBody>
                    <a:bodyPr/>
                    <a:lstStyle/>
                    <a:p>
                      <a:r xmlns:a="http://schemas.openxmlformats.org/drawingml/2006/main">
                        <a:rPr lang="hi" dirty="0"/>
                        <a:t>32</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पेज अप</a:t>
                      </a:r>
                      <a:endParaRPr xmlns:a="http://schemas.openxmlformats.org/drawingml/2006/main" lang="en-US" dirty="0"/>
                    </a:p>
                  </a:txBody>
                  <a:tcPr/>
                </a:tc>
                <a:tc>
                  <a:txBody>
                    <a:bodyPr/>
                    <a:lstStyle/>
                    <a:p>
                      <a:r xmlns:a="http://schemas.openxmlformats.org/drawingml/2006/main">
                        <a:rPr lang="hi" dirty="0"/>
                        <a:t>पेज को ऊपर स्क्रॉल करें</a:t>
                      </a:r>
                      <a:endParaRPr xmlns:a="http://schemas.openxmlformats.org/drawingml/2006/main" lang="en-US" dirty="0"/>
                    </a:p>
                  </a:txBody>
                  <a:tcPr/>
                </a:tc>
              </a:tr>
              <a:tr h="370840">
                <a:tc>
                  <a:txBody>
                    <a:bodyPr/>
                    <a:lstStyle/>
                    <a:p>
                      <a:r xmlns:a="http://schemas.openxmlformats.org/drawingml/2006/main">
                        <a:rPr lang="hi" dirty="0"/>
                        <a:t>33</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पेज नीचे</a:t>
                      </a:r>
                      <a:endParaRPr xmlns:a="http://schemas.openxmlformats.org/drawingml/2006/main" lang="en-US" dirty="0"/>
                    </a:p>
                  </a:txBody>
                  <a:tcPr/>
                </a:tc>
                <a:tc>
                  <a:txBody>
                    <a:bodyPr/>
                    <a:lstStyle/>
                    <a:p>
                      <a:r xmlns:a="http://schemas.openxmlformats.org/drawingml/2006/main">
                        <a:rPr lang="hi" dirty="0"/>
                        <a:t>पेज को नीचे स्क्रॉल करें</a:t>
                      </a:r>
                      <a:endParaRPr xmlns:a="http://schemas.openxmlformats.org/drawingml/2006/main" lang="en-US" dirty="0"/>
                    </a:p>
                  </a:txBody>
                  <a:tcPr/>
                </a:tc>
              </a:tr>
              <a:tr h="0">
                <a:tc>
                  <a:txBody>
                    <a:bodyPr/>
                    <a:lstStyle/>
                    <a:p>
                      <a:r xmlns:a="http://schemas.openxmlformats.org/drawingml/2006/main">
                        <a:rPr lang="hi" dirty="0"/>
                        <a:t>34</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शिफ्ट + होम</a:t>
                      </a:r>
                      <a:endParaRPr xmlns:a="http://schemas.openxmlformats.org/drawingml/2006/main" lang="en-US" dirty="0"/>
                    </a:p>
                  </a:txBody>
                  <a:tcPr/>
                </a:tc>
                <a:tc>
                  <a:txBody>
                    <a:bodyPr/>
                    <a:lstStyle/>
                    <a:p>
                      <a:r xmlns:a="http://schemas.openxmlformats.org/drawingml/2006/main">
                        <a:rPr lang="hi" dirty="0"/>
                        <a:t>वर्तमान पंक्ति का चयन करें</a:t>
                      </a:r>
                      <a:endParaRPr xmlns:a="http://schemas.openxmlformats.org/drawingml/2006/main" lang="en-US" dirty="0"/>
                    </a:p>
                  </a:txBody>
                  <a:tcPr/>
                </a:tc>
              </a:tr>
              <a:tr h="370840">
                <a:tc>
                  <a:txBody>
                    <a:bodyPr/>
                    <a:lstStyle/>
                    <a:p>
                      <a:r xmlns:a="http://schemas.openxmlformats.org/drawingml/2006/main">
                        <a:rPr lang="hi" dirty="0"/>
                        <a:t>35</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शिफ्ट + &gt;</a:t>
                      </a:r>
                      <a:endParaRPr xmlns:a="http://schemas.openxmlformats.org/drawingml/2006/main" lang="en-US" dirty="0"/>
                    </a:p>
                  </a:txBody>
                  <a:tcPr/>
                </a:tc>
                <a:tc>
                  <a:txBody>
                    <a:bodyPr/>
                    <a:lstStyle/>
                    <a:p>
                      <a:r xmlns:a="http://schemas.openxmlformats.org/drawingml/2006/main">
                        <a:rPr lang="hi" sz="2000" dirty="0"/>
                        <a:t>फ़ॉन्ट आकार बढ़ाएँ</a:t>
                      </a:r>
                      <a:endParaRPr xmlns:a="http://schemas.openxmlformats.org/drawingml/2006/main" lang="en-US" sz="2000" dirty="0"/>
                    </a:p>
                  </a:txBody>
                  <a:tcPr/>
                </a:tc>
              </a:tr>
              <a:tr h="370840">
                <a:tc>
                  <a:txBody>
                    <a:bodyPr/>
                    <a:lstStyle/>
                    <a:p>
                      <a:r xmlns:a="http://schemas.openxmlformats.org/drawingml/2006/main">
                        <a:rPr lang="hi" dirty="0"/>
                        <a:t>36</a:t>
                      </a:r>
                      <a:endParaRPr xmlns:a="http://schemas.openxmlformats.org/drawingml/2006/main" lang="en-US"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शिफ्ट + &lt;</a:t>
                      </a:r>
                      <a:endParaRPr xmlns:a="http://schemas.openxmlformats.org/drawingml/2006/main" lang="en-US"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फ़ॉन्ट आकार घटाएँ</a:t>
                      </a:r>
                      <a:endParaRPr xmlns:a="http://schemas.openxmlformats.org/drawingml/2006/main" lang="en-US" dirty="0"/>
                    </a:p>
                  </a:txBody>
                  <a:tcPr/>
                </a:tc>
              </a:tr>
              <a:tr h="370840">
                <a:tc>
                  <a:txBody>
                    <a:bodyPr/>
                    <a:lstStyle/>
                    <a:p>
                      <a:r xmlns:a="http://schemas.openxmlformats.org/drawingml/2006/main">
                        <a:rPr lang="hi" dirty="0"/>
                        <a:t>37</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endParaRPr xmlns:a="http://schemas.openxmlformats.org/drawingml/2006/main" lang="en-US" dirty="0"/>
                    </a:p>
                  </a:txBody>
                  <a:tcPr/>
                </a:tc>
                <a:tc>
                  <a:txBody>
                    <a:bodyPr/>
                    <a:lstStyle/>
                    <a:p>
                      <a:r xmlns:a="http://schemas.openxmlformats.org/drawingml/2006/main">
                        <a:rPr lang="hi" sz="1800" dirty="0"/>
                        <a:t>फ़ॉन्ट </a:t>
                      </a:r>
                      <a:r xmlns:a="http://schemas.openxmlformats.org/drawingml/2006/main">
                        <a:rPr lang="hi" dirty="0"/>
                        <a:t>आकार बढ़ाएँ</a:t>
                      </a:r>
                      <a:endParaRPr xmlns:a="http://schemas.openxmlformats.org/drawingml/2006/main" lang="en-US" dirty="0"/>
                    </a:p>
                  </a:txBody>
                  <a:tcPr/>
                </a:tc>
              </a:tr>
              <a:tr h="370840">
                <a:tc>
                  <a:txBody>
                    <a:bodyPr/>
                    <a:lstStyle/>
                    <a:p>
                      <a:r xmlns:a="http://schemas.openxmlformats.org/drawingml/2006/main">
                        <a:rPr lang="hi" dirty="0"/>
                        <a:t>38</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endParaRPr xmlns:a="http://schemas.openxmlformats.org/drawingml/2006/main" lang="en-US" dirty="0"/>
                    </a:p>
                  </a:txBody>
                  <a:tcPr/>
                </a:tc>
                <a:tc>
                  <a:txBody>
                    <a:bodyPr/>
                    <a:lstStyle/>
                    <a:p>
                      <a:pPr xmlns:a="http://schemas.openxmlformats.org/drawingml/2006/main" marL="0" marR="0" lvl="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फ़ॉन्ट आकार घटाएँ</a:t>
                      </a:r>
                      <a:endParaRPr xmlns:a="http://schemas.openxmlformats.org/drawingml/2006/main" lang="en-US" dirty="0"/>
                    </a:p>
                  </a:txBody>
                  <a:tcPr/>
                </a:tc>
              </a:tr>
              <a:tr h="370840">
                <a:tc>
                  <a:txBody>
                    <a:bodyPr/>
                    <a:lstStyle/>
                    <a:p>
                      <a:r xmlns:a="http://schemas.openxmlformats.org/drawingml/2006/main">
                        <a:rPr lang="hi" dirty="0"/>
                        <a:t>39</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बैकस्पेस</a:t>
                      </a:r>
                      <a:endParaRPr xmlns:a="http://schemas.openxmlformats.org/drawingml/2006/main" lang="en-US" dirty="0"/>
                    </a:p>
                  </a:txBody>
                  <a:tcPr/>
                </a:tc>
                <a:tc>
                  <a:txBody>
                    <a:bodyPr/>
                    <a:lstStyle/>
                    <a:p>
                      <a:r xmlns:a="http://schemas.openxmlformats.org/drawingml/2006/main">
                        <a:rPr lang="hi" dirty="0"/>
                        <a:t>एकल वर्ण हटाएं</a:t>
                      </a:r>
                      <a:endParaRPr xmlns:a="http://schemas.openxmlformats.org/drawingml/2006/main" lang="en-US" dirty="0"/>
                    </a:p>
                  </a:txBody>
                  <a:tcPr/>
                </a:tc>
              </a:tr>
              <a:tr h="370840">
                <a:tc>
                  <a:txBody>
                    <a:bodyPr/>
                    <a:lstStyle/>
                    <a:p>
                      <a:r xmlns:a="http://schemas.openxmlformats.org/drawingml/2006/main">
                        <a:rPr lang="hi" dirty="0"/>
                        <a:t>40</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बैकस्पेस</a:t>
                      </a:r>
                      <a:endParaRPr xmlns:a="http://schemas.openxmlformats.org/drawingml/2006/main" lang="en-US" dirty="0"/>
                    </a:p>
                  </a:txBody>
                  <a:tcPr/>
                </a:tc>
                <a:tc>
                  <a:txBody>
                    <a:bodyPr/>
                    <a:lstStyle/>
                    <a:p>
                      <a:r xmlns:a="http://schemas.openxmlformats.org/drawingml/2006/main">
                        <a:rPr lang="hi" dirty="0"/>
                        <a:t>निकालना</a:t>
                      </a:r>
                      <a:r xmlns:a="http://schemas.openxmlformats.org/drawingml/2006/main">
                        <a:rPr lang="hi" altLang="en-US" dirty="0"/>
                        <a:t> </a:t>
                      </a:r>
                      <a:r xmlns:a="http://schemas.openxmlformats.org/drawingml/2006/main">
                        <a:rPr lang="hi" dirty="0"/>
                        <a:t>पूरा शब्द</a:t>
                      </a:r>
                      <a:endParaRPr xmlns:a="http://schemas.openxmlformats.org/drawingml/2006/main" lang="en-US" dirty="0"/>
                    </a:p>
                  </a:txBody>
                  <a:tcPr/>
                </a:tc>
              </a:tr>
              <a:tr h="370840">
                <a:tc>
                  <a:txBody>
                    <a:bodyPr/>
                    <a:lstStyle/>
                    <a:p>
                      <a:r xmlns:a="http://schemas.openxmlformats.org/drawingml/2006/main">
                        <a:rPr lang="hi" dirty="0"/>
                        <a:t>41</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सीआरटीएल </a:t>
                      </a:r>
                      <a:r xmlns:a="http://schemas.openxmlformats.org/drawingml/2006/main">
                        <a:rPr lang="hi" dirty="0"/>
                        <a:t>+ 1[2, 5]</a:t>
                      </a:r>
                      <a:endParaRPr xmlns:a="http://schemas.openxmlformats.org/drawingml/2006/main" lang="en-US" dirty="0"/>
                    </a:p>
                  </a:txBody>
                  <a:tcPr/>
                </a:tc>
                <a:tc>
                  <a:txBody>
                    <a:bodyPr/>
                    <a:lstStyle/>
                    <a:p>
                      <a:r xmlns:a="http://schemas.openxmlformats.org/drawingml/2006/main">
                        <a:rPr lang="hi" dirty="0"/>
                        <a:t>ऊंची लाईन</a:t>
                      </a:r>
                      <a:endParaRPr xmlns:a="http://schemas.openxmlformats.org/drawingml/2006/main" lang="en-US" dirty="0"/>
                    </a:p>
                  </a:txBody>
                  <a:tcPr/>
                </a:tc>
              </a:tr>
              <a:tr h="370840">
                <a:tc>
                  <a:txBody>
                    <a:bodyPr/>
                    <a:lstStyle/>
                    <a:p>
                      <a:r xmlns:a="http://schemas.openxmlformats.org/drawingml/2006/main">
                        <a:rPr lang="hi" dirty="0"/>
                        <a:t>42</a:t>
                      </a:r>
                      <a:endParaRPr xmlns:a="http://schemas.openxmlformats.org/drawingml/2006/main" lang="en-US" dirty="0"/>
                    </a:p>
                  </a:txBody>
                  <a:tcPr/>
                </a:tc>
                <a:tc>
                  <a:txBody>
                    <a:bodyPr/>
                    <a:lstStyle/>
                    <a:p>
                      <a:r xmlns:a="http://schemas.openxmlformats.org/drawingml/2006/main">
                        <a:rPr lang="hi" dirty="0" err="1"/>
                        <a:t>क्र्टल </a:t>
                      </a:r>
                      <a:r xmlns:a="http://schemas.openxmlformats.org/drawingml/2006/main">
                        <a:rPr lang="hi" dirty="0"/>
                        <a:t>+ ऑल्ट + [1,2,3]</a:t>
                      </a:r>
                      <a:endParaRPr xmlns:a="http://schemas.openxmlformats.org/drawingml/2006/main" lang="en-US" dirty="0"/>
                    </a:p>
                  </a:txBody>
                  <a:tcPr/>
                </a:tc>
                <a:tc>
                  <a:txBody>
                    <a:bodyPr/>
                    <a:lstStyle/>
                    <a:p>
                      <a:r xmlns:a="http://schemas.openxmlformats.org/drawingml/2006/main">
                        <a:rPr lang="hi" dirty="0"/>
                        <a:t>शैली परिवर्तन</a:t>
                      </a:r>
                      <a:endParaRPr xmlns:a="http://schemas.openxmlformats.org/drawingml/2006/main" lang="en-US" dirty="0"/>
                    </a:p>
                  </a:txBody>
                  <a:tcPr/>
                </a:tc>
              </a:tr>
            </a:tbl>
          </a:graphicData>
        </a:graphic>
      </p:graphicFrame>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4"/>
          <p:cNvGraphicFramePr>
            <a:graphicFrameLocks noGrp="1"/>
          </p:cNvGraphicFramePr>
          <p:nvPr>
            <p:ph sz="quarter" idx="1"/>
          </p:nvPr>
        </p:nvGraphicFramePr>
        <p:xfrm>
          <a:off x="457200" y="391160"/>
          <a:ext cx="7620000" cy="6070600"/>
        </p:xfrm>
        <a:graphic>
          <a:graphicData uri="http://schemas.openxmlformats.org/drawingml/2006/table">
            <a:tbl>
              <a:tblPr firstRow="1" bandRow="1">
                <a:tableStyleId>{5C22544A-7EE6-4342-B048-85BDC9FD1C3A}</a:tableStyleId>
              </a:tblPr>
              <a:tblGrid>
                <a:gridCol w="564444"/>
                <a:gridCol w="2407356"/>
                <a:gridCol w="4648200"/>
              </a:tblGrid>
              <a:tr h="370840">
                <a:tc>
                  <a:txBody>
                    <a:bodyPr/>
                    <a:lstStyle/>
                    <a:p>
                      <a:r xmlns:a="http://schemas.openxmlformats.org/drawingml/2006/main">
                        <a:rPr lang="hi" dirty="0" err="1"/>
                        <a:t>एसआर</a:t>
                      </a:r>
                      <a:endParaRPr xmlns:a="http://schemas.openxmlformats.org/drawingml/2006/main" lang="en-US" dirty="0"/>
                    </a:p>
                  </a:txBody>
                  <a:tcPr/>
                </a:tc>
                <a:tc>
                  <a:txBody>
                    <a:bodyPr/>
                    <a:lstStyle/>
                    <a:p>
                      <a:r xmlns:a="http://schemas.openxmlformats.org/drawingml/2006/main">
                        <a:rPr lang="hi" dirty="0"/>
                        <a:t>चाबी</a:t>
                      </a:r>
                      <a:endParaRPr xmlns:a="http://schemas.openxmlformats.org/drawingml/2006/main" lang="en-US" dirty="0"/>
                    </a:p>
                  </a:txBody>
                  <a:tcPr/>
                </a:tc>
                <a:tc>
                  <a:txBody>
                    <a:bodyPr/>
                    <a:lstStyle/>
                    <a:p>
                      <a:r xmlns:a="http://schemas.openxmlformats.org/drawingml/2006/main">
                        <a:rPr lang="hi" dirty="0"/>
                        <a:t>उपयोग हेतु</a:t>
                      </a:r>
                      <a:endParaRPr xmlns:a="http://schemas.openxmlformats.org/drawingml/2006/main" lang="en-US" dirty="0"/>
                    </a:p>
                  </a:txBody>
                  <a:tcPr/>
                </a:tc>
              </a:tr>
              <a:tr h="370840">
                <a:tc>
                  <a:txBody>
                    <a:bodyPr/>
                    <a:lstStyle/>
                    <a:p>
                      <a:r xmlns:a="http://schemas.openxmlformats.org/drawingml/2006/main">
                        <a:rPr lang="hi" dirty="0"/>
                        <a:t>43</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शिफ्ट + f3</a:t>
                      </a:r>
                      <a:endParaRPr xmlns:a="http://schemas.openxmlformats.org/drawingml/2006/main" lang="en-US" dirty="0"/>
                    </a:p>
                  </a:txBody>
                  <a:tcPr/>
                </a:tc>
                <a:tc>
                  <a:txBody>
                    <a:bodyPr/>
                    <a:lstStyle/>
                    <a:p>
                      <a:r xmlns:a="http://schemas.openxmlformats.org/drawingml/2006/main">
                        <a:rPr lang="hi" dirty="0"/>
                        <a:t>बदला हुआ विषय</a:t>
                      </a:r>
                      <a:endParaRPr xmlns:a="http://schemas.openxmlformats.org/drawingml/2006/main" lang="en-US" dirty="0"/>
                    </a:p>
                  </a:txBody>
                  <a:tcPr/>
                </a:tc>
              </a:tr>
              <a:tr h="370840">
                <a:tc>
                  <a:txBody>
                    <a:bodyPr/>
                    <a:lstStyle/>
                    <a:p>
                      <a:r xmlns:a="http://schemas.openxmlformats.org/drawingml/2006/main">
                        <a:rPr lang="hi" dirty="0"/>
                        <a:t>44</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एफ4</a:t>
                      </a:r>
                      <a:endParaRPr xmlns:a="http://schemas.openxmlformats.org/drawingml/2006/main" lang="en-US" dirty="0"/>
                    </a:p>
                  </a:txBody>
                  <a:tcPr/>
                </a:tc>
                <a:tc>
                  <a:txBody>
                    <a:bodyPr/>
                    <a:lstStyle/>
                    <a:p>
                      <a:r xmlns:a="http://schemas.openxmlformats.org/drawingml/2006/main">
                        <a:rPr lang="hi" dirty="0"/>
                        <a:t>अंतिम क्रिया दोहराएँ</a:t>
                      </a:r>
                      <a:endParaRPr xmlns:a="http://schemas.openxmlformats.org/drawingml/2006/main" lang="en-US" dirty="0"/>
                    </a:p>
                  </a:txBody>
                  <a:tcPr/>
                </a:tc>
              </a:tr>
              <a:tr h="370840">
                <a:tc>
                  <a:txBody>
                    <a:bodyPr/>
                    <a:lstStyle/>
                    <a:p>
                      <a:r xmlns:a="http://schemas.openxmlformats.org/drawingml/2006/main">
                        <a:rPr lang="hi" dirty="0"/>
                        <a:t>45</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एफ7</a:t>
                      </a:r>
                      <a:endParaRPr xmlns:a="http://schemas.openxmlformats.org/drawingml/2006/main" lang="en-US" dirty="0"/>
                    </a:p>
                  </a:txBody>
                  <a:tcPr/>
                </a:tc>
                <a:tc>
                  <a:txBody>
                    <a:bodyPr/>
                    <a:lstStyle/>
                    <a:p>
                      <a:r xmlns:a="http://schemas.openxmlformats.org/drawingml/2006/main">
                        <a:rPr lang="hi" dirty="0"/>
                        <a:t>वर्तनी जाँच</a:t>
                      </a:r>
                      <a:endParaRPr xmlns:a="http://schemas.openxmlformats.org/drawingml/2006/main" lang="en-US" dirty="0"/>
                    </a:p>
                  </a:txBody>
                  <a:tcPr/>
                </a:tc>
              </a:tr>
              <a:tr h="370840">
                <a:tc>
                  <a:txBody>
                    <a:bodyPr/>
                    <a:lstStyle/>
                    <a:p>
                      <a:r xmlns:a="http://schemas.openxmlformats.org/drawingml/2006/main">
                        <a:rPr lang="hi" dirty="0"/>
                        <a:t>46</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एफ12</a:t>
                      </a:r>
                      <a:endParaRPr xmlns:a="http://schemas.openxmlformats.org/drawingml/2006/main" lang="en-US" dirty="0"/>
                    </a:p>
                  </a:txBody>
                  <a:tcPr/>
                </a:tc>
                <a:tc>
                  <a:txBody>
                    <a:bodyPr/>
                    <a:lstStyle/>
                    <a:p>
                      <a:r xmlns:a="http://schemas.openxmlformats.org/drawingml/2006/main">
                        <a:rPr lang="hi" dirty="0"/>
                        <a:t>के रूप रक्षित करें</a:t>
                      </a:r>
                      <a:endParaRPr xmlns:a="http://schemas.openxmlformats.org/drawingml/2006/main" lang="en-US" dirty="0"/>
                    </a:p>
                  </a:txBody>
                  <a:tcPr/>
                </a:tc>
              </a:tr>
              <a:tr h="370840">
                <a:tc>
                  <a:txBody>
                    <a:bodyPr/>
                    <a:lstStyle/>
                    <a:p>
                      <a:r xmlns:a="http://schemas.openxmlformats.org/drawingml/2006/main">
                        <a:rPr lang="hi" dirty="0"/>
                        <a:t>47</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ऑल्ट + शिफ्ट + डी</a:t>
                      </a:r>
                      <a:endParaRPr xmlns:a="http://schemas.openxmlformats.org/drawingml/2006/main" lang="en-US" dirty="0"/>
                    </a:p>
                  </a:txBody>
                  <a:tcPr/>
                </a:tc>
                <a:tc>
                  <a:txBody>
                    <a:bodyPr/>
                    <a:lstStyle/>
                    <a:p>
                      <a:r xmlns:a="http://schemas.openxmlformats.org/drawingml/2006/main">
                        <a:rPr lang="hi" dirty="0"/>
                        <a:t>वर्तमान दिनांक</a:t>
                      </a:r>
                      <a:endParaRPr xmlns:a="http://schemas.openxmlformats.org/drawingml/2006/main" lang="en-US" dirty="0"/>
                    </a:p>
                  </a:txBody>
                  <a:tcPr/>
                </a:tc>
              </a:tr>
              <a:tr h="508000">
                <a:tc>
                  <a:txBody>
                    <a:bodyPr/>
                    <a:lstStyle/>
                    <a:p>
                      <a:r xmlns:a="http://schemas.openxmlformats.org/drawingml/2006/main">
                        <a:rPr lang="hi" dirty="0"/>
                        <a:t>48</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a:t>ऑल्ट + शिफ्ट + टी</a:t>
                      </a:r>
                      <a:endParaRPr xmlns:a="http://schemas.openxmlformats.org/drawingml/2006/main" lang="en-US" dirty="0"/>
                    </a:p>
                  </a:txBody>
                  <a:tcPr/>
                </a:tc>
                <a:tc>
                  <a:txBody>
                    <a:bodyPr/>
                    <a:lstStyle/>
                    <a:p>
                      <a:r xmlns:a="http://schemas.openxmlformats.org/drawingml/2006/main">
                        <a:rPr lang="hi" dirty="0"/>
                        <a:t>वर्तमान समय</a:t>
                      </a:r>
                      <a:endParaRPr xmlns:a="http://schemas.openxmlformats.org/drawingml/2006/main" lang="en-US" dirty="0"/>
                    </a:p>
                  </a:txBody>
                  <a:tcPr/>
                </a:tc>
              </a:tr>
              <a:tr h="370840">
                <a:tc>
                  <a:txBody>
                    <a:bodyPr/>
                    <a:lstStyle/>
                    <a:p>
                      <a:r xmlns:a="http://schemas.openxmlformats.org/drawingml/2006/main">
                        <a:rPr lang="hi" dirty="0"/>
                        <a:t>49</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r xmlns:a="http://schemas.openxmlformats.org/drawingml/2006/main">
                        <a:rPr lang="hi" dirty="0">
                          <a:sym typeface="Wingdings" panose="05000000000000000000" pitchFamily="2" charset="2"/>
                        </a:rPr>
                        <a:t></a:t>
                      </a:r>
                      <a:endParaRPr xmlns:a="http://schemas.openxmlformats.org/drawingml/2006/main" lang="en-US" dirty="0"/>
                    </a:p>
                  </a:txBody>
                  <a:tcPr/>
                </a:tc>
                <a:tc>
                  <a:txBody>
                    <a:bodyPr/>
                    <a:lstStyle/>
                    <a:p>
                      <a:r xmlns:a="http://schemas.openxmlformats.org/drawingml/2006/main">
                        <a:rPr lang="hi" dirty="0"/>
                        <a:t>अगले शब्द पर जाएँ</a:t>
                      </a:r>
                      <a:endParaRPr xmlns:a="http://schemas.openxmlformats.org/drawingml/2006/main" lang="en-US" dirty="0"/>
                    </a:p>
                  </a:txBody>
                  <a:tcPr/>
                </a:tc>
              </a:tr>
              <a:tr h="370840">
                <a:tc>
                  <a:txBody>
                    <a:bodyPr/>
                    <a:lstStyle/>
                    <a:p>
                      <a:r xmlns:a="http://schemas.openxmlformats.org/drawingml/2006/main">
                        <a:rPr lang="hi" dirty="0"/>
                        <a:t>50</a:t>
                      </a:r>
                      <a:endParaRPr xmlns:a="http://schemas.openxmlformats.org/drawingml/2006/main" lang="en-US" dirty="0"/>
                    </a:p>
                  </a:txBody>
                  <a:tcPr/>
                </a:tc>
                <a:tc>
                  <a:txBody>
                    <a:bodyPr/>
                    <a:lstStyle/>
                    <a:p>
                      <a:pPr xmlns:a="http://schemas.openxmlformats.org/drawingml/2006/main" marL="0" marR="0" indent="0" algn="l" defTabSz="914400" rtl="0" eaLnBrk="1" fontAlgn="auto" latinLnBrk="0" hangingPunct="1">
                        <a:lnSpc>
                          <a:spcPct val="100000"/>
                        </a:lnSpc>
                        <a:spcBef>
                          <a:spcPts val="0"/>
                        </a:spcBef>
                        <a:spcAft>
                          <a:spcPts val="0"/>
                        </a:spcAft>
                        <a:buClrTx/>
                        <a:buSzTx/>
                        <a:buFontTx/>
                        <a:buNone/>
                        <a:defRPr/>
                      </a:pPr>
                      <a:r xmlns:a="http://schemas.openxmlformats.org/drawingml/2006/main">
                        <a:rPr lang="hi" dirty="0" err="1"/>
                        <a:t>क्रटल </a:t>
                      </a:r>
                      <a:r xmlns:a="http://schemas.openxmlformats.org/drawingml/2006/main">
                        <a:rPr lang="hi" dirty="0"/>
                        <a:t>+ </a:t>
                      </a:r>
                      <a:r xmlns:a="http://schemas.openxmlformats.org/drawingml/2006/main">
                        <a:rPr lang="hi" dirty="0">
                          <a:sym typeface="Wingdings" panose="05000000000000000000" pitchFamily="2" charset="2"/>
                        </a:rPr>
                        <a:t></a:t>
                      </a:r>
                      <a:endParaRPr xmlns:a="http://schemas.openxmlformats.org/drawingml/2006/main" lang="en-US" dirty="0"/>
                    </a:p>
                  </a:txBody>
                  <a:tcPr/>
                </a:tc>
                <a:tc>
                  <a:txBody>
                    <a:bodyPr/>
                    <a:lstStyle/>
                    <a:p>
                      <a:r xmlns:a="http://schemas.openxmlformats.org/drawingml/2006/main">
                        <a:rPr lang="hi"/>
                        <a:t>पिछले शब्द </a:t>
                      </a:r>
                      <a:endParaRPr xmlns:a="http://schemas.openxmlformats.org/drawingml/2006/main" lang="en-US" dirty="0"/>
                      <a:r xmlns:a="http://schemas.openxmlformats.org/drawingml/2006/main">
                        <a:rPr lang="hi" dirty="0"/>
                        <a:t>पर जाएँ</a:t>
                      </a:r>
                    </a:p>
                  </a:txBody>
                  <a:tcPr/>
                </a:tc>
              </a:tr>
              <a:tr h="370840">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endParaRPr lang="en-US" dirty="0"/>
                    </a:p>
                  </a:txBody>
                  <a:tcPr/>
                </a:tc>
              </a:tr>
              <a:tr h="370840">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endParaRPr lang="en-US" dirty="0"/>
                    </a:p>
                  </a:txBody>
                  <a:tcPr/>
                </a:tc>
                <a:tc>
                  <a:txBody>
                    <a:bodyPr/>
                    <a:lstStyle/>
                    <a:p>
                      <a:endParaRPr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पूर्ण प्रपत्र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आम तौर पर कंप्यूटर क्षेत्र में हम कई चीजों और घटकों के संक्षिप्त रूप का उपयोग कर रहे हैं, यहां उनके पूर्ण रूपों के साथ आमतौर पर उपयोग किए जाने वाले संक्षिप्त रूपों की सूची दी गई है</a:t>
            </a:r>
            <a:endParaRPr xmlns:a="http://schemas.openxmlformats.org/drawingml/2006/main" lang="en-US" dirty="0"/>
          </a:p>
        </p:txBody>
      </p:sp>
      <p:sp>
        <p:nvSpPr>
          <p:cNvPr id="4" name="Slide Number Placeholder 3"/>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792162"/>
          </a:xfrm>
        </p:spPr>
        <p:txBody>
          <a:bodyPr/>
          <a:lstStyle/>
          <a:p>
            <a:r xmlns:a="http://schemas.openxmlformats.org/drawingml/2006/main">
              <a:rPr lang="hi" dirty="0"/>
              <a:t>पूर्ण रूपों की सूची</a:t>
            </a:r>
            <a:endParaRPr xmlns:a="http://schemas.openxmlformats.org/drawingml/2006/main" lang="en-US" dirty="0"/>
          </a:p>
        </p:txBody>
      </p:sp>
      <p:graphicFrame>
        <p:nvGraphicFramePr>
          <p:cNvPr id="4" name="Content Placeholder 3"/>
          <p:cNvGraphicFramePr>
            <a:graphicFrameLocks noGrp="1"/>
          </p:cNvGraphicFramePr>
          <p:nvPr>
            <p:ph sz="quarter" idx="1"/>
          </p:nvPr>
        </p:nvGraphicFramePr>
        <p:xfrm>
          <a:off x="190499" y="1189620"/>
          <a:ext cx="8001001" cy="5191760"/>
        </p:xfrm>
        <a:graphic>
          <a:graphicData uri="http://schemas.openxmlformats.org/drawingml/2006/table">
            <a:tbl>
              <a:tblPr firstRow="1" bandRow="1">
                <a:tableStyleId>{5C22544A-7EE6-4342-B048-85BDC9FD1C3A}</a:tableStyleId>
              </a:tblPr>
              <a:tblGrid>
                <a:gridCol w="592667"/>
                <a:gridCol w="1481667"/>
                <a:gridCol w="5926667"/>
              </a:tblGrid>
              <a:tr h="370840">
                <a:tc>
                  <a:txBody>
                    <a:bodyPr/>
                    <a:lstStyle/>
                    <a:p>
                      <a:r xmlns:a="http://schemas.openxmlformats.org/drawingml/2006/main">
                        <a:rPr lang="hi" dirty="0"/>
                        <a:t>सीनियर</a:t>
                      </a:r>
                      <a:endParaRPr xmlns:a="http://schemas.openxmlformats.org/drawingml/2006/main" lang="en-US" dirty="0"/>
                    </a:p>
                  </a:txBody>
                  <a:tcPr/>
                </a:tc>
                <a:tc>
                  <a:txBody>
                    <a:bodyPr/>
                    <a:lstStyle/>
                    <a:p>
                      <a:r xmlns:a="http://schemas.openxmlformats.org/drawingml/2006/main">
                        <a:rPr lang="hi" dirty="0"/>
                        <a:t>संक्षिप्त रूप</a:t>
                      </a:r>
                      <a:endParaRPr xmlns:a="http://schemas.openxmlformats.org/drawingml/2006/main" lang="en-US" dirty="0"/>
                    </a:p>
                  </a:txBody>
                  <a:tcPr/>
                </a:tc>
                <a:tc>
                  <a:txBody>
                    <a:bodyPr/>
                    <a:lstStyle/>
                    <a:p>
                      <a:r xmlns:a="http://schemas.openxmlformats.org/drawingml/2006/main">
                        <a:rPr lang="hi" dirty="0"/>
                        <a:t>पूर्ण प्रपत्र</a:t>
                      </a:r>
                      <a:endParaRPr xmlns:a="http://schemas.openxmlformats.org/drawingml/2006/main" lang="en-US" dirty="0"/>
                    </a:p>
                  </a:txBody>
                  <a:tcPr/>
                </a:tc>
              </a:tr>
              <a:tr h="370840">
                <a:tc>
                  <a:txBody>
                    <a:bodyPr/>
                    <a:lstStyle/>
                    <a:p>
                      <a:r xmlns:a="http://schemas.openxmlformats.org/drawingml/2006/main">
                        <a:rPr lang="hi" dirty="0"/>
                        <a:t>1</a:t>
                      </a:r>
                      <a:endParaRPr xmlns:a="http://schemas.openxmlformats.org/drawingml/2006/main" lang="en-US" dirty="0"/>
                    </a:p>
                  </a:txBody>
                  <a:tcPr/>
                </a:tc>
                <a:tc>
                  <a:txBody>
                    <a:bodyPr/>
                    <a:lstStyle/>
                    <a:p>
                      <a:r xmlns:a="http://schemas.openxmlformats.org/drawingml/2006/main">
                        <a:rPr lang="hi" dirty="0"/>
                        <a:t>आलू</a:t>
                      </a:r>
                      <a:endParaRPr xmlns:a="http://schemas.openxmlformats.org/drawingml/2006/main" lang="en-US" dirty="0"/>
                    </a:p>
                  </a:txBody>
                  <a:tcPr/>
                </a:tc>
                <a:tc>
                  <a:txBody>
                    <a:bodyPr/>
                    <a:lstStyle/>
                    <a:p>
                      <a:r xmlns:a="http://schemas.openxmlformats.org/drawingml/2006/main">
                        <a:rPr lang="hi" dirty="0"/>
                        <a:t>अंकगणित </a:t>
                      </a:r>
                      <a:r xmlns:a="http://schemas.openxmlformats.org/drawingml/2006/main">
                        <a:rPr lang="hi" baseline="0" dirty="0"/>
                        <a:t>तार्किक इकाई</a:t>
                      </a:r>
                      <a:endParaRPr xmlns:a="http://schemas.openxmlformats.org/drawingml/2006/main" lang="en-US" dirty="0"/>
                    </a:p>
                  </a:txBody>
                  <a:tcPr/>
                </a:tc>
              </a:tr>
              <a:tr h="370840">
                <a:tc>
                  <a:txBody>
                    <a:bodyPr/>
                    <a:lstStyle/>
                    <a:p>
                      <a:r xmlns:a="http://schemas.openxmlformats.org/drawingml/2006/main">
                        <a:rPr lang="hi" dirty="0"/>
                        <a:t>2</a:t>
                      </a:r>
                      <a:endParaRPr xmlns:a="http://schemas.openxmlformats.org/drawingml/2006/main" lang="en-US" dirty="0"/>
                    </a:p>
                  </a:txBody>
                  <a:tcPr/>
                </a:tc>
                <a:tc>
                  <a:txBody>
                    <a:bodyPr/>
                    <a:lstStyle/>
                    <a:p>
                      <a:r xmlns:a="http://schemas.openxmlformats.org/drawingml/2006/main">
                        <a:rPr lang="hi" dirty="0"/>
                        <a:t>घन</a:t>
                      </a:r>
                      <a:endParaRPr xmlns:a="http://schemas.openxmlformats.org/drawingml/2006/main" lang="en-US" dirty="0"/>
                    </a:p>
                  </a:txBody>
                  <a:tcPr/>
                </a:tc>
                <a:tc>
                  <a:txBody>
                    <a:bodyPr/>
                    <a:lstStyle/>
                    <a:p>
                      <a:r xmlns:a="http://schemas.openxmlformats.org/drawingml/2006/main">
                        <a:rPr lang="hi" dirty="0"/>
                        <a:t>नियंत्रण यूनिट</a:t>
                      </a:r>
                      <a:endParaRPr xmlns:a="http://schemas.openxmlformats.org/drawingml/2006/main" lang="en-US" dirty="0"/>
                    </a:p>
                  </a:txBody>
                  <a:tcPr/>
                </a:tc>
              </a:tr>
              <a:tr h="370840">
                <a:tc>
                  <a:txBody>
                    <a:bodyPr/>
                    <a:lstStyle/>
                    <a:p>
                      <a:r xmlns:a="http://schemas.openxmlformats.org/drawingml/2006/main">
                        <a:rPr lang="hi" dirty="0"/>
                        <a:t>3</a:t>
                      </a:r>
                      <a:endParaRPr xmlns:a="http://schemas.openxmlformats.org/drawingml/2006/main" lang="en-US" dirty="0"/>
                    </a:p>
                  </a:txBody>
                  <a:tcPr/>
                </a:tc>
                <a:tc>
                  <a:txBody>
                    <a:bodyPr/>
                    <a:lstStyle/>
                    <a:p>
                      <a:r xmlns:a="http://schemas.openxmlformats.org/drawingml/2006/main">
                        <a:rPr lang="hi" dirty="0"/>
                        <a:t>टक्कर मारना</a:t>
                      </a:r>
                      <a:endParaRPr xmlns:a="http://schemas.openxmlformats.org/drawingml/2006/main" lang="en-US" dirty="0"/>
                    </a:p>
                  </a:txBody>
                  <a:tcPr/>
                </a:tc>
                <a:tc>
                  <a:txBody>
                    <a:bodyPr/>
                    <a:lstStyle/>
                    <a:p>
                      <a:r xmlns:a="http://schemas.openxmlformats.org/drawingml/2006/main">
                        <a:rPr lang="hi" dirty="0"/>
                        <a:t>रैंडम एक्सेस </a:t>
                      </a:r>
                      <a:r xmlns:a="http://schemas.openxmlformats.org/drawingml/2006/main">
                        <a:rPr lang="hi" baseline="0" dirty="0"/>
                        <a:t>मेमोरी</a:t>
                      </a:r>
                      <a:endParaRPr xmlns:a="http://schemas.openxmlformats.org/drawingml/2006/main" lang="en-US" dirty="0"/>
                    </a:p>
                  </a:txBody>
                  <a:tcPr/>
                </a:tc>
              </a:tr>
              <a:tr h="370840">
                <a:tc>
                  <a:txBody>
                    <a:bodyPr/>
                    <a:lstStyle/>
                    <a:p>
                      <a:r xmlns:a="http://schemas.openxmlformats.org/drawingml/2006/main">
                        <a:rPr lang="hi" dirty="0"/>
                        <a:t>4</a:t>
                      </a:r>
                      <a:endParaRPr xmlns:a="http://schemas.openxmlformats.org/drawingml/2006/main" lang="en-US" dirty="0"/>
                    </a:p>
                  </a:txBody>
                  <a:tcPr/>
                </a:tc>
                <a:tc>
                  <a:txBody>
                    <a:bodyPr/>
                    <a:lstStyle/>
                    <a:p>
                      <a:r xmlns:a="http://schemas.openxmlformats.org/drawingml/2006/main">
                        <a:rPr lang="hi" dirty="0"/>
                        <a:t>ROM</a:t>
                      </a:r>
                      <a:endParaRPr xmlns:a="http://schemas.openxmlformats.org/drawingml/2006/main" lang="en-US" dirty="0"/>
                    </a:p>
                  </a:txBody>
                  <a:tcPr/>
                </a:tc>
                <a:tc>
                  <a:txBody>
                    <a:bodyPr/>
                    <a:lstStyle/>
                    <a:p>
                      <a:r xmlns:a="http://schemas.openxmlformats.org/drawingml/2006/main">
                        <a:rPr lang="hi" dirty="0"/>
                        <a:t>केवल पढ़ने के लिये मेमोरी</a:t>
                      </a:r>
                      <a:endParaRPr xmlns:a="http://schemas.openxmlformats.org/drawingml/2006/main" lang="en-US" dirty="0"/>
                    </a:p>
                  </a:txBody>
                  <a:tcPr/>
                </a:tc>
              </a:tr>
              <a:tr h="370840">
                <a:tc>
                  <a:txBody>
                    <a:bodyPr/>
                    <a:lstStyle/>
                    <a:p>
                      <a:r xmlns:a="http://schemas.openxmlformats.org/drawingml/2006/main">
                        <a:rPr lang="hi" dirty="0"/>
                        <a:t>5</a:t>
                      </a:r>
                      <a:endParaRPr xmlns:a="http://schemas.openxmlformats.org/drawingml/2006/main" lang="en-US" dirty="0"/>
                    </a:p>
                  </a:txBody>
                  <a:tcPr/>
                </a:tc>
                <a:tc>
                  <a:txBody>
                    <a:bodyPr/>
                    <a:lstStyle/>
                    <a:p>
                      <a:r xmlns:a="http://schemas.openxmlformats.org/drawingml/2006/main">
                        <a:rPr lang="hi" dirty="0"/>
                        <a:t>सीडी</a:t>
                      </a:r>
                      <a:endParaRPr xmlns:a="http://schemas.openxmlformats.org/drawingml/2006/main" lang="en-US" dirty="0"/>
                    </a:p>
                  </a:txBody>
                  <a:tcPr/>
                </a:tc>
                <a:tc>
                  <a:txBody>
                    <a:bodyPr/>
                    <a:lstStyle/>
                    <a:p>
                      <a:r xmlns:a="http://schemas.openxmlformats.org/drawingml/2006/main">
                        <a:rPr lang="hi" dirty="0"/>
                        <a:t>बंधा हुआ डिस्क</a:t>
                      </a:r>
                      <a:endParaRPr xmlns:a="http://schemas.openxmlformats.org/drawingml/2006/main" lang="en-US" dirty="0"/>
                    </a:p>
                  </a:txBody>
                  <a:tcPr/>
                </a:tc>
              </a:tr>
              <a:tr h="370840">
                <a:tc>
                  <a:txBody>
                    <a:bodyPr/>
                    <a:lstStyle/>
                    <a:p>
                      <a:r xmlns:a="http://schemas.openxmlformats.org/drawingml/2006/main">
                        <a:rPr lang="hi" dirty="0"/>
                        <a:t>6</a:t>
                      </a:r>
                      <a:endParaRPr xmlns:a="http://schemas.openxmlformats.org/drawingml/2006/main" lang="en-US" dirty="0"/>
                    </a:p>
                  </a:txBody>
                  <a:tcPr/>
                </a:tc>
                <a:tc>
                  <a:txBody>
                    <a:bodyPr/>
                    <a:lstStyle/>
                    <a:p>
                      <a:r xmlns:a="http://schemas.openxmlformats.org/drawingml/2006/main">
                        <a:rPr lang="hi" dirty="0"/>
                        <a:t>डीवीडी</a:t>
                      </a:r>
                      <a:endParaRPr xmlns:a="http://schemas.openxmlformats.org/drawingml/2006/main" lang="en-US" dirty="0"/>
                    </a:p>
                  </a:txBody>
                  <a:tcPr/>
                </a:tc>
                <a:tc>
                  <a:txBody>
                    <a:bodyPr/>
                    <a:lstStyle/>
                    <a:p>
                      <a:r xmlns:a="http://schemas.openxmlformats.org/drawingml/2006/main">
                        <a:rPr lang="hi" dirty="0"/>
                        <a:t>डीजिटल </a:t>
                      </a:r>
                      <a:r xmlns:a="http://schemas.openxmlformats.org/drawingml/2006/main">
                        <a:rPr lang="hi" baseline="0" dirty="0"/>
                        <a:t>वर्सेटायल डिस्क</a:t>
                      </a:r>
                      <a:endParaRPr xmlns:a="http://schemas.openxmlformats.org/drawingml/2006/main" lang="en-US" dirty="0"/>
                    </a:p>
                  </a:txBody>
                  <a:tcPr/>
                </a:tc>
              </a:tr>
              <a:tr h="370840">
                <a:tc>
                  <a:txBody>
                    <a:bodyPr/>
                    <a:lstStyle/>
                    <a:p>
                      <a:r xmlns:a="http://schemas.openxmlformats.org/drawingml/2006/main">
                        <a:rPr lang="hi" dirty="0"/>
                        <a:t>7</a:t>
                      </a:r>
                      <a:endParaRPr xmlns:a="http://schemas.openxmlformats.org/drawingml/2006/main" lang="en-US" dirty="0"/>
                    </a:p>
                  </a:txBody>
                  <a:tcPr/>
                </a:tc>
                <a:tc>
                  <a:txBody>
                    <a:bodyPr/>
                    <a:lstStyle/>
                    <a:p>
                      <a:r xmlns:a="http://schemas.openxmlformats.org/drawingml/2006/main">
                        <a:rPr lang="hi" dirty="0"/>
                        <a:t>USB</a:t>
                      </a:r>
                      <a:endParaRPr xmlns:a="http://schemas.openxmlformats.org/drawingml/2006/main" lang="en-US" dirty="0"/>
                    </a:p>
                  </a:txBody>
                  <a:tcPr/>
                </a:tc>
                <a:tc>
                  <a:txBody>
                    <a:bodyPr/>
                    <a:lstStyle/>
                    <a:p>
                      <a:r xmlns:a="http://schemas.openxmlformats.org/drawingml/2006/main">
                        <a:rPr lang="hi" dirty="0"/>
                        <a:t>यूनिवर्सल सीरियल बस</a:t>
                      </a:r>
                      <a:endParaRPr xmlns:a="http://schemas.openxmlformats.org/drawingml/2006/main" lang="en-US" dirty="0"/>
                    </a:p>
                  </a:txBody>
                  <a:tcPr/>
                </a:tc>
              </a:tr>
              <a:tr h="370840">
                <a:tc>
                  <a:txBody>
                    <a:bodyPr/>
                    <a:lstStyle/>
                    <a:p>
                      <a:r xmlns:a="http://schemas.openxmlformats.org/drawingml/2006/main">
                        <a:rPr lang="hi" dirty="0"/>
                        <a:t>8</a:t>
                      </a:r>
                      <a:endParaRPr xmlns:a="http://schemas.openxmlformats.org/drawingml/2006/main" lang="en-US" dirty="0"/>
                    </a:p>
                  </a:txBody>
                  <a:tcPr/>
                </a:tc>
                <a:tc>
                  <a:txBody>
                    <a:bodyPr/>
                    <a:lstStyle/>
                    <a:p>
                      <a:r xmlns:a="http://schemas.openxmlformats.org/drawingml/2006/main">
                        <a:rPr lang="hi" dirty="0"/>
                        <a:t>डीपीआई</a:t>
                      </a:r>
                      <a:endParaRPr xmlns:a="http://schemas.openxmlformats.org/drawingml/2006/main" lang="en-US" dirty="0"/>
                    </a:p>
                  </a:txBody>
                  <a:tcPr/>
                </a:tc>
                <a:tc>
                  <a:txBody>
                    <a:bodyPr/>
                    <a:lstStyle/>
                    <a:p>
                      <a:r xmlns:a="http://schemas.openxmlformats.org/drawingml/2006/main">
                        <a:rPr lang="hi" dirty="0"/>
                        <a:t>डॉट्स प्रति इंच</a:t>
                      </a:r>
                      <a:endParaRPr xmlns:a="http://schemas.openxmlformats.org/drawingml/2006/main" lang="en-US" dirty="0"/>
                    </a:p>
                  </a:txBody>
                  <a:tcPr/>
                </a:tc>
              </a:tr>
              <a:tr h="370840">
                <a:tc>
                  <a:txBody>
                    <a:bodyPr/>
                    <a:lstStyle/>
                    <a:p>
                      <a:r xmlns:a="http://schemas.openxmlformats.org/drawingml/2006/main">
                        <a:rPr lang="hi" dirty="0"/>
                        <a:t>9</a:t>
                      </a:r>
                      <a:endParaRPr xmlns:a="http://schemas.openxmlformats.org/drawingml/2006/main" lang="en-US" dirty="0"/>
                    </a:p>
                  </a:txBody>
                  <a:tcPr/>
                </a:tc>
                <a:tc>
                  <a:txBody>
                    <a:bodyPr/>
                    <a:lstStyle/>
                    <a:p>
                      <a:r xmlns:a="http://schemas.openxmlformats.org/drawingml/2006/main">
                        <a:rPr lang="hi" dirty="0"/>
                        <a:t>एसएमपीएस</a:t>
                      </a:r>
                      <a:endParaRPr xmlns:a="http://schemas.openxmlformats.org/drawingml/2006/main" lang="en-US" dirty="0"/>
                    </a:p>
                  </a:txBody>
                  <a:tcPr/>
                </a:tc>
                <a:tc>
                  <a:txBody>
                    <a:bodyPr/>
                    <a:lstStyle/>
                    <a:p>
                      <a:r xmlns:a="http://schemas.openxmlformats.org/drawingml/2006/main">
                        <a:rPr lang="hi" dirty="0"/>
                        <a:t>स्विच मोड बिजली आपूर्ति</a:t>
                      </a:r>
                      <a:endParaRPr xmlns:a="http://schemas.openxmlformats.org/drawingml/2006/main" lang="en-US" dirty="0"/>
                    </a:p>
                  </a:txBody>
                  <a:tcPr/>
                </a:tc>
              </a:tr>
              <a:tr h="370840">
                <a:tc>
                  <a:txBody>
                    <a:bodyPr/>
                    <a:lstStyle/>
                    <a:p>
                      <a:r xmlns:a="http://schemas.openxmlformats.org/drawingml/2006/main">
                        <a:rPr lang="hi" dirty="0"/>
                        <a:t>10</a:t>
                      </a:r>
                      <a:endParaRPr xmlns:a="http://schemas.openxmlformats.org/drawingml/2006/main" lang="en-US" dirty="0"/>
                    </a:p>
                  </a:txBody>
                  <a:tcPr/>
                </a:tc>
                <a:tc>
                  <a:txBody>
                    <a:bodyPr/>
                    <a:lstStyle/>
                    <a:p>
                      <a:r xmlns:a="http://schemas.openxmlformats.org/drawingml/2006/main">
                        <a:rPr lang="hi" dirty="0"/>
                        <a:t>लैन</a:t>
                      </a:r>
                      <a:endParaRPr xmlns:a="http://schemas.openxmlformats.org/drawingml/2006/main" lang="en-US" dirty="0"/>
                    </a:p>
                  </a:txBody>
                  <a:tcPr/>
                </a:tc>
                <a:tc>
                  <a:txBody>
                    <a:bodyPr/>
                    <a:lstStyle/>
                    <a:p>
                      <a:r xmlns:a="http://schemas.openxmlformats.org/drawingml/2006/main">
                        <a:rPr lang="hi" dirty="0"/>
                        <a:t>लोकल </a:t>
                      </a:r>
                      <a:r xmlns:a="http://schemas.openxmlformats.org/drawingml/2006/main">
                        <a:rPr lang="hi" baseline="0" dirty="0"/>
                        <a:t>एरिया नेटवर्क</a:t>
                      </a:r>
                      <a:endParaRPr xmlns:a="http://schemas.openxmlformats.org/drawingml/2006/main" lang="en-US" dirty="0"/>
                    </a:p>
                  </a:txBody>
                  <a:tcPr/>
                </a:tc>
              </a:tr>
              <a:tr h="370840">
                <a:tc>
                  <a:txBody>
                    <a:bodyPr/>
                    <a:lstStyle/>
                    <a:p>
                      <a:r xmlns:a="http://schemas.openxmlformats.org/drawingml/2006/main">
                        <a:rPr lang="hi" dirty="0"/>
                        <a:t>11</a:t>
                      </a:r>
                      <a:endParaRPr xmlns:a="http://schemas.openxmlformats.org/drawingml/2006/main" lang="en-US" dirty="0"/>
                    </a:p>
                  </a:txBody>
                  <a:tcPr/>
                </a:tc>
                <a:tc>
                  <a:txBody>
                    <a:bodyPr/>
                    <a:lstStyle/>
                    <a:p>
                      <a:r xmlns:a="http://schemas.openxmlformats.org/drawingml/2006/main">
                        <a:rPr lang="hi" dirty="0"/>
                        <a:t>आदमी</a:t>
                      </a:r>
                      <a:endParaRPr xmlns:a="http://schemas.openxmlformats.org/drawingml/2006/main" lang="en-US" dirty="0"/>
                    </a:p>
                  </a:txBody>
                  <a:tcPr/>
                </a:tc>
                <a:tc>
                  <a:txBody>
                    <a:bodyPr/>
                    <a:lstStyle/>
                    <a:p>
                      <a:r xmlns:a="http://schemas.openxmlformats.org/drawingml/2006/main">
                        <a:rPr lang="hi" dirty="0"/>
                        <a:t>मेट्रोपॉलिटन एरिया नेटवर्क</a:t>
                      </a:r>
                      <a:endParaRPr xmlns:a="http://schemas.openxmlformats.org/drawingml/2006/main" lang="en-US" dirty="0"/>
                    </a:p>
                  </a:txBody>
                  <a:tcPr/>
                </a:tc>
              </a:tr>
              <a:tr h="370840">
                <a:tc>
                  <a:txBody>
                    <a:bodyPr/>
                    <a:lstStyle/>
                    <a:p>
                      <a:r xmlns:a="http://schemas.openxmlformats.org/drawingml/2006/main">
                        <a:rPr lang="hi" dirty="0"/>
                        <a:t>12</a:t>
                      </a:r>
                      <a:endParaRPr xmlns:a="http://schemas.openxmlformats.org/drawingml/2006/main" lang="en-US" dirty="0"/>
                    </a:p>
                  </a:txBody>
                  <a:tcPr/>
                </a:tc>
                <a:tc>
                  <a:txBody>
                    <a:bodyPr/>
                    <a:lstStyle/>
                    <a:p>
                      <a:r xmlns:a="http://schemas.openxmlformats.org/drawingml/2006/main">
                        <a:rPr lang="hi" dirty="0"/>
                        <a:t>कर सकना</a:t>
                      </a:r>
                      <a:endParaRPr xmlns:a="http://schemas.openxmlformats.org/drawingml/2006/main" lang="en-US" dirty="0"/>
                    </a:p>
                  </a:txBody>
                  <a:tcPr/>
                </a:tc>
                <a:tc>
                  <a:txBody>
                    <a:bodyPr/>
                    <a:lstStyle/>
                    <a:p>
                      <a:r xmlns:a="http://schemas.openxmlformats.org/drawingml/2006/main">
                        <a:rPr lang="hi" dirty="0"/>
                        <a:t>कैम्पस </a:t>
                      </a:r>
                      <a:r xmlns:a="http://schemas.openxmlformats.org/drawingml/2006/main">
                        <a:rPr lang="hi" baseline="0" dirty="0"/>
                        <a:t>/ कॉर्पोरेट एरिया नेटवर्क</a:t>
                      </a:r>
                      <a:endParaRPr xmlns:a="http://schemas.openxmlformats.org/drawingml/2006/main" lang="en-US" dirty="0"/>
                    </a:p>
                  </a:txBody>
                  <a:tcPr/>
                </a:tc>
              </a:tr>
              <a:tr h="370840">
                <a:tc>
                  <a:txBody>
                    <a:bodyPr/>
                    <a:lstStyle/>
                    <a:p>
                      <a:r xmlns:a="http://schemas.openxmlformats.org/drawingml/2006/main">
                        <a:rPr lang="hi" dirty="0"/>
                        <a:t>13</a:t>
                      </a:r>
                      <a:endParaRPr xmlns:a="http://schemas.openxmlformats.org/drawingml/2006/main" lang="en-US" dirty="0"/>
                    </a:p>
                  </a:txBody>
                  <a:tcPr/>
                </a:tc>
                <a:tc>
                  <a:txBody>
                    <a:bodyPr/>
                    <a:lstStyle/>
                    <a:p>
                      <a:r xmlns:a="http://schemas.openxmlformats.org/drawingml/2006/main">
                        <a:rPr lang="hi" dirty="0"/>
                        <a:t>ज़र्द</a:t>
                      </a:r>
                      <a:endParaRPr xmlns:a="http://schemas.openxmlformats.org/drawingml/2006/main" lang="en-US" dirty="0"/>
                    </a:p>
                  </a:txBody>
                  <a:tcPr/>
                </a:tc>
                <a:tc>
                  <a:txBody>
                    <a:bodyPr/>
                    <a:lstStyle/>
                    <a:p>
                      <a:r xmlns:a="http://schemas.openxmlformats.org/drawingml/2006/main">
                        <a:rPr lang="hi" dirty="0"/>
                        <a:t>वृहत् क्षेत्र जालक्रम</a:t>
                      </a:r>
                      <a:endParaRPr xmlns:a="http://schemas.openxmlformats.org/drawingml/2006/main" lang="en-US" dirty="0"/>
                    </a:p>
                  </a:txBody>
                  <a:tcPr/>
                </a:tc>
              </a:tr>
            </a:tbl>
          </a:graphicData>
        </a:graphic>
      </p:graphicFrame>
      <p:sp>
        <p:nvSpPr>
          <p:cNvPr id="5" name="Slide Number Placeholder 4"/>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6" name="Footer Placeholder 5"/>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1816" y="142240"/>
          <a:ext cx="8077200" cy="6304280"/>
        </p:xfrm>
        <a:graphic>
          <a:graphicData uri="http://schemas.openxmlformats.org/drawingml/2006/table">
            <a:tbl>
              <a:tblPr firstRow="1" bandRow="1">
                <a:tableStyleId>{5C22544A-7EE6-4342-B048-85BDC9FD1C3A}</a:tableStyleId>
              </a:tblPr>
              <a:tblGrid>
                <a:gridCol w="523522"/>
                <a:gridCol w="1495778"/>
                <a:gridCol w="6057900"/>
              </a:tblGrid>
              <a:tr h="370840">
                <a:tc>
                  <a:txBody>
                    <a:bodyPr/>
                    <a:lstStyle/>
                    <a:p>
                      <a:r xmlns:a="http://schemas.openxmlformats.org/drawingml/2006/main">
                        <a:rPr lang="hi" dirty="0"/>
                        <a:t>सीनियर</a:t>
                      </a:r>
                      <a:endParaRPr xmlns:a="http://schemas.openxmlformats.org/drawingml/2006/main" lang="en-US" dirty="0"/>
                    </a:p>
                  </a:txBody>
                  <a:tcPr/>
                </a:tc>
                <a:tc>
                  <a:txBody>
                    <a:bodyPr/>
                    <a:lstStyle/>
                    <a:p>
                      <a:r xmlns:a="http://schemas.openxmlformats.org/drawingml/2006/main">
                        <a:rPr lang="hi" dirty="0"/>
                        <a:t>संक्षिप्त रूप</a:t>
                      </a:r>
                      <a:endParaRPr xmlns:a="http://schemas.openxmlformats.org/drawingml/2006/main" lang="en-US" dirty="0"/>
                    </a:p>
                  </a:txBody>
                  <a:tcPr/>
                </a:tc>
                <a:tc>
                  <a:txBody>
                    <a:bodyPr/>
                    <a:lstStyle/>
                    <a:p>
                      <a:r xmlns:a="http://schemas.openxmlformats.org/drawingml/2006/main">
                        <a:rPr lang="hi" dirty="0"/>
                        <a:t>पूर्ण प्रपत्र</a:t>
                      </a:r>
                      <a:endParaRPr xmlns:a="http://schemas.openxmlformats.org/drawingml/2006/main" lang="en-US" dirty="0"/>
                    </a:p>
                  </a:txBody>
                  <a:tcPr/>
                </a:tc>
              </a:tr>
              <a:tr h="370840">
                <a:tc>
                  <a:txBody>
                    <a:bodyPr/>
                    <a:lstStyle/>
                    <a:p>
                      <a:r xmlns:a="http://schemas.openxmlformats.org/drawingml/2006/main">
                        <a:rPr lang="hi" dirty="0"/>
                        <a:t>14</a:t>
                      </a:r>
                      <a:endParaRPr xmlns:a="http://schemas.openxmlformats.org/drawingml/2006/main" lang="en-US" dirty="0"/>
                    </a:p>
                  </a:txBody>
                  <a:tcPr/>
                </a:tc>
                <a:tc>
                  <a:txBody>
                    <a:bodyPr/>
                    <a:lstStyle/>
                    <a:p>
                      <a:r xmlns:a="http://schemas.openxmlformats.org/drawingml/2006/main">
                        <a:rPr lang="hi" dirty="0"/>
                        <a:t>CPU</a:t>
                      </a:r>
                      <a:endParaRPr xmlns:a="http://schemas.openxmlformats.org/drawingml/2006/main" lang="en-US" dirty="0"/>
                    </a:p>
                  </a:txBody>
                  <a:tcPr/>
                </a:tc>
                <a:tc>
                  <a:txBody>
                    <a:bodyPr/>
                    <a:lstStyle/>
                    <a:p>
                      <a:r xmlns:a="http://schemas.openxmlformats.org/drawingml/2006/main">
                        <a:rPr lang="hi" dirty="0"/>
                        <a:t>सेंट्रल प्रोसेसिंग यूनिट</a:t>
                      </a:r>
                      <a:endParaRPr xmlns:a="http://schemas.openxmlformats.org/drawingml/2006/main" lang="en-US" dirty="0"/>
                    </a:p>
                  </a:txBody>
                  <a:tcPr/>
                </a:tc>
              </a:tr>
              <a:tr h="370840">
                <a:tc>
                  <a:txBody>
                    <a:bodyPr/>
                    <a:lstStyle/>
                    <a:p>
                      <a:r xmlns:a="http://schemas.openxmlformats.org/drawingml/2006/main">
                        <a:rPr lang="hi" dirty="0"/>
                        <a:t>15</a:t>
                      </a:r>
                      <a:endParaRPr xmlns:a="http://schemas.openxmlformats.org/drawingml/2006/main" lang="en-US" dirty="0"/>
                    </a:p>
                  </a:txBody>
                  <a:tcPr/>
                </a:tc>
                <a:tc>
                  <a:txBody>
                    <a:bodyPr/>
                    <a:lstStyle/>
                    <a:p>
                      <a:r xmlns:a="http://schemas.openxmlformats.org/drawingml/2006/main">
                        <a:rPr lang="hi" dirty="0"/>
                        <a:t>डीएनएस</a:t>
                      </a:r>
                      <a:endParaRPr xmlns:a="http://schemas.openxmlformats.org/drawingml/2006/main" lang="en-US" dirty="0"/>
                    </a:p>
                  </a:txBody>
                  <a:tcPr/>
                </a:tc>
                <a:tc>
                  <a:txBody>
                    <a:bodyPr/>
                    <a:lstStyle/>
                    <a:p>
                      <a:r xmlns:a="http://schemas.openxmlformats.org/drawingml/2006/main">
                        <a:rPr lang="hi" dirty="0"/>
                        <a:t>डोमेन की नामांकन प्रणाली</a:t>
                      </a:r>
                      <a:endParaRPr xmlns:a="http://schemas.openxmlformats.org/drawingml/2006/main" lang="en-US" dirty="0"/>
                    </a:p>
                  </a:txBody>
                  <a:tcPr/>
                </a:tc>
              </a:tr>
              <a:tr h="370840">
                <a:tc>
                  <a:txBody>
                    <a:bodyPr/>
                    <a:lstStyle/>
                    <a:p>
                      <a:r xmlns:a="http://schemas.openxmlformats.org/drawingml/2006/main">
                        <a:rPr lang="hi" dirty="0"/>
                        <a:t>16</a:t>
                      </a:r>
                      <a:endParaRPr xmlns:a="http://schemas.openxmlformats.org/drawingml/2006/main" lang="en-US" dirty="0"/>
                    </a:p>
                  </a:txBody>
                  <a:tcPr/>
                </a:tc>
                <a:tc>
                  <a:txBody>
                    <a:bodyPr/>
                    <a:lstStyle/>
                    <a:p>
                      <a:r xmlns:a="http://schemas.openxmlformats.org/drawingml/2006/main">
                        <a:rPr lang="hi" dirty="0"/>
                        <a:t>एचटीटीपी</a:t>
                      </a:r>
                      <a:endParaRPr xmlns:a="http://schemas.openxmlformats.org/drawingml/2006/main" lang="en-US" dirty="0"/>
                    </a:p>
                  </a:txBody>
                  <a:tcPr/>
                </a:tc>
                <a:tc>
                  <a:txBody>
                    <a:bodyPr/>
                    <a:lstStyle/>
                    <a:p>
                      <a:r xmlns:a="http://schemas.openxmlformats.org/drawingml/2006/main">
                        <a:rPr lang="hi" dirty="0"/>
                        <a:t>हाइपरटेक्स्ट परहस्त </a:t>
                      </a:r>
                      <a:r xmlns:a="http://schemas.openxmlformats.org/drawingml/2006/main">
                        <a:rPr lang="hi" baseline="0" dirty="0"/>
                        <a:t>शिष्टाचार</a:t>
                      </a:r>
                      <a:endParaRPr xmlns:a="http://schemas.openxmlformats.org/drawingml/2006/main" lang="en-US" dirty="0"/>
                    </a:p>
                  </a:txBody>
                  <a:tcPr/>
                </a:tc>
              </a:tr>
              <a:tr h="370840">
                <a:tc>
                  <a:txBody>
                    <a:bodyPr/>
                    <a:lstStyle/>
                    <a:p>
                      <a:r xmlns:a="http://schemas.openxmlformats.org/drawingml/2006/main">
                        <a:rPr lang="hi" dirty="0"/>
                        <a:t>17</a:t>
                      </a:r>
                      <a:endParaRPr xmlns:a="http://schemas.openxmlformats.org/drawingml/2006/main" lang="en-US" dirty="0"/>
                    </a:p>
                  </a:txBody>
                  <a:tcPr/>
                </a:tc>
                <a:tc>
                  <a:txBody>
                    <a:bodyPr/>
                    <a:lstStyle/>
                    <a:p>
                      <a:r xmlns:a="http://schemas.openxmlformats.org/drawingml/2006/main">
                        <a:rPr lang="hi" dirty="0"/>
                        <a:t>HTTPS के</a:t>
                      </a:r>
                      <a:endParaRPr xmlns:a="http://schemas.openxmlformats.org/drawingml/2006/main" lang="en-US" dirty="0"/>
                    </a:p>
                  </a:txBody>
                  <a:tcPr/>
                </a:tc>
                <a:tc>
                  <a:txBody>
                    <a:bodyPr/>
                    <a:lstStyle/>
                    <a:p>
                      <a:r xmlns:a="http://schemas.openxmlformats.org/drawingml/2006/main">
                        <a:rPr lang="hi" dirty="0"/>
                        <a:t>हाइपरटेक्स्ट ट्रांसफर प्रोटोकॉल सिक्योर</a:t>
                      </a:r>
                      <a:endParaRPr xmlns:a="http://schemas.openxmlformats.org/drawingml/2006/main" lang="en-US" dirty="0"/>
                    </a:p>
                  </a:txBody>
                  <a:tcPr/>
                </a:tc>
              </a:tr>
              <a:tr h="370840">
                <a:tc>
                  <a:txBody>
                    <a:bodyPr/>
                    <a:lstStyle/>
                    <a:p>
                      <a:r xmlns:a="http://schemas.openxmlformats.org/drawingml/2006/main">
                        <a:rPr lang="hi" dirty="0"/>
                        <a:t>18</a:t>
                      </a:r>
                      <a:endParaRPr xmlns:a="http://schemas.openxmlformats.org/drawingml/2006/main" lang="en-US" dirty="0"/>
                    </a:p>
                  </a:txBody>
                  <a:tcPr/>
                </a:tc>
                <a:tc>
                  <a:txBody>
                    <a:bodyPr/>
                    <a:lstStyle/>
                    <a:p>
                      <a:r xmlns:a="http://schemas.openxmlformats.org/drawingml/2006/main">
                        <a:rPr lang="hi" dirty="0"/>
                        <a:t>डीएचसीपी</a:t>
                      </a:r>
                      <a:endParaRPr xmlns:a="http://schemas.openxmlformats.org/drawingml/2006/main" lang="en-US" dirty="0"/>
                    </a:p>
                  </a:txBody>
                  <a:tcPr/>
                </a:tc>
                <a:tc>
                  <a:txBody>
                    <a:bodyPr/>
                    <a:lstStyle/>
                    <a:p>
                      <a:r xmlns:a="http://schemas.openxmlformats.org/drawingml/2006/main">
                        <a:rPr lang="hi" dirty="0"/>
                        <a:t>डायनेमिक होस्ट कॉन्फ़िगरेशन प्रोटोकॉल</a:t>
                      </a:r>
                      <a:endParaRPr xmlns:a="http://schemas.openxmlformats.org/drawingml/2006/main" lang="en-US" dirty="0"/>
                    </a:p>
                  </a:txBody>
                  <a:tcPr/>
                </a:tc>
              </a:tr>
              <a:tr h="370840">
                <a:tc>
                  <a:txBody>
                    <a:bodyPr/>
                    <a:lstStyle/>
                    <a:p>
                      <a:r xmlns:a="http://schemas.openxmlformats.org/drawingml/2006/main">
                        <a:rPr lang="hi" dirty="0"/>
                        <a:t>19</a:t>
                      </a:r>
                      <a:endParaRPr xmlns:a="http://schemas.openxmlformats.org/drawingml/2006/main" lang="en-US" dirty="0"/>
                    </a:p>
                  </a:txBody>
                  <a:tcPr/>
                </a:tc>
                <a:tc>
                  <a:txBody>
                    <a:bodyPr/>
                    <a:lstStyle/>
                    <a:p>
                      <a:r xmlns:a="http://schemas.openxmlformats.org/drawingml/2006/main">
                        <a:rPr lang="hi" dirty="0"/>
                        <a:t>टीसीपी</a:t>
                      </a:r>
                      <a:endParaRPr xmlns:a="http://schemas.openxmlformats.org/drawingml/2006/main" lang="en-US" dirty="0"/>
                    </a:p>
                  </a:txBody>
                  <a:tcPr/>
                </a:tc>
                <a:tc>
                  <a:txBody>
                    <a:bodyPr/>
                    <a:lstStyle/>
                    <a:p>
                      <a:r xmlns:a="http://schemas.openxmlformats.org/drawingml/2006/main">
                        <a:rPr lang="hi" dirty="0"/>
                        <a:t>प्रसारण नियंत्रण प्रोटोकॉल</a:t>
                      </a:r>
                      <a:endParaRPr xmlns:a="http://schemas.openxmlformats.org/drawingml/2006/main" lang="en-US" dirty="0"/>
                    </a:p>
                  </a:txBody>
                  <a:tcPr/>
                </a:tc>
              </a:tr>
              <a:tr h="370840">
                <a:tc>
                  <a:txBody>
                    <a:bodyPr/>
                    <a:lstStyle/>
                    <a:p>
                      <a:r xmlns:a="http://schemas.openxmlformats.org/drawingml/2006/main">
                        <a:rPr lang="hi" dirty="0"/>
                        <a:t>20</a:t>
                      </a:r>
                      <a:endParaRPr xmlns:a="http://schemas.openxmlformats.org/drawingml/2006/main" lang="en-US" dirty="0"/>
                    </a:p>
                  </a:txBody>
                  <a:tcPr/>
                </a:tc>
                <a:tc>
                  <a:txBody>
                    <a:bodyPr/>
                    <a:lstStyle/>
                    <a:p>
                      <a:r xmlns:a="http://schemas.openxmlformats.org/drawingml/2006/main">
                        <a:rPr lang="hi" dirty="0"/>
                        <a:t>आई पी</a:t>
                      </a:r>
                      <a:endParaRPr xmlns:a="http://schemas.openxmlformats.org/drawingml/2006/main" lang="en-US" dirty="0"/>
                    </a:p>
                  </a:txBody>
                  <a:tcPr/>
                </a:tc>
                <a:tc>
                  <a:txBody>
                    <a:bodyPr/>
                    <a:lstStyle/>
                    <a:p>
                      <a:r xmlns:a="http://schemas.openxmlformats.org/drawingml/2006/main">
                        <a:rPr lang="hi" dirty="0"/>
                        <a:t>इंटरनेट प्रोटोकॉल</a:t>
                      </a:r>
                      <a:endParaRPr xmlns:a="http://schemas.openxmlformats.org/drawingml/2006/main" lang="en-US" dirty="0"/>
                    </a:p>
                  </a:txBody>
                  <a:tcPr/>
                </a:tc>
              </a:tr>
              <a:tr h="370840">
                <a:tc>
                  <a:txBody>
                    <a:bodyPr/>
                    <a:lstStyle/>
                    <a:p>
                      <a:r xmlns:a="http://schemas.openxmlformats.org/drawingml/2006/main">
                        <a:rPr lang="hi" dirty="0"/>
                        <a:t>21</a:t>
                      </a:r>
                      <a:endParaRPr xmlns:a="http://schemas.openxmlformats.org/drawingml/2006/main" lang="en-US" dirty="0"/>
                    </a:p>
                  </a:txBody>
                  <a:tcPr/>
                </a:tc>
                <a:tc>
                  <a:txBody>
                    <a:bodyPr/>
                    <a:lstStyle/>
                    <a:p>
                      <a:r xmlns:a="http://schemas.openxmlformats.org/drawingml/2006/main">
                        <a:rPr lang="hi" dirty="0"/>
                        <a:t>WWW</a:t>
                      </a:r>
                      <a:endParaRPr xmlns:a="http://schemas.openxmlformats.org/drawingml/2006/main" lang="en-US" dirty="0"/>
                    </a:p>
                  </a:txBody>
                  <a:tcPr/>
                </a:tc>
                <a:tc>
                  <a:txBody>
                    <a:bodyPr/>
                    <a:lstStyle/>
                    <a:p>
                      <a:r xmlns:a="http://schemas.openxmlformats.org/drawingml/2006/main">
                        <a:rPr lang="hi" dirty="0"/>
                        <a:t>वर्ल्ड वाइड वेब</a:t>
                      </a:r>
                      <a:endParaRPr xmlns:a="http://schemas.openxmlformats.org/drawingml/2006/main" lang="en-US" dirty="0"/>
                    </a:p>
                  </a:txBody>
                  <a:tcPr/>
                </a:tc>
              </a:tr>
              <a:tr h="370840">
                <a:tc>
                  <a:txBody>
                    <a:bodyPr/>
                    <a:lstStyle/>
                    <a:p>
                      <a:r xmlns:a="http://schemas.openxmlformats.org/drawingml/2006/main">
                        <a:rPr lang="hi" dirty="0"/>
                        <a:t>22</a:t>
                      </a:r>
                      <a:endParaRPr xmlns:a="http://schemas.openxmlformats.org/drawingml/2006/main" lang="en-US" dirty="0"/>
                    </a:p>
                  </a:txBody>
                  <a:tcPr/>
                </a:tc>
                <a:tc>
                  <a:txBody>
                    <a:bodyPr/>
                    <a:lstStyle/>
                    <a:p>
                      <a:r xmlns:a="http://schemas.openxmlformats.org/drawingml/2006/main">
                        <a:rPr lang="hi" dirty="0"/>
                        <a:t>अगप</a:t>
                      </a:r>
                      <a:endParaRPr xmlns:a="http://schemas.openxmlformats.org/drawingml/2006/main" lang="en-US" dirty="0"/>
                    </a:p>
                  </a:txBody>
                  <a:tcPr/>
                </a:tc>
                <a:tc>
                  <a:txBody>
                    <a:bodyPr/>
                    <a:lstStyle/>
                    <a:p>
                      <a:r xmlns:a="http://schemas.openxmlformats.org/drawingml/2006/main">
                        <a:rPr lang="hi" dirty="0"/>
                        <a:t>त्वरित </a:t>
                      </a:r>
                      <a:r xmlns:a="http://schemas.openxmlformats.org/drawingml/2006/main">
                        <a:rPr lang="hi" baseline="0" dirty="0"/>
                        <a:t>ग्राफ़िक पोर्ट</a:t>
                      </a:r>
                      <a:endParaRPr xmlns:a="http://schemas.openxmlformats.org/drawingml/2006/main" lang="en-US" dirty="0"/>
                    </a:p>
                  </a:txBody>
                  <a:tcPr/>
                </a:tc>
              </a:tr>
              <a:tr h="370840">
                <a:tc>
                  <a:txBody>
                    <a:bodyPr/>
                    <a:lstStyle/>
                    <a:p>
                      <a:r xmlns:a="http://schemas.openxmlformats.org/drawingml/2006/main">
                        <a:rPr lang="hi" dirty="0"/>
                        <a:t>23</a:t>
                      </a:r>
                      <a:endParaRPr xmlns:a="http://schemas.openxmlformats.org/drawingml/2006/main" lang="en-US" dirty="0"/>
                    </a:p>
                  </a:txBody>
                  <a:tcPr/>
                </a:tc>
                <a:tc>
                  <a:txBody>
                    <a:bodyPr/>
                    <a:lstStyle/>
                    <a:p>
                      <a:r xmlns:a="http://schemas.openxmlformats.org/drawingml/2006/main">
                        <a:rPr lang="hi" dirty="0"/>
                        <a:t>एएमडी</a:t>
                      </a:r>
                      <a:endParaRPr xmlns:a="http://schemas.openxmlformats.org/drawingml/2006/main" lang="en-US" dirty="0"/>
                    </a:p>
                  </a:txBody>
                  <a:tcPr/>
                </a:tc>
                <a:tc>
                  <a:txBody>
                    <a:bodyPr/>
                    <a:lstStyle/>
                    <a:p>
                      <a:r xmlns:a="http://schemas.openxmlformats.org/drawingml/2006/main">
                        <a:rPr lang="hi" dirty="0"/>
                        <a:t>उन्नत माइक्रो </a:t>
                      </a:r>
                      <a:r xmlns:a="http://schemas.openxmlformats.org/drawingml/2006/main">
                        <a:rPr lang="hi" baseline="0" dirty="0"/>
                        <a:t>डिवाइस</a:t>
                      </a:r>
                      <a:endParaRPr xmlns:a="http://schemas.openxmlformats.org/drawingml/2006/main" lang="en-US" dirty="0"/>
                    </a:p>
                  </a:txBody>
                  <a:tcPr/>
                </a:tc>
              </a:tr>
              <a:tr h="370840">
                <a:tc>
                  <a:txBody>
                    <a:bodyPr/>
                    <a:lstStyle/>
                    <a:p>
                      <a:r xmlns:a="http://schemas.openxmlformats.org/drawingml/2006/main">
                        <a:rPr lang="hi" dirty="0"/>
                        <a:t>24</a:t>
                      </a:r>
                      <a:endParaRPr xmlns:a="http://schemas.openxmlformats.org/drawingml/2006/main" lang="en-US" dirty="0"/>
                    </a:p>
                  </a:txBody>
                  <a:tcPr/>
                </a:tc>
                <a:tc>
                  <a:txBody>
                    <a:bodyPr/>
                    <a:lstStyle/>
                    <a:p>
                      <a:r xmlns:a="http://schemas.openxmlformats.org/drawingml/2006/main">
                        <a:rPr lang="hi" dirty="0"/>
                        <a:t>एएससीआईआई</a:t>
                      </a:r>
                      <a:endParaRPr xmlns:a="http://schemas.openxmlformats.org/drawingml/2006/main" lang="en-US" dirty="0"/>
                    </a:p>
                  </a:txBody>
                  <a:tcPr/>
                </a:tc>
                <a:tc>
                  <a:txBody>
                    <a:bodyPr/>
                    <a:lstStyle/>
                    <a:p>
                      <a:r xmlns:a="http://schemas.openxmlformats.org/drawingml/2006/main">
                        <a:rPr lang="hi" dirty="0"/>
                        <a:t>अमेरिकन मानक </a:t>
                      </a:r>
                      <a:r xmlns:a="http://schemas.openxmlformats.org/drawingml/2006/main">
                        <a:rPr lang="hi" baseline="0" dirty="0"/>
                        <a:t>कोड जानकारी आदान प्रदान के लिए</a:t>
                      </a:r>
                      <a:endParaRPr xmlns:a="http://schemas.openxmlformats.org/drawingml/2006/main" lang="en-US" dirty="0"/>
                    </a:p>
                  </a:txBody>
                  <a:tcPr/>
                </a:tc>
              </a:tr>
              <a:tr h="370840">
                <a:tc>
                  <a:txBody>
                    <a:bodyPr/>
                    <a:lstStyle/>
                    <a:p>
                      <a:r xmlns:a="http://schemas.openxmlformats.org/drawingml/2006/main">
                        <a:rPr lang="hi" dirty="0"/>
                        <a:t>25</a:t>
                      </a:r>
                      <a:endParaRPr xmlns:a="http://schemas.openxmlformats.org/drawingml/2006/main" lang="en-US" dirty="0"/>
                    </a:p>
                  </a:txBody>
                  <a:tcPr/>
                </a:tc>
                <a:tc>
                  <a:txBody>
                    <a:bodyPr/>
                    <a:lstStyle/>
                    <a:p>
                      <a:r xmlns:a="http://schemas.openxmlformats.org/drawingml/2006/main">
                        <a:rPr lang="hi" dirty="0"/>
                        <a:t>इंटेल</a:t>
                      </a:r>
                      <a:endParaRPr xmlns:a="http://schemas.openxmlformats.org/drawingml/2006/main" lang="en-US" dirty="0"/>
                    </a:p>
                  </a:txBody>
                  <a:tcPr/>
                </a:tc>
                <a:tc>
                  <a:txBody>
                    <a:bodyPr/>
                    <a:lstStyle/>
                    <a:p>
                      <a:r xmlns:a="http://schemas.openxmlformats.org/drawingml/2006/main">
                        <a:rPr lang="hi" dirty="0"/>
                        <a:t>एकीकृत इलेक्ट्रॉनिक्स</a:t>
                      </a:r>
                      <a:endParaRPr xmlns:a="http://schemas.openxmlformats.org/drawingml/2006/main" lang="en-US" dirty="0"/>
                    </a:p>
                  </a:txBody>
                  <a:tcPr/>
                </a:tc>
              </a:tr>
              <a:tr h="370840">
                <a:tc>
                  <a:txBody>
                    <a:bodyPr/>
                    <a:lstStyle/>
                    <a:p>
                      <a:r xmlns:a="http://schemas.openxmlformats.org/drawingml/2006/main">
                        <a:rPr lang="hi" dirty="0"/>
                        <a:t>26</a:t>
                      </a:r>
                      <a:endParaRPr xmlns:a="http://schemas.openxmlformats.org/drawingml/2006/main" lang="en-US" dirty="0"/>
                    </a:p>
                  </a:txBody>
                  <a:tcPr/>
                </a:tc>
                <a:tc>
                  <a:txBody>
                    <a:bodyPr/>
                    <a:lstStyle/>
                    <a:p>
                      <a:r xmlns:a="http://schemas.openxmlformats.org/drawingml/2006/main">
                        <a:rPr lang="hi" dirty="0"/>
                        <a:t>डीडीआर</a:t>
                      </a:r>
                      <a:endParaRPr xmlns:a="http://schemas.openxmlformats.org/drawingml/2006/main" lang="en-US" dirty="0"/>
                    </a:p>
                  </a:txBody>
                  <a:tcPr/>
                </a:tc>
                <a:tc>
                  <a:txBody>
                    <a:bodyPr/>
                    <a:lstStyle/>
                    <a:p>
                      <a:r xmlns:a="http://schemas.openxmlformats.org/drawingml/2006/main">
                        <a:rPr lang="hi" dirty="0"/>
                        <a:t>दोगुनी </a:t>
                      </a:r>
                      <a:r xmlns:a="http://schemas.openxmlformats.org/drawingml/2006/main">
                        <a:rPr lang="hi" baseline="0" dirty="0"/>
                        <a:t>डेटा दर</a:t>
                      </a:r>
                      <a:endParaRPr xmlns:a="http://schemas.openxmlformats.org/drawingml/2006/main" lang="en-US" dirty="0"/>
                    </a:p>
                  </a:txBody>
                  <a:tcPr/>
                </a:tc>
              </a:tr>
              <a:tr h="370840">
                <a:tc>
                  <a:txBody>
                    <a:bodyPr/>
                    <a:lstStyle/>
                    <a:p>
                      <a:r xmlns:a="http://schemas.openxmlformats.org/drawingml/2006/main">
                        <a:rPr lang="hi" dirty="0"/>
                        <a:t>27</a:t>
                      </a:r>
                      <a:endParaRPr xmlns:a="http://schemas.openxmlformats.org/drawingml/2006/main" lang="en-US" dirty="0"/>
                    </a:p>
                  </a:txBody>
                  <a:tcPr/>
                </a:tc>
                <a:tc>
                  <a:txBody>
                    <a:bodyPr/>
                    <a:lstStyle/>
                    <a:p>
                      <a:r xmlns:a="http://schemas.openxmlformats.org/drawingml/2006/main">
                        <a:rPr lang="hi" dirty="0"/>
                        <a:t>पीसीआई</a:t>
                      </a:r>
                      <a:endParaRPr xmlns:a="http://schemas.openxmlformats.org/drawingml/2006/main" lang="en-US" dirty="0"/>
                    </a:p>
                  </a:txBody>
                  <a:tcPr/>
                </a:tc>
                <a:tc>
                  <a:txBody>
                    <a:bodyPr/>
                    <a:lstStyle/>
                    <a:p>
                      <a:r xmlns:a="http://schemas.openxmlformats.org/drawingml/2006/main">
                        <a:rPr lang="hi" dirty="0"/>
                        <a:t>पेरिफ़ेरल </a:t>
                      </a:r>
                      <a:r xmlns:a="http://schemas.openxmlformats.org/drawingml/2006/main">
                        <a:rPr lang="hi" baseline="0" dirty="0"/>
                        <a:t>कंपोनेंट इंटरकनेक्ट</a:t>
                      </a:r>
                      <a:endParaRPr xmlns:a="http://schemas.openxmlformats.org/drawingml/2006/main" lang="en-US" dirty="0"/>
                    </a:p>
                  </a:txBody>
                  <a:tcPr/>
                </a:tc>
              </a:tr>
              <a:tr h="370840">
                <a:tc>
                  <a:txBody>
                    <a:bodyPr/>
                    <a:lstStyle/>
                    <a:p>
                      <a:r xmlns:a="http://schemas.openxmlformats.org/drawingml/2006/main">
                        <a:rPr lang="hi" dirty="0"/>
                        <a:t>28</a:t>
                      </a:r>
                      <a:endParaRPr xmlns:a="http://schemas.openxmlformats.org/drawingml/2006/main" lang="en-US" dirty="0"/>
                    </a:p>
                  </a:txBody>
                  <a:tcPr/>
                </a:tc>
                <a:tc>
                  <a:txBody>
                    <a:bodyPr/>
                    <a:lstStyle/>
                    <a:p>
                      <a:r xmlns:a="http://schemas.openxmlformats.org/drawingml/2006/main">
                        <a:rPr lang="hi" dirty="0"/>
                        <a:t>वीजीए</a:t>
                      </a:r>
                      <a:endParaRPr xmlns:a="http://schemas.openxmlformats.org/drawingml/2006/main" lang="en-US" dirty="0"/>
                    </a:p>
                  </a:txBody>
                  <a:tcPr/>
                </a:tc>
                <a:tc>
                  <a:txBody>
                    <a:bodyPr/>
                    <a:lstStyle/>
                    <a:p>
                      <a:r xmlns:a="http://schemas.openxmlformats.org/drawingml/2006/main">
                        <a:rPr lang="hi" dirty="0"/>
                        <a:t>वीडियो ग्राफिक्स </a:t>
                      </a:r>
                      <a:r xmlns:a="http://schemas.openxmlformats.org/drawingml/2006/main">
                        <a:rPr lang="hi" baseline="0" dirty="0"/>
                        <a:t>सरणी</a:t>
                      </a:r>
                      <a:endParaRPr xmlns:a="http://schemas.openxmlformats.org/drawingml/2006/main" lang="en-US" dirty="0"/>
                    </a:p>
                  </a:txBody>
                  <a:tcPr/>
                </a:tc>
              </a:tr>
              <a:tr h="370840">
                <a:tc>
                  <a:txBody>
                    <a:bodyPr/>
                    <a:lstStyle/>
                    <a:p>
                      <a:r xmlns:a="http://schemas.openxmlformats.org/drawingml/2006/main">
                        <a:rPr lang="hi" dirty="0"/>
                        <a:t>29</a:t>
                      </a:r>
                      <a:endParaRPr xmlns:a="http://schemas.openxmlformats.org/drawingml/2006/main" lang="en-US" dirty="0"/>
                    </a:p>
                  </a:txBody>
                  <a:tcPr/>
                </a:tc>
                <a:tc>
                  <a:txBody>
                    <a:bodyPr/>
                    <a:lstStyle/>
                    <a:p>
                      <a:r xmlns:a="http://schemas.openxmlformats.org/drawingml/2006/main">
                        <a:rPr lang="hi" dirty="0"/>
                        <a:t>एफडीसी</a:t>
                      </a:r>
                      <a:endParaRPr xmlns:a="http://schemas.openxmlformats.org/drawingml/2006/main" lang="en-US" dirty="0"/>
                    </a:p>
                  </a:txBody>
                  <a:tcPr/>
                </a:tc>
                <a:tc>
                  <a:txBody>
                    <a:bodyPr/>
                    <a:lstStyle/>
                    <a:p>
                      <a:r xmlns:a="http://schemas.openxmlformats.org/drawingml/2006/main">
                        <a:rPr lang="hi" dirty="0"/>
                        <a:t>फ्लॉपी डिस्क नियंत्रक</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128017" y="142240"/>
          <a:ext cx="8000999" cy="6573520"/>
        </p:xfrm>
        <a:graphic>
          <a:graphicData uri="http://schemas.openxmlformats.org/drawingml/2006/table">
            <a:tbl>
              <a:tblPr firstRow="1" bandRow="1">
                <a:tableStyleId>{5C22544A-7EE6-4342-B048-85BDC9FD1C3A}</a:tableStyleId>
              </a:tblPr>
              <a:tblGrid>
                <a:gridCol w="518583"/>
                <a:gridCol w="1407583"/>
                <a:gridCol w="6074833"/>
              </a:tblGrid>
              <a:tr h="370840">
                <a:tc>
                  <a:txBody>
                    <a:bodyPr/>
                    <a:lstStyle/>
                    <a:p>
                      <a:r xmlns:a="http://schemas.openxmlformats.org/drawingml/2006/main">
                        <a:rPr lang="hi" dirty="0"/>
                        <a:t>सीनियर</a:t>
                      </a:r>
                      <a:endParaRPr xmlns:a="http://schemas.openxmlformats.org/drawingml/2006/main" lang="en-US" dirty="0"/>
                    </a:p>
                  </a:txBody>
                  <a:tcPr/>
                </a:tc>
                <a:tc>
                  <a:txBody>
                    <a:bodyPr/>
                    <a:lstStyle/>
                    <a:p>
                      <a:r xmlns:a="http://schemas.openxmlformats.org/drawingml/2006/main">
                        <a:rPr lang="hi" dirty="0"/>
                        <a:t>संक्षिप्त रूप</a:t>
                      </a:r>
                      <a:endParaRPr xmlns:a="http://schemas.openxmlformats.org/drawingml/2006/main" lang="en-US" dirty="0"/>
                    </a:p>
                  </a:txBody>
                  <a:tcPr/>
                </a:tc>
                <a:tc>
                  <a:txBody>
                    <a:bodyPr/>
                    <a:lstStyle/>
                    <a:p>
                      <a:r xmlns:a="http://schemas.openxmlformats.org/drawingml/2006/main">
                        <a:rPr lang="hi" dirty="0"/>
                        <a:t>पूर्ण प्रपत्र</a:t>
                      </a:r>
                      <a:endParaRPr xmlns:a="http://schemas.openxmlformats.org/drawingml/2006/main" lang="en-US" dirty="0"/>
                    </a:p>
                  </a:txBody>
                  <a:tcPr/>
                </a:tc>
              </a:tr>
              <a:tr h="370840">
                <a:tc>
                  <a:txBody>
                    <a:bodyPr/>
                    <a:lstStyle/>
                    <a:p>
                      <a:r xmlns:a="http://schemas.openxmlformats.org/drawingml/2006/main">
                        <a:rPr lang="hi" dirty="0"/>
                        <a:t>30</a:t>
                      </a:r>
                      <a:endParaRPr xmlns:a="http://schemas.openxmlformats.org/drawingml/2006/main" lang="en-US" dirty="0"/>
                    </a:p>
                  </a:txBody>
                  <a:tcPr/>
                </a:tc>
                <a:tc>
                  <a:txBody>
                    <a:bodyPr/>
                    <a:lstStyle/>
                    <a:p>
                      <a:r xmlns:a="http://schemas.openxmlformats.org/drawingml/2006/main">
                        <a:rPr lang="hi" dirty="0"/>
                        <a:t>एफएसबी</a:t>
                      </a:r>
                      <a:endParaRPr xmlns:a="http://schemas.openxmlformats.org/drawingml/2006/main" lang="en-US" dirty="0"/>
                    </a:p>
                  </a:txBody>
                  <a:tcPr/>
                </a:tc>
                <a:tc>
                  <a:txBody>
                    <a:bodyPr/>
                    <a:lstStyle/>
                    <a:p>
                      <a:r xmlns:a="http://schemas.openxmlformats.org/drawingml/2006/main">
                        <a:rPr lang="hi" dirty="0"/>
                        <a:t>सामने </a:t>
                      </a:r>
                      <a:r xmlns:a="http://schemas.openxmlformats.org/drawingml/2006/main">
                        <a:rPr lang="hi" baseline="0" dirty="0"/>
                        <a:t>की ओर बस</a:t>
                      </a:r>
                      <a:endParaRPr xmlns:a="http://schemas.openxmlformats.org/drawingml/2006/main" lang="en-US" dirty="0"/>
                    </a:p>
                  </a:txBody>
                  <a:tcPr/>
                </a:tc>
              </a:tr>
              <a:tr h="370840">
                <a:tc>
                  <a:txBody>
                    <a:bodyPr/>
                    <a:lstStyle/>
                    <a:p>
                      <a:r xmlns:a="http://schemas.openxmlformats.org/drawingml/2006/main">
                        <a:rPr lang="hi" dirty="0"/>
                        <a:t>31</a:t>
                      </a:r>
                      <a:endParaRPr xmlns:a="http://schemas.openxmlformats.org/drawingml/2006/main" lang="en-US" dirty="0"/>
                    </a:p>
                  </a:txBody>
                  <a:tcPr/>
                </a:tc>
                <a:tc>
                  <a:txBody>
                    <a:bodyPr/>
                    <a:lstStyle/>
                    <a:p>
                      <a:r xmlns:a="http://schemas.openxmlformats.org/drawingml/2006/main">
                        <a:rPr lang="hi" dirty="0"/>
                        <a:t>केबी</a:t>
                      </a:r>
                      <a:endParaRPr xmlns:a="http://schemas.openxmlformats.org/drawingml/2006/main" lang="en-US" dirty="0"/>
                    </a:p>
                  </a:txBody>
                  <a:tcPr/>
                </a:tc>
                <a:tc>
                  <a:txBody>
                    <a:bodyPr/>
                    <a:lstStyle/>
                    <a:p>
                      <a:r xmlns:a="http://schemas.openxmlformats.org/drawingml/2006/main">
                        <a:rPr lang="hi" dirty="0"/>
                        <a:t>किलो बाइट्स</a:t>
                      </a:r>
                      <a:endParaRPr xmlns:a="http://schemas.openxmlformats.org/drawingml/2006/main" lang="en-US" dirty="0"/>
                    </a:p>
                  </a:txBody>
                  <a:tcPr/>
                </a:tc>
              </a:tr>
              <a:tr h="370840">
                <a:tc>
                  <a:txBody>
                    <a:bodyPr/>
                    <a:lstStyle/>
                    <a:p>
                      <a:r xmlns:a="http://schemas.openxmlformats.org/drawingml/2006/main">
                        <a:rPr lang="hi" dirty="0"/>
                        <a:t>32</a:t>
                      </a:r>
                      <a:endParaRPr xmlns:a="http://schemas.openxmlformats.org/drawingml/2006/main" lang="en-US" dirty="0"/>
                    </a:p>
                  </a:txBody>
                  <a:tcPr/>
                </a:tc>
                <a:tc>
                  <a:txBody>
                    <a:bodyPr/>
                    <a:lstStyle/>
                    <a:p>
                      <a:r xmlns:a="http://schemas.openxmlformats.org/drawingml/2006/main">
                        <a:rPr lang="hi" dirty="0"/>
                        <a:t>एमबी</a:t>
                      </a:r>
                      <a:endParaRPr xmlns:a="http://schemas.openxmlformats.org/drawingml/2006/main" lang="en-US" dirty="0"/>
                    </a:p>
                  </a:txBody>
                  <a:tcPr/>
                </a:tc>
                <a:tc>
                  <a:txBody>
                    <a:bodyPr/>
                    <a:lstStyle/>
                    <a:p>
                      <a:r xmlns:a="http://schemas.openxmlformats.org/drawingml/2006/main">
                        <a:rPr lang="hi" dirty="0"/>
                        <a:t>मेगा बाइट्स</a:t>
                      </a:r>
                      <a:endParaRPr xmlns:a="http://schemas.openxmlformats.org/drawingml/2006/main" lang="en-US" dirty="0"/>
                    </a:p>
                  </a:txBody>
                  <a:tcPr/>
                </a:tc>
              </a:tr>
              <a:tr h="370840">
                <a:tc>
                  <a:txBody>
                    <a:bodyPr/>
                    <a:lstStyle/>
                    <a:p>
                      <a:r xmlns:a="http://schemas.openxmlformats.org/drawingml/2006/main">
                        <a:rPr lang="hi" dirty="0"/>
                        <a:t>33</a:t>
                      </a:r>
                      <a:endParaRPr xmlns:a="http://schemas.openxmlformats.org/drawingml/2006/main" lang="en-US" dirty="0"/>
                    </a:p>
                  </a:txBody>
                  <a:tcPr/>
                </a:tc>
                <a:tc>
                  <a:txBody>
                    <a:bodyPr/>
                    <a:lstStyle/>
                    <a:p>
                      <a:r xmlns:a="http://schemas.openxmlformats.org/drawingml/2006/main">
                        <a:rPr lang="hi" dirty="0"/>
                        <a:t>जीबी</a:t>
                      </a:r>
                      <a:endParaRPr xmlns:a="http://schemas.openxmlformats.org/drawingml/2006/main" lang="en-US" dirty="0"/>
                    </a:p>
                  </a:txBody>
                  <a:tcPr/>
                </a:tc>
                <a:tc>
                  <a:txBody>
                    <a:bodyPr/>
                    <a:lstStyle/>
                    <a:p>
                      <a:r xmlns:a="http://schemas.openxmlformats.org/drawingml/2006/main">
                        <a:rPr lang="hi" dirty="0"/>
                        <a:t>गीगा बाइट्स</a:t>
                      </a:r>
                      <a:endParaRPr xmlns:a="http://schemas.openxmlformats.org/drawingml/2006/main" lang="en-US" dirty="0"/>
                    </a:p>
                  </a:txBody>
                  <a:tcPr/>
                </a:tc>
              </a:tr>
              <a:tr h="370840">
                <a:tc>
                  <a:txBody>
                    <a:bodyPr/>
                    <a:lstStyle/>
                    <a:p>
                      <a:r xmlns:a="http://schemas.openxmlformats.org/drawingml/2006/main">
                        <a:rPr lang="hi" dirty="0"/>
                        <a:t>34</a:t>
                      </a:r>
                      <a:endParaRPr xmlns:a="http://schemas.openxmlformats.org/drawingml/2006/main" lang="en-US" dirty="0"/>
                    </a:p>
                  </a:txBody>
                  <a:tcPr/>
                </a:tc>
                <a:tc>
                  <a:txBody>
                    <a:bodyPr/>
                    <a:lstStyle/>
                    <a:p>
                      <a:r xmlns:a="http://schemas.openxmlformats.org/drawingml/2006/main">
                        <a:rPr lang="hi" dirty="0"/>
                        <a:t>टीबी</a:t>
                      </a:r>
                      <a:endParaRPr xmlns:a="http://schemas.openxmlformats.org/drawingml/2006/main" lang="en-US" dirty="0"/>
                    </a:p>
                  </a:txBody>
                  <a:tcPr/>
                </a:tc>
                <a:tc>
                  <a:txBody>
                    <a:bodyPr/>
                    <a:lstStyle/>
                    <a:p>
                      <a:r xmlns:a="http://schemas.openxmlformats.org/drawingml/2006/main">
                        <a:rPr lang="hi" dirty="0" err="1"/>
                        <a:t>टेरा </a:t>
                      </a:r>
                      <a:r xmlns:a="http://schemas.openxmlformats.org/drawingml/2006/main">
                        <a:rPr lang="hi" baseline="0" dirty="0"/>
                        <a:t>बाइट्स</a:t>
                      </a:r>
                      <a:endParaRPr xmlns:a="http://schemas.openxmlformats.org/drawingml/2006/main" lang="en-US" dirty="0"/>
                    </a:p>
                  </a:txBody>
                  <a:tcPr/>
                </a:tc>
              </a:tr>
              <a:tr h="370840">
                <a:tc>
                  <a:txBody>
                    <a:bodyPr/>
                    <a:lstStyle/>
                    <a:p>
                      <a:r xmlns:a="http://schemas.openxmlformats.org/drawingml/2006/main">
                        <a:rPr lang="hi" dirty="0"/>
                        <a:t>35</a:t>
                      </a:r>
                      <a:endParaRPr xmlns:a="http://schemas.openxmlformats.org/drawingml/2006/main" lang="en-US" dirty="0"/>
                    </a:p>
                  </a:txBody>
                  <a:tcPr/>
                </a:tc>
                <a:tc>
                  <a:txBody>
                    <a:bodyPr/>
                    <a:lstStyle/>
                    <a:p>
                      <a:r xmlns:a="http://schemas.openxmlformats.org/drawingml/2006/main">
                        <a:rPr lang="hi" dirty="0"/>
                        <a:t>गीगा</a:t>
                      </a:r>
                      <a:endParaRPr xmlns:a="http://schemas.openxmlformats.org/drawingml/2006/main" lang="en-US" dirty="0"/>
                    </a:p>
                  </a:txBody>
                  <a:tcPr/>
                </a:tc>
                <a:tc>
                  <a:txBody>
                    <a:bodyPr/>
                    <a:lstStyle/>
                    <a:p>
                      <a:r xmlns:a="http://schemas.openxmlformats.org/drawingml/2006/main">
                        <a:rPr lang="hi" dirty="0"/>
                        <a:t>गीगा हर्ट्स</a:t>
                      </a:r>
                      <a:endParaRPr xmlns:a="http://schemas.openxmlformats.org/drawingml/2006/main" lang="en-US" dirty="0"/>
                    </a:p>
                  </a:txBody>
                  <a:tcPr/>
                </a:tc>
              </a:tr>
              <a:tr h="370840">
                <a:tc>
                  <a:txBody>
                    <a:bodyPr/>
                    <a:lstStyle/>
                    <a:p>
                      <a:r xmlns:a="http://schemas.openxmlformats.org/drawingml/2006/main">
                        <a:rPr lang="hi" dirty="0"/>
                        <a:t>36</a:t>
                      </a:r>
                      <a:endParaRPr xmlns:a="http://schemas.openxmlformats.org/drawingml/2006/main" lang="en-US" dirty="0"/>
                    </a:p>
                  </a:txBody>
                  <a:tcPr/>
                </a:tc>
                <a:tc>
                  <a:txBody>
                    <a:bodyPr/>
                    <a:lstStyle/>
                    <a:p>
                      <a:r xmlns:a="http://schemas.openxmlformats.org/drawingml/2006/main">
                        <a:rPr lang="hi" dirty="0"/>
                        <a:t>मैं सी</a:t>
                      </a:r>
                      <a:endParaRPr xmlns:a="http://schemas.openxmlformats.org/drawingml/2006/main" lang="en-US" dirty="0"/>
                    </a:p>
                  </a:txBody>
                  <a:tcPr/>
                </a:tc>
                <a:tc>
                  <a:txBody>
                    <a:bodyPr/>
                    <a:lstStyle/>
                    <a:p>
                      <a:r xmlns:a="http://schemas.openxmlformats.org/drawingml/2006/main">
                        <a:rPr lang="hi" dirty="0"/>
                        <a:t>एकीकृत परिपथ</a:t>
                      </a:r>
                      <a:endParaRPr xmlns:a="http://schemas.openxmlformats.org/drawingml/2006/main" lang="en-US" dirty="0"/>
                    </a:p>
                  </a:txBody>
                  <a:tcPr/>
                </a:tc>
              </a:tr>
              <a:tr h="370840">
                <a:tc>
                  <a:txBody>
                    <a:bodyPr/>
                    <a:lstStyle/>
                    <a:p>
                      <a:r xmlns:a="http://schemas.openxmlformats.org/drawingml/2006/main">
                        <a:rPr lang="hi" dirty="0"/>
                        <a:t>37</a:t>
                      </a:r>
                      <a:endParaRPr xmlns:a="http://schemas.openxmlformats.org/drawingml/2006/main" lang="en-US" dirty="0"/>
                    </a:p>
                  </a:txBody>
                  <a:tcPr/>
                </a:tc>
                <a:tc>
                  <a:txBody>
                    <a:bodyPr/>
                    <a:lstStyle/>
                    <a:p>
                      <a:r xmlns:a="http://schemas.openxmlformats.org/drawingml/2006/main">
                        <a:rPr lang="hi" dirty="0"/>
                        <a:t>आईएसओ</a:t>
                      </a:r>
                      <a:endParaRPr xmlns:a="http://schemas.openxmlformats.org/drawingml/2006/main" lang="en-US" dirty="0"/>
                    </a:p>
                  </a:txBody>
                  <a:tcPr/>
                </a:tc>
                <a:tc>
                  <a:txBody>
                    <a:bodyPr/>
                    <a:lstStyle/>
                    <a:p>
                      <a:r xmlns:a="http://schemas.openxmlformats.org/drawingml/2006/main">
                        <a:rPr lang="hi" dirty="0"/>
                        <a:t>इंटरनैशनल ऑर्गनाइज़ेशन </a:t>
                      </a:r>
                      <a:r xmlns:a="http://schemas.openxmlformats.org/drawingml/2006/main">
                        <a:rPr lang="hi" baseline="0" dirty="0"/>
                        <a:t>फॉर स्टैंडर्डाइज़ेशन</a:t>
                      </a:r>
                      <a:endParaRPr xmlns:a="http://schemas.openxmlformats.org/drawingml/2006/main" lang="en-US" dirty="0"/>
                    </a:p>
                  </a:txBody>
                  <a:tcPr/>
                </a:tc>
              </a:tr>
              <a:tr h="370840">
                <a:tc>
                  <a:txBody>
                    <a:bodyPr/>
                    <a:lstStyle/>
                    <a:p>
                      <a:r xmlns:a="http://schemas.openxmlformats.org/drawingml/2006/main">
                        <a:rPr lang="hi" dirty="0"/>
                        <a:t>38</a:t>
                      </a:r>
                      <a:endParaRPr xmlns:a="http://schemas.openxmlformats.org/drawingml/2006/main" lang="en-US" dirty="0"/>
                    </a:p>
                  </a:txBody>
                  <a:tcPr/>
                </a:tc>
                <a:tc>
                  <a:txBody>
                    <a:bodyPr/>
                    <a:lstStyle/>
                    <a:p>
                      <a:r xmlns:a="http://schemas.openxmlformats.org/drawingml/2006/main">
                        <a:rPr lang="hi" dirty="0"/>
                        <a:t>केबीपीएस</a:t>
                      </a:r>
                      <a:endParaRPr xmlns:a="http://schemas.openxmlformats.org/drawingml/2006/main" lang="en-US" dirty="0"/>
                    </a:p>
                  </a:txBody>
                  <a:tcPr/>
                </a:tc>
                <a:tc>
                  <a:txBody>
                    <a:bodyPr/>
                    <a:lstStyle/>
                    <a:p>
                      <a:r xmlns:a="http://schemas.openxmlformats.org/drawingml/2006/main">
                        <a:rPr lang="hi" dirty="0"/>
                        <a:t>किलो बिट प्रति सेकंड</a:t>
                      </a:r>
                      <a:endParaRPr xmlns:a="http://schemas.openxmlformats.org/drawingml/2006/main" lang="en-US" dirty="0"/>
                    </a:p>
                  </a:txBody>
                  <a:tcPr/>
                </a:tc>
              </a:tr>
              <a:tr h="370840">
                <a:tc>
                  <a:txBody>
                    <a:bodyPr/>
                    <a:lstStyle/>
                    <a:p>
                      <a:r xmlns:a="http://schemas.openxmlformats.org/drawingml/2006/main">
                        <a:rPr lang="hi" dirty="0"/>
                        <a:t>39</a:t>
                      </a:r>
                      <a:endParaRPr xmlns:a="http://schemas.openxmlformats.org/drawingml/2006/main" lang="en-US" dirty="0"/>
                    </a:p>
                  </a:txBody>
                  <a:tcPr/>
                </a:tc>
                <a:tc>
                  <a:txBody>
                    <a:bodyPr/>
                    <a:lstStyle/>
                    <a:p>
                      <a:r xmlns:a="http://schemas.openxmlformats.org/drawingml/2006/main">
                        <a:rPr lang="hi" dirty="0" err="1"/>
                        <a:t>केबीपीएस</a:t>
                      </a:r>
                      <a:endParaRPr xmlns:a="http://schemas.openxmlformats.org/drawingml/2006/main" lang="en-US" dirty="0"/>
                    </a:p>
                  </a:txBody>
                  <a:tcPr/>
                </a:tc>
                <a:tc>
                  <a:txBody>
                    <a:bodyPr/>
                    <a:lstStyle/>
                    <a:p>
                      <a:r xmlns:a="http://schemas.openxmlformats.org/drawingml/2006/main">
                        <a:rPr lang="hi" dirty="0"/>
                        <a:t>किलो बाइट्स </a:t>
                      </a:r>
                      <a:r xmlns:a="http://schemas.openxmlformats.org/drawingml/2006/main">
                        <a:rPr lang="hi" baseline="0" dirty="0"/>
                        <a:t>प्रति सेकंड</a:t>
                      </a:r>
                      <a:endParaRPr xmlns:a="http://schemas.openxmlformats.org/drawingml/2006/main" lang="en-US" dirty="0"/>
                    </a:p>
                  </a:txBody>
                  <a:tcPr/>
                </a:tc>
              </a:tr>
              <a:tr h="370840">
                <a:tc>
                  <a:txBody>
                    <a:bodyPr/>
                    <a:lstStyle/>
                    <a:p>
                      <a:r xmlns:a="http://schemas.openxmlformats.org/drawingml/2006/main">
                        <a:rPr lang="hi" dirty="0"/>
                        <a:t>40</a:t>
                      </a:r>
                      <a:endParaRPr xmlns:a="http://schemas.openxmlformats.org/drawingml/2006/main" lang="en-US" dirty="0"/>
                    </a:p>
                  </a:txBody>
                  <a:tcPr/>
                </a:tc>
                <a:tc>
                  <a:txBody>
                    <a:bodyPr/>
                    <a:lstStyle/>
                    <a:p>
                      <a:r xmlns:a="http://schemas.openxmlformats.org/drawingml/2006/main">
                        <a:rPr lang="hi" dirty="0"/>
                        <a:t>एलसीडी</a:t>
                      </a:r>
                      <a:endParaRPr xmlns:a="http://schemas.openxmlformats.org/drawingml/2006/main" lang="en-US" dirty="0"/>
                    </a:p>
                  </a:txBody>
                  <a:tcPr/>
                </a:tc>
                <a:tc>
                  <a:txBody>
                    <a:bodyPr/>
                    <a:lstStyle/>
                    <a:p>
                      <a:r xmlns:a="http://schemas.openxmlformats.org/drawingml/2006/main">
                        <a:rPr lang="hi" dirty="0"/>
                        <a:t>लिक्विड क्रिस्टल डिस्प्ले</a:t>
                      </a:r>
                      <a:endParaRPr xmlns:a="http://schemas.openxmlformats.org/drawingml/2006/main" lang="en-US" dirty="0"/>
                    </a:p>
                  </a:txBody>
                  <a:tcPr/>
                </a:tc>
              </a:tr>
              <a:tr h="370840">
                <a:tc>
                  <a:txBody>
                    <a:bodyPr/>
                    <a:lstStyle/>
                    <a:p>
                      <a:r xmlns:a="http://schemas.openxmlformats.org/drawingml/2006/main">
                        <a:rPr lang="hi" dirty="0"/>
                        <a:t>41</a:t>
                      </a:r>
                      <a:endParaRPr xmlns:a="http://schemas.openxmlformats.org/drawingml/2006/main" lang="en-US" dirty="0"/>
                    </a:p>
                  </a:txBody>
                  <a:tcPr/>
                </a:tc>
                <a:tc>
                  <a:txBody>
                    <a:bodyPr/>
                    <a:lstStyle/>
                    <a:p>
                      <a:r xmlns:a="http://schemas.openxmlformats.org/drawingml/2006/main">
                        <a:rPr lang="hi" dirty="0"/>
                        <a:t>नेतृत्व किया</a:t>
                      </a:r>
                      <a:endParaRPr xmlns:a="http://schemas.openxmlformats.org/drawingml/2006/main" lang="en-US" dirty="0"/>
                    </a:p>
                  </a:txBody>
                  <a:tcPr/>
                </a:tc>
                <a:tc>
                  <a:txBody>
                    <a:bodyPr/>
                    <a:lstStyle/>
                    <a:p>
                      <a:r xmlns:a="http://schemas.openxmlformats.org/drawingml/2006/main">
                        <a:rPr lang="hi" dirty="0"/>
                        <a:t>प्रकाश उत्सर्जक डायोड</a:t>
                      </a:r>
                      <a:endParaRPr xmlns:a="http://schemas.openxmlformats.org/drawingml/2006/main" lang="en-US" dirty="0"/>
                    </a:p>
                  </a:txBody>
                  <a:tcPr/>
                </a:tc>
              </a:tr>
              <a:tr h="370840">
                <a:tc>
                  <a:txBody>
                    <a:bodyPr/>
                    <a:lstStyle/>
                    <a:p>
                      <a:r xmlns:a="http://schemas.openxmlformats.org/drawingml/2006/main">
                        <a:rPr lang="hi" dirty="0"/>
                        <a:t>42</a:t>
                      </a:r>
                      <a:endParaRPr xmlns:a="http://schemas.openxmlformats.org/drawingml/2006/main" lang="en-US" dirty="0"/>
                    </a:p>
                  </a:txBody>
                  <a:tcPr/>
                </a:tc>
                <a:tc>
                  <a:txBody>
                    <a:bodyPr/>
                    <a:lstStyle/>
                    <a:p>
                      <a:r xmlns:a="http://schemas.openxmlformats.org/drawingml/2006/main">
                        <a:rPr lang="hi" dirty="0"/>
                        <a:t>मैक</a:t>
                      </a:r>
                      <a:endParaRPr xmlns:a="http://schemas.openxmlformats.org/drawingml/2006/main" lang="en-US" dirty="0"/>
                    </a:p>
                  </a:txBody>
                  <a:tcPr/>
                </a:tc>
                <a:tc>
                  <a:txBody>
                    <a:bodyPr/>
                    <a:lstStyle/>
                    <a:p>
                      <a:r xmlns:a="http://schemas.openxmlformats.org/drawingml/2006/main">
                        <a:rPr lang="hi" dirty="0"/>
                        <a:t>मीडिया एक्सेस नियंत्रण</a:t>
                      </a:r>
                      <a:endParaRPr xmlns:a="http://schemas.openxmlformats.org/drawingml/2006/main" lang="en-US" dirty="0"/>
                    </a:p>
                  </a:txBody>
                  <a:tcPr/>
                </a:tc>
              </a:tr>
              <a:tr h="370840">
                <a:tc>
                  <a:txBody>
                    <a:bodyPr/>
                    <a:lstStyle/>
                    <a:p>
                      <a:r xmlns:a="http://schemas.openxmlformats.org/drawingml/2006/main">
                        <a:rPr lang="hi" dirty="0"/>
                        <a:t>43</a:t>
                      </a:r>
                      <a:endParaRPr xmlns:a="http://schemas.openxmlformats.org/drawingml/2006/main" lang="en-US" dirty="0"/>
                    </a:p>
                  </a:txBody>
                  <a:tcPr/>
                </a:tc>
                <a:tc>
                  <a:txBody>
                    <a:bodyPr/>
                    <a:lstStyle/>
                    <a:p>
                      <a:r xmlns:a="http://schemas.openxmlformats.org/drawingml/2006/main">
                        <a:rPr lang="hi" dirty="0"/>
                        <a:t>मेगाहर्टज</a:t>
                      </a:r>
                      <a:endParaRPr xmlns:a="http://schemas.openxmlformats.org/drawingml/2006/main" lang="en-US" dirty="0"/>
                    </a:p>
                  </a:txBody>
                  <a:tcPr/>
                </a:tc>
                <a:tc>
                  <a:txBody>
                    <a:bodyPr/>
                    <a:lstStyle/>
                    <a:p>
                      <a:r xmlns:a="http://schemas.openxmlformats.org/drawingml/2006/main">
                        <a:rPr lang="hi" dirty="0"/>
                        <a:t>मेगा हार्ट्स</a:t>
                      </a:r>
                      <a:endParaRPr xmlns:a="http://schemas.openxmlformats.org/drawingml/2006/main" lang="en-US" dirty="0"/>
                    </a:p>
                  </a:txBody>
                  <a:tcPr/>
                </a:tc>
              </a:tr>
              <a:tr h="370840">
                <a:tc>
                  <a:txBody>
                    <a:bodyPr/>
                    <a:lstStyle/>
                    <a:p>
                      <a:r xmlns:a="http://schemas.openxmlformats.org/drawingml/2006/main">
                        <a:rPr lang="hi" dirty="0"/>
                        <a:t>44</a:t>
                      </a:r>
                      <a:endParaRPr xmlns:a="http://schemas.openxmlformats.org/drawingml/2006/main" lang="en-US" dirty="0"/>
                    </a:p>
                  </a:txBody>
                  <a:tcPr/>
                </a:tc>
                <a:tc>
                  <a:txBody>
                    <a:bodyPr/>
                    <a:lstStyle/>
                    <a:p>
                      <a:r xmlns:a="http://schemas.openxmlformats.org/drawingml/2006/main">
                        <a:rPr lang="hi" dirty="0"/>
                        <a:t>एनआईसी</a:t>
                      </a:r>
                      <a:endParaRPr xmlns:a="http://schemas.openxmlformats.org/drawingml/2006/main" lang="en-US" dirty="0"/>
                    </a:p>
                  </a:txBody>
                  <a:tcPr/>
                </a:tc>
                <a:tc>
                  <a:txBody>
                    <a:bodyPr/>
                    <a:lstStyle/>
                    <a:p>
                      <a:r xmlns:a="http://schemas.openxmlformats.org/drawingml/2006/main">
                        <a:rPr lang="hi" dirty="0"/>
                        <a:t>नेटवर्क </a:t>
                      </a:r>
                      <a:r xmlns:a="http://schemas.openxmlformats.org/drawingml/2006/main">
                        <a:rPr lang="hi" baseline="0" dirty="0"/>
                        <a:t>इंटरफ़ेस कार्ड</a:t>
                      </a:r>
                      <a:endParaRPr xmlns:a="http://schemas.openxmlformats.org/drawingml/2006/main" lang="en-US" dirty="0"/>
                    </a:p>
                  </a:txBody>
                  <a:tcPr/>
                </a:tc>
              </a:tr>
              <a:tr h="370840">
                <a:tc>
                  <a:txBody>
                    <a:bodyPr/>
                    <a:lstStyle/>
                    <a:p>
                      <a:r xmlns:a="http://schemas.openxmlformats.org/drawingml/2006/main">
                        <a:rPr lang="hi" dirty="0"/>
                        <a:t>45</a:t>
                      </a:r>
                      <a:endParaRPr xmlns:a="http://schemas.openxmlformats.org/drawingml/2006/main" lang="en-US" dirty="0"/>
                    </a:p>
                  </a:txBody>
                  <a:tcPr/>
                </a:tc>
                <a:tc>
                  <a:txBody>
                    <a:bodyPr/>
                    <a:lstStyle/>
                    <a:p>
                      <a:r xmlns:a="http://schemas.openxmlformats.org/drawingml/2006/main">
                        <a:rPr lang="hi" dirty="0"/>
                        <a:t>पीसी</a:t>
                      </a:r>
                      <a:endParaRPr xmlns:a="http://schemas.openxmlformats.org/drawingml/2006/main" lang="en-US" dirty="0"/>
                    </a:p>
                  </a:txBody>
                  <a:tcPr/>
                </a:tc>
                <a:tc>
                  <a:txBody>
                    <a:bodyPr/>
                    <a:lstStyle/>
                    <a:p>
                      <a:r xmlns:a="http://schemas.openxmlformats.org/drawingml/2006/main">
                        <a:rPr lang="hi" dirty="0"/>
                        <a:t>पर्सनल कंप्यूटर</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cxnSp>
        <p:nvCxnSpPr>
          <p:cNvPr id="7" name="Straight Arrow Connector 6"/>
          <p:cNvCxnSpPr/>
          <p:nvPr/>
        </p:nvCxnSpPr>
        <p:spPr>
          <a:xfrm>
            <a:off x="6781800" y="1905000"/>
            <a:ext cx="220980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1816" y="142240"/>
          <a:ext cx="8077200" cy="6573520"/>
        </p:xfrm>
        <a:graphic>
          <a:graphicData uri="http://schemas.openxmlformats.org/drawingml/2006/table">
            <a:tbl>
              <a:tblPr firstRow="1" bandRow="1">
                <a:tableStyleId>{5C22544A-7EE6-4342-B048-85BDC9FD1C3A}</a:tableStyleId>
              </a:tblPr>
              <a:tblGrid>
                <a:gridCol w="523522"/>
                <a:gridCol w="1346200"/>
                <a:gridCol w="6207478"/>
              </a:tblGrid>
              <a:tr h="370840">
                <a:tc>
                  <a:txBody>
                    <a:bodyPr/>
                    <a:lstStyle/>
                    <a:p>
                      <a:r xmlns:a="http://schemas.openxmlformats.org/drawingml/2006/main">
                        <a:rPr lang="hi" dirty="0"/>
                        <a:t>सीनियर</a:t>
                      </a:r>
                      <a:endParaRPr xmlns:a="http://schemas.openxmlformats.org/drawingml/2006/main" lang="en-US" dirty="0"/>
                    </a:p>
                  </a:txBody>
                  <a:tcPr/>
                </a:tc>
                <a:tc>
                  <a:txBody>
                    <a:bodyPr/>
                    <a:lstStyle/>
                    <a:p>
                      <a:r xmlns:a="http://schemas.openxmlformats.org/drawingml/2006/main">
                        <a:rPr lang="hi" dirty="0"/>
                        <a:t>संक्षिप्त रूप</a:t>
                      </a:r>
                      <a:endParaRPr xmlns:a="http://schemas.openxmlformats.org/drawingml/2006/main" lang="en-US" dirty="0"/>
                    </a:p>
                  </a:txBody>
                  <a:tcPr/>
                </a:tc>
                <a:tc>
                  <a:txBody>
                    <a:bodyPr/>
                    <a:lstStyle/>
                    <a:p>
                      <a:r xmlns:a="http://schemas.openxmlformats.org/drawingml/2006/main">
                        <a:rPr lang="hi" dirty="0"/>
                        <a:t>पूर्ण प्रपत्र</a:t>
                      </a:r>
                      <a:endParaRPr xmlns:a="http://schemas.openxmlformats.org/drawingml/2006/main" lang="en-US" dirty="0"/>
                    </a:p>
                  </a:txBody>
                  <a:tcPr/>
                </a:tc>
              </a:tr>
              <a:tr h="370840">
                <a:tc>
                  <a:txBody>
                    <a:bodyPr/>
                    <a:lstStyle/>
                    <a:p>
                      <a:r xmlns:a="http://schemas.openxmlformats.org/drawingml/2006/main">
                        <a:rPr lang="hi" dirty="0"/>
                        <a:t>46</a:t>
                      </a:r>
                      <a:endParaRPr xmlns:a="http://schemas.openxmlformats.org/drawingml/2006/main" lang="en-US" dirty="0"/>
                    </a:p>
                  </a:txBody>
                  <a:tcPr/>
                </a:tc>
                <a:tc>
                  <a:txBody>
                    <a:bodyPr/>
                    <a:lstStyle/>
                    <a:p>
                      <a:r xmlns:a="http://schemas.openxmlformats.org/drawingml/2006/main">
                        <a:rPr lang="hi" dirty="0"/>
                        <a:t>पीसीबी</a:t>
                      </a:r>
                      <a:endParaRPr xmlns:a="http://schemas.openxmlformats.org/drawingml/2006/main" lang="en-US" dirty="0"/>
                    </a:p>
                  </a:txBody>
                  <a:tcPr/>
                </a:tc>
                <a:tc>
                  <a:txBody>
                    <a:bodyPr/>
                    <a:lstStyle/>
                    <a:p>
                      <a:r xmlns:a="http://schemas.openxmlformats.org/drawingml/2006/main">
                        <a:rPr lang="hi" dirty="0"/>
                        <a:t>मुद्रित सर्किट बोर्ड</a:t>
                      </a:r>
                      <a:r xmlns:a="http://schemas.openxmlformats.org/drawingml/2006/main">
                        <a:rPr lang="hi" baseline="0" dirty="0"/>
                        <a:t> </a:t>
                      </a:r>
                      <a:endParaRPr xmlns:a="http://schemas.openxmlformats.org/drawingml/2006/main" lang="en-US" dirty="0"/>
                    </a:p>
                  </a:txBody>
                  <a:tcPr/>
                </a:tc>
              </a:tr>
              <a:tr h="370840">
                <a:tc>
                  <a:txBody>
                    <a:bodyPr/>
                    <a:lstStyle/>
                    <a:p>
                      <a:r xmlns:a="http://schemas.openxmlformats.org/drawingml/2006/main">
                        <a:rPr lang="hi" dirty="0"/>
                        <a:t>47</a:t>
                      </a:r>
                      <a:endParaRPr xmlns:a="http://schemas.openxmlformats.org/drawingml/2006/main" lang="en-US" dirty="0"/>
                    </a:p>
                  </a:txBody>
                  <a:tcPr/>
                </a:tc>
                <a:tc>
                  <a:txBody>
                    <a:bodyPr/>
                    <a:lstStyle/>
                    <a:p>
                      <a:r xmlns:a="http://schemas.openxmlformats.org/drawingml/2006/main">
                        <a:rPr lang="hi" dirty="0"/>
                        <a:t>पीडीए</a:t>
                      </a:r>
                      <a:endParaRPr xmlns:a="http://schemas.openxmlformats.org/drawingml/2006/main" lang="en-US" dirty="0"/>
                    </a:p>
                  </a:txBody>
                  <a:tcPr/>
                </a:tc>
                <a:tc>
                  <a:txBody>
                    <a:bodyPr/>
                    <a:lstStyle/>
                    <a:p>
                      <a:r xmlns:a="http://schemas.openxmlformats.org/drawingml/2006/main">
                        <a:rPr lang="hi" dirty="0"/>
                        <a:t>पर्सनल डिज़िटल </a:t>
                      </a:r>
                      <a:r xmlns:a="http://schemas.openxmlformats.org/drawingml/2006/main">
                        <a:rPr lang="hi" baseline="0" dirty="0"/>
                        <a:t>एसिस्टेंट</a:t>
                      </a:r>
                      <a:endParaRPr xmlns:a="http://schemas.openxmlformats.org/drawingml/2006/main" lang="en-US" dirty="0"/>
                    </a:p>
                  </a:txBody>
                  <a:tcPr/>
                </a:tc>
              </a:tr>
              <a:tr h="370840">
                <a:tc>
                  <a:txBody>
                    <a:bodyPr/>
                    <a:lstStyle/>
                    <a:p>
                      <a:r xmlns:a="http://schemas.openxmlformats.org/drawingml/2006/main">
                        <a:rPr lang="hi" dirty="0"/>
                        <a:t>48</a:t>
                      </a:r>
                      <a:endParaRPr xmlns:a="http://schemas.openxmlformats.org/drawingml/2006/main" lang="en-US" dirty="0"/>
                    </a:p>
                  </a:txBody>
                  <a:tcPr/>
                </a:tc>
                <a:tc>
                  <a:txBody>
                    <a:bodyPr/>
                    <a:lstStyle/>
                    <a:p>
                      <a:r xmlns:a="http://schemas.openxmlformats.org/drawingml/2006/main">
                        <a:rPr lang="hi" dirty="0"/>
                        <a:t>पीएनपी</a:t>
                      </a:r>
                      <a:endParaRPr xmlns:a="http://schemas.openxmlformats.org/drawingml/2006/main" lang="en-US" dirty="0"/>
                    </a:p>
                  </a:txBody>
                  <a:tcPr/>
                </a:tc>
                <a:tc>
                  <a:txBody>
                    <a:bodyPr/>
                    <a:lstStyle/>
                    <a:p>
                      <a:r xmlns:a="http://schemas.openxmlformats.org/drawingml/2006/main">
                        <a:rPr lang="hi" dirty="0"/>
                        <a:t>प्लग करें और खेलें</a:t>
                      </a:r>
                      <a:endParaRPr xmlns:a="http://schemas.openxmlformats.org/drawingml/2006/main" lang="en-US" dirty="0"/>
                    </a:p>
                  </a:txBody>
                  <a:tcPr/>
                </a:tc>
              </a:tr>
              <a:tr h="370840">
                <a:tc>
                  <a:txBody>
                    <a:bodyPr/>
                    <a:lstStyle/>
                    <a:p>
                      <a:r xmlns:a="http://schemas.openxmlformats.org/drawingml/2006/main">
                        <a:rPr lang="hi" dirty="0"/>
                        <a:t>49</a:t>
                      </a:r>
                      <a:endParaRPr xmlns:a="http://schemas.openxmlformats.org/drawingml/2006/main" lang="en-US" dirty="0"/>
                    </a:p>
                  </a:txBody>
                  <a:tcPr/>
                </a:tc>
                <a:tc>
                  <a:txBody>
                    <a:bodyPr/>
                    <a:lstStyle/>
                    <a:p>
                      <a:r xmlns:a="http://schemas.openxmlformats.org/drawingml/2006/main">
                        <a:rPr lang="hi" dirty="0"/>
                        <a:t>पीएसयू</a:t>
                      </a:r>
                      <a:endParaRPr xmlns:a="http://schemas.openxmlformats.org/drawingml/2006/main" lang="en-US" dirty="0"/>
                    </a:p>
                  </a:txBody>
                  <a:tcPr/>
                </a:tc>
                <a:tc>
                  <a:txBody>
                    <a:bodyPr/>
                    <a:lstStyle/>
                    <a:p>
                      <a:r xmlns:a="http://schemas.openxmlformats.org/drawingml/2006/main">
                        <a:rPr lang="hi" dirty="0"/>
                        <a:t>बिजली आपूर्ति इकाई</a:t>
                      </a:r>
                      <a:endParaRPr xmlns:a="http://schemas.openxmlformats.org/drawingml/2006/main" lang="en-US" dirty="0"/>
                    </a:p>
                  </a:txBody>
                  <a:tcPr/>
                </a:tc>
              </a:tr>
              <a:tr h="370840">
                <a:tc>
                  <a:txBody>
                    <a:bodyPr/>
                    <a:lstStyle/>
                    <a:p>
                      <a:r xmlns:a="http://schemas.openxmlformats.org/drawingml/2006/main">
                        <a:rPr lang="hi" dirty="0"/>
                        <a:t>50</a:t>
                      </a:r>
                      <a:endParaRPr xmlns:a="http://schemas.openxmlformats.org/drawingml/2006/main" lang="en-US" dirty="0"/>
                    </a:p>
                  </a:txBody>
                  <a:tcPr/>
                </a:tc>
                <a:tc>
                  <a:txBody>
                    <a:bodyPr/>
                    <a:lstStyle/>
                    <a:p>
                      <a:r xmlns:a="http://schemas.openxmlformats.org/drawingml/2006/main">
                        <a:rPr lang="hi" dirty="0"/>
                        <a:t>यूटीपी</a:t>
                      </a:r>
                      <a:endParaRPr xmlns:a="http://schemas.openxmlformats.org/drawingml/2006/main" lang="en-US" dirty="0"/>
                    </a:p>
                  </a:txBody>
                  <a:tcPr/>
                </a:tc>
                <a:tc>
                  <a:txBody>
                    <a:bodyPr/>
                    <a:lstStyle/>
                    <a:p>
                      <a:r xmlns:a="http://schemas.openxmlformats.org/drawingml/2006/main">
                        <a:rPr lang="hi" dirty="0"/>
                        <a:t>सीधा व्यावर्तित युग्म</a:t>
                      </a:r>
                      <a:endParaRPr xmlns:a="http://schemas.openxmlformats.org/drawingml/2006/main" lang="en-US" dirty="0"/>
                    </a:p>
                  </a:txBody>
                  <a:tcPr/>
                </a:tc>
              </a:tr>
              <a:tr h="370840">
                <a:tc>
                  <a:txBody>
                    <a:bodyPr/>
                    <a:lstStyle/>
                    <a:p>
                      <a:r xmlns:a="http://schemas.openxmlformats.org/drawingml/2006/main">
                        <a:rPr lang="hi" dirty="0"/>
                        <a:t>51</a:t>
                      </a:r>
                      <a:endParaRPr xmlns:a="http://schemas.openxmlformats.org/drawingml/2006/main" lang="en-US" dirty="0"/>
                    </a:p>
                  </a:txBody>
                  <a:tcPr/>
                </a:tc>
                <a:tc>
                  <a:txBody>
                    <a:bodyPr/>
                    <a:lstStyle/>
                    <a:p>
                      <a:r xmlns:a="http://schemas.openxmlformats.org/drawingml/2006/main">
                        <a:rPr lang="hi" dirty="0"/>
                        <a:t>एसटीपी</a:t>
                      </a:r>
                      <a:endParaRPr xmlns:a="http://schemas.openxmlformats.org/drawingml/2006/main" lang="en-US" dirty="0"/>
                    </a:p>
                  </a:txBody>
                  <a:tcPr/>
                </a:tc>
                <a:tc>
                  <a:txBody>
                    <a:bodyPr/>
                    <a:lstStyle/>
                    <a:p>
                      <a:r xmlns:a="http://schemas.openxmlformats.org/drawingml/2006/main">
                        <a:rPr lang="hi" baseline="0" dirty="0"/>
                        <a:t>परिरक्षित </a:t>
                      </a:r>
                      <a:r xmlns:a="http://schemas.openxmlformats.org/drawingml/2006/main">
                        <a:rPr lang="hi" dirty="0"/>
                        <a:t>मोड़ी हुई जोड़ी</a:t>
                      </a:r>
                      <a:endParaRPr xmlns:a="http://schemas.openxmlformats.org/drawingml/2006/main" lang="en-US" dirty="0"/>
                    </a:p>
                  </a:txBody>
                  <a:tcPr/>
                </a:tc>
              </a:tr>
              <a:tr h="370840">
                <a:tc>
                  <a:txBody>
                    <a:bodyPr/>
                    <a:lstStyle/>
                    <a:p>
                      <a:r xmlns:a="http://schemas.openxmlformats.org/drawingml/2006/main">
                        <a:rPr lang="hi" dirty="0"/>
                        <a:t>52</a:t>
                      </a:r>
                      <a:endParaRPr xmlns:a="http://schemas.openxmlformats.org/drawingml/2006/main" lang="en-US" dirty="0"/>
                    </a:p>
                  </a:txBody>
                  <a:tcPr/>
                </a:tc>
                <a:tc>
                  <a:txBody>
                    <a:bodyPr/>
                    <a:lstStyle/>
                    <a:p>
                      <a:r xmlns:a="http://schemas.openxmlformats.org/drawingml/2006/main">
                        <a:rPr lang="hi" dirty="0"/>
                        <a:t>वीपीएन</a:t>
                      </a:r>
                      <a:endParaRPr xmlns:a="http://schemas.openxmlformats.org/drawingml/2006/main" lang="en-US" dirty="0"/>
                    </a:p>
                  </a:txBody>
                  <a:tcPr/>
                </a:tc>
                <a:tc>
                  <a:txBody>
                    <a:bodyPr/>
                    <a:lstStyle/>
                    <a:p>
                      <a:r xmlns:a="http://schemas.openxmlformats.org/drawingml/2006/main">
                        <a:rPr lang="hi" dirty="0"/>
                        <a:t>आभासी निजी संजाल</a:t>
                      </a:r>
                      <a:endParaRPr xmlns:a="http://schemas.openxmlformats.org/drawingml/2006/main" lang="en-US" dirty="0"/>
                    </a:p>
                  </a:txBody>
                  <a:tcPr/>
                </a:tc>
              </a:tr>
              <a:tr h="370840">
                <a:tc>
                  <a:txBody>
                    <a:bodyPr/>
                    <a:lstStyle/>
                    <a:p>
                      <a:r xmlns:a="http://schemas.openxmlformats.org/drawingml/2006/main">
                        <a:rPr lang="hi" dirty="0"/>
                        <a:t>53</a:t>
                      </a:r>
                      <a:endParaRPr xmlns:a="http://schemas.openxmlformats.org/drawingml/2006/main" lang="en-US" dirty="0"/>
                    </a:p>
                  </a:txBody>
                  <a:tcPr/>
                </a:tc>
                <a:tc>
                  <a:txBody>
                    <a:bodyPr/>
                    <a:lstStyle/>
                    <a:p>
                      <a:r xmlns:a="http://schemas.openxmlformats.org/drawingml/2006/main">
                        <a:rPr lang="hi" dirty="0"/>
                        <a:t>3जी</a:t>
                      </a:r>
                      <a:endParaRPr xmlns:a="http://schemas.openxmlformats.org/drawingml/2006/main" lang="en-US" dirty="0"/>
                    </a:p>
                  </a:txBody>
                  <a:tcPr/>
                </a:tc>
                <a:tc>
                  <a:txBody>
                    <a:bodyPr/>
                    <a:lstStyle/>
                    <a:p>
                      <a:r xmlns:a="http://schemas.openxmlformats.org/drawingml/2006/main">
                        <a:rPr lang="hi" dirty="0"/>
                        <a:t>तीसरी </a:t>
                      </a:r>
                      <a:r xmlns:a="http://schemas.openxmlformats.org/drawingml/2006/main">
                        <a:rPr lang="hi" baseline="30000" dirty="0"/>
                        <a:t>पीढ़ी</a:t>
                      </a:r>
                      <a:r xmlns:a="http://schemas.openxmlformats.org/drawingml/2006/main">
                        <a:rPr lang="hi" baseline="0" dirty="0"/>
                        <a:t>​</a:t>
                      </a:r>
                      <a:endParaRPr xmlns:a="http://schemas.openxmlformats.org/drawingml/2006/main" lang="en-US" dirty="0"/>
                    </a:p>
                  </a:txBody>
                  <a:tcPr/>
                </a:tc>
              </a:tr>
              <a:tr h="370840">
                <a:tc>
                  <a:txBody>
                    <a:bodyPr/>
                    <a:lstStyle/>
                    <a:p>
                      <a:r xmlns:a="http://schemas.openxmlformats.org/drawingml/2006/main">
                        <a:rPr lang="hi" dirty="0"/>
                        <a:t>54</a:t>
                      </a:r>
                      <a:endParaRPr xmlns:a="http://schemas.openxmlformats.org/drawingml/2006/main" lang="en-US" dirty="0"/>
                    </a:p>
                  </a:txBody>
                  <a:tcPr/>
                </a:tc>
                <a:tc>
                  <a:txBody>
                    <a:bodyPr/>
                    <a:lstStyle/>
                    <a:p>
                      <a:r xmlns:a="http://schemas.openxmlformats.org/drawingml/2006/main">
                        <a:rPr lang="hi" dirty="0"/>
                        <a:t>ओएमआर</a:t>
                      </a:r>
                      <a:endParaRPr xmlns:a="http://schemas.openxmlformats.org/drawingml/2006/main" lang="en-US" dirty="0"/>
                    </a:p>
                  </a:txBody>
                  <a:tcPr/>
                </a:tc>
                <a:tc>
                  <a:txBody>
                    <a:bodyPr/>
                    <a:lstStyle/>
                    <a:p>
                      <a:r xmlns:a="http://schemas.openxmlformats.org/drawingml/2006/main">
                        <a:rPr lang="hi" dirty="0"/>
                        <a:t>ऑप्टिकल चुंबकीय रीडर</a:t>
                      </a:r>
                      <a:endParaRPr xmlns:a="http://schemas.openxmlformats.org/drawingml/2006/main" lang="en-US" dirty="0"/>
                    </a:p>
                  </a:txBody>
                  <a:tcPr/>
                </a:tc>
              </a:tr>
              <a:tr h="370840">
                <a:tc>
                  <a:txBody>
                    <a:bodyPr/>
                    <a:lstStyle/>
                    <a:p>
                      <a:r xmlns:a="http://schemas.openxmlformats.org/drawingml/2006/main">
                        <a:rPr lang="hi" dirty="0"/>
                        <a:t>55</a:t>
                      </a:r>
                      <a:endParaRPr xmlns:a="http://schemas.openxmlformats.org/drawingml/2006/main" lang="en-US" dirty="0"/>
                    </a:p>
                  </a:txBody>
                  <a:tcPr/>
                </a:tc>
                <a:tc>
                  <a:txBody>
                    <a:bodyPr/>
                    <a:lstStyle/>
                    <a:p>
                      <a:r xmlns:a="http://schemas.openxmlformats.org/drawingml/2006/main">
                        <a:rPr lang="hi" dirty="0"/>
                        <a:t>ओसीआर</a:t>
                      </a:r>
                      <a:endParaRPr xmlns:a="http://schemas.openxmlformats.org/drawingml/2006/main" lang="en-US" dirty="0"/>
                    </a:p>
                  </a:txBody>
                  <a:tcPr/>
                </a:tc>
                <a:tc>
                  <a:txBody>
                    <a:bodyPr/>
                    <a:lstStyle/>
                    <a:p>
                      <a:r xmlns:a="http://schemas.openxmlformats.org/drawingml/2006/main">
                        <a:rPr lang="hi" dirty="0"/>
                        <a:t>ऑप्टिकल कैरेक्टर मान्यता</a:t>
                      </a:r>
                      <a:r xmlns:a="http://schemas.openxmlformats.org/drawingml/2006/main">
                        <a:rPr lang="hi" baseline="0" dirty="0"/>
                        <a:t> </a:t>
                      </a:r>
                      <a:endParaRPr xmlns:a="http://schemas.openxmlformats.org/drawingml/2006/main" lang="en-US" dirty="0"/>
                    </a:p>
                  </a:txBody>
                  <a:tcPr/>
                </a:tc>
              </a:tr>
              <a:tr h="370840">
                <a:tc>
                  <a:txBody>
                    <a:bodyPr/>
                    <a:lstStyle/>
                    <a:p>
                      <a:r xmlns:a="http://schemas.openxmlformats.org/drawingml/2006/main">
                        <a:rPr lang="hi" dirty="0"/>
                        <a:t>56</a:t>
                      </a:r>
                      <a:endParaRPr xmlns:a="http://schemas.openxmlformats.org/drawingml/2006/main" lang="en-US" dirty="0"/>
                    </a:p>
                  </a:txBody>
                  <a:tcPr/>
                </a:tc>
                <a:tc>
                  <a:txBody>
                    <a:bodyPr/>
                    <a:lstStyle/>
                    <a:p>
                      <a:r xmlns:a="http://schemas.openxmlformats.org/drawingml/2006/main">
                        <a:rPr lang="hi" dirty="0"/>
                        <a:t>नत्थी करना</a:t>
                      </a:r>
                      <a:endParaRPr xmlns:a="http://schemas.openxmlformats.org/drawingml/2006/main" lang="en-US" dirty="0"/>
                    </a:p>
                  </a:txBody>
                  <a:tcPr/>
                </a:tc>
                <a:tc>
                  <a:txBody>
                    <a:bodyPr/>
                    <a:lstStyle/>
                    <a:p>
                      <a:r xmlns:a="http://schemas.openxmlformats.org/drawingml/2006/main">
                        <a:rPr lang="hi" dirty="0"/>
                        <a:t>व्यक्तिगत पहचान संख्या</a:t>
                      </a:r>
                      <a:endParaRPr xmlns:a="http://schemas.openxmlformats.org/drawingml/2006/main" lang="en-US" dirty="0"/>
                    </a:p>
                  </a:txBody>
                  <a:tcPr/>
                </a:tc>
              </a:tr>
              <a:tr h="370840">
                <a:tc>
                  <a:txBody>
                    <a:bodyPr/>
                    <a:lstStyle/>
                    <a:p>
                      <a:r xmlns:a="http://schemas.openxmlformats.org/drawingml/2006/main">
                        <a:rPr lang="hi" dirty="0"/>
                        <a:t>57</a:t>
                      </a:r>
                      <a:endParaRPr xmlns:a="http://schemas.openxmlformats.org/drawingml/2006/main" lang="en-US" dirty="0"/>
                    </a:p>
                  </a:txBody>
                  <a:tcPr/>
                </a:tc>
                <a:tc>
                  <a:txBody>
                    <a:bodyPr/>
                    <a:lstStyle/>
                    <a:p>
                      <a:r xmlns:a="http://schemas.openxmlformats.org/drawingml/2006/main">
                        <a:rPr lang="hi" dirty="0"/>
                        <a:t>ओटीपी</a:t>
                      </a:r>
                      <a:endParaRPr xmlns:a="http://schemas.openxmlformats.org/drawingml/2006/main" lang="en-US" dirty="0"/>
                    </a:p>
                  </a:txBody>
                  <a:tcPr/>
                </a:tc>
                <a:tc>
                  <a:txBody>
                    <a:bodyPr/>
                    <a:lstStyle/>
                    <a:p>
                      <a:r xmlns:a="http://schemas.openxmlformats.org/drawingml/2006/main">
                        <a:rPr lang="hi" dirty="0"/>
                        <a:t>एक बारी पासवर्ड</a:t>
                      </a:r>
                      <a:endParaRPr xmlns:a="http://schemas.openxmlformats.org/drawingml/2006/main" lang="en-US" dirty="0"/>
                    </a:p>
                  </a:txBody>
                  <a:tcPr/>
                </a:tc>
              </a:tr>
              <a:tr h="370840">
                <a:tc>
                  <a:txBody>
                    <a:bodyPr/>
                    <a:lstStyle/>
                    <a:p>
                      <a:r xmlns:a="http://schemas.openxmlformats.org/drawingml/2006/main">
                        <a:rPr lang="hi" dirty="0"/>
                        <a:t>58</a:t>
                      </a:r>
                      <a:endParaRPr xmlns:a="http://schemas.openxmlformats.org/drawingml/2006/main" lang="en-US" dirty="0"/>
                    </a:p>
                  </a:txBody>
                  <a:tcPr/>
                </a:tc>
                <a:tc>
                  <a:txBody>
                    <a:bodyPr/>
                    <a:lstStyle/>
                    <a:p>
                      <a:r xmlns:a="http://schemas.openxmlformats.org/drawingml/2006/main">
                        <a:rPr lang="hi" dirty="0"/>
                        <a:t>मोटा</a:t>
                      </a:r>
                      <a:endParaRPr xmlns:a="http://schemas.openxmlformats.org/drawingml/2006/main" lang="en-US" dirty="0"/>
                    </a:p>
                  </a:txBody>
                  <a:tcPr/>
                </a:tc>
                <a:tc>
                  <a:txBody>
                    <a:bodyPr/>
                    <a:lstStyle/>
                    <a:p>
                      <a:r xmlns:a="http://schemas.openxmlformats.org/drawingml/2006/main">
                        <a:rPr lang="hi" dirty="0"/>
                        <a:t>फाइल आबंटन टेबल</a:t>
                      </a:r>
                      <a:endParaRPr xmlns:a="http://schemas.openxmlformats.org/drawingml/2006/main" lang="en-US" dirty="0"/>
                    </a:p>
                  </a:txBody>
                  <a:tcPr/>
                </a:tc>
              </a:tr>
              <a:tr h="370840">
                <a:tc>
                  <a:txBody>
                    <a:bodyPr/>
                    <a:lstStyle/>
                    <a:p>
                      <a:r xmlns:a="http://schemas.openxmlformats.org/drawingml/2006/main">
                        <a:rPr lang="hi" dirty="0"/>
                        <a:t>59</a:t>
                      </a:r>
                      <a:endParaRPr xmlns:a="http://schemas.openxmlformats.org/drawingml/2006/main" lang="en-US" dirty="0"/>
                    </a:p>
                  </a:txBody>
                  <a:tcPr/>
                </a:tc>
                <a:tc>
                  <a:txBody>
                    <a:bodyPr/>
                    <a:lstStyle/>
                    <a:p>
                      <a:r xmlns:a="http://schemas.openxmlformats.org/drawingml/2006/main">
                        <a:rPr lang="hi" dirty="0"/>
                        <a:t>एनटीएफएस</a:t>
                      </a:r>
                      <a:endParaRPr xmlns:a="http://schemas.openxmlformats.org/drawingml/2006/main" lang="en-US" dirty="0"/>
                    </a:p>
                  </a:txBody>
                  <a:tcPr/>
                </a:tc>
                <a:tc>
                  <a:txBody>
                    <a:bodyPr/>
                    <a:lstStyle/>
                    <a:p>
                      <a:r xmlns:a="http://schemas.openxmlformats.org/drawingml/2006/main">
                        <a:rPr lang="hi" dirty="0"/>
                        <a:t>नई तकनीकी </a:t>
                      </a:r>
                      <a:r xmlns:a="http://schemas.openxmlformats.org/drawingml/2006/main">
                        <a:rPr lang="hi" baseline="0" dirty="0"/>
                        <a:t>फ़ाइल प्रणाली</a:t>
                      </a:r>
                      <a:endParaRPr xmlns:a="http://schemas.openxmlformats.org/drawingml/2006/main" lang="en-US" dirty="0"/>
                    </a:p>
                  </a:txBody>
                  <a:tcPr/>
                </a:tc>
              </a:tr>
              <a:tr h="370840">
                <a:tc>
                  <a:txBody>
                    <a:bodyPr/>
                    <a:lstStyle/>
                    <a:p>
                      <a:r xmlns:a="http://schemas.openxmlformats.org/drawingml/2006/main">
                        <a:rPr lang="hi" dirty="0"/>
                        <a:t>60</a:t>
                      </a:r>
                      <a:endParaRPr xmlns:a="http://schemas.openxmlformats.org/drawingml/2006/main" lang="en-US" dirty="0"/>
                    </a:p>
                  </a:txBody>
                  <a:tcPr/>
                </a:tc>
                <a:tc>
                  <a:txBody>
                    <a:bodyPr/>
                    <a:lstStyle/>
                    <a:p>
                      <a:r xmlns:a="http://schemas.openxmlformats.org/drawingml/2006/main">
                        <a:rPr lang="hi" dirty="0"/>
                        <a:t>एसडी कार्ड</a:t>
                      </a:r>
                      <a:r xmlns:a="http://schemas.openxmlformats.org/drawingml/2006/main">
                        <a:rPr lang="hi" baseline="0" dirty="0"/>
                        <a:t> </a:t>
                      </a:r>
                      <a:endParaRPr xmlns:a="http://schemas.openxmlformats.org/drawingml/2006/main" lang="en-US" dirty="0"/>
                    </a:p>
                  </a:txBody>
                  <a:tcPr/>
                </a:tc>
                <a:tc>
                  <a:txBody>
                    <a:bodyPr/>
                    <a:lstStyle/>
                    <a:p>
                      <a:r xmlns:a="http://schemas.openxmlformats.org/drawingml/2006/main">
                        <a:rPr lang="hi" dirty="0"/>
                        <a:t>सुरक्षित डिजिटल </a:t>
                      </a:r>
                      <a:r xmlns:a="http://schemas.openxmlformats.org/drawingml/2006/main">
                        <a:rPr lang="hi" baseline="0" dirty="0"/>
                        <a:t>कार्ड</a:t>
                      </a:r>
                      <a:endParaRPr xmlns:a="http://schemas.openxmlformats.org/drawingml/2006/main" lang="en-US" dirty="0"/>
                    </a:p>
                  </a:txBody>
                  <a:tcPr/>
                </a:tc>
              </a:tr>
              <a:tr h="370840">
                <a:tc>
                  <a:txBody>
                    <a:bodyPr/>
                    <a:lstStyle/>
                    <a:p>
                      <a:r xmlns:a="http://schemas.openxmlformats.org/drawingml/2006/main">
                        <a:rPr lang="hi" dirty="0"/>
                        <a:t>61</a:t>
                      </a:r>
                      <a:endParaRPr xmlns:a="http://schemas.openxmlformats.org/drawingml/2006/main" lang="en-US" dirty="0"/>
                    </a:p>
                  </a:txBody>
                  <a:tcPr/>
                </a:tc>
                <a:tc>
                  <a:txBody>
                    <a:bodyPr/>
                    <a:lstStyle/>
                    <a:p>
                      <a:r xmlns:a="http://schemas.openxmlformats.org/drawingml/2006/main">
                        <a:rPr lang="hi" dirty="0"/>
                        <a:t>वीएलएसआई</a:t>
                      </a:r>
                      <a:endParaRPr xmlns:a="http://schemas.openxmlformats.org/drawingml/2006/main" lang="en-US" dirty="0"/>
                    </a:p>
                  </a:txBody>
                  <a:tcPr/>
                </a:tc>
                <a:tc>
                  <a:txBody>
                    <a:bodyPr/>
                    <a:lstStyle/>
                    <a:p>
                      <a:r xmlns:a="http://schemas.openxmlformats.org/drawingml/2006/main">
                        <a:rPr lang="hi" dirty="0"/>
                        <a:t>बड़े पैमाने पर एकीकरण</a:t>
                      </a:r>
                      <a:endParaRPr xmlns:a="http://schemas.openxmlformats.org/drawingml/2006/main"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sz="quarter" idx="1"/>
          </p:nvPr>
        </p:nvGraphicFramePr>
        <p:xfrm>
          <a:off x="51816" y="142240"/>
          <a:ext cx="8077200" cy="6573520"/>
        </p:xfrm>
        <a:graphic>
          <a:graphicData uri="http://schemas.openxmlformats.org/drawingml/2006/table">
            <a:tbl>
              <a:tblPr firstRow="1" bandRow="1">
                <a:tableStyleId>{5C22544A-7EE6-4342-B048-85BDC9FD1C3A}</a:tableStyleId>
              </a:tblPr>
              <a:tblGrid>
                <a:gridCol w="523522"/>
                <a:gridCol w="1346200"/>
                <a:gridCol w="6207478"/>
              </a:tblGrid>
              <a:tr h="370840">
                <a:tc>
                  <a:txBody>
                    <a:bodyPr/>
                    <a:lstStyle/>
                    <a:p>
                      <a:r xmlns:a="http://schemas.openxmlformats.org/drawingml/2006/main">
                        <a:rPr lang="hi" dirty="0"/>
                        <a:t>सीनियर</a:t>
                      </a:r>
                      <a:endParaRPr xmlns:a="http://schemas.openxmlformats.org/drawingml/2006/main" lang="en-US" dirty="0"/>
                    </a:p>
                  </a:txBody>
                  <a:tcPr/>
                </a:tc>
                <a:tc>
                  <a:txBody>
                    <a:bodyPr/>
                    <a:lstStyle/>
                    <a:p>
                      <a:r xmlns:a="http://schemas.openxmlformats.org/drawingml/2006/main">
                        <a:rPr lang="hi" dirty="0"/>
                        <a:t>संक्षिप्त रूप</a:t>
                      </a:r>
                      <a:endParaRPr xmlns:a="http://schemas.openxmlformats.org/drawingml/2006/main" lang="en-US" dirty="0"/>
                    </a:p>
                  </a:txBody>
                  <a:tcPr/>
                </a:tc>
                <a:tc>
                  <a:txBody>
                    <a:bodyPr/>
                    <a:lstStyle/>
                    <a:p>
                      <a:r xmlns:a="http://schemas.openxmlformats.org/drawingml/2006/main">
                        <a:rPr lang="hi" dirty="0"/>
                        <a:t>पूर्ण प्रपत्र</a:t>
                      </a:r>
                      <a:endParaRPr xmlns:a="http://schemas.openxmlformats.org/drawingml/2006/main" lang="en-US" dirty="0"/>
                    </a:p>
                  </a:txBody>
                  <a:tcPr/>
                </a:tc>
              </a:tr>
              <a:tr h="370840">
                <a:tc>
                  <a:txBody>
                    <a:bodyPr/>
                    <a:lstStyle/>
                    <a:p>
                      <a:r xmlns:a="http://schemas.openxmlformats.org/drawingml/2006/main">
                        <a:rPr lang="hi" dirty="0"/>
                        <a:t>62</a:t>
                      </a:r>
                      <a:endParaRPr xmlns:a="http://schemas.openxmlformats.org/drawingml/2006/main" lang="en-US" dirty="0"/>
                    </a:p>
                  </a:txBody>
                  <a:tcPr/>
                </a:tc>
                <a:tc>
                  <a:txBody>
                    <a:bodyPr/>
                    <a:lstStyle/>
                    <a:p>
                      <a:r xmlns:a="http://schemas.openxmlformats.org/drawingml/2006/main">
                        <a:rPr lang="hi" dirty="0"/>
                        <a:t>यूआरएल</a:t>
                      </a:r>
                      <a:endParaRPr xmlns:a="http://schemas.openxmlformats.org/drawingml/2006/main" lang="en-US" dirty="0"/>
                    </a:p>
                  </a:txBody>
                  <a:tcPr/>
                </a:tc>
                <a:tc>
                  <a:txBody>
                    <a:bodyPr/>
                    <a:lstStyle/>
                    <a:p>
                      <a:r xmlns:a="http://schemas.openxmlformats.org/drawingml/2006/main">
                        <a:rPr lang="hi" dirty="0"/>
                        <a:t>यूनिफ़ॉर्म रिसोर्स </a:t>
                      </a:r>
                      <a:r xmlns:a="http://schemas.openxmlformats.org/drawingml/2006/main">
                        <a:rPr lang="hi" baseline="0" dirty="0"/>
                        <a:t>लोकेटर</a:t>
                      </a:r>
                      <a:endParaRPr xmlns:a="http://schemas.openxmlformats.org/drawingml/2006/main" lang="en-US" dirty="0"/>
                    </a:p>
                  </a:txBody>
                  <a:tcPr/>
                </a:tc>
              </a:tr>
              <a:tr h="370840">
                <a:tc>
                  <a:txBody>
                    <a:bodyPr/>
                    <a:lstStyle/>
                    <a:p>
                      <a:r xmlns:a="http://schemas.openxmlformats.org/drawingml/2006/main">
                        <a:rPr lang="hi" dirty="0"/>
                        <a:t>63</a:t>
                      </a:r>
                      <a:endParaRPr xmlns:a="http://schemas.openxmlformats.org/drawingml/2006/main" lang="en-US" dirty="0"/>
                    </a:p>
                  </a:txBody>
                  <a:tcPr/>
                </a:tc>
                <a:tc>
                  <a:txBody>
                    <a:bodyPr/>
                    <a:lstStyle/>
                    <a:p>
                      <a:r xmlns:a="http://schemas.openxmlformats.org/drawingml/2006/main">
                        <a:rPr lang="hi" dirty="0"/>
                        <a:t>सिम</a:t>
                      </a:r>
                      <a:endParaRPr xmlns:a="http://schemas.openxmlformats.org/drawingml/2006/main" lang="en-US" dirty="0"/>
                    </a:p>
                  </a:txBody>
                  <a:tcPr/>
                </a:tc>
                <a:tc>
                  <a:txBody>
                    <a:bodyPr/>
                    <a:lstStyle/>
                    <a:p>
                      <a:r xmlns:a="http://schemas.openxmlformats.org/drawingml/2006/main">
                        <a:rPr lang="hi" dirty="0"/>
                        <a:t>ग्राहक पहचान मॉड्यूल</a:t>
                      </a:r>
                      <a:endParaRPr xmlns:a="http://schemas.openxmlformats.org/drawingml/2006/main" lang="en-US" dirty="0"/>
                    </a:p>
                  </a:txBody>
                  <a:tcPr/>
                </a:tc>
              </a:tr>
              <a:tr h="370840">
                <a:tc>
                  <a:txBody>
                    <a:bodyPr/>
                    <a:lstStyle/>
                    <a:p>
                      <a:r xmlns:a="http://schemas.openxmlformats.org/drawingml/2006/main">
                        <a:rPr lang="hi" dirty="0"/>
                        <a:t>64</a:t>
                      </a:r>
                      <a:endParaRPr xmlns:a="http://schemas.openxmlformats.org/drawingml/2006/main" lang="en-US" dirty="0"/>
                    </a:p>
                  </a:txBody>
                  <a:tcPr/>
                </a:tc>
                <a:tc>
                  <a:txBody>
                    <a:bodyPr/>
                    <a:lstStyle/>
                    <a:p>
                      <a:r xmlns:a="http://schemas.openxmlformats.org/drawingml/2006/main">
                        <a:rPr lang="hi" dirty="0"/>
                        <a:t>जीआईएफ</a:t>
                      </a:r>
                      <a:endParaRPr xmlns:a="http://schemas.openxmlformats.org/drawingml/2006/main" lang="en-US" dirty="0"/>
                    </a:p>
                  </a:txBody>
                  <a:tcPr/>
                </a:tc>
                <a:tc>
                  <a:txBody>
                    <a:bodyPr/>
                    <a:lstStyle/>
                    <a:p>
                      <a:r xmlns:a="http://schemas.openxmlformats.org/drawingml/2006/main">
                        <a:rPr lang="hi" dirty="0"/>
                        <a:t>ग्राफ़िक्स विनिमेय </a:t>
                      </a:r>
                      <a:r xmlns:a="http://schemas.openxmlformats.org/drawingml/2006/main">
                        <a:rPr lang="hi" baseline="0" dirty="0"/>
                        <a:t>प्रारूप</a:t>
                      </a:r>
                      <a:endParaRPr xmlns:a="http://schemas.openxmlformats.org/drawingml/2006/main" lang="en-US" dirty="0"/>
                    </a:p>
                  </a:txBody>
                  <a:tcPr/>
                </a:tc>
              </a:tr>
              <a:tr h="370840">
                <a:tc>
                  <a:txBody>
                    <a:bodyPr/>
                    <a:lstStyle/>
                    <a:p>
                      <a:r xmlns:a="http://schemas.openxmlformats.org/drawingml/2006/main">
                        <a:rPr lang="hi" dirty="0"/>
                        <a:t>65</a:t>
                      </a:r>
                      <a:endParaRPr xmlns:a="http://schemas.openxmlformats.org/drawingml/2006/main" lang="en-US" dirty="0"/>
                    </a:p>
                  </a:txBody>
                  <a:tcPr/>
                </a:tc>
                <a:tc>
                  <a:txBody>
                    <a:bodyPr/>
                    <a:lstStyle/>
                    <a:p>
                      <a:r xmlns:a="http://schemas.openxmlformats.org/drawingml/2006/main">
                        <a:rPr lang="hi" dirty="0"/>
                        <a:t>जेपीजी</a:t>
                      </a:r>
                      <a:endParaRPr xmlns:a="http://schemas.openxmlformats.org/drawingml/2006/main" lang="en-US" dirty="0"/>
                    </a:p>
                  </a:txBody>
                  <a:tcPr/>
                </a:tc>
                <a:tc>
                  <a:txBody>
                    <a:bodyPr/>
                    <a:lstStyle/>
                    <a:p>
                      <a:r xmlns:a="http://schemas.openxmlformats.org/drawingml/2006/main">
                        <a:rPr lang="hi" dirty="0"/>
                        <a:t>संयुक्त फोटोग्राफिक विशेषज्ञ</a:t>
                      </a:r>
                      <a:r xmlns:a="http://schemas.openxmlformats.org/drawingml/2006/main">
                        <a:rPr lang="hi" baseline="0" dirty="0"/>
                        <a:t> </a:t>
                      </a:r>
                      <a:r xmlns:a="http://schemas.openxmlformats.org/drawingml/2006/main">
                        <a:rPr lang="hi" dirty="0"/>
                        <a:t>समूह</a:t>
                      </a:r>
                      <a:endParaRPr xmlns:a="http://schemas.openxmlformats.org/drawingml/2006/main" lang="en-US" dirty="0"/>
                    </a:p>
                  </a:txBody>
                  <a:tcPr/>
                </a:tc>
              </a:tr>
              <a:tr h="370840">
                <a:tc>
                  <a:txBody>
                    <a:bodyPr/>
                    <a:lstStyle/>
                    <a:p>
                      <a:r xmlns:a="http://schemas.openxmlformats.org/drawingml/2006/main">
                        <a:rPr lang="hi" dirty="0"/>
                        <a:t>66</a:t>
                      </a:r>
                      <a:endParaRPr xmlns:a="http://schemas.openxmlformats.org/drawingml/2006/main" lang="en-US" dirty="0"/>
                    </a:p>
                  </a:txBody>
                  <a:tcPr/>
                </a:tc>
                <a:tc>
                  <a:txBody>
                    <a:bodyPr/>
                    <a:lstStyle/>
                    <a:p>
                      <a:r xmlns:a="http://schemas.openxmlformats.org/drawingml/2006/main">
                        <a:rPr lang="hi" dirty="0"/>
                        <a:t>बीएमपी</a:t>
                      </a:r>
                      <a:endParaRPr xmlns:a="http://schemas.openxmlformats.org/drawingml/2006/main" lang="en-US" dirty="0"/>
                    </a:p>
                  </a:txBody>
                  <a:tcPr/>
                </a:tc>
                <a:tc>
                  <a:txBody>
                    <a:bodyPr/>
                    <a:lstStyle/>
                    <a:p>
                      <a:r xmlns:a="http://schemas.openxmlformats.org/drawingml/2006/main">
                        <a:rPr lang="hi" dirty="0"/>
                        <a:t>बिटमैप</a:t>
                      </a:r>
                      <a:r xmlns:a="http://schemas.openxmlformats.org/drawingml/2006/main">
                        <a:rPr lang="hi" baseline="0" dirty="0"/>
                        <a:t> </a:t>
                      </a:r>
                      <a:endParaRPr xmlns:a="http://schemas.openxmlformats.org/drawingml/2006/main" lang="en-US" dirty="0"/>
                    </a:p>
                  </a:txBody>
                  <a:tcPr/>
                </a:tc>
              </a:tr>
              <a:tr h="370840">
                <a:tc>
                  <a:txBody>
                    <a:bodyPr/>
                    <a:lstStyle/>
                    <a:p>
                      <a:r xmlns:a="http://schemas.openxmlformats.org/drawingml/2006/main">
                        <a:rPr lang="hi" dirty="0"/>
                        <a:t>67</a:t>
                      </a:r>
                      <a:endParaRPr xmlns:a="http://schemas.openxmlformats.org/drawingml/2006/main" lang="en-US" dirty="0"/>
                    </a:p>
                  </a:txBody>
                  <a:tcPr/>
                </a:tc>
                <a:tc>
                  <a:txBody>
                    <a:bodyPr/>
                    <a:lstStyle/>
                    <a:p>
                      <a:r xmlns:a="http://schemas.openxmlformats.org/drawingml/2006/main">
                        <a:rPr lang="hi" dirty="0"/>
                        <a:t>पीएनजी</a:t>
                      </a:r>
                      <a:endParaRPr xmlns:a="http://schemas.openxmlformats.org/drawingml/2006/main" lang="en-US" dirty="0"/>
                    </a:p>
                  </a:txBody>
                  <a:tcPr/>
                </a:tc>
                <a:tc>
                  <a:txBody>
                    <a:bodyPr/>
                    <a:lstStyle/>
                    <a:p>
                      <a:r xmlns:a="http://schemas.openxmlformats.org/drawingml/2006/main">
                        <a:rPr lang="hi" dirty="0"/>
                        <a:t>पोर्टेबल नेटवर्क ग्राफ़िक्स</a:t>
                      </a:r>
                      <a:endParaRPr xmlns:a="http://schemas.openxmlformats.org/drawingml/2006/main" lang="en-US" dirty="0"/>
                    </a:p>
                  </a:txBody>
                  <a:tcPr/>
                </a:tc>
              </a:tr>
              <a:tr h="370840">
                <a:tc>
                  <a:txBody>
                    <a:bodyPr/>
                    <a:lstStyle/>
                    <a:p>
                      <a:r xmlns:a="http://schemas.openxmlformats.org/drawingml/2006/main">
                        <a:rPr lang="hi" dirty="0"/>
                        <a:t>68</a:t>
                      </a:r>
                      <a:endParaRPr xmlns:a="http://schemas.openxmlformats.org/drawingml/2006/main" lang="en-US" dirty="0"/>
                    </a:p>
                  </a:txBody>
                  <a:tcPr/>
                </a:tc>
                <a:tc>
                  <a:txBody>
                    <a:bodyPr/>
                    <a:lstStyle/>
                    <a:p>
                      <a:r xmlns:a="http://schemas.openxmlformats.org/drawingml/2006/main">
                        <a:rPr lang="hi" dirty="0"/>
                        <a:t>पीडीएफ</a:t>
                      </a:r>
                      <a:endParaRPr xmlns:a="http://schemas.openxmlformats.org/drawingml/2006/main" lang="en-US" dirty="0"/>
                    </a:p>
                  </a:txBody>
                  <a:tcPr/>
                </a:tc>
                <a:tc>
                  <a:txBody>
                    <a:bodyPr/>
                    <a:lstStyle/>
                    <a:p>
                      <a:r xmlns:a="http://schemas.openxmlformats.org/drawingml/2006/main">
                        <a:rPr lang="hi" dirty="0"/>
                        <a:t>संवहन </a:t>
                      </a:r>
                      <a:r xmlns:a="http://schemas.openxmlformats.org/drawingml/2006/main">
                        <a:rPr lang="hi" baseline="0" dirty="0"/>
                        <a:t>दस्तावेज़ स्वरूप</a:t>
                      </a:r>
                      <a:endParaRPr xmlns:a="http://schemas.openxmlformats.org/drawingml/2006/main" lang="en-US" dirty="0"/>
                    </a:p>
                  </a:txBody>
                  <a:tcPr/>
                </a:tc>
              </a:tr>
              <a:tr h="370840">
                <a:tc>
                  <a:txBody>
                    <a:bodyPr/>
                    <a:lstStyle/>
                    <a:p>
                      <a:r xmlns:a="http://schemas.openxmlformats.org/drawingml/2006/main">
                        <a:rPr lang="hi" dirty="0"/>
                        <a:t>69</a:t>
                      </a:r>
                      <a:endParaRPr xmlns:a="http://schemas.openxmlformats.org/drawingml/2006/main" lang="en-US" dirty="0"/>
                    </a:p>
                  </a:txBody>
                  <a:tcPr/>
                </a:tc>
                <a:tc>
                  <a:txBody>
                    <a:bodyPr/>
                    <a:lstStyle/>
                    <a:p>
                      <a:r xmlns:a="http://schemas.openxmlformats.org/drawingml/2006/main">
                        <a:rPr lang="hi" dirty="0"/>
                        <a:t>सीआरटी</a:t>
                      </a:r>
                      <a:endParaRPr xmlns:a="http://schemas.openxmlformats.org/drawingml/2006/main" lang="en-US" dirty="0"/>
                    </a:p>
                  </a:txBody>
                  <a:tcPr/>
                </a:tc>
                <a:tc>
                  <a:txBody>
                    <a:bodyPr/>
                    <a:lstStyle/>
                    <a:p>
                      <a:r xmlns:a="http://schemas.openxmlformats.org/drawingml/2006/main">
                        <a:rPr lang="hi" dirty="0"/>
                        <a:t>कैथोड रे </a:t>
                      </a:r>
                      <a:r xmlns:a="http://schemas.openxmlformats.org/drawingml/2006/main">
                        <a:rPr lang="hi" baseline="0" dirty="0"/>
                        <a:t>ट्यूब</a:t>
                      </a:r>
                      <a:endParaRPr xmlns:a="http://schemas.openxmlformats.org/drawingml/2006/main" lang="en-US" dirty="0"/>
                    </a:p>
                  </a:txBody>
                  <a:tcPr/>
                </a:tc>
              </a:tr>
              <a:tr h="370840">
                <a:tc>
                  <a:txBody>
                    <a:bodyPr/>
                    <a:lstStyle/>
                    <a:p>
                      <a:r xmlns:a="http://schemas.openxmlformats.org/drawingml/2006/main">
                        <a:rPr lang="hi" dirty="0"/>
                        <a:t>70</a:t>
                      </a:r>
                      <a:endParaRPr xmlns:a="http://schemas.openxmlformats.org/drawingml/2006/main" lang="en-US" dirty="0"/>
                    </a:p>
                  </a:txBody>
                  <a:tcPr/>
                </a:tc>
                <a:tc>
                  <a:txBody>
                    <a:bodyPr/>
                    <a:lstStyle/>
                    <a:p>
                      <a:r xmlns:a="http://schemas.openxmlformats.org/drawingml/2006/main">
                        <a:rPr lang="hi" dirty="0"/>
                        <a:t>डॉस</a:t>
                      </a:r>
                      <a:endParaRPr xmlns:a="http://schemas.openxmlformats.org/drawingml/2006/main" lang="en-US" dirty="0"/>
                    </a:p>
                  </a:txBody>
                  <a:tcPr/>
                </a:tc>
                <a:tc>
                  <a:txBody>
                    <a:bodyPr/>
                    <a:lstStyle/>
                    <a:p>
                      <a:r xmlns:a="http://schemas.openxmlformats.org/drawingml/2006/main">
                        <a:rPr lang="hi" dirty="0"/>
                        <a:t>डिस्क संचालन प्रणाली</a:t>
                      </a:r>
                      <a:endParaRPr xmlns:a="http://schemas.openxmlformats.org/drawingml/2006/main" lang="en-US" dirty="0"/>
                    </a:p>
                  </a:txBody>
                  <a:tcPr/>
                </a:tc>
              </a:tr>
              <a:tr h="370840">
                <a:tc>
                  <a:txBody>
                    <a:bodyPr/>
                    <a:lstStyle/>
                    <a:p>
                      <a:r xmlns:a="http://schemas.openxmlformats.org/drawingml/2006/main">
                        <a:rPr lang="hi" dirty="0"/>
                        <a:t>71</a:t>
                      </a:r>
                      <a:endParaRPr xmlns:a="http://schemas.openxmlformats.org/drawingml/2006/main" lang="en-US" dirty="0"/>
                    </a:p>
                  </a:txBody>
                  <a:tcPr/>
                </a:tc>
                <a:tc>
                  <a:txBody>
                    <a:bodyPr/>
                    <a:lstStyle/>
                    <a:p>
                      <a:r xmlns:a="http://schemas.openxmlformats.org/drawingml/2006/main">
                        <a:rPr lang="hi" dirty="0"/>
                        <a:t>ओएस</a:t>
                      </a:r>
                      <a:endParaRPr xmlns:a="http://schemas.openxmlformats.org/drawingml/2006/main" lang="en-US" dirty="0"/>
                    </a:p>
                  </a:txBody>
                  <a:tcPr/>
                </a:tc>
                <a:tc>
                  <a:txBody>
                    <a:bodyPr/>
                    <a:lstStyle/>
                    <a:p>
                      <a:r xmlns:a="http://schemas.openxmlformats.org/drawingml/2006/main">
                        <a:rPr lang="hi" dirty="0"/>
                        <a:t>ऑपरेटिंग </a:t>
                      </a:r>
                      <a:r xmlns:a="http://schemas.openxmlformats.org/drawingml/2006/main">
                        <a:rPr lang="hi" baseline="0" dirty="0"/>
                        <a:t>सिस्टम</a:t>
                      </a:r>
                      <a:endParaRPr xmlns:a="http://schemas.openxmlformats.org/drawingml/2006/main" lang="en-US" dirty="0"/>
                    </a:p>
                  </a:txBody>
                  <a:tcPr/>
                </a:tc>
              </a:tr>
              <a:tr h="370840">
                <a:tc>
                  <a:txBody>
                    <a:bodyPr/>
                    <a:lstStyle/>
                    <a:p>
                      <a:r xmlns:a="http://schemas.openxmlformats.org/drawingml/2006/main">
                        <a:rPr lang="hi" dirty="0"/>
                        <a:t>72</a:t>
                      </a:r>
                      <a:endParaRPr xmlns:a="http://schemas.openxmlformats.org/drawingml/2006/main" lang="en-US" dirty="0"/>
                    </a:p>
                  </a:txBody>
                  <a:tcPr/>
                </a:tc>
                <a:tc>
                  <a:txBody>
                    <a:bodyPr/>
                    <a:lstStyle/>
                    <a:p>
                      <a:r xmlns:a="http://schemas.openxmlformats.org/drawingml/2006/main">
                        <a:rPr lang="hi" dirty="0"/>
                        <a:t>ऊपर</a:t>
                      </a:r>
                      <a:endParaRPr xmlns:a="http://schemas.openxmlformats.org/drawingml/2006/main" lang="en-US" dirty="0"/>
                    </a:p>
                  </a:txBody>
                  <a:tcPr/>
                </a:tc>
                <a:tc>
                  <a:txBody>
                    <a:bodyPr/>
                    <a:lstStyle/>
                    <a:p>
                      <a:r xmlns:a="http://schemas.openxmlformats.org/drawingml/2006/main">
                        <a:rPr lang="hi" dirty="0"/>
                        <a:t>निर्बाध </a:t>
                      </a:r>
                      <a:r xmlns:a="http://schemas.openxmlformats.org/drawingml/2006/main">
                        <a:rPr lang="hi" baseline="0" dirty="0"/>
                        <a:t>विद्युत आपूर्ति</a:t>
                      </a:r>
                      <a:endParaRPr xmlns:a="http://schemas.openxmlformats.org/drawingml/2006/main" lang="en-US" dirty="0"/>
                    </a:p>
                  </a:txBody>
                  <a:tcPr/>
                </a:tc>
              </a:tr>
              <a:tr h="370840">
                <a:tc>
                  <a:txBody>
                    <a:bodyPr/>
                    <a:lstStyle/>
                    <a:p>
                      <a:r xmlns:a="http://schemas.openxmlformats.org/drawingml/2006/main">
                        <a:rPr lang="hi" dirty="0"/>
                        <a:t>73</a:t>
                      </a:r>
                      <a:endParaRPr xmlns:a="http://schemas.openxmlformats.org/drawingml/2006/main" lang="en-US" dirty="0"/>
                    </a:p>
                  </a:txBody>
                  <a:tcPr/>
                </a:tc>
                <a:tc>
                  <a:txBody>
                    <a:bodyPr/>
                    <a:lstStyle/>
                    <a:p>
                      <a:r xmlns:a="http://schemas.openxmlformats.org/drawingml/2006/main">
                        <a:rPr lang="hi" dirty="0"/>
                        <a:t>जीएसएम</a:t>
                      </a:r>
                      <a:endParaRPr xmlns:a="http://schemas.openxmlformats.org/drawingml/2006/main" lang="en-US" dirty="0"/>
                    </a:p>
                  </a:txBody>
                  <a:tcPr/>
                </a:tc>
                <a:tc>
                  <a:txBody>
                    <a:bodyPr/>
                    <a:lstStyle/>
                    <a:p>
                      <a:r xmlns:a="http://schemas.openxmlformats.org/drawingml/2006/main">
                        <a:rPr lang="hi" baseline="0" dirty="0"/>
                        <a:t>मोबाइल संचार के लिए </a:t>
                      </a:r>
                      <a:endParaRPr xmlns:a="http://schemas.openxmlformats.org/drawingml/2006/main" lang="en-US" dirty="0"/>
                      <a:r xmlns:a="http://schemas.openxmlformats.org/drawingml/2006/main">
                        <a:rPr lang="hi" dirty="0"/>
                        <a:t>वैश्विक प्रणाली</a:t>
                      </a:r>
                    </a:p>
                  </a:txBody>
                  <a:tcPr/>
                </a:tc>
              </a:tr>
              <a:tr h="370840">
                <a:tc>
                  <a:txBody>
                    <a:bodyPr/>
                    <a:lstStyle/>
                    <a:p>
                      <a:r xmlns:a="http://schemas.openxmlformats.org/drawingml/2006/main">
                        <a:rPr lang="hi" dirty="0"/>
                        <a:t>74</a:t>
                      </a:r>
                      <a:endParaRPr xmlns:a="http://schemas.openxmlformats.org/drawingml/2006/main" lang="en-US" dirty="0"/>
                    </a:p>
                  </a:txBody>
                  <a:tcPr/>
                </a:tc>
                <a:tc>
                  <a:txBody>
                    <a:bodyPr/>
                    <a:lstStyle/>
                    <a:p>
                      <a:r xmlns:a="http://schemas.openxmlformats.org/drawingml/2006/main">
                        <a:rPr lang="hi" dirty="0"/>
                        <a:t>जीपीआरएस</a:t>
                      </a:r>
                      <a:endParaRPr xmlns:a="http://schemas.openxmlformats.org/drawingml/2006/main" lang="en-US" dirty="0"/>
                    </a:p>
                  </a:txBody>
                  <a:tcPr/>
                </a:tc>
                <a:tc>
                  <a:txBody>
                    <a:bodyPr/>
                    <a:lstStyle/>
                    <a:p>
                      <a:r xmlns:a="http://schemas.openxmlformats.org/drawingml/2006/main">
                        <a:rPr lang="hi" dirty="0"/>
                        <a:t>सामान्य </a:t>
                      </a:r>
                      <a:r xmlns:a="http://schemas.openxmlformats.org/drawingml/2006/main">
                        <a:rPr lang="hi" baseline="0" dirty="0"/>
                        <a:t>पैकेट रेडियो सेवा</a:t>
                      </a:r>
                      <a:endParaRPr xmlns:a="http://schemas.openxmlformats.org/drawingml/2006/main" lang="en-US" dirty="0"/>
                    </a:p>
                  </a:txBody>
                  <a:tcPr/>
                </a:tc>
              </a:tr>
              <a:tr h="370840">
                <a:tc>
                  <a:txBody>
                    <a:bodyPr/>
                    <a:lstStyle/>
                    <a:p>
                      <a:r xmlns:a="http://schemas.openxmlformats.org/drawingml/2006/main">
                        <a:rPr lang="hi" dirty="0"/>
                        <a:t>75</a:t>
                      </a:r>
                      <a:endParaRPr xmlns:a="http://schemas.openxmlformats.org/drawingml/2006/main" lang="en-US" dirty="0"/>
                    </a:p>
                  </a:txBody>
                  <a:tcPr/>
                </a:tc>
                <a:tc>
                  <a:txBody>
                    <a:bodyPr/>
                    <a:lstStyle/>
                    <a:p>
                      <a:r xmlns:a="http://schemas.openxmlformats.org/drawingml/2006/main">
                        <a:rPr lang="hi" dirty="0"/>
                        <a:t>बुनियादी</a:t>
                      </a:r>
                      <a:endParaRPr xmlns:a="http://schemas.openxmlformats.org/drawingml/2006/main" lang="en-US" dirty="0"/>
                    </a:p>
                  </a:txBody>
                  <a:tcPr/>
                </a:tc>
                <a:tc>
                  <a:txBody>
                    <a:bodyPr/>
                    <a:lstStyle/>
                    <a:p>
                      <a:r xmlns:a="http://schemas.openxmlformats.org/drawingml/2006/main">
                        <a:rPr lang="hi" dirty="0"/>
                        <a:t>शुरुआत करने वालों हेतु बहूद्देश्यीय </a:t>
                      </a:r>
                      <a:r xmlns:a="http://schemas.openxmlformats.org/drawingml/2006/main">
                        <a:rPr lang="hi" baseline="0" dirty="0"/>
                        <a:t>प्रतीकात्मक अनुदेश कोड</a:t>
                      </a:r>
                      <a:endParaRPr xmlns:a="http://schemas.openxmlformats.org/drawingml/2006/main" lang="en-US" dirty="0"/>
                    </a:p>
                  </a:txBody>
                  <a:tcPr/>
                </a:tc>
              </a:tr>
              <a:tr h="370840">
                <a:tc>
                  <a:txBody>
                    <a:bodyPr/>
                    <a:lstStyle/>
                    <a:p>
                      <a:r xmlns:a="http://schemas.openxmlformats.org/drawingml/2006/main">
                        <a:rPr lang="hi" dirty="0"/>
                        <a:t>76</a:t>
                      </a:r>
                      <a:endParaRPr xmlns:a="http://schemas.openxmlformats.org/drawingml/2006/main" lang="en-US" dirty="0"/>
                    </a:p>
                  </a:txBody>
                  <a:tcPr/>
                </a:tc>
                <a:tc>
                  <a:txBody>
                    <a:bodyPr/>
                    <a:lstStyle/>
                    <a:p>
                      <a:r xmlns:a="http://schemas.openxmlformats.org/drawingml/2006/main">
                        <a:rPr lang="hi" dirty="0"/>
                        <a:t>डीएमपी</a:t>
                      </a:r>
                      <a:endParaRPr xmlns:a="http://schemas.openxmlformats.org/drawingml/2006/main" lang="en-US" dirty="0"/>
                    </a:p>
                  </a:txBody>
                  <a:tcPr/>
                </a:tc>
                <a:tc>
                  <a:txBody>
                    <a:bodyPr/>
                    <a:lstStyle/>
                    <a:p>
                      <a:r xmlns:a="http://schemas.openxmlformats.org/drawingml/2006/main">
                        <a:rPr lang="hi" dirty="0"/>
                        <a:t>डॉट मैट्रिक्स </a:t>
                      </a:r>
                      <a:r xmlns:a="http://schemas.openxmlformats.org/drawingml/2006/main">
                        <a:rPr lang="hi" baseline="0" dirty="0"/>
                        <a:t>प्रिंटर</a:t>
                      </a:r>
                      <a:endParaRPr xmlns:a="http://schemas.openxmlformats.org/drawingml/2006/main" lang="en-US" dirty="0"/>
                    </a:p>
                  </a:txBody>
                  <a:tcPr/>
                </a:tc>
              </a:tr>
              <a:tr h="370840">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
        <p:nvSpPr>
          <p:cNvPr id="3" name="Slide Number Placeholder 2"/>
          <p:cNvSpPr>
            <a:spLocks noGrp="1"/>
          </p:cNvSpPr>
          <p:nvPr>
            <p:ph type="sldNum" sz="quarter" idx="15"/>
          </p:nvPr>
        </p:nvSpPr>
        <p:spPr/>
        <p:txBody>
          <a:bodyPr>
            <a:normAutofit/>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बुनियादी नेटवर्किंग</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कंप्यूटर नेटवर्क या डेटा नेटवर्क एक डिजिटल दूरसंचार नेटवर्क है जो कंप्यूटरों को संसाधनों और सेवाओं को साझा करने की अनुमति देता है।</a:t>
            </a:r>
            <a:endParaRPr xmlns:a="http://schemas.openxmlformats.org/drawingml/2006/main" lang="en-US" dirty="0"/>
          </a:p>
          <a:p>
            <a:pPr xmlns:a="http://schemas.openxmlformats.org/drawingml/2006/main" algn="just"/>
            <a:r xmlns:a="http://schemas.openxmlformats.org/drawingml/2006/main">
              <a:rPr lang="hi" dirty="0"/>
              <a:t>कंप्यूटर </a:t>
            </a:r>
            <a:r xmlns:a="http://schemas.openxmlformats.org/drawingml/2006/main">
              <a:rPr lang="hi" b="1" dirty="0"/>
              <a:t>नेटवर्क में </a:t>
            </a:r>
            <a:r xmlns:a="http://schemas.openxmlformats.org/drawingml/2006/main">
              <a:rPr lang="hi" dirty="0"/>
              <a:t>, नेटवर्कयुक्त कंप्यूटिंग डिवाइस डेटा लिंक कनेक्शन का उपयोग करके एक दूसरे के साथ डेटा का आदान-प्रदान करते हैं।</a:t>
            </a:r>
            <a:endParaRPr xmlns:a="http://schemas.openxmlformats.org/drawingml/2006/main" lang="en-US" dirty="0"/>
          </a:p>
          <a:p>
            <a:pPr xmlns:a="http://schemas.openxmlformats.org/drawingml/2006/main" algn="just"/>
            <a:r xmlns:a="http://schemas.openxmlformats.org/drawingml/2006/main">
              <a:rPr lang="hi" dirty="0"/>
              <a:t>कंप्यूटरों के बीच कनेक्शन केबल मीडिया या वायरलेस मीडिया का उपयोग करके स्थापित किए जाते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नेटवर्किंग डिवाइस</a:t>
            </a:r>
            <a:endParaRPr xmlns:a="http://schemas.openxmlformats.org/drawingml/2006/main" lang="en-US" dirty="0"/>
          </a:p>
        </p:txBody>
      </p:sp>
      <p:sp>
        <p:nvSpPr>
          <p:cNvPr id="3" name="Content Placeholder 2"/>
          <p:cNvSpPr>
            <a:spLocks noGrp="1"/>
          </p:cNvSpPr>
          <p:nvPr>
            <p:ph sz="quarter" idx="1"/>
          </p:nvPr>
        </p:nvSpPr>
        <p:spPr/>
        <p:txBody>
          <a:bodyPr/>
          <a:lstStyle/>
          <a:p>
            <a:r xmlns:a="http://schemas.openxmlformats.org/drawingml/2006/main">
              <a:rPr lang="hi" dirty="0"/>
              <a:t>नेटवर्क उपकरणों का उपयोग कंप्यूटर नेटवर्क बनाने, प्रबंधित करने, निगरानी करने और विस्तार करने के लिए किया जाता है।</a:t>
            </a:r>
            <a:endParaRPr xmlns:a="http://schemas.openxmlformats.org/drawingml/2006/main" lang="en-US" dirty="0"/>
          </a:p>
          <a:p>
            <a:endParaRPr lang="en-US" dirty="0"/>
          </a:p>
          <a:p>
            <a:r xmlns:a="http://schemas.openxmlformats.org/drawingml/2006/main">
              <a:rPr lang="hi" dirty="0"/>
              <a:t>मुख्य रूप से हम निम्नलिखित नेटवर्क उपकरणों का उपयोग कर रहे हैं।</a:t>
            </a:r>
            <a:endParaRPr xmlns:a="http://schemas.openxmlformats.org/drawingml/2006/main" lang="en-US" dirty="0"/>
          </a:p>
          <a:p>
            <a:endParaRPr lang="en-US" dirty="0"/>
          </a:p>
          <a:p>
            <a:pPr>
              <a:buNone/>
            </a:pPr>
            <a:endParaRPr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graphicFrame>
        <p:nvGraphicFramePr>
          <p:cNvPr id="6" name="Table 5"/>
          <p:cNvGraphicFramePr>
            <a:graphicFrameLocks noGrp="1"/>
          </p:cNvGraphicFramePr>
          <p:nvPr/>
        </p:nvGraphicFramePr>
        <p:xfrm>
          <a:off x="762000" y="3810000"/>
          <a:ext cx="7467600" cy="1854200"/>
        </p:xfrm>
        <a:graphic>
          <a:graphicData uri="http://schemas.openxmlformats.org/drawingml/2006/table">
            <a:tbl>
              <a:tblPr bandRow="1">
                <a:tableStyleId>{1FECB4D8-DB02-4DC6-A0A2-4F2EBAE1DC90}</a:tableStyleId>
              </a:tblPr>
              <a:tblGrid>
                <a:gridCol w="3733800"/>
                <a:gridCol w="3733800"/>
              </a:tblGrid>
              <a:tr h="370840">
                <a:tc>
                  <a:txBody>
                    <a:bodyPr/>
                    <a:lstStyle/>
                    <a:p>
                      <a:r xmlns:a="http://schemas.openxmlformats.org/drawingml/2006/main">
                        <a:rPr lang="hi" dirty="0"/>
                        <a:t>एनआईसी कार्ड</a:t>
                      </a:r>
                      <a:endParaRPr xmlns:a="http://schemas.openxmlformats.org/drawingml/2006/main" lang="en-US" dirty="0"/>
                    </a:p>
                  </a:txBody>
                  <a:tcPr/>
                </a:tc>
                <a:tc>
                  <a:txBody>
                    <a:bodyPr/>
                    <a:lstStyle/>
                    <a:p>
                      <a:r xmlns:a="http://schemas.openxmlformats.org/drawingml/2006/main">
                        <a:rPr lang="hi" dirty="0"/>
                        <a:t>केंद्र</a:t>
                      </a:r>
                      <a:endParaRPr xmlns:a="http://schemas.openxmlformats.org/drawingml/2006/main" lang="en-US" dirty="0"/>
                    </a:p>
                  </a:txBody>
                  <a:tcPr/>
                </a:tc>
              </a:tr>
              <a:tr h="370840">
                <a:tc>
                  <a:txBody>
                    <a:bodyPr/>
                    <a:lstStyle/>
                    <a:p>
                      <a:r xmlns:a="http://schemas.openxmlformats.org/drawingml/2006/main">
                        <a:rPr lang="hi" dirty="0"/>
                        <a:t>पुल</a:t>
                      </a:r>
                      <a:endParaRPr xmlns:a="http://schemas.openxmlformats.org/drawingml/2006/main" lang="en-US" dirty="0"/>
                    </a:p>
                  </a:txBody>
                  <a:tcPr/>
                </a:tc>
                <a:tc>
                  <a:txBody>
                    <a:bodyPr/>
                    <a:lstStyle/>
                    <a:p>
                      <a:r xmlns:a="http://schemas.openxmlformats.org/drawingml/2006/main">
                        <a:rPr lang="hi" dirty="0"/>
                        <a:t>बदलना</a:t>
                      </a:r>
                      <a:endParaRPr xmlns:a="http://schemas.openxmlformats.org/drawingml/2006/main" lang="en-US" dirty="0"/>
                    </a:p>
                  </a:txBody>
                  <a:tcPr/>
                </a:tc>
              </a:tr>
              <a:tr h="370840">
                <a:tc>
                  <a:txBody>
                    <a:bodyPr/>
                    <a:lstStyle/>
                    <a:p>
                      <a:r xmlns:a="http://schemas.openxmlformats.org/drawingml/2006/main">
                        <a:rPr lang="hi" dirty="0"/>
                        <a:t>रूटर</a:t>
                      </a:r>
                      <a:endParaRPr xmlns:a="http://schemas.openxmlformats.org/drawingml/2006/main" lang="en-US" dirty="0"/>
                    </a:p>
                  </a:txBody>
                  <a:tcPr/>
                </a:tc>
                <a:tc>
                  <a:txBody>
                    <a:bodyPr/>
                    <a:lstStyle/>
                    <a:p>
                      <a:r xmlns:a="http://schemas.openxmlformats.org/drawingml/2006/main">
                        <a:rPr lang="hi" dirty="0"/>
                        <a:t>अपराधी</a:t>
                      </a:r>
                      <a:endParaRPr xmlns:a="http://schemas.openxmlformats.org/drawingml/2006/main" lang="en-US" dirty="0"/>
                    </a:p>
                  </a:txBody>
                  <a:tcPr/>
                </a:tc>
              </a:tr>
              <a:tr h="370840">
                <a:tc>
                  <a:txBody>
                    <a:bodyPr/>
                    <a:lstStyle/>
                    <a:p>
                      <a:r xmlns:a="http://schemas.openxmlformats.org/drawingml/2006/main">
                        <a:rPr lang="hi" dirty="0"/>
                        <a:t>फ़ायरवॉल</a:t>
                      </a:r>
                      <a:endParaRPr xmlns:a="http://schemas.openxmlformats.org/drawingml/2006/main" lang="en-US" dirty="0"/>
                    </a:p>
                  </a:txBody>
                  <a:tcPr/>
                </a:tc>
                <a:tc>
                  <a:txBody>
                    <a:bodyPr/>
                    <a:lstStyle/>
                    <a:p>
                      <a:r xmlns:a="http://schemas.openxmlformats.org/drawingml/2006/main">
                        <a:rPr lang="hi" dirty="0"/>
                        <a:t>ट्रांस रिसीवर</a:t>
                      </a:r>
                      <a:endParaRPr xmlns:a="http://schemas.openxmlformats.org/drawingml/2006/main" lang="en-US" dirty="0"/>
                    </a:p>
                  </a:txBody>
                  <a:tcPr/>
                </a:tc>
              </a:tr>
              <a:tr h="370840">
                <a:tc>
                  <a:txBody>
                    <a:bodyPr/>
                    <a:lstStyle/>
                    <a:p>
                      <a:r xmlns:a="http://schemas.openxmlformats.org/drawingml/2006/main">
                        <a:rPr lang="hi" dirty="0"/>
                        <a:t>मोडम</a:t>
                      </a:r>
                      <a:endParaRPr xmlns:a="http://schemas.openxmlformats.org/drawingml/2006/main" lang="en-US" dirty="0"/>
                    </a:p>
                  </a:txBody>
                  <a:tcPr/>
                </a:tc>
                <a:tc>
                  <a:txBody>
                    <a:bodyPr/>
                    <a:lstStyle/>
                    <a:p>
                      <a:endParaRPr lang="en-US" dirty="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D:\Basic Material\Processor.jpg"/>
          <p:cNvPicPr>
            <a:picLocks noGrp="1" noChangeAspect="1" noChangeArrowheads="1"/>
          </p:cNvPicPr>
          <p:nvPr>
            <p:ph sz="quarter" idx="1"/>
          </p:nvPr>
        </p:nvPicPr>
        <p:blipFill>
          <a:blip r:embed="rId1"/>
          <a:srcRect/>
          <a:stretch>
            <a:fillRect/>
          </a:stretch>
        </p:blipFill>
        <p:spPr bwMode="auto">
          <a:xfrm>
            <a:off x="2438400" y="1981200"/>
            <a:ext cx="3886200" cy="3886200"/>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एनआईसी कार्ड / </a:t>
            </a:r>
            <a:r xmlns:a="http://schemas.openxmlformats.org/drawingml/2006/main">
              <a:rPr lang="hi" dirty="0" err="1"/>
              <a:t>लैन </a:t>
            </a:r>
            <a:r xmlns:a="http://schemas.openxmlformats.org/drawingml/2006/main">
              <a:rPr lang="hi" dirty="0"/>
              <a:t>कार्ड / ईथरनेट कार्ड</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नेटवर्क इंटरफ़ेस नियंत्रक (एनआईसी, जिसे नेटवर्क इंटरफ़ेस कार्ड, नेटवर्क एडाप्टर, लैन एडाप्टर या भौतिक नेटवर्क इंटरफ़ेस और इसी तरह के अन्य नामों से भी जाना जाता है) एक कंप्यूटर हार्डवेयर घटक है जो कंप्यूटर को कंप्यूटर नेटवर्क से जोड़ता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D:\Basic Material\nic.jpg"/>
          <p:cNvPicPr>
            <a:picLocks noGrp="1" noChangeAspect="1" noChangeArrowheads="1"/>
          </p:cNvPicPr>
          <p:nvPr>
            <p:ph sz="quarter" idx="1"/>
          </p:nvPr>
        </p:nvPicPr>
        <p:blipFill>
          <a:blip r:embed="rId1"/>
          <a:stretch>
            <a:fillRect/>
          </a:stretch>
        </p:blipFill>
        <p:spPr bwMode="auto">
          <a:xfrm>
            <a:off x="681715" y="1066800"/>
            <a:ext cx="7395485" cy="4873625"/>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केंद्र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नेटवर्क हब एक नेटवर्किंग डिवाइस है जिसका उपयोग कई नेटवर्क होस्ट्स को जोड़ने के लिए किया जाता है।</a:t>
            </a:r>
            <a:endParaRPr xmlns:a="http://schemas.openxmlformats.org/drawingml/2006/main" lang="en-US" dirty="0"/>
          </a:p>
          <a:p>
            <a:pPr algn="just"/>
            <a:endParaRPr lang="en-US" dirty="0"/>
          </a:p>
          <a:p>
            <a:pPr xmlns:a="http://schemas.openxmlformats.org/drawingml/2006/main" algn="just"/>
            <a:r xmlns:a="http://schemas.openxmlformats.org/drawingml/2006/main">
              <a:rPr lang="hi" dirty="0"/>
              <a:t>हालाँकि, इसकी कार्य प्रणाली के कारण, हब इतना सुरक्षित और सुरक्षित नहीं है। इसके अलावा, सभी इंटरफेस या पोर्ट पर डेटा पैकेट की प्रतिलिपि बनाने से यह धीमा और अधिक भीड़भाड़ वाला हो जाता है जिसके कारण नेटवर्क स्विच का उपयोग किया जाता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D:\Basic Material\hub.jpg"/>
          <p:cNvPicPr>
            <a:picLocks noGrp="1" noChangeAspect="1" noChangeArrowheads="1"/>
          </p:cNvPicPr>
          <p:nvPr>
            <p:ph sz="quarter" idx="1"/>
          </p:nvPr>
        </p:nvPicPr>
        <p:blipFill>
          <a:blip r:embed="rId1"/>
          <a:stretch>
            <a:fillRect/>
          </a:stretch>
        </p:blipFill>
        <p:spPr bwMode="auto">
          <a:xfrm>
            <a:off x="2667000" y="1600200"/>
            <a:ext cx="3357563" cy="3432175"/>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पुल</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अगर राउटर दो अलग-अलग तरह के नेटवर्क को जोड़ता है, तो ब्रिज दो सब नेटवर्क को एक ही नेटवर्क के हिस्से के रूप में जोड़ता है। आप दो अलग-अलग लैब या दो अलग-अलग फ्लोर को ब्रिज से जुड़े हुए समझ सकते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descr="D:\Basic Material\bridge.jpg"/>
          <p:cNvPicPr>
            <a:picLocks noGrp="1" noChangeAspect="1" noChangeArrowheads="1"/>
          </p:cNvPicPr>
          <p:nvPr>
            <p:ph sz="quarter" idx="1"/>
          </p:nvPr>
        </p:nvPicPr>
        <p:blipFill>
          <a:blip r:embed="rId1"/>
          <a:srcRect/>
          <a:stretch>
            <a:fillRect/>
          </a:stretch>
        </p:blipFill>
        <p:spPr bwMode="auto">
          <a:xfrm>
            <a:off x="1447800" y="2209800"/>
            <a:ext cx="5118707" cy="2674937"/>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बदलना</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स्विच हब से ज़्यादा बुद्धिमान है। हब सिर्फ़ डेटा फ़ॉरवर्डिंग का काम करता है, जबकि स्विच 'फ़िल्टर और फ़ॉरवर्डिंग' करता है जो डेटा पैकेट से निपटने का ज़्यादा बुद्धिमान तरीका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8" name="Picture 2" descr="D:\Basic Material\switch.jpg"/>
          <p:cNvPicPr>
            <a:picLocks noGrp="1" noChangeAspect="1" noChangeArrowheads="1"/>
          </p:cNvPicPr>
          <p:nvPr>
            <p:ph sz="quarter" idx="1"/>
          </p:nvPr>
        </p:nvPicPr>
        <p:blipFill>
          <a:blip r:embed="rId1"/>
          <a:srcRect/>
          <a:stretch>
            <a:fillRect/>
          </a:stretch>
        </p:blipFill>
        <p:spPr bwMode="auto">
          <a:xfrm>
            <a:off x="304800" y="1447800"/>
            <a:ext cx="8106648" cy="3627437"/>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xmlns:a="http://schemas.openxmlformats.org/drawingml/2006/main">
              <a:rPr lang="hi" dirty="0"/>
              <a:t>रूटर</a:t>
            </a:r>
            <a:endParaRPr xmlns:a="http://schemas.openxmlformats.org/drawingml/2006/main" lang="en-US" dirty="0"/>
          </a:p>
        </p:txBody>
      </p:sp>
      <p:sp>
        <p:nvSpPr>
          <p:cNvPr id="3" name="Content Placeholder 2"/>
          <p:cNvSpPr>
            <a:spLocks noGrp="1"/>
          </p:cNvSpPr>
          <p:nvPr>
            <p:ph sz="quarter" idx="1"/>
          </p:nvPr>
        </p:nvSpPr>
        <p:spPr/>
        <p:txBody>
          <a:bodyPr/>
          <a:lstStyle/>
          <a:p>
            <a:pPr xmlns:a="http://schemas.openxmlformats.org/drawingml/2006/main" algn="just"/>
            <a:r xmlns:a="http://schemas.openxmlformats.org/drawingml/2006/main">
              <a:rPr lang="hi" dirty="0"/>
              <a:t>राउटर एक नेटवर्क डिवाइस है जो एक नेटवर्क से दूसरे नेटवर्क पर ट्रैफ़िक को रूट करने के लिए ज़िम्मेदार है। ये दो नेटवर्क एक निजी कंपनी के नेटवर्क से लेकर एक सार्वजनिक नेटवर्क तक हो सकते हैं। आप राउटर को ट्रैफ़िक पुलिस के रूप में सोच सकते हैं जो अलग-अलग नेटवर्क ट्रैफ़िक को अलग-अलग दिशाओं में निर्देशित करता है।</a:t>
            </a:r>
            <a:endParaRPr xmlns:a="http://schemas.openxmlformats.org/drawingml/2006/main" lang="en-US" dirty="0"/>
          </a:p>
        </p:txBody>
      </p:sp>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2" name="Picture 2" descr="D:\Basic Material\router 1.jpg"/>
          <p:cNvPicPr>
            <a:picLocks noGrp="1" noChangeAspect="1" noChangeArrowheads="1"/>
          </p:cNvPicPr>
          <p:nvPr>
            <p:ph sz="quarter" idx="1"/>
          </p:nvPr>
        </p:nvPicPr>
        <p:blipFill>
          <a:blip r:embed="rId1"/>
          <a:stretch>
            <a:fillRect/>
          </a:stretch>
        </p:blipFill>
        <p:spPr bwMode="auto">
          <a:xfrm>
            <a:off x="533400" y="1482745"/>
            <a:ext cx="7467600" cy="4231640"/>
          </a:xfrm>
          <a:prstGeom prst="rect">
            <a:avLst/>
          </a:prstGeom>
          <a:noFill/>
        </p:spPr>
      </p:pic>
      <p:sp>
        <p:nvSpPr>
          <p:cNvPr id="4" name="Slide Number Placeholder 3"/>
          <p:cNvSpPr>
            <a:spLocks noGrp="1"/>
          </p:cNvSpPr>
          <p:nvPr>
            <p:ph type="sldNum" sz="quarter" idx="15"/>
          </p:nvPr>
        </p:nvSpPr>
        <p:spPr/>
        <p:txBody>
          <a:bodyPr/>
          <a:lstStyle/>
          <a:p>
            <a:fld id="{CF0349CE-91FF-439F-AB73-2DF5BA2E1B3B}" type="slidenum">
              <a:rPr lang="en-US" smtClean="0"/>
            </a:fld>
            <a:endParaRPr lang="en-US"/>
          </a:p>
        </p:txBody>
      </p:sp>
      <p:sp>
        <p:nvSpPr>
          <p:cNvPr id="5" name="Footer Placeholder 4"/>
          <p:cNvSpPr>
            <a:spLocks noGrp="1"/>
          </p:cNvSpPr>
          <p:nvPr>
            <p:ph type="ftr" sz="quarter" idx="16"/>
          </p:nvPr>
        </p:nvSpPr>
        <p:spPr/>
        <p:txBody>
          <a:bodyPr/>
          <a:lstStyle/>
          <a:p>
            <a:r xmlns:a="http://schemas.openxmlformats.org/drawingml/2006/main">
              <a:rPr lang="hi"/>
              <a:t>कंप्यूटर की मूल बातें</a:t>
            </a:r>
            <a:endParaRPr xmlns:a="http://schemas.openxmlformats.org/drawingml/2006/main"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19882</Words>
  <Application>WPS Presentation</Application>
  <PresentationFormat>On-screen Show (4:3)</PresentationFormat>
  <Paragraphs>2171</Paragraphs>
  <Slides>121</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121</vt:i4>
      </vt:variant>
    </vt:vector>
  </HeadingPairs>
  <TitlesOfParts>
    <vt:vector size="133" baseType="lpstr">
      <vt:lpstr>Arial</vt:lpstr>
      <vt:lpstr>SimSun</vt:lpstr>
      <vt:lpstr>Wingdings</vt:lpstr>
      <vt:lpstr>Wingdings</vt:lpstr>
      <vt:lpstr>Wingdings 2</vt:lpstr>
      <vt:lpstr>Wingdings</vt:lpstr>
      <vt:lpstr>Century Schoolbook</vt:lpstr>
      <vt:lpstr>Segoe Print</vt:lpstr>
      <vt:lpstr>Microsoft YaHei</vt:lpstr>
      <vt:lpstr>Arial Unicode MS</vt:lpstr>
      <vt:lpstr>Calibri</vt:lpstr>
      <vt:lpstr>Oriel</vt:lpstr>
      <vt:lpstr>Basic of Computers</vt:lpstr>
      <vt:lpstr>Topics Covered in This File</vt:lpstr>
      <vt:lpstr>Basic Components of Computer</vt:lpstr>
      <vt:lpstr>Mother Board</vt:lpstr>
      <vt:lpstr>PowerPoint 演示文稿</vt:lpstr>
      <vt:lpstr>RAM</vt:lpstr>
      <vt:lpstr>PowerPoint 演示文稿</vt:lpstr>
      <vt:lpstr>Processor</vt:lpstr>
      <vt:lpstr>PowerPoint 演示文稿</vt:lpstr>
      <vt:lpstr>Hard Drive (Disk)</vt:lpstr>
      <vt:lpstr>PowerPoint 演示文稿</vt:lpstr>
      <vt:lpstr>SMPS</vt:lpstr>
      <vt:lpstr>PowerPoint 演示文稿</vt:lpstr>
      <vt:lpstr>Optical Drive</vt:lpstr>
      <vt:lpstr>PowerPoint 演示文稿</vt:lpstr>
      <vt:lpstr>Cabinet</vt:lpstr>
      <vt:lpstr>PowerPoint 演示文稿</vt:lpstr>
      <vt:lpstr>Monitor</vt:lpstr>
      <vt:lpstr>PowerPoint 演示文稿</vt:lpstr>
      <vt:lpstr>Key Board</vt:lpstr>
      <vt:lpstr>PowerPoint 演示文稿</vt:lpstr>
      <vt:lpstr>Mouse</vt:lpstr>
      <vt:lpstr>PowerPoint 演示文稿</vt:lpstr>
      <vt:lpstr>Speaker</vt:lpstr>
      <vt:lpstr>PowerPoint 演示文稿</vt:lpstr>
      <vt:lpstr>Printer</vt:lpstr>
      <vt:lpstr>PowerPoint 演示文稿</vt:lpstr>
      <vt:lpstr>PowerPoint 演示文稿</vt:lpstr>
      <vt:lpstr>PowerPoint 演示文稿</vt:lpstr>
      <vt:lpstr>UPS</vt:lpstr>
      <vt:lpstr>PowerPoint 演示文稿</vt:lpstr>
      <vt:lpstr>File Extension </vt:lpstr>
      <vt:lpstr>Important File Extensions</vt:lpstr>
      <vt:lpstr>PowerPoint 演示文稿</vt:lpstr>
      <vt:lpstr>Command Prompt</vt:lpstr>
      <vt:lpstr>Basic Commands</vt:lpstr>
      <vt:lpstr>How to Open Command prompt</vt:lpstr>
      <vt:lpstr>Note :</vt:lpstr>
      <vt:lpstr>PowerPoint 演示文稿</vt:lpstr>
      <vt:lpstr>Copy con</vt:lpstr>
      <vt:lpstr>move</vt:lpstr>
      <vt:lpstr>copy</vt:lpstr>
      <vt:lpstr>del</vt:lpstr>
      <vt:lpstr>mkdir</vt:lpstr>
      <vt:lpstr>rmdir</vt:lpstr>
      <vt:lpstr>md</vt:lpstr>
      <vt:lpstr>rd</vt:lpstr>
      <vt:lpstr>systeminfo</vt:lpstr>
      <vt:lpstr>label</vt:lpstr>
      <vt:lpstr>title</vt:lpstr>
      <vt:lpstr>color</vt:lpstr>
      <vt:lpstr>Tree</vt:lpstr>
      <vt:lpstr>dir</vt:lpstr>
      <vt:lpstr>cd</vt:lpstr>
      <vt:lpstr>Cd ..</vt:lpstr>
      <vt:lpstr>vol</vt:lpstr>
      <vt:lpstr>ver</vt:lpstr>
      <vt:lpstr>time</vt:lpstr>
      <vt:lpstr>date</vt:lpstr>
      <vt:lpstr>rename</vt:lpstr>
      <vt:lpstr>help</vt:lpstr>
      <vt:lpstr>cls</vt:lpstr>
      <vt:lpstr>echo</vt:lpstr>
      <vt:lpstr>Fc</vt:lpstr>
      <vt:lpstr>path</vt:lpstr>
      <vt:lpstr>print</vt:lpstr>
      <vt:lpstr>type</vt:lpstr>
      <vt:lpstr>attrib</vt:lpstr>
      <vt:lpstr>tasklist</vt:lpstr>
      <vt:lpstr>taskkill</vt:lpstr>
      <vt:lpstr>sc</vt:lpstr>
      <vt:lpstr>exit</vt:lpstr>
      <vt:lpstr>Shortcut Keys</vt:lpstr>
      <vt:lpstr>Windows Shortcut Keys</vt:lpstr>
      <vt:lpstr>List of Windows Shortcut Keys</vt:lpstr>
      <vt:lpstr>PowerPoint 演示文稿</vt:lpstr>
      <vt:lpstr>Microsoft Office Shortcut Keys</vt:lpstr>
      <vt:lpstr>List of Common Shortcut Keys</vt:lpstr>
      <vt:lpstr>PowerPoint 演示文稿</vt:lpstr>
      <vt:lpstr>PowerPoint 演示文稿</vt:lpstr>
      <vt:lpstr>PowerPoint 演示文稿</vt:lpstr>
      <vt:lpstr>Full Form</vt:lpstr>
      <vt:lpstr>List of Full Forms</vt:lpstr>
      <vt:lpstr>PowerPoint 演示文稿</vt:lpstr>
      <vt:lpstr>PowerPoint 演示文稿</vt:lpstr>
      <vt:lpstr>PowerPoint 演示文稿</vt:lpstr>
      <vt:lpstr>PowerPoint 演示文稿</vt:lpstr>
      <vt:lpstr>Basic Networking</vt:lpstr>
      <vt:lpstr>Networking Devices</vt:lpstr>
      <vt:lpstr>NIC Card / Lan Card / Ethernet Card</vt:lpstr>
      <vt:lpstr>PowerPoint 演示文稿</vt:lpstr>
      <vt:lpstr>HUB</vt:lpstr>
      <vt:lpstr>PowerPoint 演示文稿</vt:lpstr>
      <vt:lpstr>Bridge</vt:lpstr>
      <vt:lpstr>PowerPoint 演示文稿</vt:lpstr>
      <vt:lpstr>Switch</vt:lpstr>
      <vt:lpstr>PowerPoint 演示文稿</vt:lpstr>
      <vt:lpstr>Router</vt:lpstr>
      <vt:lpstr>PowerPoint 演示文稿</vt:lpstr>
      <vt:lpstr>Repeater </vt:lpstr>
      <vt:lpstr>PowerPoint 演示文稿</vt:lpstr>
      <vt:lpstr>Firewall</vt:lpstr>
      <vt:lpstr>PowerPoint 演示文稿</vt:lpstr>
      <vt:lpstr>Trans Receiver</vt:lpstr>
      <vt:lpstr>PowerPoint 演示文稿</vt:lpstr>
      <vt:lpstr>modem</vt:lpstr>
      <vt:lpstr>PowerPoint 演示文稿</vt:lpstr>
      <vt:lpstr>Networking Media</vt:lpstr>
      <vt:lpstr>Coaxial cable</vt:lpstr>
      <vt:lpstr>PowerPoint 演示文稿</vt:lpstr>
      <vt:lpstr>utp</vt:lpstr>
      <vt:lpstr>PowerPoint 演示文稿</vt:lpstr>
      <vt:lpstr>STP</vt:lpstr>
      <vt:lpstr>PowerPoint 演示文稿</vt:lpstr>
      <vt:lpstr>Fiber optical cable </vt:lpstr>
      <vt:lpstr>PowerPoint 演示文稿</vt:lpstr>
      <vt:lpstr>Wi Fi</vt:lpstr>
      <vt:lpstr>PowerPoint 演示文稿</vt:lpstr>
      <vt:lpstr>Basic Computer settings</vt:lpstr>
      <vt:lpstr>PowerPoint 演示文稿</vt:lpstr>
      <vt:lpstr>Storage Size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Networking</dc:title>
  <dc:creator>admin</dc:creator>
  <cp:lastModifiedBy>gautam patel</cp:lastModifiedBy>
  <cp:revision>357</cp:revision>
  <dcterms:created xsi:type="dcterms:W3CDTF">2017-07-20T09:31:00Z</dcterms:created>
  <dcterms:modified xsi:type="dcterms:W3CDTF">2024-09-26T07:31:43Z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2DF457BDB1EF48D583940532567AD9D1</vt:lpwstr>
  </property>
  <property fmtid="{D5CDD505-2E9C-101B-9397-08002B2CF9AE}" pid="3" name="KSOProductBuildVer">
    <vt:lpwstr>1033-12.2.0.18165</vt:lpwstr>
  </property>
</Properties>
</file>