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449" autoAdjust="0"/>
  </p:normalViewPr>
  <p:slideViewPr>
    <p:cSldViewPr snapToGrid="0">
      <p:cViewPr varScale="1">
        <p:scale>
          <a:sx n="84" d="100"/>
          <a:sy n="84" d="100"/>
        </p:scale>
        <p:origin x="10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C2A8B-B824-4C8C-9D49-45DA5A232DEE}" type="datetimeFigureOut">
              <a:rPr lang="en-IN" smtClean="0"/>
              <a:t>01-11-2022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FBB67-A05D-4BF7-A944-B32B8F114F55}" type="slidenum">
              <a:rPr lang="en-IN" smtClean="0"/>
              <a:t>‹#›</a:t>
            </a:fld>
            <a:endParaRPr lang="en-IN"/>
          </a:p>
        </p:txBody>
      </p:sp>
    </p:spTree>
    <p:extLst>
      <p:ext uri="{BB962C8B-B14F-4D97-AF65-F5344CB8AC3E}">
        <p14:creationId xmlns:p14="http://schemas.microsoft.com/office/powerpoint/2010/main" val="122659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65A5C"/>
                </a:solidFill>
                <a:effectLst/>
                <a:latin typeface="Lato" panose="020B0604020202020204" pitchFamily="34" charset="0"/>
              </a:rPr>
              <a:t>My team and I will deliver a game prototype with the story driving the main gameplay.</a:t>
            </a:r>
            <a:endParaRPr lang="en-IN" dirty="0"/>
          </a:p>
        </p:txBody>
      </p:sp>
      <p:sp>
        <p:nvSpPr>
          <p:cNvPr id="4" name="Slide Number Placeholder 3"/>
          <p:cNvSpPr>
            <a:spLocks noGrp="1"/>
          </p:cNvSpPr>
          <p:nvPr>
            <p:ph type="sldNum" sz="quarter" idx="5"/>
          </p:nvPr>
        </p:nvSpPr>
        <p:spPr/>
        <p:txBody>
          <a:bodyPr/>
          <a:lstStyle/>
          <a:p>
            <a:fld id="{7CFFBB67-A05D-4BF7-A944-B32B8F114F55}" type="slidenum">
              <a:rPr lang="en-IN" smtClean="0"/>
              <a:t>1</a:t>
            </a:fld>
            <a:endParaRPr lang="en-IN"/>
          </a:p>
        </p:txBody>
      </p:sp>
    </p:spTree>
    <p:extLst>
      <p:ext uri="{BB962C8B-B14F-4D97-AF65-F5344CB8AC3E}">
        <p14:creationId xmlns:p14="http://schemas.microsoft.com/office/powerpoint/2010/main" val="36934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game will have a top down, isometric view which is like to Disco Elysium. Since we are trying to tell a story, the game mechanics will be based on the story and it will be mostly linear. The gameplay is inspired from “What remains of Edith Finch”  and is very narrative driven having effortless, easy and yet unique puzzles. </a:t>
            </a:r>
          </a:p>
          <a:p>
            <a:endParaRPr lang="en-IN" dirty="0"/>
          </a:p>
          <a:p>
            <a:r>
              <a:rPr lang="en-IN" dirty="0"/>
              <a:t>I’ve always liked prototyping games. Since this is my hons year project, I wanted to work on something more challenging and this project is a more ambitious that the other games I’ve worked on. It will be helpful to have it on my portfolio as I want to start my own Studio. This will showcase my design and development skills as well as being the team lead will show my project management.</a:t>
            </a:r>
          </a:p>
        </p:txBody>
      </p:sp>
      <p:sp>
        <p:nvSpPr>
          <p:cNvPr id="4" name="Slide Number Placeholder 3"/>
          <p:cNvSpPr>
            <a:spLocks noGrp="1"/>
          </p:cNvSpPr>
          <p:nvPr>
            <p:ph type="sldNum" sz="quarter" idx="5"/>
          </p:nvPr>
        </p:nvSpPr>
        <p:spPr/>
        <p:txBody>
          <a:bodyPr/>
          <a:lstStyle/>
          <a:p>
            <a:fld id="{7CFFBB67-A05D-4BF7-A944-B32B8F114F55}" type="slidenum">
              <a:rPr lang="en-IN" smtClean="0"/>
              <a:t>2</a:t>
            </a:fld>
            <a:endParaRPr lang="en-IN"/>
          </a:p>
        </p:txBody>
      </p:sp>
    </p:spTree>
    <p:extLst>
      <p:ext uri="{BB962C8B-B14F-4D97-AF65-F5344CB8AC3E}">
        <p14:creationId xmlns:p14="http://schemas.microsoft.com/office/powerpoint/2010/main" val="248964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The aim for my research is </a:t>
            </a:r>
            <a:r>
              <a:rPr lang="en-GB" b="0" dirty="0">
                <a:solidFill>
                  <a:schemeClr val="accent4">
                    <a:lumMod val="60000"/>
                    <a:lumOff val="40000"/>
                  </a:schemeClr>
                </a:solidFill>
              </a:rPr>
              <a:t>To explore the interplay between narrative and game design and how to shape game design around a narrative by the creation of “narrative puzzles”.</a:t>
            </a:r>
            <a:endParaRPr lang="en-IN" b="0"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4">
                    <a:lumMod val="60000"/>
                    <a:lumOff val="40000"/>
                  </a:schemeClr>
                </a:solidFill>
              </a:rPr>
              <a:t>To achieve this aim, I’ve broken it down into the following objectives.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accent4">
                  <a:lumMod val="60000"/>
                  <a:lumOff val="40000"/>
                </a:schemeClr>
              </a:solidFill>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Reading books on game design and watching GDC talks by developers and designers about choices and narrative games.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Exploring other games which are narrative driven rather than by puzzles and breakdown their gameplay to what works and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Identifying main events in the narrative of my game and deciding how to go about game progression.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Working in engine on different systems that make the game like dialogue, ai and movement.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Making a prototype to convey the story in a fun and immersive way.</a:t>
            </a:r>
          </a:p>
        </p:txBody>
      </p:sp>
      <p:sp>
        <p:nvSpPr>
          <p:cNvPr id="4" name="Slide Number Placeholder 3"/>
          <p:cNvSpPr>
            <a:spLocks noGrp="1"/>
          </p:cNvSpPr>
          <p:nvPr>
            <p:ph type="sldNum" sz="quarter" idx="5"/>
          </p:nvPr>
        </p:nvSpPr>
        <p:spPr/>
        <p:txBody>
          <a:bodyPr/>
          <a:lstStyle/>
          <a:p>
            <a:fld id="{7CFFBB67-A05D-4BF7-A944-B32B8F114F55}" type="slidenum">
              <a:rPr lang="en-IN" smtClean="0"/>
              <a:t>3</a:t>
            </a:fld>
            <a:endParaRPr lang="en-IN"/>
          </a:p>
        </p:txBody>
      </p:sp>
    </p:spTree>
    <p:extLst>
      <p:ext uri="{BB962C8B-B14F-4D97-AF65-F5344CB8AC3E}">
        <p14:creationId xmlns:p14="http://schemas.microsoft.com/office/powerpoint/2010/main" val="74438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65A5C"/>
                </a:solidFill>
                <a:effectLst/>
                <a:latin typeface="Lato" panose="020F0502020204030203" pitchFamily="34" charset="0"/>
              </a:rPr>
              <a:t>This is our WIP</a:t>
            </a:r>
            <a:endParaRPr lang="en-IN" b="1" dirty="0"/>
          </a:p>
        </p:txBody>
      </p:sp>
      <p:sp>
        <p:nvSpPr>
          <p:cNvPr id="4" name="Slide Number Placeholder 3"/>
          <p:cNvSpPr>
            <a:spLocks noGrp="1"/>
          </p:cNvSpPr>
          <p:nvPr>
            <p:ph type="sldNum" sz="quarter" idx="5"/>
          </p:nvPr>
        </p:nvSpPr>
        <p:spPr/>
        <p:txBody>
          <a:bodyPr/>
          <a:lstStyle/>
          <a:p>
            <a:fld id="{7CFFBB67-A05D-4BF7-A944-B32B8F114F55}" type="slidenum">
              <a:rPr lang="en-IN" smtClean="0"/>
              <a:t>4</a:t>
            </a:fld>
            <a:endParaRPr lang="en-IN"/>
          </a:p>
        </p:txBody>
      </p:sp>
    </p:spTree>
    <p:extLst>
      <p:ext uri="{BB962C8B-B14F-4D97-AF65-F5344CB8AC3E}">
        <p14:creationId xmlns:p14="http://schemas.microsoft.com/office/powerpoint/2010/main" val="386103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B337-E06B-F89B-8DAA-C399DC9CC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0AB4D0-6270-D37D-1E74-215D8A85C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D3A5B-5F82-F7C1-226E-2D46CE68F646}"/>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5" name="Footer Placeholder 4">
            <a:extLst>
              <a:ext uri="{FF2B5EF4-FFF2-40B4-BE49-F238E27FC236}">
                <a16:creationId xmlns:a16="http://schemas.microsoft.com/office/drawing/2014/main" id="{F86FD43F-80D2-018F-62C7-E2B293658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A95B8-BB13-DBEE-FDDD-6EDE37CB53E6}"/>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56317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A2A1-2916-1E5A-33A2-616D7F3793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00C9B8-D27A-61B1-DF55-4F7D3EC00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33F8B-E2B8-03FB-48A7-795D401DD140}"/>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5" name="Footer Placeholder 4">
            <a:extLst>
              <a:ext uri="{FF2B5EF4-FFF2-40B4-BE49-F238E27FC236}">
                <a16:creationId xmlns:a16="http://schemas.microsoft.com/office/drawing/2014/main" id="{0CFF8F48-D931-DFD7-C60E-F741D00FB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E85D6-AE52-8EBE-E34B-CEC185BC0000}"/>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19030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6F386-A2A8-8FCF-7FCC-1491B44ACE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F811E-B002-5AF2-4BF8-149B6DA5B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27566-82F9-A54A-1A21-54963D3B3E88}"/>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5" name="Footer Placeholder 4">
            <a:extLst>
              <a:ext uri="{FF2B5EF4-FFF2-40B4-BE49-F238E27FC236}">
                <a16:creationId xmlns:a16="http://schemas.microsoft.com/office/drawing/2014/main" id="{0FA59FEB-BC63-A02B-5D15-A3B887BCA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70F0E-C8B3-C2AA-7A49-A7A8AF300FC4}"/>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4031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8D3A-AC4A-54C8-B898-4267FA9364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321C8-C09B-43F6-482B-1FE511791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7B4C1-2B04-FBB5-1ED4-A2F14ECE100B}"/>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5" name="Footer Placeholder 4">
            <a:extLst>
              <a:ext uri="{FF2B5EF4-FFF2-40B4-BE49-F238E27FC236}">
                <a16:creationId xmlns:a16="http://schemas.microsoft.com/office/drawing/2014/main" id="{968CDD1B-2BEA-2DA5-0418-7628F8CFA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32A2F-0761-EFF2-4B31-3A750092F2A7}"/>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95701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5496-3C3E-B1EA-9CFF-6938E8926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0980C1-3D2E-A245-8C1E-FA31982C7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B3F64D-69C2-7834-2FEE-9D3DB0ECD900}"/>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5" name="Footer Placeholder 4">
            <a:extLst>
              <a:ext uri="{FF2B5EF4-FFF2-40B4-BE49-F238E27FC236}">
                <a16:creationId xmlns:a16="http://schemas.microsoft.com/office/drawing/2014/main" id="{AAC44636-31D0-3A79-F790-AFA95FFCC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56168-7010-7FC8-1AC5-12E83796AC9B}"/>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33128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A77C-BFAD-EAC6-5914-34F77165F9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0FDE57-99EA-3381-7B97-EC157C3B6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D125D3-C1D5-31BB-3D1F-FAC5E2D5D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443015-94EC-C1F5-80B8-5985112A64B0}"/>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6" name="Footer Placeholder 5">
            <a:extLst>
              <a:ext uri="{FF2B5EF4-FFF2-40B4-BE49-F238E27FC236}">
                <a16:creationId xmlns:a16="http://schemas.microsoft.com/office/drawing/2014/main" id="{F8EEEB02-95B1-1ACE-99C5-9053F5173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74FF8-2DF9-49CF-D3CB-2423B8F0D67E}"/>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413306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E374-1122-6B01-F3E7-927A89683F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07B032-FE6F-1D33-A966-701BCDBBC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523C97-ACB7-4D66-F6C2-B29C25C12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3B2FFE-85E6-D3F4-FF0F-87CD13891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C19FD-00C6-B267-0978-EA387AE37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FF81A1-A6A6-AB68-D231-4E4A06111830}"/>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8" name="Footer Placeholder 7">
            <a:extLst>
              <a:ext uri="{FF2B5EF4-FFF2-40B4-BE49-F238E27FC236}">
                <a16:creationId xmlns:a16="http://schemas.microsoft.com/office/drawing/2014/main" id="{7B2DC0B0-018E-AEBF-349E-04DF57854F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9A17E8-29F9-12FD-986A-DFB942BC675F}"/>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85981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CD87-B503-7E4F-6565-F17380E56A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64253F-6E2C-C5F3-783E-A3B71C3FFB3E}"/>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4" name="Footer Placeholder 3">
            <a:extLst>
              <a:ext uri="{FF2B5EF4-FFF2-40B4-BE49-F238E27FC236}">
                <a16:creationId xmlns:a16="http://schemas.microsoft.com/office/drawing/2014/main" id="{BFB9C9E5-5F6C-2267-49DE-417650341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421EDA-2E61-885D-C07D-DB7592B4EA0D}"/>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91025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9B997-81BC-D1B6-437D-FD31874068AE}"/>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3" name="Footer Placeholder 2">
            <a:extLst>
              <a:ext uri="{FF2B5EF4-FFF2-40B4-BE49-F238E27FC236}">
                <a16:creationId xmlns:a16="http://schemas.microsoft.com/office/drawing/2014/main" id="{6B17EC47-FB0B-394E-32CF-1BD5217A5F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CF0B70-D410-CB91-79FE-7DC495B448A6}"/>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157257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4500-B916-9D23-A05C-86460176A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12115C-A645-9E55-1AB6-E7994C3A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3B2048-4374-015F-D28C-0D4A0351B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9ED93-C909-CDE4-EA5C-F87C08169C58}"/>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6" name="Footer Placeholder 5">
            <a:extLst>
              <a:ext uri="{FF2B5EF4-FFF2-40B4-BE49-F238E27FC236}">
                <a16:creationId xmlns:a16="http://schemas.microsoft.com/office/drawing/2014/main" id="{984A8519-84EB-FDC1-450C-FCB8D4BA47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FDC53-DF18-3046-8AE6-6CB33B5A9DE2}"/>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125737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351E-1F94-46A7-4A05-5628898CA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DF7425-BE32-2F31-268A-8390B013F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503EDE-A457-0852-1EE6-AA670BFF1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F6DCA-2C19-286A-B9EE-92ABB91FCFD7}"/>
              </a:ext>
            </a:extLst>
          </p:cNvPr>
          <p:cNvSpPr>
            <a:spLocks noGrp="1"/>
          </p:cNvSpPr>
          <p:nvPr>
            <p:ph type="dt" sz="half" idx="10"/>
          </p:nvPr>
        </p:nvSpPr>
        <p:spPr/>
        <p:txBody>
          <a:bodyPr/>
          <a:lstStyle/>
          <a:p>
            <a:fld id="{6DCFC1F5-745C-451C-A43A-1076D5FDF378}" type="datetimeFigureOut">
              <a:rPr lang="en-IN" smtClean="0"/>
              <a:t>01-11-2022</a:t>
            </a:fld>
            <a:endParaRPr lang="en-IN"/>
          </a:p>
        </p:txBody>
      </p:sp>
      <p:sp>
        <p:nvSpPr>
          <p:cNvPr id="6" name="Footer Placeholder 5">
            <a:extLst>
              <a:ext uri="{FF2B5EF4-FFF2-40B4-BE49-F238E27FC236}">
                <a16:creationId xmlns:a16="http://schemas.microsoft.com/office/drawing/2014/main" id="{DAAB1C2F-79B9-92FD-493A-CA2019870B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B1A405-1DA3-2F4D-F9E9-FD456B76D7FA}"/>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13661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62389-22C1-7EB2-45E0-A754E900B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1FD63B-0BFB-70A3-F54B-7E7464165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2C596-7134-FBC9-6F5A-4BE6C62CF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FC1F5-745C-451C-A43A-1076D5FDF378}" type="datetimeFigureOut">
              <a:rPr lang="en-IN" smtClean="0"/>
              <a:t>01-11-2022</a:t>
            </a:fld>
            <a:endParaRPr lang="en-IN"/>
          </a:p>
        </p:txBody>
      </p:sp>
      <p:sp>
        <p:nvSpPr>
          <p:cNvPr id="5" name="Footer Placeholder 4">
            <a:extLst>
              <a:ext uri="{FF2B5EF4-FFF2-40B4-BE49-F238E27FC236}">
                <a16:creationId xmlns:a16="http://schemas.microsoft.com/office/drawing/2014/main" id="{9DEE2A98-249B-C2E5-E01B-92BECBB25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6A5573-22D9-A5A8-B16D-D823C92B2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4D293-D9A0-4426-8947-6C4001FC6C59}" type="slidenum">
              <a:rPr lang="en-IN" smtClean="0"/>
              <a:t>‹#›</a:t>
            </a:fld>
            <a:endParaRPr lang="en-IN"/>
          </a:p>
        </p:txBody>
      </p:sp>
    </p:spTree>
    <p:extLst>
      <p:ext uri="{BB962C8B-B14F-4D97-AF65-F5344CB8AC3E}">
        <p14:creationId xmlns:p14="http://schemas.microsoft.com/office/powerpoint/2010/main" val="3587886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D61C2C-06BB-2D51-42C4-AE932727697F}"/>
              </a:ext>
            </a:extLst>
          </p:cNvPr>
          <p:cNvPicPr>
            <a:picLocks noChangeAspect="1"/>
          </p:cNvPicPr>
          <p:nvPr/>
        </p:nvPicPr>
        <p:blipFill>
          <a:blip r:embed="rId3">
            <a:alphaModFix/>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66A4ED-A1CC-D59A-5EE3-6798C63A50A6}"/>
              </a:ext>
            </a:extLst>
          </p:cNvPr>
          <p:cNvSpPr>
            <a:spLocks noGrp="1"/>
          </p:cNvSpPr>
          <p:nvPr>
            <p:ph type="ctrTitle"/>
          </p:nvPr>
        </p:nvSpPr>
        <p:spPr/>
        <p:txBody>
          <a:bodyPr/>
          <a:lstStyle/>
          <a:p>
            <a:r>
              <a:rPr lang="en-US" dirty="0">
                <a:solidFill>
                  <a:schemeClr val="accent4">
                    <a:lumMod val="60000"/>
                    <a:lumOff val="40000"/>
                  </a:schemeClr>
                </a:solidFill>
              </a:rPr>
              <a:t>At the end of that life Crossroads</a:t>
            </a:r>
            <a:endParaRPr lang="en-IN"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14621440-923F-B5C1-FA6A-A3B32D7BBB42}"/>
              </a:ext>
            </a:extLst>
          </p:cNvPr>
          <p:cNvSpPr>
            <a:spLocks noGrp="1"/>
          </p:cNvSpPr>
          <p:nvPr>
            <p:ph type="subTitle" idx="1"/>
          </p:nvPr>
        </p:nvSpPr>
        <p:spPr/>
        <p:txBody>
          <a:bodyPr anchor="ctr">
            <a:normAutofit/>
          </a:bodyPr>
          <a:lstStyle/>
          <a:p>
            <a:pPr rtl="0">
              <a:spcBef>
                <a:spcPts val="0"/>
              </a:spcBef>
              <a:spcAft>
                <a:spcPts val="0"/>
              </a:spcAft>
            </a:pPr>
            <a:r>
              <a:rPr lang="en-US" sz="2800" b="0" i="0" u="none" strike="noStrike" dirty="0">
                <a:solidFill>
                  <a:schemeClr val="accent5">
                    <a:lumMod val="60000"/>
                    <a:lumOff val="40000"/>
                  </a:schemeClr>
                </a:solidFill>
                <a:effectLst/>
                <a:latin typeface="Average"/>
              </a:rPr>
              <a:t>To deliver a game prototype with storytelling driving the main gameplay.</a:t>
            </a:r>
            <a:endParaRPr lang="en-US" sz="2800" b="0" dirty="0">
              <a:solidFill>
                <a:schemeClr val="accent5">
                  <a:lumMod val="60000"/>
                  <a:lumOff val="40000"/>
                </a:schemeClr>
              </a:solidFill>
              <a:effectLst/>
            </a:endParaRPr>
          </a:p>
        </p:txBody>
      </p:sp>
    </p:spTree>
    <p:extLst>
      <p:ext uri="{BB962C8B-B14F-4D97-AF65-F5344CB8AC3E}">
        <p14:creationId xmlns:p14="http://schemas.microsoft.com/office/powerpoint/2010/main" val="39524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26" name="Picture 2" descr="Disco Elysium - The Final Cut' gets a release date for Xbox consoles">
            <a:extLst>
              <a:ext uri="{FF2B5EF4-FFF2-40B4-BE49-F238E27FC236}">
                <a16:creationId xmlns:a16="http://schemas.microsoft.com/office/drawing/2014/main" id="{0DE65299-8FFD-D5DC-AA0A-1F6144440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81" y="469473"/>
            <a:ext cx="6082357" cy="38623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rd-strike.com | Disco Elysium – The Final Cut – Review">
            <a:extLst>
              <a:ext uri="{FF2B5EF4-FFF2-40B4-BE49-F238E27FC236}">
                <a16:creationId xmlns:a16="http://schemas.microsoft.com/office/drawing/2014/main" id="{03637222-5716-929C-89D2-051E1FD922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18" r="15343"/>
          <a:stretch/>
        </p:blipFill>
        <p:spPr bwMode="auto">
          <a:xfrm>
            <a:off x="6604263" y="469473"/>
            <a:ext cx="5207366" cy="386238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1B3B4DC6-7EEC-39FB-67E7-F0F8C8FC1429}"/>
              </a:ext>
            </a:extLst>
          </p:cNvPr>
          <p:cNvSpPr>
            <a:spLocks noGrp="1"/>
          </p:cNvSpPr>
          <p:nvPr>
            <p:ph type="subTitle" idx="1"/>
          </p:nvPr>
        </p:nvSpPr>
        <p:spPr>
          <a:xfrm>
            <a:off x="1524000" y="4562620"/>
            <a:ext cx="9144000" cy="1655762"/>
          </a:xfrm>
        </p:spPr>
        <p:txBody>
          <a:bodyPr anchor="ctr">
            <a:normAutofit/>
          </a:bodyPr>
          <a:lstStyle/>
          <a:p>
            <a:pPr rtl="0">
              <a:spcBef>
                <a:spcPts val="0"/>
              </a:spcBef>
              <a:spcAft>
                <a:spcPts val="0"/>
              </a:spcAft>
            </a:pPr>
            <a:r>
              <a:rPr lang="en-US" sz="2800" b="0" dirty="0">
                <a:solidFill>
                  <a:schemeClr val="accent5">
                    <a:lumMod val="60000"/>
                    <a:lumOff val="40000"/>
                  </a:schemeClr>
                </a:solidFill>
                <a:effectLst/>
              </a:rPr>
              <a:t>Art-style/ Gameplay will be similar to </a:t>
            </a:r>
          </a:p>
          <a:p>
            <a:pPr rtl="0">
              <a:spcBef>
                <a:spcPts val="0"/>
              </a:spcBef>
              <a:spcAft>
                <a:spcPts val="0"/>
              </a:spcAft>
            </a:pPr>
            <a:r>
              <a:rPr lang="en-US" sz="2800" b="0" dirty="0">
                <a:solidFill>
                  <a:schemeClr val="accent5">
                    <a:lumMod val="60000"/>
                    <a:lumOff val="40000"/>
                  </a:schemeClr>
                </a:solidFill>
                <a:effectLst/>
              </a:rPr>
              <a:t>Disco Elysiu</a:t>
            </a:r>
            <a:r>
              <a:rPr lang="en-US" sz="2800" dirty="0">
                <a:solidFill>
                  <a:schemeClr val="accent5">
                    <a:lumMod val="60000"/>
                    <a:lumOff val="40000"/>
                  </a:schemeClr>
                </a:solidFill>
              </a:rPr>
              <a:t>m and What remains of Edith Finch</a:t>
            </a:r>
            <a:endParaRPr lang="en-US" sz="2800" b="0" dirty="0">
              <a:solidFill>
                <a:schemeClr val="accent5">
                  <a:lumMod val="60000"/>
                  <a:lumOff val="40000"/>
                </a:schemeClr>
              </a:solidFill>
              <a:effectLst/>
            </a:endParaRPr>
          </a:p>
        </p:txBody>
      </p:sp>
    </p:spTree>
    <p:extLst>
      <p:ext uri="{BB962C8B-B14F-4D97-AF65-F5344CB8AC3E}">
        <p14:creationId xmlns:p14="http://schemas.microsoft.com/office/powerpoint/2010/main" val="394762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65B37A7A-A247-8E83-C615-6A6074DC634C}"/>
              </a:ext>
            </a:extLst>
          </p:cNvPr>
          <p:cNvSpPr>
            <a:spLocks noGrp="1"/>
          </p:cNvSpPr>
          <p:nvPr>
            <p:ph type="subTitle" idx="1"/>
          </p:nvPr>
        </p:nvSpPr>
        <p:spPr>
          <a:xfrm>
            <a:off x="352425" y="356381"/>
            <a:ext cx="11487150" cy="1026650"/>
          </a:xfrm>
        </p:spPr>
        <p:txBody>
          <a:bodyPr anchor="ctr">
            <a:normAutofit/>
          </a:bodyPr>
          <a:lstStyle/>
          <a:p>
            <a:pPr rtl="0">
              <a:spcBef>
                <a:spcPts val="0"/>
              </a:spcBef>
              <a:spcAft>
                <a:spcPts val="0"/>
              </a:spcAft>
            </a:pPr>
            <a:r>
              <a:rPr lang="en-GB" b="1" dirty="0">
                <a:solidFill>
                  <a:schemeClr val="accent4">
                    <a:lumMod val="60000"/>
                    <a:lumOff val="40000"/>
                  </a:schemeClr>
                </a:solidFill>
              </a:rPr>
              <a:t>To explore the interplay between narrative and game design and how to shape game design around a narrative by the creation of “narrative puzzles”.</a:t>
            </a:r>
            <a:endParaRPr lang="en-US" b="1" dirty="0">
              <a:solidFill>
                <a:schemeClr val="accent4">
                  <a:lumMod val="60000"/>
                  <a:lumOff val="40000"/>
                </a:schemeClr>
              </a:solidFill>
            </a:endParaRPr>
          </a:p>
        </p:txBody>
      </p:sp>
      <p:sp>
        <p:nvSpPr>
          <p:cNvPr id="7" name="Subtitle 2">
            <a:extLst>
              <a:ext uri="{FF2B5EF4-FFF2-40B4-BE49-F238E27FC236}">
                <a16:creationId xmlns:a16="http://schemas.microsoft.com/office/drawing/2014/main" id="{DF6223A3-8B21-D36F-9C36-EB59F327460A}"/>
              </a:ext>
            </a:extLst>
          </p:cNvPr>
          <p:cNvSpPr txBox="1">
            <a:spLocks/>
          </p:cNvSpPr>
          <p:nvPr/>
        </p:nvSpPr>
        <p:spPr>
          <a:xfrm>
            <a:off x="352425" y="1383031"/>
            <a:ext cx="11487151" cy="5481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GB" b="1" dirty="0">
                <a:solidFill>
                  <a:schemeClr val="accent1">
                    <a:lumMod val="60000"/>
                    <a:lumOff val="40000"/>
                  </a:schemeClr>
                </a:solidFill>
              </a:rPr>
              <a:t>OBJECTIVES</a:t>
            </a:r>
          </a:p>
        </p:txBody>
      </p:sp>
      <p:graphicFrame>
        <p:nvGraphicFramePr>
          <p:cNvPr id="8" name="Table 8">
            <a:extLst>
              <a:ext uri="{FF2B5EF4-FFF2-40B4-BE49-F238E27FC236}">
                <a16:creationId xmlns:a16="http://schemas.microsoft.com/office/drawing/2014/main" id="{2FB752D6-6DDC-DB33-CF7C-631011B97DEB}"/>
              </a:ext>
            </a:extLst>
          </p:cNvPr>
          <p:cNvGraphicFramePr>
            <a:graphicFrameLocks noGrp="1"/>
          </p:cNvGraphicFramePr>
          <p:nvPr>
            <p:extLst>
              <p:ext uri="{D42A27DB-BD31-4B8C-83A1-F6EECF244321}">
                <p14:modId xmlns:p14="http://schemas.microsoft.com/office/powerpoint/2010/main" val="93293933"/>
              </p:ext>
            </p:extLst>
          </p:nvPr>
        </p:nvGraphicFramePr>
        <p:xfrm>
          <a:off x="352424" y="2112499"/>
          <a:ext cx="11487151" cy="4389120"/>
        </p:xfrm>
        <a:graphic>
          <a:graphicData uri="http://schemas.openxmlformats.org/drawingml/2006/table">
            <a:tbl>
              <a:tblPr>
                <a:tableStyleId>{073A0DAA-6AF3-43AB-8588-CEC1D06C72B9}</a:tableStyleId>
              </a:tblPr>
              <a:tblGrid>
                <a:gridCol w="665372">
                  <a:extLst>
                    <a:ext uri="{9D8B030D-6E8A-4147-A177-3AD203B41FA5}">
                      <a16:colId xmlns:a16="http://schemas.microsoft.com/office/drawing/2014/main" val="2293142235"/>
                    </a:ext>
                  </a:extLst>
                </a:gridCol>
                <a:gridCol w="10821779">
                  <a:extLst>
                    <a:ext uri="{9D8B030D-6E8A-4147-A177-3AD203B41FA5}">
                      <a16:colId xmlns:a16="http://schemas.microsoft.com/office/drawing/2014/main" val="1517404973"/>
                    </a:ext>
                  </a:extLst>
                </a:gridCol>
              </a:tblGrid>
              <a:tr h="370840">
                <a:tc>
                  <a:txBody>
                    <a:bodyPr/>
                    <a:lstStyle/>
                    <a:p>
                      <a:pPr algn="ctr"/>
                      <a:r>
                        <a:rPr lang="en-GB" sz="1800" dirty="0">
                          <a:solidFill>
                            <a:schemeClr val="accent2">
                              <a:lumMod val="60000"/>
                              <a:lumOff val="40000"/>
                            </a:schemeClr>
                          </a:solidFill>
                          <a:effectLst/>
                        </a:rPr>
                        <a:t>1 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a:txBody>
                    <a:bodyPr/>
                    <a:lstStyle/>
                    <a:p>
                      <a:endParaRPr lang="en-GB" sz="1800" dirty="0">
                        <a:solidFill>
                          <a:schemeClr val="accent2">
                            <a:lumMod val="60000"/>
                            <a:lumOff val="40000"/>
                          </a:schemeClr>
                        </a:solidFill>
                        <a:effectLst/>
                      </a:endParaRPr>
                    </a:p>
                    <a:p>
                      <a:r>
                        <a:rPr lang="en-GB" sz="1800" dirty="0">
                          <a:solidFill>
                            <a:schemeClr val="accent2">
                              <a:lumMod val="60000"/>
                              <a:lumOff val="40000"/>
                            </a:schemeClr>
                          </a:solidFill>
                          <a:effectLst/>
                        </a:rPr>
                        <a:t>Research about choices and narrative in games by reading books on game design and watching GDC talks of other games which have done it or tried to before and where they’ve failed/ succeeded.</a:t>
                      </a:r>
                    </a:p>
                    <a:p>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1561149293"/>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2</a:t>
                      </a:r>
                    </a:p>
                    <a:p>
                      <a:pPr algn="ctr"/>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Explore other games which are driven by narrative rather than by puzzles and identify how they have done it.</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40708948"/>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3</a:t>
                      </a:r>
                      <a:endParaRPr lang="en-IN"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 </a:t>
                      </a:r>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Identify the main events in the narrative of my game and whether the player can progress in the story without completing the puzzles or is forced to solve it before they can proceed and do more exploration.</a:t>
                      </a:r>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775057079"/>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4</a:t>
                      </a:r>
                      <a:endParaRPr lang="en-IN"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Work on different gameplay elements in the engine such as dialogue system, movement, ai and more.</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149114819"/>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5</a:t>
                      </a:r>
                      <a:endParaRPr lang="en-IN"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Prototype a game with all these elements of game design and narrative design to give the player a fun and immersive experience.</a:t>
                      </a:r>
                    </a:p>
                  </a:txBody>
                  <a:tcPr marL="68580" marR="68580" marT="0" marB="0" anchor="ctr">
                    <a:solidFill>
                      <a:schemeClr val="tx1">
                        <a:lumMod val="85000"/>
                        <a:lumOff val="15000"/>
                      </a:schemeClr>
                    </a:solidFill>
                  </a:tcPr>
                </a:tc>
                <a:extLst>
                  <a:ext uri="{0D108BD9-81ED-4DB2-BD59-A6C34878D82A}">
                    <a16:rowId xmlns:a16="http://schemas.microsoft.com/office/drawing/2014/main" val="3903522851"/>
                  </a:ext>
                </a:extLst>
              </a:tr>
            </a:tbl>
          </a:graphicData>
        </a:graphic>
      </p:graphicFrame>
    </p:spTree>
    <p:extLst>
      <p:ext uri="{BB962C8B-B14F-4D97-AF65-F5344CB8AC3E}">
        <p14:creationId xmlns:p14="http://schemas.microsoft.com/office/powerpoint/2010/main" val="378486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927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509</Words>
  <Application>Microsoft Office PowerPoint</Application>
  <PresentationFormat>Widescreen</PresentationFormat>
  <Paragraphs>41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Average</vt:lpstr>
      <vt:lpstr>Calibri</vt:lpstr>
      <vt:lpstr>Calibri Light</vt:lpstr>
      <vt:lpstr>Lato</vt:lpstr>
      <vt:lpstr>Office Theme</vt:lpstr>
      <vt:lpstr>At the end of that life Crossroads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the end of that life - Crossroads</dc:title>
  <dc:creator>SHUBH GAWHADE</dc:creator>
  <cp:lastModifiedBy>SHUBH GAWHADE</cp:lastModifiedBy>
  <cp:revision>198</cp:revision>
  <dcterms:created xsi:type="dcterms:W3CDTF">2022-10-29T13:44:52Z</dcterms:created>
  <dcterms:modified xsi:type="dcterms:W3CDTF">2022-11-01T01:37:38Z</dcterms:modified>
</cp:coreProperties>
</file>