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7" r:id="rId45"/>
    <p:sldId id="288" r:id="rId46"/>
    <p:sldId id="289" r:id="rId47"/>
    <p:sldId id="290" r:id="rId48"/>
    <p:sldId id="291" r:id="rId49"/>
    <p:sldId id="285"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10" r:id="rId68"/>
    <p:sldId id="311" r:id="rId69"/>
    <p:sldId id="309" r:id="rId70"/>
    <p:sldId id="312" r:id="rId71"/>
    <p:sldId id="313" r:id="rId72"/>
    <p:sldId id="314" r:id="rId73"/>
    <p:sldId id="315" r:id="rId74"/>
    <p:sldId id="332" r:id="rId75"/>
    <p:sldId id="333" r:id="rId76"/>
    <p:sldId id="334" r:id="rId77"/>
    <p:sldId id="335" r:id="rId78"/>
    <p:sldId id="336" r:id="rId79"/>
    <p:sldId id="316" r:id="rId80"/>
    <p:sldId id="286" r:id="rId81"/>
    <p:sldId id="337" r:id="rId82"/>
    <p:sldId id="338" r:id="rId83"/>
    <p:sldId id="340" r:id="rId84"/>
    <p:sldId id="341"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12/31/2018</a:t>
            </a:fld>
            <a:endParaRPr lang="en-US" dirty="0"/>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12/31/2018</a:t>
            </a:fld>
            <a:endParaRPr lang="en-US" dirty="0"/>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12/31/2018</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12/31/2018</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books.google.co.in/url?id=LJ_yh-PZh4wC&amp;q=http://www.agapea.com/STRUTS-The-complete-Reference-n39423i.htm&amp;linkid=2&amp;usg=AFQjCNFkkCtsXlOZWBm2q5xHAYSH6qgj-A&amp;source=gbs_web_references_r&amp;cad=5" TargetMode="External"/><Relationship Id="rId3" Type="http://schemas.openxmlformats.org/officeDocument/2006/relationships/hyperlink" Target="http://www.answers.com/" TargetMode="External"/><Relationship Id="rId7" Type="http://schemas.openxmlformats.org/officeDocument/2006/relationships/hyperlink" Target="http://books.google.co.in/url?id=LJ_yh-PZh4wC&amp;q=http://www.comcol.nl/detail/60677.htm&amp;linkid=2&amp;usg=AFQjCNGi5DVZfVXzSw2EzRbzcpr7H-3aWQ&amp;source=gbs_web_references_r&amp;cad=5"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6" Type="http://schemas.openxmlformats.org/officeDocument/2006/relationships/hyperlink" Target="http://books.google.co.in/url?id=LJ_yh-PZh4wC&amp;q=http://www.free-ebook-download.net/programing-book/1295-struts-complete-reference-2nd-edition.html&amp;linkid=2&amp;usg=AFQjCNHmRjw-26h7dFulA810dm-pSGcJ7g&amp;source=gbs_web_references_r&amp;cad=5" TargetMode="External"/><Relationship Id="rId5" Type="http://schemas.openxmlformats.org/officeDocument/2006/relationships/hyperlink" Target="http://www.google.co.in/search?tbo=p&amp;tbm=bks&amp;q=inauthor:%22James+Holmes%22" TargetMode="External"/><Relationship Id="rId10" Type="http://schemas.openxmlformats.org/officeDocument/2006/relationships/hyperlink" Target="http://www.google.co.in/search?tbo=p&amp;tbm=bks&amp;q=inauthor:%22Brian+Keeton%22" TargetMode="External"/><Relationship Id="rId4" Type="http://schemas.openxmlformats.org/officeDocument/2006/relationships/hyperlink" Target="http://www.google.co.in/" TargetMode="External"/><Relationship Id="rId9" Type="http://schemas.openxmlformats.org/officeDocument/2006/relationships/hyperlink" Target="http://www.google.co.in/search?tbo=p&amp;tbm=bks&amp;q=inauthor:%22Chuck+Cavaness%2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14600"/>
            <a:ext cx="8305800" cy="1981200"/>
          </a:xfrm>
        </p:spPr>
        <p:txBody>
          <a:bodyPr/>
          <a:lstStyle/>
          <a:p>
            <a:r>
              <a:rPr b="1" smtClean="0"/>
              <a:t>Highly confidential Security System</a:t>
            </a:r>
            <a:r>
              <a:rPr smtClean="0"/>
              <a:t> </a:t>
            </a:r>
            <a:br>
              <a:rPr smtClean="0"/>
            </a:br>
            <a:r>
              <a:rPr b="1" smtClean="0"/>
              <a:t> </a:t>
            </a:r>
            <a:r>
              <a:rPr smtClean="0"/>
              <a:t/>
            </a:r>
            <a:br>
              <a:rPr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fontScale="62500" lnSpcReduction="20000"/>
          </a:bodyPr>
          <a:lstStyle/>
          <a:p>
            <a:pPr>
              <a:buNone/>
            </a:pPr>
            <a:r>
              <a:rPr lang="en-US" b="1" dirty="0" smtClean="0"/>
              <a:t>Passport Details</a:t>
            </a:r>
            <a:endParaRPr lang="en-US" dirty="0" smtClean="0"/>
          </a:p>
          <a:p>
            <a:pPr lvl="0"/>
            <a:r>
              <a:rPr lang="en-US" dirty="0" smtClean="0"/>
              <a:t>Add Passport Details</a:t>
            </a:r>
          </a:p>
          <a:p>
            <a:pPr lvl="0"/>
            <a:r>
              <a:rPr lang="en-US" dirty="0" smtClean="0"/>
              <a:t>View Passport Details</a:t>
            </a:r>
          </a:p>
          <a:p>
            <a:pPr lvl="0"/>
            <a:r>
              <a:rPr lang="en-US" dirty="0" smtClean="0"/>
              <a:t>Delete Passport Details</a:t>
            </a:r>
          </a:p>
          <a:p>
            <a:pPr lvl="0"/>
            <a:r>
              <a:rPr lang="en-US" dirty="0" smtClean="0"/>
              <a:t>Update Passport Details</a:t>
            </a:r>
          </a:p>
          <a:p>
            <a:pPr>
              <a:buNone/>
            </a:pPr>
            <a:r>
              <a:rPr lang="en-US" b="1" dirty="0" smtClean="0"/>
              <a:t>Pan card Details</a:t>
            </a:r>
            <a:endParaRPr lang="en-US" dirty="0" smtClean="0"/>
          </a:p>
          <a:p>
            <a:pPr lvl="0"/>
            <a:r>
              <a:rPr lang="en-US" dirty="0" smtClean="0"/>
              <a:t>Add pan card  Details</a:t>
            </a:r>
          </a:p>
          <a:p>
            <a:pPr lvl="0"/>
            <a:r>
              <a:rPr lang="en-US" dirty="0" smtClean="0"/>
              <a:t>View pan card  Details</a:t>
            </a:r>
          </a:p>
          <a:p>
            <a:pPr lvl="0"/>
            <a:r>
              <a:rPr lang="en-US" dirty="0" smtClean="0"/>
              <a:t>Delete Pan card Details</a:t>
            </a:r>
          </a:p>
          <a:p>
            <a:pPr lvl="0">
              <a:buNone/>
            </a:pPr>
            <a:r>
              <a:rPr lang="en-US" dirty="0" smtClean="0"/>
              <a:t>Update Pan card Details</a:t>
            </a:r>
          </a:p>
          <a:p>
            <a:r>
              <a:rPr lang="en-US" b="1" dirty="0" smtClean="0"/>
              <a:t>Add Insurance Details</a:t>
            </a:r>
            <a:endParaRPr lang="en-US" dirty="0" smtClean="0"/>
          </a:p>
          <a:p>
            <a:pPr lvl="0"/>
            <a:r>
              <a:rPr lang="en-US" dirty="0" smtClean="0"/>
              <a:t>Add Insurance Details</a:t>
            </a:r>
          </a:p>
          <a:p>
            <a:pPr lvl="0"/>
            <a:r>
              <a:rPr lang="en-US" dirty="0" smtClean="0"/>
              <a:t>View Insurance Details</a:t>
            </a:r>
          </a:p>
          <a:p>
            <a:pPr lvl="0"/>
            <a:r>
              <a:rPr lang="en-US" dirty="0" smtClean="0"/>
              <a:t>Delete Insurance Details</a:t>
            </a:r>
          </a:p>
          <a:p>
            <a:pPr lvl="0"/>
            <a:r>
              <a:rPr lang="en-US" dirty="0" smtClean="0"/>
              <a:t>Update Insurance Details</a:t>
            </a:r>
          </a:p>
          <a:p>
            <a:pPr>
              <a:buNone/>
            </a:pPr>
            <a:r>
              <a:rPr lang="en-US" b="1" dirty="0" smtClean="0"/>
              <a:t>Imp Files Details</a:t>
            </a:r>
            <a:endParaRPr lang="en-US" dirty="0" smtClean="0"/>
          </a:p>
          <a:p>
            <a:pPr lvl="0"/>
            <a:r>
              <a:rPr lang="en-US" dirty="0" smtClean="0"/>
              <a:t>Add</a:t>
            </a:r>
          </a:p>
          <a:p>
            <a:pPr lvl="0"/>
            <a:r>
              <a:rPr lang="en-US" dirty="0" smtClean="0"/>
              <a:t>View</a:t>
            </a:r>
          </a:p>
          <a:p>
            <a:pPr lvl="0"/>
            <a:r>
              <a:rPr lang="en-US" dirty="0" smtClean="0"/>
              <a:t>Delete</a:t>
            </a:r>
          </a:p>
          <a:p>
            <a:pPr lvl="0"/>
            <a:r>
              <a:rPr lang="en-US" dirty="0" smtClean="0"/>
              <a:t>Update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ECC is abbreviated as Elliptic Curve Cryptography:</a:t>
            </a:r>
          </a:p>
          <a:p>
            <a:pPr>
              <a:buNone/>
            </a:pPr>
            <a:endParaRPr lang="en-US" dirty="0"/>
          </a:p>
        </p:txBody>
      </p:sp>
      <p:sp>
        <p:nvSpPr>
          <p:cNvPr id="3" name="Title 2"/>
          <p:cNvSpPr>
            <a:spLocks noGrp="1"/>
          </p:cNvSpPr>
          <p:nvPr>
            <p:ph type="title"/>
          </p:nvPr>
        </p:nvSpPr>
        <p:spPr>
          <a:xfrm>
            <a:off x="457200" y="152400"/>
            <a:ext cx="8229600" cy="2286000"/>
          </a:xfrm>
        </p:spPr>
        <p:txBody>
          <a:bodyPr>
            <a:normAutofit fontScale="90000"/>
          </a:bodyPr>
          <a:lstStyle/>
          <a:p>
            <a:r>
              <a:rPr b="1" smtClean="0"/>
              <a:t>Encryption and Decryption Module:</a:t>
            </a:r>
            <a:r>
              <a:rPr smtClean="0"/>
              <a:t/>
            </a:r>
            <a:br>
              <a:rPr smtClean="0"/>
            </a:br>
            <a:r>
              <a:rPr smtClean="0"/>
              <a:t> </a:t>
            </a:r>
            <a:br>
              <a:rPr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Login</a:t>
            </a:r>
          </a:p>
          <a:p>
            <a:pPr lvl="0"/>
            <a:r>
              <a:rPr lang="en-US" dirty="0" smtClean="0"/>
              <a:t>Logout</a:t>
            </a:r>
          </a:p>
          <a:p>
            <a:pPr lvl="0"/>
            <a:r>
              <a:rPr lang="en-US" dirty="0" smtClean="0"/>
              <a:t>Registration</a:t>
            </a:r>
          </a:p>
          <a:p>
            <a:pPr lvl="0"/>
            <a:r>
              <a:rPr lang="en-US" dirty="0" smtClean="0"/>
              <a:t>Change Passwords</a:t>
            </a:r>
          </a:p>
          <a:p>
            <a:pPr lvl="0"/>
            <a:r>
              <a:rPr lang="en-US" dirty="0" smtClean="0"/>
              <a:t>Forget Password</a:t>
            </a:r>
          </a:p>
          <a:p>
            <a:pPr lvl="0"/>
            <a:r>
              <a:rPr lang="en-US" dirty="0" smtClean="0"/>
              <a:t>View Profile</a:t>
            </a:r>
          </a:p>
          <a:p>
            <a:pPr lvl="0"/>
            <a:r>
              <a:rPr lang="en-US" dirty="0" smtClean="0"/>
              <a:t>Update Profile</a:t>
            </a:r>
          </a:p>
          <a:p>
            <a:pPr>
              <a:buNone/>
            </a:pPr>
            <a:endParaRPr lang="en-US" dirty="0"/>
          </a:p>
        </p:txBody>
      </p:sp>
      <p:sp>
        <p:nvSpPr>
          <p:cNvPr id="3" name="Title 2"/>
          <p:cNvSpPr>
            <a:spLocks noGrp="1"/>
          </p:cNvSpPr>
          <p:nvPr>
            <p:ph type="title"/>
          </p:nvPr>
        </p:nvSpPr>
        <p:spPr/>
        <p:txBody>
          <a:bodyPr>
            <a:normAutofit fontScale="90000"/>
          </a:bodyPr>
          <a:lstStyle/>
          <a:p>
            <a:r>
              <a:rPr smtClean="0"/>
              <a:t> </a:t>
            </a:r>
            <a:br>
              <a:rPr smtClean="0"/>
            </a:br>
            <a:r>
              <a:rPr b="1" smtClean="0"/>
              <a:t> Security and Authentication:</a:t>
            </a:r>
            <a:r>
              <a:rPr smtClean="0"/>
              <a:t/>
            </a:r>
            <a:br>
              <a:rPr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a:t>
            </a:r>
            <a:r>
              <a:rPr lang="en-US" dirty="0" smtClean="0"/>
              <a:t>Generating Different Format report To be download (.xls, pdf, html, txt)</a:t>
            </a:r>
            <a:endParaRPr lang="en-US" dirty="0"/>
          </a:p>
        </p:txBody>
      </p:sp>
      <p:sp>
        <p:nvSpPr>
          <p:cNvPr id="3" name="Title 2"/>
          <p:cNvSpPr>
            <a:spLocks noGrp="1"/>
          </p:cNvSpPr>
          <p:nvPr>
            <p:ph type="title"/>
          </p:nvPr>
        </p:nvSpPr>
        <p:spPr/>
        <p:txBody>
          <a:bodyPr/>
          <a:lstStyle/>
          <a:p>
            <a:r>
              <a:rPr b="1" smtClean="0"/>
              <a:t>Reports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Operating System			:		Windows XP/2007 or Linux </a:t>
            </a:r>
          </a:p>
          <a:p>
            <a:r>
              <a:rPr lang="en-US" dirty="0" smtClean="0"/>
              <a:t>User Interface			:		HTML, CSS</a:t>
            </a:r>
          </a:p>
          <a:p>
            <a:r>
              <a:rPr lang="en-US" dirty="0" smtClean="0"/>
              <a:t>Client-side Scripting		:		JavaScript</a:t>
            </a:r>
          </a:p>
          <a:p>
            <a:r>
              <a:rPr lang="en-US" dirty="0" smtClean="0"/>
              <a:t>Programming Language		:		Java </a:t>
            </a:r>
          </a:p>
          <a:p>
            <a:r>
              <a:rPr lang="en-US" dirty="0" smtClean="0"/>
              <a:t>Framework 			:		struts 1.x, Hibernate 3.0 </a:t>
            </a:r>
          </a:p>
          <a:p>
            <a:r>
              <a:rPr lang="en-US" dirty="0" smtClean="0"/>
              <a:t>IDE/Workbench			:		My Eclipse 8.6</a:t>
            </a:r>
          </a:p>
          <a:p>
            <a:r>
              <a:rPr lang="en-US" dirty="0" smtClean="0"/>
              <a:t>Database				:		Oracle 10g xe</a:t>
            </a:r>
          </a:p>
          <a:p>
            <a:r>
              <a:rPr lang="en-US" dirty="0" smtClean="0"/>
              <a:t>Server Deployment		:		Tomcat 6.0/7.0</a:t>
            </a:r>
          </a:p>
          <a:p>
            <a:endParaRPr lang="en-US" dirty="0"/>
          </a:p>
        </p:txBody>
      </p:sp>
      <p:sp>
        <p:nvSpPr>
          <p:cNvPr id="3" name="Title 2"/>
          <p:cNvSpPr>
            <a:spLocks noGrp="1"/>
          </p:cNvSpPr>
          <p:nvPr>
            <p:ph type="title"/>
          </p:nvPr>
        </p:nvSpPr>
        <p:spPr/>
        <p:txBody>
          <a:bodyPr>
            <a:normAutofit fontScale="90000"/>
          </a:bodyPr>
          <a:lstStyle/>
          <a:p>
            <a:r>
              <a:rPr b="1" smtClean="0"/>
              <a:t> </a:t>
            </a:r>
            <a:r>
              <a:rPr smtClean="0"/>
              <a:t/>
            </a:r>
            <a:br>
              <a:rPr smtClean="0"/>
            </a:br>
            <a:r>
              <a:rPr smtClean="0"/>
              <a:t> </a:t>
            </a:r>
            <a:br>
              <a:rPr smtClean="0"/>
            </a:br>
            <a:r>
              <a:rPr b="1" smtClean="0"/>
              <a:t>SOFTWARE REQUIREMENTS</a:t>
            </a:r>
            <a:r>
              <a:rPr smtClean="0"/>
              <a:t/>
            </a:r>
            <a:br>
              <a:rPr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Processor				:		Core 2 Duo</a:t>
            </a:r>
          </a:p>
          <a:p>
            <a:r>
              <a:rPr lang="en-US" dirty="0" smtClean="0"/>
              <a:t>Hard Disk				:		160GB</a:t>
            </a:r>
          </a:p>
          <a:p>
            <a:r>
              <a:rPr lang="en-US" dirty="0" smtClean="0"/>
              <a:t>RAM				:		1GB or more</a:t>
            </a:r>
          </a:p>
          <a:p>
            <a:endParaRPr lang="en-US" dirty="0"/>
          </a:p>
        </p:txBody>
      </p:sp>
      <p:sp>
        <p:nvSpPr>
          <p:cNvPr id="3" name="Title 2"/>
          <p:cNvSpPr>
            <a:spLocks noGrp="1"/>
          </p:cNvSpPr>
          <p:nvPr>
            <p:ph type="title"/>
          </p:nvPr>
        </p:nvSpPr>
        <p:spPr/>
        <p:txBody>
          <a:bodyPr>
            <a:normAutofit fontScale="90000"/>
          </a:bodyPr>
          <a:lstStyle/>
          <a:p>
            <a:r>
              <a:rPr b="1" smtClean="0"/>
              <a:t> </a:t>
            </a:r>
            <a:r>
              <a:rPr smtClean="0"/>
              <a:t/>
            </a:r>
            <a:br>
              <a:rPr smtClean="0"/>
            </a:br>
            <a:r>
              <a:rPr b="1" u="sng" smtClean="0"/>
              <a:t>HARDWARE REQUIREMENTS</a:t>
            </a:r>
            <a:r>
              <a:rPr smtClean="0"/>
              <a:t/>
            </a:r>
            <a:br>
              <a:rPr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SYSTEM REQUIREMENT SPECIFICATION :</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43200" y="2150121"/>
            <a:ext cx="4891087" cy="376490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PROCESS FLOW:</a:t>
            </a:r>
            <a:endParaRPr lang="en-US" sz="3600" dirty="0"/>
          </a:p>
        </p:txBody>
      </p:sp>
      <p:sp>
        <p:nvSpPr>
          <p:cNvPr id="3" name="Content Placeholder 2"/>
          <p:cNvSpPr>
            <a:spLocks noGrp="1"/>
          </p:cNvSpPr>
          <p:nvPr>
            <p:ph sz="quarter" idx="1"/>
          </p:nvPr>
        </p:nvSpPr>
        <p:spPr/>
        <p:txBody>
          <a:bodyPr>
            <a:normAutofit fontScale="85000" lnSpcReduction="20000"/>
          </a:bodyPr>
          <a:lstStyle/>
          <a:p>
            <a:pPr lvl="0">
              <a:buNone/>
            </a:pPr>
            <a:r>
              <a:rPr lang="en-US" sz="2100" b="1" dirty="0" smtClean="0"/>
              <a:t>   THE PRESENTATION LAYER</a:t>
            </a:r>
            <a:r>
              <a:rPr lang="en-US" b="1" dirty="0" smtClean="0"/>
              <a:t>:</a:t>
            </a:r>
            <a:endParaRPr lang="en-US" dirty="0" smtClean="0"/>
          </a:p>
          <a:p>
            <a:r>
              <a:rPr lang="en-US" dirty="0" smtClean="0"/>
              <a:t>Also called as the client layer comprises of components that are dedicated to presenting the data to the user. For example: Windows/Web Forms and buttons, edit boxes, Text boxes, labels, grids.</a:t>
            </a:r>
          </a:p>
          <a:p>
            <a:pPr lvl="0">
              <a:buNone/>
            </a:pPr>
            <a:r>
              <a:rPr lang="en-US" sz="2100" b="1" dirty="0" smtClean="0"/>
              <a:t>    THE BUSINESS RULES LAYER:</a:t>
            </a:r>
            <a:endParaRPr lang="en-US" sz="2100" dirty="0" smtClean="0"/>
          </a:p>
          <a:p>
            <a:r>
              <a:rPr lang="en-US" dirty="0" smtClean="0"/>
              <a:t>This layer encapsulates the Business rules or the business logic of the encapsulations. To have a separate layer for business logic is of a great advantage. This is because any changes in Business Rules can be easily handled in this layer. As long as the interface between the layers remains the same, any changes to the functionality/processing logic in this layer can be made without impacting the others. A lot of client-server apps failed to implement successfully as changing the business logic was a painful process</a:t>
            </a:r>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Flow:</a:t>
            </a:r>
            <a:endParaRPr lang="en-US" dirty="0"/>
          </a:p>
        </p:txBody>
      </p:sp>
      <p:sp>
        <p:nvSpPr>
          <p:cNvPr id="3" name="Content Placeholder 2"/>
          <p:cNvSpPr>
            <a:spLocks noGrp="1"/>
          </p:cNvSpPr>
          <p:nvPr>
            <p:ph sz="quarter" idx="1"/>
          </p:nvPr>
        </p:nvSpPr>
        <p:spPr/>
        <p:txBody>
          <a:bodyPr>
            <a:normAutofit fontScale="77500" lnSpcReduction="20000"/>
          </a:bodyPr>
          <a:lstStyle/>
          <a:p>
            <a:pPr lvl="0">
              <a:buNone/>
            </a:pPr>
            <a:r>
              <a:rPr lang="en-US" b="1" dirty="0" smtClean="0"/>
              <a:t>    </a:t>
            </a:r>
            <a:r>
              <a:rPr lang="en-US" sz="2400" b="1" dirty="0" smtClean="0"/>
              <a:t>THE DATA ACCESS LAYER:</a:t>
            </a:r>
            <a:endParaRPr lang="en-US" sz="2400" dirty="0" smtClean="0"/>
          </a:p>
          <a:p>
            <a:r>
              <a:rPr lang="en-US" dirty="0" smtClean="0"/>
              <a:t>This layer comprises of components that help in accessing the Database. If used in the right way, this layer provides a level of abstraction for the database structures. Simply put changes made to the database, tables, etc do not affect the rest of the application because of the Data Access layer. The different application layers send the data requests to this layer and receive the response from this layer. </a:t>
            </a:r>
          </a:p>
          <a:p>
            <a:pPr>
              <a:buNone/>
            </a:pPr>
            <a:r>
              <a:rPr lang="en-US" b="1" dirty="0" smtClean="0"/>
              <a:t>     THE DATABASE LAYER:</a:t>
            </a:r>
            <a:endParaRPr lang="en-US" dirty="0" smtClean="0"/>
          </a:p>
          <a:p>
            <a:r>
              <a:rPr lang="en-US" dirty="0" smtClean="0"/>
              <a:t>This layer comprises of the Database Components such as DB Files, Tables, Views, etc. The Actual database could be created using SQL Server, Oracle, Flat files, etc. </a:t>
            </a:r>
            <a:br>
              <a:rPr lang="en-US" dirty="0" smtClean="0"/>
            </a:br>
            <a:r>
              <a:rPr lang="en-US" dirty="0" smtClean="0"/>
              <a:t>In an n-tier application, the entire application can be implemented in such a way that it is independent of the actual Database. For instance, you could change the Database Location with minimal changes to Data Access Layer. The rest of the Application should remain unaffected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Administrator:</a:t>
            </a:r>
            <a:endParaRPr lang="en-US" dirty="0" smtClean="0"/>
          </a:p>
          <a:p>
            <a:pPr lvl="0"/>
            <a:r>
              <a:rPr lang="en-US" dirty="0" smtClean="0"/>
              <a:t>Register  employees, departments</a:t>
            </a:r>
          </a:p>
          <a:p>
            <a:pPr lvl="0"/>
            <a:r>
              <a:rPr lang="en-US" dirty="0" smtClean="0"/>
              <a:t>View  Employees welfare</a:t>
            </a:r>
          </a:p>
          <a:p>
            <a:pPr lvl="0"/>
            <a:r>
              <a:rPr lang="en-US" b="1" dirty="0" smtClean="0"/>
              <a:t>Employee:</a:t>
            </a:r>
            <a:endParaRPr lang="en-US" dirty="0" smtClean="0"/>
          </a:p>
          <a:p>
            <a:pPr lvl="0"/>
            <a:r>
              <a:rPr lang="en-US" dirty="0" smtClean="0"/>
              <a:t>View and update their profile details.</a:t>
            </a:r>
          </a:p>
          <a:p>
            <a:pPr lvl="0"/>
            <a:r>
              <a:rPr lang="en-US" dirty="0" smtClean="0"/>
              <a:t>Share their welfare related information.</a:t>
            </a:r>
          </a:p>
          <a:p>
            <a:pPr lvl="0"/>
            <a:r>
              <a:rPr lang="en-US" dirty="0" smtClean="0"/>
              <a:t>Delete their information according to requirements.</a:t>
            </a:r>
          </a:p>
          <a:p>
            <a:pPr lvl="0"/>
            <a:r>
              <a:rPr lang="en-US" b="1" dirty="0" smtClean="0"/>
              <a:t>Security  and Authentication:</a:t>
            </a:r>
            <a:endParaRPr lang="en-US" dirty="0" smtClean="0"/>
          </a:p>
          <a:p>
            <a:pPr lvl="0"/>
            <a:r>
              <a:rPr lang="en-US" dirty="0" smtClean="0"/>
              <a:t>Login as Admin and employee.</a:t>
            </a:r>
          </a:p>
          <a:p>
            <a:pPr lvl="0"/>
            <a:r>
              <a:rPr lang="en-US" dirty="0" smtClean="0"/>
              <a:t>Logout</a:t>
            </a:r>
          </a:p>
          <a:p>
            <a:pPr lvl="0"/>
            <a:r>
              <a:rPr lang="en-US" dirty="0" smtClean="0"/>
              <a:t>Registration</a:t>
            </a:r>
          </a:p>
          <a:p>
            <a:pPr lvl="0"/>
            <a:r>
              <a:rPr lang="en-US" dirty="0" smtClean="0"/>
              <a:t>Change password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None/>
            </a:pPr>
            <a:r>
              <a:rPr lang="en-US" dirty="0" smtClean="0"/>
              <a:t>The purpose of these guidelines is to assist some highly</a:t>
            </a:r>
          </a:p>
          <a:p>
            <a:pPr algn="just">
              <a:buNone/>
            </a:pPr>
            <a:r>
              <a:rPr lang="en-US" dirty="0" smtClean="0"/>
              <a:t>confidential data means personal, Departments, Offices and</a:t>
            </a:r>
          </a:p>
          <a:p>
            <a:pPr algn="just">
              <a:buNone/>
            </a:pPr>
            <a:r>
              <a:rPr lang="en-US" dirty="0" smtClean="0"/>
              <a:t>Agencies for this implementing systems  that will ensure, as much</a:t>
            </a:r>
          </a:p>
          <a:p>
            <a:pPr algn="just">
              <a:buNone/>
            </a:pPr>
            <a:r>
              <a:rPr lang="en-US" dirty="0" smtClean="0"/>
              <a:t>as possible, that personal data. </a:t>
            </a:r>
          </a:p>
          <a:p>
            <a:pPr algn="just">
              <a:buNone/>
            </a:pPr>
            <a:endParaRPr lang="en-US" dirty="0" smtClean="0"/>
          </a:p>
          <a:p>
            <a:pPr algn="just"/>
            <a:r>
              <a:rPr lang="en-US" dirty="0" smtClean="0"/>
              <a:t>-obtain and process personal data fairly;</a:t>
            </a:r>
          </a:p>
          <a:p>
            <a:pPr algn="just"/>
            <a:r>
              <a:rPr lang="en-US" dirty="0" smtClean="0"/>
              <a:t>- Process it only in ways compatible with the purposes for which it was given initially</a:t>
            </a:r>
          </a:p>
          <a:p>
            <a:pPr algn="just"/>
            <a:r>
              <a:rPr lang="en-US" dirty="0" smtClean="0"/>
              <a:t>- keep personal data safe and secure;</a:t>
            </a:r>
          </a:p>
          <a:p>
            <a:pPr algn="just"/>
            <a:r>
              <a:rPr lang="en-US" dirty="0" smtClean="0"/>
              <a:t>- keep data accurate, complete and up-to-date;</a:t>
            </a:r>
          </a:p>
          <a:p>
            <a:pPr algn="just"/>
            <a:r>
              <a:rPr lang="en-US" dirty="0" smtClean="0"/>
              <a:t> - provide a copy of his/her personal data to any individual, on request. </a:t>
            </a:r>
            <a:endParaRPr lang="en-US" b="1" dirty="0" smtClean="0"/>
          </a:p>
          <a:p>
            <a:pPr algn="just"/>
            <a:r>
              <a:rPr lang="en-US" dirty="0" smtClean="0"/>
              <a:t>This Project gives security on how personal data is to be stored, handled and</a:t>
            </a:r>
          </a:p>
          <a:p>
            <a:pPr algn="just"/>
            <a:endParaRPr lang="en-US" dirty="0"/>
          </a:p>
        </p:txBody>
      </p:sp>
      <p:sp>
        <p:nvSpPr>
          <p:cNvPr id="3" name="Title 2"/>
          <p:cNvSpPr>
            <a:spLocks noGrp="1"/>
          </p:cNvSpPr>
          <p:nvPr>
            <p:ph type="title"/>
          </p:nvPr>
        </p:nvSpPr>
        <p:spPr/>
        <p:txBody>
          <a:bodyPr/>
          <a:lstStyle/>
          <a:p>
            <a:r>
              <a:rPr b="1" smtClean="0"/>
              <a:t>Objective :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Non Functional Requirements:</a:t>
            </a:r>
            <a:endParaRPr lang="en-US" dirty="0"/>
          </a:p>
        </p:txBody>
      </p:sp>
      <p:sp>
        <p:nvSpPr>
          <p:cNvPr id="3" name="Content Placeholder 2"/>
          <p:cNvSpPr>
            <a:spLocks noGrp="1"/>
          </p:cNvSpPr>
          <p:nvPr>
            <p:ph sz="quarter" idx="1"/>
          </p:nvPr>
        </p:nvSpPr>
        <p:spPr/>
        <p:txBody>
          <a:bodyPr/>
          <a:lstStyle/>
          <a:p>
            <a:pPr>
              <a:buNone/>
            </a:pPr>
            <a:r>
              <a:rPr lang="en-US" b="1" dirty="0" smtClean="0"/>
              <a:t> Performance Requirements:</a:t>
            </a:r>
            <a:endParaRPr lang="en-US" dirty="0" smtClean="0"/>
          </a:p>
          <a:p>
            <a:r>
              <a:rPr lang="en-US" dirty="0" smtClean="0"/>
              <a:t>Some of the attributes of software that relate to the ease of porting the software to other host machines and/or operating systems.</a:t>
            </a:r>
          </a:p>
          <a:p>
            <a:r>
              <a:rPr lang="en-US" dirty="0" smtClean="0"/>
              <a:t> This may include:</a:t>
            </a:r>
          </a:p>
          <a:p>
            <a:r>
              <a:rPr lang="en-US" dirty="0" smtClean="0"/>
              <a:t>Java is used to develop the product. So it is easiest to port the software in any environment.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95400"/>
            <a:ext cx="8229600" cy="4974336"/>
          </a:xfrm>
        </p:spPr>
        <p:txBody>
          <a:bodyPr>
            <a:normAutofit fontScale="77500" lnSpcReduction="20000"/>
          </a:bodyPr>
          <a:lstStyle/>
          <a:p>
            <a:pPr>
              <a:buNone/>
            </a:pPr>
            <a:r>
              <a:rPr lang="en-US" b="1" dirty="0" smtClean="0"/>
              <a:t>    Maintainability:</a:t>
            </a:r>
            <a:endParaRPr lang="en-US" dirty="0" smtClean="0"/>
          </a:p>
          <a:p>
            <a:r>
              <a:rPr lang="en-US" dirty="0" smtClean="0"/>
              <a:t>The user will be able to reset all options and all stored user variables to default settings.</a:t>
            </a:r>
          </a:p>
          <a:p>
            <a:pPr>
              <a:buNone/>
            </a:pPr>
            <a:r>
              <a:rPr lang="en-US" b="1" dirty="0" smtClean="0"/>
              <a:t>    Reliability:</a:t>
            </a:r>
            <a:endParaRPr lang="en-US" dirty="0" smtClean="0"/>
          </a:p>
          <a:p>
            <a:r>
              <a:rPr lang="en-US" dirty="0" smtClean="0"/>
              <a:t>Some of the attributes identified for the reliability is listed below:</a:t>
            </a:r>
          </a:p>
          <a:p>
            <a:r>
              <a:rPr lang="en-US" dirty="0" smtClean="0"/>
              <a:t>All data storage for user variables will be committed to the database at the time of entry.</a:t>
            </a:r>
          </a:p>
          <a:p>
            <a:r>
              <a:rPr lang="en-US" dirty="0" smtClean="0"/>
              <a:t>Data corruption is prevented by applying the possible backup procedures and techniques.</a:t>
            </a:r>
          </a:p>
          <a:p>
            <a:pPr>
              <a:buNone/>
            </a:pPr>
            <a:r>
              <a:rPr lang="en-US" b="1" dirty="0" smtClean="0"/>
              <a:t>     Usability requirements:</a:t>
            </a:r>
            <a:endParaRPr lang="en-US" dirty="0" smtClean="0"/>
          </a:p>
          <a:p>
            <a:r>
              <a:rPr lang="en-US" dirty="0" smtClean="0"/>
              <a:t>Some of the usability requirements identified for this system are listed below: </a:t>
            </a:r>
          </a:p>
          <a:p>
            <a:r>
              <a:rPr lang="en-US" dirty="0" smtClean="0"/>
              <a:t>A logical interface is essential to an easy to use system, speeding up common tasks.</a:t>
            </a:r>
          </a:p>
          <a:p>
            <a:r>
              <a:rPr lang="en-US" dirty="0" smtClean="0"/>
              <a:t>Error prevention is integral to the system and is provided in a number of formats from sanity hacks to limiting free-text input.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FEASIBLITY:</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endParaRPr lang="en-US" dirty="0" smtClean="0"/>
          </a:p>
          <a:p>
            <a:r>
              <a:rPr lang="en-US" dirty="0" smtClean="0"/>
              <a:t>Proposed projects are beneficial only if they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a:t>
            </a:r>
          </a:p>
          <a:p>
            <a:pPr lvl="0"/>
            <a:r>
              <a:rPr lang="en-US" dirty="0" smtClean="0"/>
              <a:t>Is there sufficient support for the project from management from users? If the current system is well liked and used to the extent that persons will not be able to see reasons for change, there may be resistance.</a:t>
            </a:r>
          </a:p>
          <a:p>
            <a:pPr lvl="0"/>
            <a:r>
              <a:rPr lang="en-US" dirty="0" smtClean="0"/>
              <a:t>Are the current business methods acceptable to the user? If they are not, Users may welcome a change that will bring about a more operational and useful systems.</a:t>
            </a:r>
          </a:p>
          <a:p>
            <a:pPr lvl="0"/>
            <a:r>
              <a:rPr lang="en-US" dirty="0" smtClean="0"/>
              <a:t>Have the user been involved in the planning and development of the project? </a:t>
            </a:r>
          </a:p>
          <a:p>
            <a:pPr lvl="0"/>
            <a:r>
              <a:rPr lang="en-US" dirty="0" smtClean="0"/>
              <a:t>Early involvement reduces the chances of resistance to the system and in </a:t>
            </a:r>
          </a:p>
          <a:p>
            <a:pPr lvl="0"/>
            <a:r>
              <a:rPr lang="en-US" dirty="0" smtClean="0"/>
              <a:t>General and increases the likelihood of successful project.</a:t>
            </a:r>
          </a:p>
          <a:p>
            <a:r>
              <a:rPr lang="en-US" dirty="0" smtClean="0"/>
              <a:t>Since the proposed system was to help reduce the hardships encountered. In the existing manual system, the new system was considered to be operational feasible.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FEASIBILITY:</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endParaRPr lang="en-US" dirty="0" smtClean="0"/>
          </a:p>
          <a:p>
            <a:r>
              <a:rPr lang="en-US" dirty="0" smtClean="0"/>
              <a:t>Economic feasibility attempts 2 weigh the costs of developing and implementing a new system, against the benefits that would accrue from having the new system in place. This feasibility study gives the top management the economic justification for the new system.</a:t>
            </a:r>
          </a:p>
          <a:p>
            <a:r>
              <a:rPr lang="en-US" dirty="0" smtClean="0"/>
              <a:t>A simple economic analysis which gives the actual comparison of costs and benefits are much more meaningful in this case. In addition, this proves to be a useful point of reference to compare actual costs as the project progresses. There could be various types of intangible benefits on account of automation. 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3276600" y="2201894"/>
            <a:ext cx="3798201" cy="381790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Spiral Model is very widely used in the software industry as it is in synch with the natural development process of any product i.e. learning with maturity and also involves minimum risk for the customer as well as the development firms. Following are the typical uses of Spiral model:</a:t>
            </a:r>
          </a:p>
          <a:p>
            <a:pPr lvl="0"/>
            <a:r>
              <a:rPr lang="en-US" dirty="0" smtClean="0"/>
              <a:t>When costs there is a budget constraint and risk evaluation is important.</a:t>
            </a:r>
          </a:p>
          <a:p>
            <a:pPr lvl="0"/>
            <a:r>
              <a:rPr lang="en-US" dirty="0" smtClean="0"/>
              <a:t>For medium to high-risk projects.</a:t>
            </a:r>
          </a:p>
          <a:p>
            <a:pPr lvl="0"/>
            <a:r>
              <a:rPr lang="en-US" dirty="0" smtClean="0"/>
              <a:t>Long-term project commitment because of potential changes to economic priorities as the requirements change with time.</a:t>
            </a:r>
          </a:p>
          <a:p>
            <a:pPr lvl="0"/>
            <a:r>
              <a:rPr lang="en-US" dirty="0" smtClean="0"/>
              <a:t>Customer is not sure of their requirements which is usually the case.</a:t>
            </a:r>
          </a:p>
          <a:p>
            <a:pPr lvl="0"/>
            <a:r>
              <a:rPr lang="en-US" dirty="0" smtClean="0"/>
              <a:t>Requirements are complex and need evaluation to get clarity.</a:t>
            </a:r>
          </a:p>
          <a:p>
            <a:pPr lvl="0"/>
            <a:r>
              <a:rPr lang="en-US" dirty="0" smtClean="0"/>
              <a:t>New product line which should be released in phases to get enough customer feedback.</a:t>
            </a:r>
          </a:p>
          <a:p>
            <a:pPr lvl="0"/>
            <a:r>
              <a:rPr lang="en-US" dirty="0" smtClean="0"/>
              <a:t>Significant changes are expected in the product during the development cycle.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609600"/>
            <a:ext cx="8229600" cy="5562600"/>
          </a:xfrm>
        </p:spPr>
        <p:txBody>
          <a:bodyPr>
            <a:normAutofit/>
          </a:bodyPr>
          <a:lstStyle/>
          <a:p>
            <a:pPr>
              <a:buNone/>
            </a:pPr>
            <a:r>
              <a:rPr lang="en-US" dirty="0" smtClean="0"/>
              <a:t>Protected under the following Personal Confidential data:-</a:t>
            </a:r>
          </a:p>
          <a:p>
            <a:r>
              <a:rPr lang="en-US" dirty="0" smtClean="0"/>
              <a:t>All mailids, passwords</a:t>
            </a:r>
          </a:p>
          <a:p>
            <a:r>
              <a:rPr lang="en-US" dirty="0" smtClean="0"/>
              <a:t>All bank account no</a:t>
            </a:r>
          </a:p>
          <a:p>
            <a:r>
              <a:rPr lang="en-US" dirty="0" smtClean="0"/>
              <a:t>Insurance policy No</a:t>
            </a:r>
          </a:p>
          <a:p>
            <a:r>
              <a:rPr lang="en-US" dirty="0" smtClean="0"/>
              <a:t>PAN NO</a:t>
            </a:r>
          </a:p>
          <a:p>
            <a:r>
              <a:rPr lang="en-US" dirty="0" smtClean="0"/>
              <a:t>Driving License No</a:t>
            </a:r>
          </a:p>
          <a:p>
            <a:r>
              <a:rPr lang="en-US" dirty="0" smtClean="0"/>
              <a:t>All education certificate Numbers</a:t>
            </a:r>
          </a:p>
          <a:p>
            <a:r>
              <a:rPr lang="en-US" dirty="0" smtClean="0"/>
              <a:t>Some highly value scan copy</a:t>
            </a:r>
          </a:p>
          <a:p>
            <a:r>
              <a:rPr lang="en-US" dirty="0" smtClean="0"/>
              <a:t>Some confidential photo and music, videos</a:t>
            </a:r>
          </a:p>
          <a:p>
            <a:pPr>
              <a:buNone/>
            </a:pPr>
            <a:endParaRPr lang="en-US" dirty="0" smtClean="0"/>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b="1" smtClean="0"/>
              <a:t>system Use Case Diagram</a:t>
            </a:r>
            <a:r>
              <a:rPr smtClean="0"/>
              <a:t/>
            </a:r>
            <a:br>
              <a:rPr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371725" y="2290762"/>
            <a:ext cx="4400550" cy="30384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Administrator Use Case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47900" y="2371725"/>
            <a:ext cx="4648200" cy="28765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b="1" smtClean="0"/>
              <a:t>User Use Case Diagram</a:t>
            </a:r>
            <a:r>
              <a:rPr smtClean="0"/>
              <a:t/>
            </a:r>
            <a:br>
              <a:rPr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321442" y="1524000"/>
            <a:ext cx="4501116" cy="4572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User Use Case Diagram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500312" y="2295525"/>
            <a:ext cx="4143375" cy="30289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Login Sequence Diagram :</a:t>
            </a:r>
            <a:r>
              <a:rPr smtClean="0"/>
              <a:t/>
            </a:r>
            <a:br>
              <a:rPr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19325" y="2452687"/>
            <a:ext cx="4705350" cy="27146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ChangePassword Sequence Diagram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105025" y="2409825"/>
            <a:ext cx="4933950" cy="28003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ForgetPassword:</a:t>
            </a:r>
            <a:r>
              <a:rPr smtClean="0"/>
              <a:t/>
            </a:r>
            <a:br>
              <a:rPr smtClean="0"/>
            </a:b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052637" y="2519362"/>
            <a:ext cx="5038725" cy="25812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Registration Secquence Diagram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185987" y="2481262"/>
            <a:ext cx="4772025" cy="26574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UserProfile Sequence Diagram </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119312" y="2457450"/>
            <a:ext cx="4905375" cy="27051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view UserProfile Sequence Diagram </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171700" y="2466975"/>
            <a:ext cx="4800600" cy="26860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dirty="0" smtClean="0"/>
              <a:t>   Due to busy life style we can’t remember  all confidential data like All maid Id, Password, All bank account no, Insurance policy No, PAN NO, Driving License No, Password PortNo,All education certificate Numbers, Some highly value scan copy, some confidential photo and music ,videos.</a:t>
            </a:r>
          </a:p>
          <a:p>
            <a:pPr>
              <a:buNone/>
            </a:pPr>
            <a:endParaRPr lang="en-US" dirty="0"/>
          </a:p>
        </p:txBody>
      </p:sp>
      <p:sp>
        <p:nvSpPr>
          <p:cNvPr id="3" name="Title 2"/>
          <p:cNvSpPr>
            <a:spLocks noGrp="1"/>
          </p:cNvSpPr>
          <p:nvPr>
            <p:ph type="title"/>
          </p:nvPr>
        </p:nvSpPr>
        <p:spPr/>
        <p:txBody>
          <a:bodyPr>
            <a:normAutofit fontScale="90000"/>
          </a:bodyPr>
          <a:lstStyle/>
          <a:p>
            <a:r>
              <a:rPr b="1" smtClean="0"/>
              <a:t> </a:t>
            </a:r>
            <a:r>
              <a:rPr smtClean="0"/>
              <a:t/>
            </a:r>
            <a:br>
              <a:rPr smtClean="0"/>
            </a:br>
            <a:r>
              <a:rPr b="1" smtClean="0"/>
              <a:t>Present Working System :</a:t>
            </a:r>
            <a:r>
              <a:rPr smtClean="0"/>
              <a:t/>
            </a:r>
            <a:br>
              <a:rPr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 </a:t>
            </a:r>
            <a:br>
              <a:rPr smtClean="0"/>
            </a:br>
            <a:r>
              <a:rPr smtClean="0"/>
              <a:t>Add Bank Details Sequence Diagram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176462" y="2433637"/>
            <a:ext cx="4791075" cy="27527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Career Details Sequence Diagram </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076450" y="2447925"/>
            <a:ext cx="4991100" cy="27241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IMPFILEs Details Sequence Diagram </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914525" y="2424112"/>
            <a:ext cx="5314950" cy="27717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Insurence Details Sequence Diagram </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319337" y="2495550"/>
            <a:ext cx="4505325" cy="26289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Add IMPFILEs Details Sequence Diagram </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2143125" y="2624137"/>
            <a:ext cx="4857750" cy="23717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License Details Sequence Diagram :</a:t>
            </a:r>
            <a:br>
              <a:rPr smtClean="0"/>
            </a:b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133600" y="2409825"/>
            <a:ext cx="4876800" cy="280035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Mails Details Sequence Diagram </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2090737" y="2419350"/>
            <a:ext cx="4962525" cy="27813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Bank Details Sequence Diagram </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2076450" y="2447925"/>
            <a:ext cx="4991100" cy="27241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PassPortDetails Sequence Diagram </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085975" y="2447925"/>
            <a:ext cx="4972050" cy="27241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Career Details Sequence Diagram </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2143125" y="2528887"/>
            <a:ext cx="4857750" cy="25622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b="1" dirty="0" smtClean="0"/>
              <a:t>So we can develop highly security web application (Elliptic Curve Cryptography security algorithm). So we can store all confidential data in single credentials.</a:t>
            </a:r>
            <a:endParaRPr lang="en-US" dirty="0" smtClean="0"/>
          </a:p>
          <a:p>
            <a:pPr algn="just">
              <a:buNone/>
            </a:pPr>
            <a:r>
              <a:rPr lang="en-US" b="1" dirty="0" smtClean="0"/>
              <a:t>	</a:t>
            </a:r>
            <a:endParaRPr lang="en-US" dirty="0" smtClean="0"/>
          </a:p>
          <a:p>
            <a:pPr algn="just"/>
            <a:r>
              <a:rPr lang="en-US" dirty="0" smtClean="0"/>
              <a:t>The development of this new system contains the following activities, which try to automate the entire process keeping in the view of database integration approach with highly confidential security.</a:t>
            </a:r>
          </a:p>
          <a:p>
            <a:pPr algn="just">
              <a:buNone/>
            </a:pPr>
            <a:endParaRPr lang="en-US" dirty="0" smtClean="0"/>
          </a:p>
          <a:p>
            <a:pPr lvl="0" algn="just"/>
            <a:r>
              <a:rPr lang="en-US" dirty="0" smtClean="0"/>
              <a:t>This system maintains user data in encryption description format using algorithms.</a:t>
            </a:r>
          </a:p>
          <a:p>
            <a:endParaRPr lang="en-US" dirty="0"/>
          </a:p>
        </p:txBody>
      </p:sp>
      <p:sp>
        <p:nvSpPr>
          <p:cNvPr id="3" name="Title 2"/>
          <p:cNvSpPr>
            <a:spLocks noGrp="1"/>
          </p:cNvSpPr>
          <p:nvPr>
            <p:ph type="title"/>
          </p:nvPr>
        </p:nvSpPr>
        <p:spPr/>
        <p:txBody>
          <a:bodyPr>
            <a:normAutofit fontScale="90000"/>
          </a:bodyPr>
          <a:lstStyle/>
          <a:p>
            <a:r>
              <a:rPr b="1" smtClean="0"/>
              <a:t>To Be Praposed :</a:t>
            </a:r>
            <a:r>
              <a:rPr smtClean="0"/>
              <a:t/>
            </a:r>
            <a:br>
              <a:rPr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Insurence Details Sequence Diagram </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2143125" y="2519362"/>
            <a:ext cx="4857750" cy="258127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Delete Items Sequence Diagram </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2038350" y="2409825"/>
            <a:ext cx="5067300" cy="28003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Login Sequence Collabration Diagram </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2176462" y="2381250"/>
            <a:ext cx="4791075" cy="28575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Changepassword SequenceCollbration diagram </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2281237" y="2343150"/>
            <a:ext cx="4581525" cy="29337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Registration Sequence CollbrationDiagram</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366962" y="2366962"/>
            <a:ext cx="4410075" cy="28860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UserProfile SequenceCollbration Diagram </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2271712" y="2428875"/>
            <a:ext cx="4600575" cy="27622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UserProfile Sequence Collabration Diagram :</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2162175" y="2386012"/>
            <a:ext cx="4819650" cy="28479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Bank Deaitls Sequence Collabration Diagram </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1924050" y="2771775"/>
            <a:ext cx="5295900" cy="207645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EDU Details Sequence Collabration Diagram </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2176462" y="2643187"/>
            <a:ext cx="4791075" cy="23336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ImpFiles Sequence Collabration Diagram </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1933575" y="2605087"/>
            <a:ext cx="5276850" cy="2409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6172200"/>
          </a:xfrm>
        </p:spPr>
        <p:txBody>
          <a:bodyPr>
            <a:normAutofit fontScale="62500" lnSpcReduction="20000"/>
          </a:bodyPr>
          <a:lstStyle/>
          <a:p>
            <a:pPr lvl="0" algn="just"/>
            <a:r>
              <a:rPr lang="en-US" sz="2900" dirty="0" smtClean="0"/>
              <a:t>This system maintains user’s personal, address, and contact details.</a:t>
            </a:r>
          </a:p>
          <a:p>
            <a:pPr lvl="0" algn="just"/>
            <a:r>
              <a:rPr lang="en-US" sz="2900" dirty="0" smtClean="0"/>
              <a:t>User friendliness is provided in the application with various controls provided by system rich user interface.</a:t>
            </a:r>
          </a:p>
          <a:p>
            <a:pPr lvl="0" algn="just"/>
            <a:r>
              <a:rPr lang="en-US" sz="2900" dirty="0" smtClean="0"/>
              <a:t>This system makes the overall project management much easier and flexible.</a:t>
            </a:r>
          </a:p>
          <a:p>
            <a:pPr lvl="0" algn="just"/>
            <a:r>
              <a:rPr lang="en-US" sz="2900" dirty="0" smtClean="0"/>
              <a:t>Various classes have been used for maintain the details of all the users   and catalog. </a:t>
            </a:r>
          </a:p>
          <a:p>
            <a:pPr lvl="0" algn="just"/>
            <a:r>
              <a:rPr lang="en-US" sz="2900" dirty="0" smtClean="0"/>
              <a:t>Authentication is provided for this application only registered users can access.</a:t>
            </a:r>
          </a:p>
          <a:p>
            <a:pPr lvl="0" algn="just"/>
            <a:r>
              <a:rPr lang="en-US" sz="2900" dirty="0" smtClean="0"/>
              <a:t>Report generation features is provided using to generate different kind of reports. </a:t>
            </a:r>
          </a:p>
          <a:p>
            <a:pPr lvl="0" algn="just"/>
            <a:r>
              <a:rPr lang="en-US" sz="2900" dirty="0" smtClean="0"/>
              <a:t> The system provides facilities to maintain bank account information.</a:t>
            </a:r>
          </a:p>
          <a:p>
            <a:pPr lvl="0" algn="just"/>
            <a:r>
              <a:rPr lang="en-US" sz="2900" dirty="0" smtClean="0"/>
              <a:t>The system provides facilities to maintain Mails, password account information.</a:t>
            </a:r>
          </a:p>
          <a:p>
            <a:pPr lvl="0" algn="just"/>
            <a:r>
              <a:rPr lang="en-US" sz="2900" dirty="0" smtClean="0"/>
              <a:t>The system provides facilities to maintain all education information marks memo, scaned copies information.</a:t>
            </a:r>
          </a:p>
          <a:p>
            <a:pPr lvl="0" algn="just"/>
            <a:r>
              <a:rPr lang="en-US" sz="2900" dirty="0" smtClean="0"/>
              <a:t>The system provides facilities to maintain License, passport, insurances account information.</a:t>
            </a:r>
          </a:p>
          <a:p>
            <a:pPr lvl="0" algn="just"/>
            <a:r>
              <a:rPr lang="en-US" sz="2900" dirty="0" smtClean="0"/>
              <a:t>The system provides facilities to maintain personal Files Information videos, images account information.</a:t>
            </a:r>
          </a:p>
          <a:p>
            <a:pPr lvl="0" algn="just"/>
            <a:r>
              <a:rPr lang="en-US" sz="2900" dirty="0" smtClean="0"/>
              <a:t>System provides facility to online user registration.</a:t>
            </a:r>
          </a:p>
          <a:p>
            <a:pPr lvl="0" algn="just"/>
            <a:r>
              <a:rPr lang="en-US" sz="2900" dirty="0" smtClean="0"/>
              <a:t>This system is providing more memory for the users to maintain data. </a:t>
            </a:r>
          </a:p>
          <a:p>
            <a:pPr lvl="0" algn="just"/>
            <a:r>
              <a:rPr lang="en-US" sz="2900" dirty="0" smtClean="0"/>
              <a:t>This system is providing accessibility control to data with respect to users.</a:t>
            </a:r>
          </a:p>
          <a:p>
            <a:pPr algn="just">
              <a:buNone/>
            </a:pPr>
            <a:endParaRPr lang="en-US" sz="29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License Details Sequence Collabration Diagram </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2043112" y="2662237"/>
            <a:ext cx="5057775" cy="229552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Mail Details Sequence Collabration Diagram </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890712" y="2628900"/>
            <a:ext cx="5362575" cy="2362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Pancard Details Sequence Collabration Diagram :</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2190750" y="2581275"/>
            <a:ext cx="4762500" cy="245745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Bank Details Sequence Collabration Diagram :</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2171700" y="2676525"/>
            <a:ext cx="4800600" cy="226695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Career Details Sequence Collabration Diagram </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2347912" y="2576512"/>
            <a:ext cx="4448175" cy="24669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Career Details Sequence Collabration Diagram </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2114550" y="2595562"/>
            <a:ext cx="4914900" cy="24288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Passport Details Sequence Collabration Diagram </a:t>
            </a:r>
            <a:endParaRPr 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2166937" y="2657475"/>
            <a:ext cx="4810125" cy="230505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Insurence Details Sequence Collabration Diagram </a:t>
            </a: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2100262" y="2571750"/>
            <a:ext cx="4943475" cy="24765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Delete item Details Sequence Collabration Diagram </a:t>
            </a:r>
            <a:endParaRPr 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2114550" y="2490787"/>
            <a:ext cx="4914900" cy="263842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b="1" smtClean="0"/>
              <a:t>ACTIVITY DIAGRAMS</a:t>
            </a:r>
            <a:r>
              <a:rPr smtClean="0"/>
              <a:t/>
            </a:r>
            <a:br>
              <a:rPr smtClean="0"/>
            </a:br>
            <a:r>
              <a:rPr b="1" smtClean="0"/>
              <a:t>Activity Diagram for Admin :</a:t>
            </a:r>
            <a:endParaRPr 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2147887" y="2247900"/>
            <a:ext cx="4848225" cy="3124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Administrator Module</a:t>
            </a:r>
          </a:p>
          <a:p>
            <a:pPr lvl="0"/>
            <a:r>
              <a:rPr lang="en-US" dirty="0" smtClean="0"/>
              <a:t>User Module</a:t>
            </a:r>
          </a:p>
          <a:p>
            <a:pPr lvl="0"/>
            <a:r>
              <a:rPr lang="en-US" dirty="0" smtClean="0"/>
              <a:t>Encryption Description Module</a:t>
            </a:r>
          </a:p>
          <a:p>
            <a:pPr lvl="0"/>
            <a:r>
              <a:rPr lang="en-US" dirty="0" smtClean="0"/>
              <a:t>Security Authentication</a:t>
            </a:r>
          </a:p>
          <a:p>
            <a:pPr lvl="0"/>
            <a:r>
              <a:rPr lang="en-US" dirty="0" smtClean="0"/>
              <a:t>Reports</a:t>
            </a:r>
          </a:p>
          <a:p>
            <a:pPr>
              <a:buNone/>
            </a:pPr>
            <a:endParaRPr lang="en-US" dirty="0"/>
          </a:p>
        </p:txBody>
      </p:sp>
      <p:sp>
        <p:nvSpPr>
          <p:cNvPr id="3" name="Title 2"/>
          <p:cNvSpPr>
            <a:spLocks noGrp="1"/>
          </p:cNvSpPr>
          <p:nvPr>
            <p:ph type="title"/>
          </p:nvPr>
        </p:nvSpPr>
        <p:spPr/>
        <p:txBody>
          <a:bodyPr>
            <a:normAutofit fontScale="90000"/>
          </a:bodyPr>
          <a:lstStyle/>
          <a:p>
            <a:r>
              <a:rPr b="1" smtClean="0"/>
              <a:t>Modules of the System </a:t>
            </a:r>
            <a:r>
              <a:rPr smtClean="0"/>
              <a:t/>
            </a:r>
            <a:br>
              <a:rPr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User Activity:</a:t>
            </a:r>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2105025" y="2276475"/>
            <a:ext cx="4933950" cy="306705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b="1" smtClean="0"/>
              <a:t>Component Diagram:</a:t>
            </a:r>
            <a:endParaRPr 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2105025" y="2043112"/>
            <a:ext cx="4933950" cy="35337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Deployment Diagram</a:t>
            </a:r>
            <a:endParaRPr lang="en-US" dirty="0"/>
          </a:p>
        </p:txBody>
      </p:sp>
      <p:pic>
        <p:nvPicPr>
          <p:cNvPr id="44034" name="Picture 2"/>
          <p:cNvPicPr>
            <a:picLocks noGrp="1" noChangeAspect="1" noChangeArrowheads="1"/>
          </p:cNvPicPr>
          <p:nvPr>
            <p:ph idx="1"/>
          </p:nvPr>
        </p:nvPicPr>
        <p:blipFill>
          <a:blip r:embed="rId2"/>
          <a:srcRect/>
          <a:stretch>
            <a:fillRect/>
          </a:stretch>
        </p:blipFill>
        <p:spPr bwMode="auto">
          <a:xfrm>
            <a:off x="2330116" y="1524000"/>
            <a:ext cx="4483768" cy="45720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b="1" smtClean="0"/>
              <a:t>Screen </a:t>
            </a:r>
            <a:r>
              <a:rPr b="1" smtClean="0"/>
              <a:t>shorts:</a:t>
            </a:r>
            <a:endParaRPr lang="en-US" dirty="0"/>
          </a:p>
        </p:txBody>
      </p:sp>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419600"/>
          </a:xfrm>
        </p:spPr>
        <p:txBody>
          <a:bodyPr>
            <a:normAutofit fontScale="92500" lnSpcReduction="20000"/>
          </a:bodyPr>
          <a:lstStyle/>
          <a:p>
            <a:pPr>
              <a:buNone/>
            </a:pPr>
            <a:r>
              <a:rPr lang="en-US" b="1" dirty="0" smtClean="0"/>
              <a:t>Administrator:</a:t>
            </a:r>
            <a:endParaRPr lang="en-US" dirty="0" smtClean="0"/>
          </a:p>
          <a:p>
            <a:pPr lvl="0">
              <a:buNone/>
            </a:pPr>
            <a:r>
              <a:rPr lang="en-US" dirty="0" smtClean="0"/>
              <a:t>View Users </a:t>
            </a:r>
          </a:p>
          <a:p>
            <a:pPr lvl="0"/>
            <a:r>
              <a:rPr lang="en-US" dirty="0" smtClean="0"/>
              <a:t>Accept or reject user authentication </a:t>
            </a:r>
          </a:p>
          <a:p>
            <a:pPr lvl="0"/>
            <a:r>
              <a:rPr lang="en-US" dirty="0" smtClean="0"/>
              <a:t>Delete user (or ) user Authentication </a:t>
            </a:r>
          </a:p>
          <a:p>
            <a:pPr>
              <a:buNone/>
            </a:pPr>
            <a:endParaRPr lang="en-US" b="1" dirty="0" smtClean="0"/>
          </a:p>
          <a:p>
            <a:pPr>
              <a:buNone/>
            </a:pPr>
            <a:r>
              <a:rPr lang="en-US" b="1" dirty="0" smtClean="0"/>
              <a:t>User:</a:t>
            </a:r>
            <a:endParaRPr lang="en-US" dirty="0" smtClean="0"/>
          </a:p>
          <a:p>
            <a:r>
              <a:rPr lang="en-US" b="1" dirty="0" smtClean="0"/>
              <a:t>Banks Accounts Information</a:t>
            </a:r>
            <a:endParaRPr lang="en-US" dirty="0" smtClean="0"/>
          </a:p>
          <a:p>
            <a:pPr lvl="0"/>
            <a:r>
              <a:rPr lang="en-US" dirty="0" smtClean="0"/>
              <a:t>Add Banks Accounts Information</a:t>
            </a:r>
          </a:p>
          <a:p>
            <a:pPr lvl="0"/>
            <a:r>
              <a:rPr lang="en-US" dirty="0" smtClean="0"/>
              <a:t>View Banks Accounts Information</a:t>
            </a:r>
          </a:p>
          <a:p>
            <a:pPr lvl="0"/>
            <a:r>
              <a:rPr lang="en-US" dirty="0" smtClean="0"/>
              <a:t>Update Bank Account Information</a:t>
            </a:r>
          </a:p>
          <a:p>
            <a:r>
              <a:rPr lang="en-US" dirty="0" smtClean="0"/>
              <a:t>Delete Bank Acc Information</a:t>
            </a:r>
            <a:endParaRPr lang="en-US" dirty="0"/>
          </a:p>
        </p:txBody>
      </p:sp>
      <p:sp>
        <p:nvSpPr>
          <p:cNvPr id="3" name="Title 2"/>
          <p:cNvSpPr>
            <a:spLocks noGrp="1"/>
          </p:cNvSpPr>
          <p:nvPr>
            <p:ph type="title"/>
          </p:nvPr>
        </p:nvSpPr>
        <p:spPr>
          <a:xfrm>
            <a:off x="457200" y="152400"/>
            <a:ext cx="8229600" cy="2209800"/>
          </a:xfrm>
        </p:spPr>
        <p:txBody>
          <a:bodyPr>
            <a:normAutofit fontScale="90000"/>
          </a:bodyPr>
          <a:lstStyle/>
          <a:p>
            <a:r>
              <a:rPr b="1" smtClean="0"/>
              <a:t> </a:t>
            </a:r>
            <a:r>
              <a:rPr smtClean="0"/>
              <a:t/>
            </a:r>
            <a:br>
              <a:rPr smtClean="0"/>
            </a:br>
            <a:r>
              <a:rPr b="1" smtClean="0"/>
              <a:t>Functional Requirements of the Project:</a:t>
            </a:r>
            <a:r>
              <a:rPr smtClean="0"/>
              <a:t/>
            </a:r>
            <a:br>
              <a:rPr smtClean="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524000"/>
            <a:ext cx="6096000" cy="45720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smtClean="0"/>
              <a:t>WORK DONE</a:t>
            </a:r>
            <a:r>
              <a:rPr lang="en-US" sz="2800" b="1" dirty="0" smtClean="0"/>
              <a:t>:</a:t>
            </a:r>
            <a:endParaRPr lang="en-US" sz="2400" dirty="0" smtClean="0"/>
          </a:p>
          <a:p>
            <a:r>
              <a:rPr lang="en-US" sz="2800" dirty="0" smtClean="0"/>
              <a:t>The </a:t>
            </a:r>
            <a:r>
              <a:rPr lang="en-US" sz="2800" b="1" dirty="0" smtClean="0"/>
              <a:t>HCSS</a:t>
            </a:r>
            <a:r>
              <a:rPr lang="en-US" sz="2800" dirty="0" smtClean="0"/>
              <a:t> was successfully designed and is tested for accuracy and quality.</a:t>
            </a:r>
            <a:endParaRPr lang="en-US" sz="2400" dirty="0" smtClean="0"/>
          </a:p>
          <a:p>
            <a:r>
              <a:rPr lang="en-US" sz="2800" dirty="0" smtClean="0"/>
              <a:t>During this project we have accomplished all the objectives and this project meets the needs of the organization. The developed will be used in searching, retrieving and generating information for the concerned requests.</a:t>
            </a:r>
            <a:endParaRPr lang="en-US" sz="2400" dirty="0" smtClean="0"/>
          </a:p>
          <a:p>
            <a:r>
              <a:rPr lang="en-US" sz="2800" b="1" dirty="0" smtClean="0"/>
              <a:t>GOALS</a:t>
            </a:r>
            <a:endParaRPr lang="en-US" sz="2400" dirty="0" smtClean="0"/>
          </a:p>
          <a:p>
            <a:pPr lvl="1"/>
            <a:r>
              <a:rPr lang="en-US" dirty="0" smtClean="0"/>
              <a:t>Reduced entry work</a:t>
            </a:r>
            <a:endParaRPr lang="en-US" sz="2000" dirty="0" smtClean="0"/>
          </a:p>
          <a:p>
            <a:pPr lvl="1"/>
            <a:r>
              <a:rPr lang="en-US" dirty="0" smtClean="0"/>
              <a:t>Easy retrieval of information </a:t>
            </a:r>
            <a:endParaRPr lang="en-US" sz="2000" dirty="0" smtClean="0"/>
          </a:p>
          <a:p>
            <a:pPr lvl="1"/>
            <a:r>
              <a:rPr lang="en-US" dirty="0" smtClean="0"/>
              <a:t>Reduced errors   due to human intervention</a:t>
            </a:r>
            <a:endParaRPr lang="en-US" sz="2000" dirty="0" smtClean="0"/>
          </a:p>
          <a:p>
            <a:pPr lvl="1"/>
            <a:r>
              <a:rPr lang="en-US" dirty="0" smtClean="0"/>
              <a:t>User friendly screens to enter the data</a:t>
            </a:r>
            <a:endParaRPr lang="en-US" sz="2000" dirty="0" smtClean="0"/>
          </a:p>
          <a:p>
            <a:pPr lvl="1"/>
            <a:r>
              <a:rPr lang="en-US" dirty="0" smtClean="0"/>
              <a:t>Portable and flexible for further enhancement </a:t>
            </a:r>
            <a:endParaRPr lang="en-US" sz="2000" dirty="0" smtClean="0"/>
          </a:p>
          <a:p>
            <a:pPr lvl="1"/>
            <a:r>
              <a:rPr lang="en-US" dirty="0" smtClean="0"/>
              <a:t>Web enabled.</a:t>
            </a:r>
            <a:endParaRPr lang="en-US" sz="2000" dirty="0" smtClean="0"/>
          </a:p>
          <a:p>
            <a:pPr lvl="1"/>
            <a:r>
              <a:rPr lang="en-US" dirty="0" smtClean="0"/>
              <a:t>Fast finding of information requested</a:t>
            </a:r>
            <a:endParaRPr lang="en-US" sz="2000" dirty="0" smtClean="0"/>
          </a:p>
          <a:p>
            <a:endParaRPr lang="en-US" dirty="0"/>
          </a:p>
        </p:txBody>
      </p:sp>
      <p:sp>
        <p:nvSpPr>
          <p:cNvPr id="3" name="Title 2"/>
          <p:cNvSpPr>
            <a:spLocks noGrp="1"/>
          </p:cNvSpPr>
          <p:nvPr>
            <p:ph type="title"/>
          </p:nvPr>
        </p:nvSpPr>
        <p:spPr/>
        <p:txBody>
          <a:bodyPr/>
          <a:lstStyle/>
          <a:p>
            <a:r>
              <a:rPr b="1" smtClean="0"/>
              <a:t>CONCLUSION:</a:t>
            </a:r>
            <a:endParaRPr lang="en-US"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(1) Java Complete Reference by Herbert Shield</a:t>
            </a:r>
          </a:p>
          <a:p>
            <a:r>
              <a:rPr lang="en-US" dirty="0" smtClean="0"/>
              <a:t>(2) Database Programming with JDBC and Java by George Reese</a:t>
            </a:r>
          </a:p>
          <a:p>
            <a:r>
              <a:rPr lang="en-US" dirty="0" smtClean="0"/>
              <a:t>(3) Java and XML By Brett McLaughlin</a:t>
            </a:r>
          </a:p>
          <a:p>
            <a:r>
              <a:rPr lang="es-ES" dirty="0" smtClean="0"/>
              <a:t>(4) </a:t>
            </a:r>
            <a:r>
              <a:rPr lang="es-ES" dirty="0" err="1" smtClean="0"/>
              <a:t>Wikipedia</a:t>
            </a:r>
            <a:r>
              <a:rPr lang="es-ES" dirty="0" smtClean="0"/>
              <a:t>, URL: </a:t>
            </a:r>
            <a:r>
              <a:rPr lang="es-ES" u="sng" dirty="0" smtClean="0">
                <a:hlinkClick r:id="rId2"/>
              </a:rPr>
              <a:t>http://www.wikipedia.org</a:t>
            </a:r>
            <a:r>
              <a:rPr lang="es-ES" dirty="0" smtClean="0"/>
              <a:t>.</a:t>
            </a:r>
            <a:endParaRPr lang="en-US" dirty="0" smtClean="0"/>
          </a:p>
          <a:p>
            <a:r>
              <a:rPr lang="en-US" dirty="0" smtClean="0"/>
              <a:t>(5)  Answers.com, Online Dictionary, Encyclopedia and much more, URL:      </a:t>
            </a:r>
            <a:r>
              <a:rPr lang="en-US" u="sng" dirty="0" smtClean="0">
                <a:hlinkClick r:id="rId3"/>
              </a:rPr>
              <a:t>http://www.answers.com</a:t>
            </a:r>
            <a:endParaRPr lang="en-US" dirty="0" smtClean="0"/>
          </a:p>
          <a:p>
            <a:r>
              <a:rPr lang="en-US" dirty="0" smtClean="0"/>
              <a:t> 	(6) Google, URL: </a:t>
            </a:r>
            <a:r>
              <a:rPr lang="en-US" u="sng" dirty="0" smtClean="0">
                <a:hlinkClick r:id="rId4"/>
              </a:rPr>
              <a:t>http://www.google.co.in</a:t>
            </a:r>
            <a:endParaRPr lang="en-US" dirty="0" smtClean="0"/>
          </a:p>
          <a:p>
            <a:r>
              <a:rPr lang="en-US" dirty="0" smtClean="0"/>
              <a:t>(7) The Complete </a:t>
            </a:r>
            <a:r>
              <a:rPr lang="en-US" dirty="0" err="1" smtClean="0"/>
              <a:t>Refernce</a:t>
            </a:r>
            <a:r>
              <a:rPr lang="en-US" dirty="0" smtClean="0"/>
              <a:t> Struts </a:t>
            </a:r>
            <a:r>
              <a:rPr lang="en-US" u="sng" dirty="0" smtClean="0">
                <a:hlinkClick r:id="rId5"/>
              </a:rPr>
              <a:t>James Holmes</a:t>
            </a:r>
            <a:endParaRPr lang="en-US" dirty="0" smtClean="0"/>
          </a:p>
          <a:p>
            <a:r>
              <a:rPr lang="en-US" u="sng" dirty="0" smtClean="0">
                <a:hlinkClick r:id="rId6"/>
              </a:rPr>
              <a:t>Struts: The Complete Reference, 2nd Edition - Free PDF </a:t>
            </a:r>
            <a:r>
              <a:rPr lang="en-US" u="sng" dirty="0" err="1" smtClean="0">
                <a:hlinkClick r:id="rId6"/>
              </a:rPr>
              <a:t>Ebooks</a:t>
            </a:r>
            <a:r>
              <a:rPr lang="en-US" u="sng" dirty="0" smtClean="0">
                <a:hlinkClick r:id="rId6"/>
              </a:rPr>
              <a:t> </a:t>
            </a:r>
            <a:r>
              <a:rPr lang="en-US" u="sng" dirty="0" smtClean="0">
                <a:hlinkClick r:id="rId6"/>
              </a:rPr>
              <a:t>Download</a:t>
            </a:r>
            <a:r>
              <a:rPr lang="en-US" dirty="0" smtClean="0"/>
              <a:t> </a:t>
            </a:r>
          </a:p>
          <a:p>
            <a:r>
              <a:rPr lang="en-US" u="sng" dirty="0" smtClean="0">
                <a:hlinkClick r:id="rId7"/>
              </a:rPr>
              <a:t>comcol.nl: Struts: The Complete Reference, Second Edition </a:t>
            </a:r>
            <a:r>
              <a:rPr lang="en-US" b="1" u="sng" dirty="0" smtClean="0">
                <a:hlinkClick r:id="rId7"/>
              </a:rPr>
              <a:t>...</a:t>
            </a:r>
            <a:endParaRPr lang="en-US" dirty="0" smtClean="0"/>
          </a:p>
          <a:p>
            <a:r>
              <a:rPr lang="en-US" u="sng" dirty="0" err="1" smtClean="0">
                <a:hlinkClick r:id="rId8"/>
              </a:rPr>
              <a:t>STRUTS:The</a:t>
            </a:r>
            <a:r>
              <a:rPr lang="en-US" u="sng" dirty="0" smtClean="0">
                <a:hlinkClick r:id="rId8"/>
              </a:rPr>
              <a:t> complete Reference</a:t>
            </a:r>
            <a:endParaRPr lang="en-US" dirty="0" smtClean="0"/>
          </a:p>
          <a:p>
            <a:r>
              <a:rPr lang="en-US" dirty="0" smtClean="0"/>
              <a:t>(8)</a:t>
            </a:r>
            <a:r>
              <a:rPr lang="en-US" b="1" dirty="0" smtClean="0"/>
              <a:t> </a:t>
            </a:r>
            <a:r>
              <a:rPr lang="en-US" dirty="0" smtClean="0"/>
              <a:t>Jakarta Struts Pocket Reference </a:t>
            </a:r>
            <a:r>
              <a:rPr lang="en-US" u="sng" dirty="0" smtClean="0">
                <a:hlinkClick r:id="rId9"/>
              </a:rPr>
              <a:t>Chuck </a:t>
            </a:r>
            <a:r>
              <a:rPr lang="en-US" u="sng" dirty="0" err="1" smtClean="0">
                <a:hlinkClick r:id="rId9"/>
              </a:rPr>
              <a:t>Cavaness</a:t>
            </a:r>
            <a:r>
              <a:rPr lang="en-US" dirty="0" smtClean="0"/>
              <a:t>, </a:t>
            </a:r>
            <a:r>
              <a:rPr lang="en-US" u="sng" dirty="0" smtClean="0">
                <a:hlinkClick r:id="rId10"/>
              </a:rPr>
              <a:t>Brian Keeton</a:t>
            </a:r>
            <a:endParaRPr lang="en-US" b="1" dirty="0" smtClean="0"/>
          </a:p>
          <a:p>
            <a:endParaRPr lang="en-US" dirty="0"/>
          </a:p>
        </p:txBody>
      </p:sp>
      <p:sp>
        <p:nvSpPr>
          <p:cNvPr id="3" name="Title 2"/>
          <p:cNvSpPr>
            <a:spLocks noGrp="1"/>
          </p:cNvSpPr>
          <p:nvPr>
            <p:ph type="title"/>
          </p:nvPr>
        </p:nvSpPr>
        <p:spPr/>
        <p:txBody>
          <a:bodyPr>
            <a:normAutofit/>
          </a:bodyPr>
          <a:lstStyle/>
          <a:p>
            <a:r>
              <a:rPr b="1" smtClean="0"/>
              <a:t>BIBILIOGRAPHY </a:t>
            </a:r>
            <a:r>
              <a:rPr b="1"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77500" lnSpcReduction="20000"/>
          </a:bodyPr>
          <a:lstStyle/>
          <a:p>
            <a:pPr>
              <a:buNone/>
            </a:pPr>
            <a:r>
              <a:rPr lang="en-US" b="1" dirty="0" smtClean="0"/>
              <a:t>Mails Information</a:t>
            </a:r>
            <a:endParaRPr lang="en-US" dirty="0" smtClean="0"/>
          </a:p>
          <a:p>
            <a:pPr lvl="0"/>
            <a:r>
              <a:rPr lang="en-US" dirty="0" smtClean="0"/>
              <a:t>Add Mails</a:t>
            </a:r>
          </a:p>
          <a:p>
            <a:pPr lvl="0"/>
            <a:r>
              <a:rPr lang="en-US" dirty="0" smtClean="0"/>
              <a:t>View Mails</a:t>
            </a:r>
          </a:p>
          <a:p>
            <a:pPr lvl="0"/>
            <a:r>
              <a:rPr lang="en-US" dirty="0" smtClean="0"/>
              <a:t>Update Mails</a:t>
            </a:r>
          </a:p>
          <a:p>
            <a:pPr lvl="0"/>
            <a:r>
              <a:rPr lang="en-US" dirty="0" smtClean="0"/>
              <a:t>Delete Mails</a:t>
            </a:r>
          </a:p>
          <a:p>
            <a:pPr>
              <a:buNone/>
            </a:pPr>
            <a:endParaRPr lang="en-US" b="1" dirty="0" smtClean="0"/>
          </a:p>
          <a:p>
            <a:pPr>
              <a:buNone/>
            </a:pPr>
            <a:r>
              <a:rPr lang="en-US" b="1" dirty="0" smtClean="0"/>
              <a:t>Career Information </a:t>
            </a:r>
            <a:endParaRPr lang="en-US" dirty="0" smtClean="0"/>
          </a:p>
          <a:p>
            <a:pPr lvl="0"/>
            <a:r>
              <a:rPr lang="en-US" dirty="0" smtClean="0"/>
              <a:t>Add Study Details</a:t>
            </a:r>
          </a:p>
          <a:p>
            <a:pPr lvl="0"/>
            <a:r>
              <a:rPr lang="en-US" dirty="0" smtClean="0"/>
              <a:t>View Study Details</a:t>
            </a:r>
          </a:p>
          <a:p>
            <a:pPr lvl="0"/>
            <a:r>
              <a:rPr lang="en-US" dirty="0" smtClean="0"/>
              <a:t>Delete Study Details</a:t>
            </a:r>
          </a:p>
          <a:p>
            <a:pPr lvl="0"/>
            <a:r>
              <a:rPr lang="en-US" dirty="0" smtClean="0"/>
              <a:t>Update Study Details</a:t>
            </a:r>
          </a:p>
          <a:p>
            <a:pPr>
              <a:buNone/>
            </a:pPr>
            <a:endParaRPr lang="en-US" b="1" dirty="0" smtClean="0"/>
          </a:p>
          <a:p>
            <a:pPr>
              <a:buNone/>
            </a:pPr>
            <a:r>
              <a:rPr lang="en-US" b="1" dirty="0" smtClean="0"/>
              <a:t>License Details</a:t>
            </a:r>
            <a:endParaRPr lang="en-US" dirty="0" smtClean="0"/>
          </a:p>
          <a:p>
            <a:pPr lvl="0"/>
            <a:r>
              <a:rPr lang="en-US" dirty="0" smtClean="0"/>
              <a:t>Add License Details</a:t>
            </a:r>
          </a:p>
          <a:p>
            <a:pPr lvl="0"/>
            <a:r>
              <a:rPr lang="en-US" dirty="0" smtClean="0"/>
              <a:t>View License Details</a:t>
            </a:r>
          </a:p>
          <a:p>
            <a:pPr lvl="0"/>
            <a:r>
              <a:rPr lang="en-US" dirty="0" smtClean="0"/>
              <a:t>Delete License Details</a:t>
            </a:r>
          </a:p>
          <a:p>
            <a:r>
              <a:rPr lang="en-US" dirty="0" smtClean="0"/>
              <a:t>Update License Details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54</TotalTime>
  <Words>2194</Words>
  <Application>Microsoft Office PowerPoint</Application>
  <PresentationFormat>On-screen Show (4:3)</PresentationFormat>
  <Paragraphs>287</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Paper</vt:lpstr>
      <vt:lpstr>Highly confidential Security System    </vt:lpstr>
      <vt:lpstr>Objective : </vt:lpstr>
      <vt:lpstr>Slide 3</vt:lpstr>
      <vt:lpstr>  Present Working System : </vt:lpstr>
      <vt:lpstr>To Be Praposed : </vt:lpstr>
      <vt:lpstr>Slide 6</vt:lpstr>
      <vt:lpstr>Modules of the System  </vt:lpstr>
      <vt:lpstr>  Functional Requirements of the Project: </vt:lpstr>
      <vt:lpstr>Slide 9</vt:lpstr>
      <vt:lpstr>Slide 10</vt:lpstr>
      <vt:lpstr>Encryption and Decryption Module:   </vt:lpstr>
      <vt:lpstr>   Security and Authentication: </vt:lpstr>
      <vt:lpstr>Reports</vt:lpstr>
      <vt:lpstr>    SOFTWARE REQUIREMENTS </vt:lpstr>
      <vt:lpstr>  HARDWARE REQUIREMENTS </vt:lpstr>
      <vt:lpstr>SYSTEM REQUIREMENT SPECIFICATION :</vt:lpstr>
      <vt:lpstr>PROCESS FLOW:</vt:lpstr>
      <vt:lpstr> Process Flow:</vt:lpstr>
      <vt:lpstr>FUNCTIONAL  REQUIREMENTS:</vt:lpstr>
      <vt:lpstr>Non Functional Requirements:</vt:lpstr>
      <vt:lpstr>Slide 21</vt:lpstr>
      <vt:lpstr>Slide 22</vt:lpstr>
      <vt:lpstr>FEASIBILITY STUDY:</vt:lpstr>
      <vt:lpstr>Slide 24</vt:lpstr>
      <vt:lpstr>FEASIBILITY STUDY:</vt:lpstr>
      <vt:lpstr>OPERATIONAL FEASIBLITY:</vt:lpstr>
      <vt:lpstr>ECONOMIC FEASIBILITY:</vt:lpstr>
      <vt:lpstr>SPIRAL MODEL:</vt:lpstr>
      <vt:lpstr>Applications:</vt:lpstr>
      <vt:lpstr>system Use Case Diagram </vt:lpstr>
      <vt:lpstr>Administrator Use Case Diagram</vt:lpstr>
      <vt:lpstr>User Use Case Diagram </vt:lpstr>
      <vt:lpstr>User Use Case Diagram</vt:lpstr>
      <vt:lpstr>Login Sequence Diagram : </vt:lpstr>
      <vt:lpstr>ChangePassword Sequence Diagram </vt:lpstr>
      <vt:lpstr>ForgetPassword: </vt:lpstr>
      <vt:lpstr>Registration Secquence Diagram </vt:lpstr>
      <vt:lpstr>Update UserProfile Sequence Diagram </vt:lpstr>
      <vt:lpstr>view UserProfile Sequence Diagram </vt:lpstr>
      <vt:lpstr>  Add Bank Details Sequence Diagram </vt:lpstr>
      <vt:lpstr>Add Career Details Sequence Diagram </vt:lpstr>
      <vt:lpstr>Add IMPFILEs Details Sequence Diagram </vt:lpstr>
      <vt:lpstr>Add Insurence Details Sequence Diagram </vt:lpstr>
      <vt:lpstr>Add Add IMPFILEs Details Sequence Diagram </vt:lpstr>
      <vt:lpstr>Add License Details Sequence Diagram : </vt:lpstr>
      <vt:lpstr>Add Mails Details Sequence Diagram </vt:lpstr>
      <vt:lpstr>View Bank Details Sequence Diagram </vt:lpstr>
      <vt:lpstr>View PassPortDetails Sequence Diagram </vt:lpstr>
      <vt:lpstr>Update Career Details Sequence Diagram </vt:lpstr>
      <vt:lpstr>Update Insurence Details Sequence Diagram </vt:lpstr>
      <vt:lpstr>Delete Items Sequence Diagram </vt:lpstr>
      <vt:lpstr>Login Sequence Collabration Diagram </vt:lpstr>
      <vt:lpstr>Changepassword SequenceCollbration diagram </vt:lpstr>
      <vt:lpstr>Registration Sequence CollbrationDiagram</vt:lpstr>
      <vt:lpstr>Update UserProfile SequenceCollbration Diagram </vt:lpstr>
      <vt:lpstr>View UserProfile Sequence Collabration Diagram :</vt:lpstr>
      <vt:lpstr>Add Bank Deaitls Sequence Collabration Diagram </vt:lpstr>
      <vt:lpstr>View EDU Details Sequence Collabration Diagram </vt:lpstr>
      <vt:lpstr>Add ImpFiles Sequence Collabration Diagram </vt:lpstr>
      <vt:lpstr>Add License Details Sequence Collabration Diagram </vt:lpstr>
      <vt:lpstr>Add Mail Details Sequence Collabration Diagram </vt:lpstr>
      <vt:lpstr>Add Pancard Details Sequence Collabration Diagram :</vt:lpstr>
      <vt:lpstr>View Bank Details Sequence Collabration Diagram :</vt:lpstr>
      <vt:lpstr>Update Career Details Sequence Collabration Diagram </vt:lpstr>
      <vt:lpstr>Update Career Details Sequence Collabration Diagram </vt:lpstr>
      <vt:lpstr>View Passport Details Sequence Collabration Diagram </vt:lpstr>
      <vt:lpstr>Update Insurence Details Sequence Collabration Diagram </vt:lpstr>
      <vt:lpstr>Delete item Details Sequence Collabration Diagram </vt:lpstr>
      <vt:lpstr>ACTIVITY DIAGRAMS Activity Diagram for Admin :</vt:lpstr>
      <vt:lpstr>User Activity:</vt:lpstr>
      <vt:lpstr>Component Diagram:</vt:lpstr>
      <vt:lpstr>Deployment Diagram</vt:lpstr>
      <vt:lpstr>Screen shorts:</vt:lpstr>
      <vt:lpstr>Slide 74</vt:lpstr>
      <vt:lpstr>Slide 75</vt:lpstr>
      <vt:lpstr>Slide 76</vt:lpstr>
      <vt:lpstr>Slide 77</vt:lpstr>
      <vt:lpstr>Slide 78</vt:lpstr>
      <vt:lpstr>Slide 79</vt:lpstr>
      <vt:lpstr>Slide 80</vt:lpstr>
      <vt:lpstr>Slide 81</vt:lpstr>
      <vt:lpstr>Slide 82</vt:lpstr>
      <vt:lpstr>CONCLUSION:</vt:lpstr>
      <vt:lpstr>BIBILIOGRAPHY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confidential Security System</dc:title>
  <dc:creator>ADMIN</dc:creator>
  <cp:lastModifiedBy>ADMIN</cp:lastModifiedBy>
  <cp:revision>12</cp:revision>
  <dcterms:created xsi:type="dcterms:W3CDTF">2006-08-16T00:00:00Z</dcterms:created>
  <dcterms:modified xsi:type="dcterms:W3CDTF">2018-12-31T05:38:47Z</dcterms:modified>
</cp:coreProperties>
</file>