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2"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8" d="100"/>
          <a:sy n="88"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B51A181-5692-40EE-A64E-0EE09D3514D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80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D1A246-22A7-460F-A36B-B09DC42407E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1A181-5692-40EE-A64E-0EE09D3514DE}" type="slidenum">
              <a:rPr lang="en-IN" smtClean="0"/>
              <a:t>‹#›</a:t>
            </a:fld>
            <a:endParaRPr lang="en-IN"/>
          </a:p>
        </p:txBody>
      </p:sp>
    </p:spTree>
    <p:extLst>
      <p:ext uri="{BB962C8B-B14F-4D97-AF65-F5344CB8AC3E}">
        <p14:creationId xmlns:p14="http://schemas.microsoft.com/office/powerpoint/2010/main" val="201547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30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spTree>
    <p:extLst>
      <p:ext uri="{BB962C8B-B14F-4D97-AF65-F5344CB8AC3E}">
        <p14:creationId xmlns:p14="http://schemas.microsoft.com/office/powerpoint/2010/main" val="374060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46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37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29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42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spTree>
    <p:extLst>
      <p:ext uri="{BB962C8B-B14F-4D97-AF65-F5344CB8AC3E}">
        <p14:creationId xmlns:p14="http://schemas.microsoft.com/office/powerpoint/2010/main" val="425389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D1A246-22A7-460F-A36B-B09DC42407EB}"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1A181-5692-40EE-A64E-0EE09D3514D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75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D1A246-22A7-460F-A36B-B09DC42407E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1A181-5692-40EE-A64E-0EE09D3514DE}" type="slidenum">
              <a:rPr lang="en-IN" smtClean="0"/>
              <a:t>‹#›</a:t>
            </a:fld>
            <a:endParaRPr lang="en-IN"/>
          </a:p>
        </p:txBody>
      </p:sp>
    </p:spTree>
    <p:extLst>
      <p:ext uri="{BB962C8B-B14F-4D97-AF65-F5344CB8AC3E}">
        <p14:creationId xmlns:p14="http://schemas.microsoft.com/office/powerpoint/2010/main" val="96649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D1A246-22A7-460F-A36B-B09DC42407EB}"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1A181-5692-40EE-A64E-0EE09D3514D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84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D1A246-22A7-460F-A36B-B09DC42407EB}" type="datetimeFigureOut">
              <a:rPr lang="en-IN" smtClean="0"/>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1A181-5692-40EE-A64E-0EE09D3514D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29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1A246-22A7-460F-A36B-B09DC42407EB}" type="datetimeFigureOut">
              <a:rPr lang="en-IN" smtClean="0"/>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1A181-5692-40EE-A64E-0EE09D3514DE}" type="slidenum">
              <a:rPr lang="en-IN" smtClean="0"/>
              <a:t>‹#›</a:t>
            </a:fld>
            <a:endParaRPr lang="en-IN"/>
          </a:p>
        </p:txBody>
      </p:sp>
    </p:spTree>
    <p:extLst>
      <p:ext uri="{BB962C8B-B14F-4D97-AF65-F5344CB8AC3E}">
        <p14:creationId xmlns:p14="http://schemas.microsoft.com/office/powerpoint/2010/main" val="417000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D1A246-22A7-460F-A36B-B09DC42407E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1A181-5692-40EE-A64E-0EE09D3514D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63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D1A246-22A7-460F-A36B-B09DC42407EB}"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1A181-5692-40EE-A64E-0EE09D3514DE}" type="slidenum">
              <a:rPr lang="en-IN" smtClean="0"/>
              <a:t>‹#›</a:t>
            </a:fld>
            <a:endParaRPr lang="en-IN"/>
          </a:p>
        </p:txBody>
      </p:sp>
    </p:spTree>
    <p:extLst>
      <p:ext uri="{BB962C8B-B14F-4D97-AF65-F5344CB8AC3E}">
        <p14:creationId xmlns:p14="http://schemas.microsoft.com/office/powerpoint/2010/main" val="162878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D1A246-22A7-460F-A36B-B09DC42407EB}" type="datetimeFigureOut">
              <a:rPr lang="en-IN" smtClean="0"/>
              <a:t>31-03-2021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51A181-5692-40EE-A64E-0EE09D3514DE}" type="slidenum">
              <a:rPr lang="en-IN" smtClean="0"/>
              <a:t>‹#›</a:t>
            </a:fld>
            <a:endParaRPr lang="en-IN"/>
          </a:p>
        </p:txBody>
      </p:sp>
    </p:spTree>
    <p:extLst>
      <p:ext uri="{BB962C8B-B14F-4D97-AF65-F5344CB8AC3E}">
        <p14:creationId xmlns:p14="http://schemas.microsoft.com/office/powerpoint/2010/main" val="1841651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delweisspublications.com/edelweiss/article/Automated-Student-Attendance-System-using-Fingerprint-Recognition-2576-8484-EAST-18-120.pdf" TargetMode="External"/><Relationship Id="rId2" Type="http://schemas.openxmlformats.org/officeDocument/2006/relationships/hyperlink" Target="http://ieeexplore.ieee.org.library.somaiya.edu/stamp/stamp.jsp?tp=&amp;arnumber=9164638"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1340" y="1201783"/>
            <a:ext cx="7297783" cy="2159726"/>
          </a:xfrm>
        </p:spPr>
        <p:txBody>
          <a:bodyPr/>
          <a:lstStyle/>
          <a:p>
            <a:r>
              <a:rPr lang="en-IN" sz="3200" dirty="0" smtClean="0"/>
              <a:t>Design of Attendance</a:t>
            </a:r>
            <a:r>
              <a:rPr lang="en-IN" sz="3200" dirty="0"/>
              <a:t> </a:t>
            </a:r>
            <a:r>
              <a:rPr lang="en-IN" sz="3200" dirty="0" smtClean="0"/>
              <a:t>Checking Management System Based On Fingerprint Recognition</a:t>
            </a:r>
            <a:endParaRPr lang="en-IN" sz="3200" dirty="0"/>
          </a:p>
        </p:txBody>
      </p:sp>
      <p:sp>
        <p:nvSpPr>
          <p:cNvPr id="3" name="Subtitle 2"/>
          <p:cNvSpPr>
            <a:spLocks noGrp="1"/>
          </p:cNvSpPr>
          <p:nvPr>
            <p:ph type="subTitle" idx="1"/>
          </p:nvPr>
        </p:nvSpPr>
        <p:spPr>
          <a:xfrm>
            <a:off x="2142185" y="3753391"/>
            <a:ext cx="7916091" cy="2098769"/>
          </a:xfrm>
        </p:spPr>
        <p:txBody>
          <a:bodyPr>
            <a:normAutofit/>
          </a:bodyPr>
          <a:lstStyle/>
          <a:p>
            <a:r>
              <a:rPr lang="en-IN" dirty="0" smtClean="0"/>
              <a:t>RDBMS IA-I</a:t>
            </a:r>
          </a:p>
          <a:p>
            <a:r>
              <a:rPr lang="en-IN" dirty="0" smtClean="0"/>
              <a:t>Shubh Gosalia</a:t>
            </a:r>
          </a:p>
          <a:p>
            <a:r>
              <a:rPr lang="en-IN" dirty="0" smtClean="0"/>
              <a:t>1911015</a:t>
            </a:r>
          </a:p>
          <a:p>
            <a:endParaRPr lang="en-IN" dirty="0"/>
          </a:p>
        </p:txBody>
      </p:sp>
    </p:spTree>
    <p:extLst>
      <p:ext uri="{BB962C8B-B14F-4D97-AF65-F5344CB8AC3E}">
        <p14:creationId xmlns:p14="http://schemas.microsoft.com/office/powerpoint/2010/main" val="4677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467982" y="988905"/>
            <a:ext cx="3718455" cy="13716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smtClean="0"/>
              <a:t>So How’s The Database Model Constructed</a:t>
            </a:r>
            <a:r>
              <a:rPr lang="en-IN" sz="2400" dirty="0" smtClean="0"/>
              <a:t>?</a:t>
            </a:r>
            <a:endParaRPr lang="en-IN" sz="2400" dirty="0"/>
          </a:p>
        </p:txBody>
      </p:sp>
      <p:sp>
        <p:nvSpPr>
          <p:cNvPr id="4" name="Text Placeholder 3"/>
          <p:cNvSpPr txBox="1">
            <a:spLocks/>
          </p:cNvSpPr>
          <p:nvPr/>
        </p:nvSpPr>
        <p:spPr>
          <a:xfrm>
            <a:off x="1163181" y="2073122"/>
            <a:ext cx="4479972" cy="2438404"/>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IN" sz="1800" dirty="0" smtClean="0"/>
              <a:t>In the entire attendance system, the main objects in the database are: students, teachers, administrators and the specific information of fingerprint attendance</a:t>
            </a:r>
          </a:p>
          <a:p>
            <a:pPr marL="0" indent="0" algn="ctr">
              <a:buNone/>
            </a:pPr>
            <a:r>
              <a:rPr lang="en-IN" sz="1800" dirty="0" smtClean="0"/>
              <a:t>The relationship model associated with:</a:t>
            </a:r>
          </a:p>
          <a:p>
            <a:pPr marL="0" indent="0" algn="ctr">
              <a:buNone/>
            </a:pPr>
            <a:r>
              <a:rPr lang="en-IN" sz="1800" b="1" dirty="0" smtClean="0"/>
              <a:t>Student</a:t>
            </a:r>
            <a:r>
              <a:rPr lang="en-IN" sz="1800" dirty="0" smtClean="0"/>
              <a:t>: student number, name, fingerprint information and login password.</a:t>
            </a:r>
          </a:p>
          <a:p>
            <a:pPr marL="0" indent="0" algn="ctr">
              <a:buNone/>
            </a:pPr>
            <a:r>
              <a:rPr lang="en-IN" sz="1800" b="1" dirty="0" smtClean="0"/>
              <a:t>Teacher</a:t>
            </a:r>
            <a:r>
              <a:rPr lang="en-IN" sz="1800" dirty="0" smtClean="0"/>
              <a:t>: name, password, course taught.</a:t>
            </a:r>
          </a:p>
          <a:p>
            <a:pPr marL="0" indent="0" algn="ctr">
              <a:buNone/>
            </a:pPr>
            <a:r>
              <a:rPr lang="en-IN" sz="1800" b="1" dirty="0" smtClean="0"/>
              <a:t>Administrator</a:t>
            </a:r>
            <a:r>
              <a:rPr lang="en-IN" sz="1800" dirty="0" smtClean="0"/>
              <a:t>: times of attendance.</a:t>
            </a:r>
          </a:p>
          <a:p>
            <a:pPr marL="0" indent="0" algn="ctr">
              <a:buNone/>
            </a:pPr>
            <a:r>
              <a:rPr lang="en-IN" sz="1800" b="1" dirty="0" smtClean="0"/>
              <a:t>Attendance information</a:t>
            </a:r>
            <a:r>
              <a:rPr lang="en-IN" sz="1800" dirty="0" smtClean="0"/>
              <a:t>: date and serial no., student number, attendance time, absent or not.</a:t>
            </a:r>
            <a:endParaRPr lang="en-IN" sz="1800" dirty="0"/>
          </a:p>
        </p:txBody>
      </p:sp>
      <p:pic>
        <p:nvPicPr>
          <p:cNvPr id="5" name="Picture 4"/>
          <p:cNvPicPr>
            <a:picLocks noChangeAspect="1"/>
          </p:cNvPicPr>
          <p:nvPr/>
        </p:nvPicPr>
        <p:blipFill>
          <a:blip r:embed="rId2"/>
          <a:stretch>
            <a:fillRect/>
          </a:stretch>
        </p:blipFill>
        <p:spPr>
          <a:xfrm>
            <a:off x="6380267" y="1593668"/>
            <a:ext cx="4081459" cy="2151311"/>
          </a:xfrm>
          <a:prstGeom prst="rect">
            <a:avLst/>
          </a:prstGeom>
        </p:spPr>
      </p:pic>
      <p:pic>
        <p:nvPicPr>
          <p:cNvPr id="6" name="Picture 5"/>
          <p:cNvPicPr>
            <a:picLocks noChangeAspect="1"/>
          </p:cNvPicPr>
          <p:nvPr/>
        </p:nvPicPr>
        <p:blipFill>
          <a:blip r:embed="rId3"/>
          <a:stretch>
            <a:fillRect/>
          </a:stretch>
        </p:blipFill>
        <p:spPr>
          <a:xfrm>
            <a:off x="6105522" y="4373100"/>
            <a:ext cx="4630951" cy="1461222"/>
          </a:xfrm>
          <a:prstGeom prst="rect">
            <a:avLst/>
          </a:prstGeom>
        </p:spPr>
      </p:pic>
      <p:cxnSp>
        <p:nvCxnSpPr>
          <p:cNvPr id="10" name="Straight Connector 9"/>
          <p:cNvCxnSpPr/>
          <p:nvPr/>
        </p:nvCxnSpPr>
        <p:spPr>
          <a:xfrm>
            <a:off x="1236617" y="1881051"/>
            <a:ext cx="4084320" cy="87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37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07" y="464603"/>
            <a:ext cx="6241816" cy="1371600"/>
          </a:xfrm>
        </p:spPr>
        <p:txBody>
          <a:bodyPr/>
          <a:lstStyle/>
          <a:p>
            <a:r>
              <a:rPr lang="en-IN" dirty="0" smtClean="0"/>
              <a:t>Database Connection</a:t>
            </a:r>
            <a:endParaRPr lang="en-IN" dirty="0"/>
          </a:p>
        </p:txBody>
      </p:sp>
      <p:sp>
        <p:nvSpPr>
          <p:cNvPr id="4" name="Text Placeholder 3"/>
          <p:cNvSpPr>
            <a:spLocks noGrp="1"/>
          </p:cNvSpPr>
          <p:nvPr>
            <p:ph type="body" sz="half" idx="2"/>
          </p:nvPr>
        </p:nvSpPr>
        <p:spPr>
          <a:xfrm>
            <a:off x="1156062" y="2262654"/>
            <a:ext cx="6241816" cy="1828800"/>
          </a:xfrm>
        </p:spPr>
        <p:txBody>
          <a:bodyPr>
            <a:normAutofit lnSpcReduction="10000"/>
          </a:bodyPr>
          <a:lstStyle/>
          <a:p>
            <a:pPr marL="285750" indent="-285750" algn="l">
              <a:buFont typeface="Courier New" panose="02070309020205020404" pitchFamily="49" charset="0"/>
              <a:buChar char="o"/>
            </a:pPr>
            <a:r>
              <a:rPr lang="en-IN" dirty="0" smtClean="0"/>
              <a:t>The Upper and Lower computer is connected with the database respectively to complete the storage and transmission of information</a:t>
            </a:r>
          </a:p>
          <a:p>
            <a:pPr marL="285750" indent="-285750" algn="l">
              <a:buFont typeface="Courier New" panose="02070309020205020404" pitchFamily="49" charset="0"/>
              <a:buChar char="o"/>
            </a:pPr>
            <a:r>
              <a:rPr lang="en-IN" dirty="0" smtClean="0"/>
              <a:t>Once the fingerprint attendance meter collects information, the string generated will be stored through the following database connection code:</a:t>
            </a:r>
          </a:p>
          <a:p>
            <a:pPr marL="285750" indent="-285750" algn="l">
              <a:buFont typeface="Courier New" panose="02070309020205020404" pitchFamily="49" charset="0"/>
              <a:buChar char="o"/>
            </a:pPr>
            <a:endParaRPr lang="en-IN" dirty="0"/>
          </a:p>
        </p:txBody>
      </p:sp>
      <p:cxnSp>
        <p:nvCxnSpPr>
          <p:cNvPr id="5" name="Straight Connector 4"/>
          <p:cNvCxnSpPr/>
          <p:nvPr/>
        </p:nvCxnSpPr>
        <p:spPr>
          <a:xfrm>
            <a:off x="1236617" y="1881051"/>
            <a:ext cx="4084320" cy="8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56062" y="4181151"/>
            <a:ext cx="6096000" cy="1595950"/>
          </a:xfrm>
          <a:prstGeom prst="rect">
            <a:avLst/>
          </a:prstGeom>
        </p:spPr>
        <p:txBody>
          <a:bodyPr>
            <a:spAutoFit/>
          </a:bodyPr>
          <a:lstStyle/>
          <a:p>
            <a:pPr marL="209550" marR="137160" indent="-6350" algn="just">
              <a:lnSpc>
                <a:spcPct val="103000"/>
              </a:lnSpc>
              <a:spcAft>
                <a:spcPts val="45"/>
              </a:spcAft>
            </a:pPr>
            <a:r>
              <a:rPr lang="en-IN" dirty="0" smtClean="0">
                <a:solidFill>
                  <a:srgbClr val="181717"/>
                </a:solidFill>
                <a:latin typeface="Times New Roman" panose="02020603050405020304" pitchFamily="18" charset="0"/>
                <a:ea typeface="Times New Roman" panose="02020603050405020304" pitchFamily="18" charset="0"/>
              </a:rPr>
              <a:t> StrConn </a:t>
            </a:r>
            <a:r>
              <a:rPr lang="en-IN" dirty="0">
                <a:solidFill>
                  <a:srgbClr val="181717"/>
                </a:solidFill>
                <a:latin typeface="Times New Roman" panose="02020603050405020304" pitchFamily="18" charset="0"/>
                <a:ea typeface="Times New Roman" panose="02020603050405020304" pitchFamily="18" charset="0"/>
              </a:rPr>
              <a:t>= "DRIVER={MySQL ODBC 5.3 ANSI Driver};" </a:t>
            </a:r>
          </a:p>
          <a:p>
            <a:pPr marL="209550" marR="137160" indent="-6350" algn="just">
              <a:lnSpc>
                <a:spcPct val="103000"/>
              </a:lnSpc>
              <a:spcAft>
                <a:spcPts val="180"/>
              </a:spcAft>
            </a:pPr>
            <a:r>
              <a:rPr lang="en-IN" dirty="0">
                <a:solidFill>
                  <a:srgbClr val="181717"/>
                </a:solidFill>
                <a:latin typeface="Times New Roman" panose="02020603050405020304" pitchFamily="18" charset="0"/>
                <a:ea typeface="Times New Roman" panose="02020603050405020304" pitchFamily="18" charset="0"/>
              </a:rPr>
              <a:t>&amp; _ </a:t>
            </a:r>
          </a:p>
          <a:p>
            <a:pPr marL="209550" marR="137160" indent="-6350" algn="just">
              <a:lnSpc>
                <a:spcPct val="103000"/>
              </a:lnSpc>
              <a:spcAft>
                <a:spcPts val="180"/>
              </a:spcAft>
            </a:pPr>
            <a:r>
              <a:rPr lang="en-IN" dirty="0">
                <a:solidFill>
                  <a:srgbClr val="181717"/>
                </a:solidFill>
                <a:latin typeface="Times New Roman" panose="02020603050405020304" pitchFamily="18" charset="0"/>
                <a:ea typeface="Times New Roman" panose="02020603050405020304" pitchFamily="18" charset="0"/>
              </a:rPr>
              <a:t>"SERVER=" &amp; db_host &amp; ";" &amp; _ </a:t>
            </a:r>
          </a:p>
          <a:p>
            <a:pPr marL="209550" marR="137160" indent="-6350" algn="just">
              <a:lnSpc>
                <a:spcPct val="103000"/>
              </a:lnSpc>
              <a:spcAft>
                <a:spcPts val="180"/>
              </a:spcAft>
            </a:pPr>
            <a:r>
              <a:rPr lang="en-IN" dirty="0">
                <a:solidFill>
                  <a:srgbClr val="181717"/>
                </a:solidFill>
                <a:latin typeface="Times New Roman" panose="02020603050405020304" pitchFamily="18" charset="0"/>
                <a:ea typeface="Times New Roman" panose="02020603050405020304" pitchFamily="18" charset="0"/>
              </a:rPr>
              <a:t>"DATABASE=</a:t>
            </a:r>
            <a:r>
              <a:rPr lang="en-IN" dirty="0" err="1">
                <a:solidFill>
                  <a:srgbClr val="181717"/>
                </a:solidFill>
                <a:latin typeface="Times New Roman" panose="02020603050405020304" pitchFamily="18" charset="0"/>
                <a:ea typeface="Times New Roman" panose="02020603050405020304" pitchFamily="18" charset="0"/>
              </a:rPr>
              <a:t>mysql</a:t>
            </a:r>
            <a:r>
              <a:rPr lang="en-IN" dirty="0">
                <a:solidFill>
                  <a:srgbClr val="181717"/>
                </a:solidFill>
                <a:latin typeface="Times New Roman" panose="02020603050405020304" pitchFamily="18" charset="0"/>
                <a:ea typeface="Times New Roman" panose="02020603050405020304" pitchFamily="18" charset="0"/>
              </a:rPr>
              <a:t>;" &amp; _ </a:t>
            </a:r>
          </a:p>
          <a:p>
            <a:pPr marL="209550" marR="137160" indent="-6350" algn="just">
              <a:lnSpc>
                <a:spcPct val="103000"/>
              </a:lnSpc>
              <a:spcAft>
                <a:spcPts val="180"/>
              </a:spcAft>
            </a:pPr>
            <a:r>
              <a:rPr lang="en-IN" dirty="0">
                <a:solidFill>
                  <a:srgbClr val="181717"/>
                </a:solidFill>
                <a:latin typeface="Times New Roman" panose="02020603050405020304" pitchFamily="18" charset="0"/>
                <a:ea typeface="Times New Roman" panose="02020603050405020304" pitchFamily="18" charset="0"/>
              </a:rPr>
              <a:t>"UID=root; PWD=root; </a:t>
            </a:r>
            <a:r>
              <a:rPr lang="en-IN" dirty="0" smtClean="0">
                <a:solidFill>
                  <a:srgbClr val="181717"/>
                </a:solidFill>
                <a:latin typeface="Times New Roman" panose="02020603050405020304" pitchFamily="18" charset="0"/>
                <a:ea typeface="Times New Roman" panose="02020603050405020304" pitchFamily="18" charset="0"/>
              </a:rPr>
              <a:t>port=3306" </a:t>
            </a:r>
            <a:endParaRPr lang="en-IN" dirty="0">
              <a:solidFill>
                <a:srgbClr val="181717"/>
              </a:solidFill>
              <a:latin typeface="Times New Roman" panose="02020603050405020304" pitchFamily="18" charset="0"/>
              <a:ea typeface="Times New Roman" panose="02020603050405020304" pitchFamily="18" charset="0"/>
            </a:endParaRPr>
          </a:p>
        </p:txBody>
      </p:sp>
      <p:pic>
        <p:nvPicPr>
          <p:cNvPr id="8194" name="Picture 2" descr="How to Connect to a Database with MySQL Workbench | InMotion Ho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062" y="3944982"/>
            <a:ext cx="3909651" cy="214167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ow to Connect to a Database with MySQL Workbench | InMotion Ho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878" y="1423397"/>
            <a:ext cx="35814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3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07" y="464603"/>
            <a:ext cx="6241816" cy="1371600"/>
          </a:xfrm>
        </p:spPr>
        <p:txBody>
          <a:bodyPr/>
          <a:lstStyle/>
          <a:p>
            <a:r>
              <a:rPr lang="en-IN" dirty="0" smtClean="0"/>
              <a:t>Data Transmission</a:t>
            </a:r>
            <a:endParaRPr lang="en-IN" dirty="0"/>
          </a:p>
        </p:txBody>
      </p:sp>
      <p:cxnSp>
        <p:nvCxnSpPr>
          <p:cNvPr id="5" name="Straight Connector 4"/>
          <p:cNvCxnSpPr/>
          <p:nvPr/>
        </p:nvCxnSpPr>
        <p:spPr>
          <a:xfrm>
            <a:off x="1236617" y="1881051"/>
            <a:ext cx="4084320" cy="8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56062" y="4181151"/>
            <a:ext cx="6096000" cy="360483"/>
          </a:xfrm>
          <a:prstGeom prst="rect">
            <a:avLst/>
          </a:prstGeom>
        </p:spPr>
        <p:txBody>
          <a:bodyPr>
            <a:spAutoFit/>
          </a:bodyPr>
          <a:lstStyle/>
          <a:p>
            <a:pPr marL="209550" marR="137160" indent="-6350" algn="just">
              <a:lnSpc>
                <a:spcPct val="103000"/>
              </a:lnSpc>
              <a:spcAft>
                <a:spcPts val="45"/>
              </a:spcAft>
            </a:pPr>
            <a:endParaRPr lang="en-IN" dirty="0">
              <a:solidFill>
                <a:srgbClr val="181717"/>
              </a:solidFill>
              <a:latin typeface="Times New Roman" panose="02020603050405020304" pitchFamily="18" charset="0"/>
              <a:ea typeface="Times New Roman" panose="02020603050405020304" pitchFamily="18" charset="0"/>
            </a:endParaRPr>
          </a:p>
        </p:txBody>
      </p:sp>
      <p:sp>
        <p:nvSpPr>
          <p:cNvPr id="7" name="Rectangle 1"/>
          <p:cNvSpPr>
            <a:spLocks noGrp="1" noChangeArrowheads="1"/>
          </p:cNvSpPr>
          <p:nvPr>
            <p:ph type="body" sz="half" idx="2"/>
          </p:nvPr>
        </p:nvSpPr>
        <p:spPr bwMode="auto">
          <a:xfrm>
            <a:off x="1236617" y="2169366"/>
            <a:ext cx="47574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826000" algn="r"/>
              </a:tabLst>
              <a:defRPr>
                <a:solidFill>
                  <a:schemeClr val="tx1"/>
                </a:solidFill>
                <a:latin typeface="Arial" panose="020B0604020202020204" pitchFamily="34" charset="0"/>
              </a:defRPr>
            </a:lvl1pPr>
            <a:lvl2pPr eaLnBrk="0" fontAlgn="base" hangingPunct="0">
              <a:spcBef>
                <a:spcPct val="0"/>
              </a:spcBef>
              <a:spcAft>
                <a:spcPct val="0"/>
              </a:spcAft>
              <a:tabLst>
                <a:tab pos="4826000" algn="r"/>
              </a:tabLst>
              <a:defRPr>
                <a:solidFill>
                  <a:schemeClr val="tx1"/>
                </a:solidFill>
                <a:latin typeface="Arial" panose="020B0604020202020204" pitchFamily="34" charset="0"/>
              </a:defRPr>
            </a:lvl2pPr>
            <a:lvl3pPr eaLnBrk="0" fontAlgn="base" hangingPunct="0">
              <a:spcBef>
                <a:spcPct val="0"/>
              </a:spcBef>
              <a:spcAft>
                <a:spcPct val="0"/>
              </a:spcAft>
              <a:tabLst>
                <a:tab pos="4826000" algn="r"/>
              </a:tabLst>
              <a:defRPr>
                <a:solidFill>
                  <a:schemeClr val="tx1"/>
                </a:solidFill>
                <a:latin typeface="Arial" panose="020B0604020202020204" pitchFamily="34" charset="0"/>
              </a:defRPr>
            </a:lvl3pPr>
            <a:lvl4pPr eaLnBrk="0" fontAlgn="base" hangingPunct="0">
              <a:spcBef>
                <a:spcPct val="0"/>
              </a:spcBef>
              <a:spcAft>
                <a:spcPct val="0"/>
              </a:spcAft>
              <a:tabLst>
                <a:tab pos="4826000" algn="r"/>
              </a:tabLst>
              <a:defRPr>
                <a:solidFill>
                  <a:schemeClr val="tx1"/>
                </a:solidFill>
                <a:latin typeface="Arial" panose="020B0604020202020204" pitchFamily="34" charset="0"/>
              </a:defRPr>
            </a:lvl4pPr>
            <a:lvl5pPr eaLnBrk="0" fontAlgn="base" hangingPunct="0">
              <a:spcBef>
                <a:spcPct val="0"/>
              </a:spcBef>
              <a:spcAft>
                <a:spcPct val="0"/>
              </a:spcAft>
              <a:tabLst>
                <a:tab pos="4826000" algn="r"/>
              </a:tabLst>
              <a:defRPr>
                <a:solidFill>
                  <a:schemeClr val="tx1"/>
                </a:solidFill>
                <a:latin typeface="Arial" panose="020B0604020202020204" pitchFamily="34" charset="0"/>
              </a:defRPr>
            </a:lvl5pPr>
            <a:lvl6pPr eaLnBrk="0" fontAlgn="base" hangingPunct="0">
              <a:spcBef>
                <a:spcPct val="0"/>
              </a:spcBef>
              <a:spcAft>
                <a:spcPct val="0"/>
              </a:spcAft>
              <a:tabLst>
                <a:tab pos="4826000" algn="r"/>
              </a:tabLst>
              <a:defRPr>
                <a:solidFill>
                  <a:schemeClr val="tx1"/>
                </a:solidFill>
                <a:latin typeface="Arial" panose="020B0604020202020204" pitchFamily="34" charset="0"/>
              </a:defRPr>
            </a:lvl6pPr>
            <a:lvl7pPr eaLnBrk="0" fontAlgn="base" hangingPunct="0">
              <a:spcBef>
                <a:spcPct val="0"/>
              </a:spcBef>
              <a:spcAft>
                <a:spcPct val="0"/>
              </a:spcAft>
              <a:tabLst>
                <a:tab pos="4826000" algn="r"/>
              </a:tabLst>
              <a:defRPr>
                <a:solidFill>
                  <a:schemeClr val="tx1"/>
                </a:solidFill>
                <a:latin typeface="Arial" panose="020B0604020202020204" pitchFamily="34" charset="0"/>
              </a:defRPr>
            </a:lvl7pPr>
            <a:lvl8pPr eaLnBrk="0" fontAlgn="base" hangingPunct="0">
              <a:spcBef>
                <a:spcPct val="0"/>
              </a:spcBef>
              <a:spcAft>
                <a:spcPct val="0"/>
              </a:spcAft>
              <a:tabLst>
                <a:tab pos="4826000" algn="r"/>
              </a:tabLst>
              <a:defRPr>
                <a:solidFill>
                  <a:schemeClr val="tx1"/>
                </a:solidFill>
                <a:latin typeface="Arial" panose="020B0604020202020204" pitchFamily="34" charset="0"/>
              </a:defRPr>
            </a:lvl8pPr>
            <a:lvl9pPr eaLnBrk="0" fontAlgn="base" hangingPunct="0">
              <a:spcBef>
                <a:spcPct val="0"/>
              </a:spcBef>
              <a:spcAft>
                <a:spcPct val="0"/>
              </a:spcAft>
              <a:tabLst>
                <a:tab pos="48260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826000" algn="r"/>
              </a:tabLst>
            </a:pPr>
            <a:r>
              <a:rPr kumimoji="0" lang="en-US" altLang="en-US" b="0" i="0" u="none" strike="noStrike" cap="none" normalizeH="0" baseline="0" dirty="0" smtClean="0">
                <a:ln>
                  <a:noFill/>
                </a:ln>
                <a:solidFill>
                  <a:srgbClr val="181717"/>
                </a:solidFill>
                <a:effectLst/>
                <a:latin typeface="+mj-lt"/>
                <a:ea typeface="Times New Roman" panose="02020603050405020304" pitchFamily="18" charset="0"/>
              </a:rPr>
              <a:t>In class, students check their attendance on the fingerprint acquisition device connected to the teacher’s computer, and transmit the information of the attendance (attendance date and time, name, student number, etc.) to the central server in real time through the school LAN. </a:t>
            </a:r>
            <a:endParaRPr kumimoji="0" lang="en-US" alt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4826000" algn="r"/>
              </a:tabLst>
            </a:pPr>
            <a:r>
              <a:rPr kumimoji="0" lang="en-US" altLang="en-US" b="0" i="0" u="none" strike="noStrike" cap="none" normalizeH="0" baseline="0" dirty="0" smtClean="0">
                <a:ln>
                  <a:noFill/>
                </a:ln>
                <a:solidFill>
                  <a:srgbClr val="181717"/>
                </a:solidFill>
                <a:effectLst/>
                <a:latin typeface="+mj-lt"/>
                <a:ea typeface="Times New Roman" panose="02020603050405020304" pitchFamily="18" charset="0"/>
              </a:rPr>
              <a:t>The central server is also a server for student attendance information management, through which the school’s academic administrators can query the attendance of each student, as well as the current class and time of the students</a:t>
            </a:r>
            <a:r>
              <a:rPr kumimoji="0" lang="en-US" altLang="en-US" b="0" i="0" u="none" strike="noStrike" cap="none" normalizeH="0" baseline="0" dirty="0" smtClean="0">
                <a:ln>
                  <a:noFill/>
                </a:ln>
                <a:solidFill>
                  <a:srgbClr val="181717"/>
                </a:solidFill>
                <a:effectLst/>
                <a:latin typeface="Arial" panose="020B0604020202020204" pitchFamily="34" charset="0"/>
                <a:ea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9219" name="Picture 3" descr="DATA TRANSMI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380" y="2169366"/>
            <a:ext cx="4668974" cy="287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04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Strategy</a:t>
            </a:r>
            <a:endParaRPr lang="en-IN" dirty="0"/>
          </a:p>
        </p:txBody>
      </p:sp>
      <p:sp>
        <p:nvSpPr>
          <p:cNvPr id="3" name="Content Placeholder 2"/>
          <p:cNvSpPr>
            <a:spLocks noGrp="1"/>
          </p:cNvSpPr>
          <p:nvPr>
            <p:ph idx="1"/>
          </p:nvPr>
        </p:nvSpPr>
        <p:spPr/>
        <p:txBody>
          <a:bodyPr>
            <a:normAutofit fontScale="92500"/>
          </a:bodyPr>
          <a:lstStyle/>
          <a:p>
            <a:r>
              <a:rPr lang="en-IN" dirty="0" smtClean="0"/>
              <a:t>Will be implementing the Database part of the Research Paper which includes:</a:t>
            </a:r>
          </a:p>
          <a:p>
            <a:pPr marL="514350" indent="-514350">
              <a:buFont typeface="+mj-lt"/>
              <a:buAutoNum type="romanUcPeriod"/>
            </a:pPr>
            <a:r>
              <a:rPr lang="en-IN" dirty="0" smtClean="0"/>
              <a:t>ER model of the system</a:t>
            </a:r>
          </a:p>
          <a:p>
            <a:pPr marL="514350" indent="-514350">
              <a:buFont typeface="+mj-lt"/>
              <a:buAutoNum type="romanUcPeriod"/>
            </a:pPr>
            <a:r>
              <a:rPr lang="en-IN" dirty="0" smtClean="0"/>
              <a:t>Mapping of ER model to Relational Model</a:t>
            </a:r>
          </a:p>
          <a:p>
            <a:pPr marL="514350" indent="-514350">
              <a:buFont typeface="+mj-lt"/>
              <a:buAutoNum type="romanUcPeriod"/>
            </a:pPr>
            <a:r>
              <a:rPr lang="en-IN" dirty="0" smtClean="0"/>
              <a:t>Creation of student, teacher, administrator and attendance information tables</a:t>
            </a:r>
          </a:p>
          <a:p>
            <a:pPr marL="514350" indent="-514350">
              <a:buFont typeface="+mj-lt"/>
              <a:buAutoNum type="romanUcPeriod"/>
            </a:pPr>
            <a:r>
              <a:rPr lang="en-IN" dirty="0" smtClean="0"/>
              <a:t>Database </a:t>
            </a:r>
            <a:r>
              <a:rPr lang="en-IN" dirty="0" smtClean="0"/>
              <a:t>Connection(J-connector) </a:t>
            </a:r>
            <a:r>
              <a:rPr lang="en-IN" dirty="0" smtClean="0"/>
              <a:t>and building a console based </a:t>
            </a:r>
            <a:r>
              <a:rPr lang="en-IN" dirty="0" smtClean="0"/>
              <a:t>java application</a:t>
            </a:r>
            <a:endParaRPr lang="en-IN" dirty="0" smtClean="0"/>
          </a:p>
          <a:p>
            <a:pPr marL="514350" indent="-514350">
              <a:buFont typeface="+mj-lt"/>
              <a:buAutoNum type="romanUcPeriod"/>
            </a:pPr>
            <a:r>
              <a:rPr lang="en-IN" dirty="0" smtClean="0"/>
              <a:t>Executing Queries </a:t>
            </a:r>
          </a:p>
          <a:p>
            <a:pPr marL="0" indent="0">
              <a:buNone/>
            </a:pPr>
            <a:endParaRPr lang="en-IN" dirty="0" smtClean="0"/>
          </a:p>
          <a:p>
            <a:endParaRPr lang="en-IN" dirty="0"/>
          </a:p>
        </p:txBody>
      </p:sp>
    </p:spTree>
    <p:extLst>
      <p:ext uri="{BB962C8B-B14F-4D97-AF65-F5344CB8AC3E}">
        <p14:creationId xmlns:p14="http://schemas.microsoft.com/office/powerpoint/2010/main" val="4126615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This system meets the needs of </a:t>
            </a:r>
            <a:r>
              <a:rPr lang="en-IN" dirty="0" smtClean="0"/>
              <a:t>teachers</a:t>
            </a:r>
            <a:r>
              <a:rPr lang="en-IN" dirty="0"/>
              <a:t>, and designs a class attendance system composed of fingerprint instrument, upper computer and lower computer. </a:t>
            </a:r>
            <a:endParaRPr lang="en-IN" dirty="0" smtClean="0"/>
          </a:p>
          <a:p>
            <a:r>
              <a:rPr lang="en-IN" dirty="0" smtClean="0"/>
              <a:t>Students </a:t>
            </a:r>
            <a:r>
              <a:rPr lang="en-IN" dirty="0"/>
              <a:t>only need to </a:t>
            </a:r>
            <a:r>
              <a:rPr lang="en-IN" dirty="0" smtClean="0"/>
              <a:t>register their </a:t>
            </a:r>
            <a:r>
              <a:rPr lang="en-IN" dirty="0"/>
              <a:t>fingerprint information once, and then they can carry out fingerprint attendance </a:t>
            </a:r>
            <a:r>
              <a:rPr lang="en-IN" dirty="0" smtClean="0"/>
              <a:t>permanently. </a:t>
            </a:r>
          </a:p>
          <a:p>
            <a:r>
              <a:rPr lang="en-IN" dirty="0" smtClean="0"/>
              <a:t>The </a:t>
            </a:r>
            <a:r>
              <a:rPr lang="en-IN" dirty="0"/>
              <a:t>academic affairs office can easily query and manage the students’ attendance </a:t>
            </a:r>
            <a:r>
              <a:rPr lang="en-IN" dirty="0" smtClean="0"/>
              <a:t>thereby saving the </a:t>
            </a:r>
            <a:r>
              <a:rPr lang="en-IN" dirty="0"/>
              <a:t>teachers’ manual roll call in class and reporting attendance </a:t>
            </a:r>
            <a:r>
              <a:rPr lang="en-IN" dirty="0" smtClean="0"/>
              <a:t>to the higher authorities.</a:t>
            </a:r>
          </a:p>
          <a:p>
            <a:r>
              <a:rPr lang="en-IN" dirty="0" smtClean="0"/>
              <a:t>This system </a:t>
            </a:r>
            <a:r>
              <a:rPr lang="en-IN" dirty="0"/>
              <a:t>is convenient, fast and </a:t>
            </a:r>
            <a:r>
              <a:rPr lang="en-IN" dirty="0" smtClean="0"/>
              <a:t>time-saving. It has advantages </a:t>
            </a:r>
            <a:r>
              <a:rPr lang="en-IN" dirty="0"/>
              <a:t>of strong practicability, wide range of use, easy expansion, low cost of installation and maintenance, and has a long-term development prospect. </a:t>
            </a:r>
            <a:endParaRPr lang="en-IN" dirty="0" smtClean="0"/>
          </a:p>
          <a:p>
            <a:r>
              <a:rPr lang="en-IN" dirty="0" smtClean="0"/>
              <a:t>It </a:t>
            </a:r>
            <a:r>
              <a:rPr lang="en-IN" dirty="0"/>
              <a:t>can be widely used in many fields, such as public security, banking and computer network information security and so on. </a:t>
            </a:r>
          </a:p>
          <a:p>
            <a:endParaRPr lang="en-IN" dirty="0"/>
          </a:p>
        </p:txBody>
      </p:sp>
    </p:spTree>
    <p:extLst>
      <p:ext uri="{BB962C8B-B14F-4D97-AF65-F5344CB8AC3E}">
        <p14:creationId xmlns:p14="http://schemas.microsoft.com/office/powerpoint/2010/main" val="3999074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hlinkClick r:id="rId2"/>
              </a:rPr>
              <a:t>http://ieeexplore.ieee.org.library.somaiya.edu/stamp/stamp.jsp?tp=&amp;</a:t>
            </a:r>
            <a:r>
              <a:rPr lang="en-IN" dirty="0" smtClean="0">
                <a:hlinkClick r:id="rId2"/>
              </a:rPr>
              <a:t>arnumber=9164638</a:t>
            </a:r>
            <a:r>
              <a:rPr lang="en-IN" dirty="0" smtClean="0"/>
              <a:t> (Research paper by Dongmei Feng, Peng Wang, Lei Zu)</a:t>
            </a:r>
          </a:p>
          <a:p>
            <a:r>
              <a:rPr lang="en-IN" dirty="0" smtClean="0"/>
              <a:t>MathStackExchange and </a:t>
            </a:r>
            <a:r>
              <a:rPr lang="en-IN" dirty="0" err="1" smtClean="0"/>
              <a:t>Geeksforgeeks</a:t>
            </a:r>
            <a:r>
              <a:rPr lang="en-IN" dirty="0" smtClean="0"/>
              <a:t> websites</a:t>
            </a:r>
          </a:p>
          <a:p>
            <a:r>
              <a:rPr lang="en-IN" dirty="0" err="1" smtClean="0"/>
              <a:t>Nevon</a:t>
            </a:r>
            <a:r>
              <a:rPr lang="en-IN" dirty="0" smtClean="0"/>
              <a:t> Projects(</a:t>
            </a:r>
            <a:r>
              <a:rPr lang="en-IN" dirty="0" err="1" smtClean="0"/>
              <a:t>Youtube</a:t>
            </a:r>
            <a:r>
              <a:rPr lang="en-IN" dirty="0" smtClean="0"/>
              <a:t> Channel)</a:t>
            </a:r>
          </a:p>
          <a:p>
            <a:r>
              <a:rPr lang="en-IN" dirty="0">
                <a:hlinkClick r:id="rId3"/>
              </a:rPr>
              <a:t>http://</a:t>
            </a:r>
            <a:r>
              <a:rPr lang="en-IN" dirty="0" smtClean="0">
                <a:hlinkClick r:id="rId3"/>
              </a:rPr>
              <a:t>edelweisspublications.com/edelweiss/article/Automated-Student-Attendance-System-using-Fingerprint-Recognition-2576-8484-EAST-18-120.pdf</a:t>
            </a:r>
            <a:r>
              <a:rPr lang="en-IN" dirty="0" smtClean="0"/>
              <a:t>( Research Article)</a:t>
            </a:r>
          </a:p>
          <a:p>
            <a:r>
              <a:rPr lang="en-IN" dirty="0" smtClean="0">
                <a:hlinkClick r:id="rId4"/>
              </a:rPr>
              <a:t>www.google.com</a:t>
            </a:r>
            <a:endParaRPr lang="en-IN" dirty="0" smtClean="0"/>
          </a:p>
          <a:p>
            <a:endParaRPr lang="en-IN" dirty="0"/>
          </a:p>
        </p:txBody>
      </p:sp>
    </p:spTree>
    <p:extLst>
      <p:ext uri="{BB962C8B-B14F-4D97-AF65-F5344CB8AC3E}">
        <p14:creationId xmlns:p14="http://schemas.microsoft.com/office/powerpoint/2010/main" val="97481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Traditional System Of Marking Attendance</a:t>
            </a:r>
          </a:p>
        </p:txBody>
      </p:sp>
      <p:sp>
        <p:nvSpPr>
          <p:cNvPr id="3" name="Content Placeholder 2"/>
          <p:cNvSpPr>
            <a:spLocks noGrp="1"/>
          </p:cNvSpPr>
          <p:nvPr>
            <p:ph idx="1"/>
          </p:nvPr>
        </p:nvSpPr>
        <p:spPr>
          <a:xfrm>
            <a:off x="1018903" y="2569028"/>
            <a:ext cx="10406214" cy="3657600"/>
          </a:xfrm>
        </p:spPr>
        <p:txBody>
          <a:bodyPr>
            <a:noAutofit/>
          </a:bodyPr>
          <a:lstStyle/>
          <a:p>
            <a:r>
              <a:rPr lang="en-IN" sz="1800" dirty="0" smtClean="0"/>
              <a:t>Over the years, educational institutes pan India have manually checked and marked the attendance of students.</a:t>
            </a:r>
          </a:p>
          <a:p>
            <a:r>
              <a:rPr lang="en-IN" sz="1800" dirty="0" smtClean="0"/>
              <a:t>Roll call of the entire class is taken and accordingly </a:t>
            </a:r>
            <a:r>
              <a:rPr lang="en-IN" sz="1800" dirty="0"/>
              <a:t>the attendance roster is filled.</a:t>
            </a:r>
            <a:endParaRPr lang="en-IN" sz="1800" dirty="0" smtClean="0"/>
          </a:p>
          <a:p>
            <a:r>
              <a:rPr lang="en-IN" sz="1800" dirty="0" smtClean="0"/>
              <a:t>The professor in charge has to maintain the </a:t>
            </a:r>
            <a:r>
              <a:rPr lang="en-IN" sz="1800" dirty="0"/>
              <a:t>attendance records on a daily </a:t>
            </a:r>
            <a:endParaRPr lang="en-IN" sz="1800" dirty="0" smtClean="0"/>
          </a:p>
          <a:p>
            <a:pPr marL="0" indent="0">
              <a:buNone/>
            </a:pPr>
            <a:r>
              <a:rPr lang="en-IN" sz="1800" dirty="0" smtClean="0"/>
              <a:t>     basis for every class that </a:t>
            </a:r>
            <a:r>
              <a:rPr lang="en-IN" sz="1800" dirty="0"/>
              <a:t> he/she  is attending </a:t>
            </a:r>
            <a:r>
              <a:rPr lang="en-IN" sz="1800" dirty="0" smtClean="0"/>
              <a:t>to.</a:t>
            </a:r>
          </a:p>
          <a:p>
            <a:pPr>
              <a:buFont typeface="Arial" panose="020B0604020202020204" pitchFamily="34" charset="0"/>
              <a:buChar char="•"/>
            </a:pPr>
            <a:r>
              <a:rPr lang="en-IN" sz="1800" dirty="0" smtClean="0"/>
              <a:t>On basis of that, the attendance report is prepared for the</a:t>
            </a:r>
          </a:p>
          <a:p>
            <a:pPr marL="0" indent="0">
              <a:buNone/>
            </a:pPr>
            <a:r>
              <a:rPr lang="en-IN" sz="1800" dirty="0" smtClean="0"/>
              <a:t>     ongoing semester.</a:t>
            </a:r>
          </a:p>
          <a:p>
            <a:pPr>
              <a:buFont typeface="Arial" panose="020B0604020202020204" pitchFamily="34" charset="0"/>
              <a:buChar char="•"/>
            </a:pPr>
            <a:r>
              <a:rPr lang="en-IN" sz="1800" dirty="0" smtClean="0"/>
              <a:t>However, is this method which is still prevalent in many </a:t>
            </a:r>
            <a:r>
              <a:rPr lang="en-IN" sz="1800" dirty="0"/>
              <a:t>institutes </a:t>
            </a:r>
            <a:r>
              <a:rPr lang="en-IN" sz="1800" dirty="0" smtClean="0"/>
              <a:t>even</a:t>
            </a:r>
          </a:p>
          <a:p>
            <a:pPr marL="0" indent="0">
              <a:buNone/>
            </a:pPr>
            <a:r>
              <a:rPr lang="en-IN" sz="1800" dirty="0" smtClean="0"/>
              <a:t>     today, that efficient?</a:t>
            </a:r>
          </a:p>
          <a:p>
            <a:pPr marL="0" indent="0">
              <a:buNone/>
            </a:pPr>
            <a:r>
              <a:rPr lang="en-IN" sz="2000" b="1" dirty="0" smtClean="0"/>
              <a:t>     No.</a:t>
            </a:r>
            <a:endParaRPr lang="en-IN" sz="2000" b="1" dirty="0"/>
          </a:p>
        </p:txBody>
      </p:sp>
      <p:pic>
        <p:nvPicPr>
          <p:cNvPr id="4" name="Picture 2" descr="In college attendance should be compulsory or not – OLIQ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9406" y="3692434"/>
            <a:ext cx="3407334" cy="226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013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Discussing The Drawbacks</a:t>
            </a:r>
            <a:endParaRPr lang="en-IN" dirty="0"/>
          </a:p>
        </p:txBody>
      </p:sp>
      <p:sp>
        <p:nvSpPr>
          <p:cNvPr id="3" name="Content Placeholder 2"/>
          <p:cNvSpPr>
            <a:spLocks noGrp="1"/>
          </p:cNvSpPr>
          <p:nvPr>
            <p:ph idx="1"/>
          </p:nvPr>
        </p:nvSpPr>
        <p:spPr/>
        <p:txBody>
          <a:bodyPr>
            <a:normAutofit fontScale="25000" lnSpcReduction="20000"/>
          </a:bodyPr>
          <a:lstStyle/>
          <a:p>
            <a:r>
              <a:rPr lang="en-IN" sz="7200" dirty="0" smtClean="0"/>
              <a:t>Since the attendance is taken within the lecture hours, it eats up a lot of time.</a:t>
            </a:r>
          </a:p>
          <a:p>
            <a:r>
              <a:rPr lang="en-IN" sz="7200" dirty="0" smtClean="0"/>
              <a:t>Human errors are bound to be committed.</a:t>
            </a:r>
          </a:p>
          <a:p>
            <a:pPr marL="285750" lvl="8" indent="-285750"/>
            <a:r>
              <a:rPr lang="en-IN" sz="7200" dirty="0"/>
              <a:t>Additional workload to the </a:t>
            </a:r>
            <a:r>
              <a:rPr lang="en-IN" sz="7200" dirty="0" smtClean="0"/>
              <a:t>faculty. </a:t>
            </a:r>
          </a:p>
          <a:p>
            <a:pPr lvl="8">
              <a:buFont typeface="Arial" panose="020B0604020202020204" pitchFamily="34" charset="0"/>
              <a:buChar char="•"/>
            </a:pPr>
            <a:r>
              <a:rPr lang="en-IN" sz="7200" dirty="0" smtClean="0"/>
              <a:t>Daily cases of proxy.</a:t>
            </a:r>
          </a:p>
          <a:p>
            <a:pPr lvl="8">
              <a:buFont typeface="Arial" panose="020B0604020202020204" pitchFamily="34" charset="0"/>
              <a:buChar char="•"/>
            </a:pPr>
            <a:r>
              <a:rPr lang="en-IN" sz="7200" dirty="0" smtClean="0"/>
              <a:t>Low efficiency and accuracy.</a:t>
            </a:r>
          </a:p>
          <a:p>
            <a:pPr marL="3657600" lvl="8" indent="0">
              <a:buNone/>
            </a:pPr>
            <a:endParaRPr lang="en-IN" sz="7200" dirty="0" smtClean="0"/>
          </a:p>
          <a:p>
            <a:pPr lvl="8">
              <a:buFont typeface="Wingdings" panose="05000000000000000000" pitchFamily="2" charset="2"/>
              <a:buChar char="Ø"/>
            </a:pPr>
            <a:r>
              <a:rPr lang="en-IN" sz="7200" dirty="0" smtClean="0"/>
              <a:t>Overall, all these factors are not conducive in managing students’ attendance.</a:t>
            </a:r>
          </a:p>
          <a:p>
            <a:pPr lvl="8">
              <a:buFont typeface="Wingdings" panose="05000000000000000000" pitchFamily="2" charset="2"/>
              <a:buChar char="Ø"/>
            </a:pPr>
            <a:r>
              <a:rPr lang="en-IN" sz="7200" dirty="0" smtClean="0"/>
              <a:t>The need for a specialized attendance management system is what required in these times.</a:t>
            </a:r>
          </a:p>
          <a:p>
            <a:pPr marL="3657600" lvl="8" indent="0">
              <a:buNone/>
            </a:pPr>
            <a:r>
              <a:rPr lang="en-IN" sz="8000" b="1" dirty="0" smtClean="0"/>
              <a:t>   So, how is that possible?</a:t>
            </a:r>
          </a:p>
          <a:p>
            <a:endParaRPr lang="en-IN" sz="7200" dirty="0" smtClean="0"/>
          </a:p>
          <a:p>
            <a:endParaRPr lang="en-IN" dirty="0" smtClean="0"/>
          </a:p>
          <a:p>
            <a:endParaRPr lang="en-IN" dirty="0" smtClean="0"/>
          </a:p>
          <a:p>
            <a:endParaRPr lang="en-IN" dirty="0"/>
          </a:p>
        </p:txBody>
      </p:sp>
      <p:pic>
        <p:nvPicPr>
          <p:cNvPr id="2050" name="Picture 2" descr="Attendance Management System - How To Choose One For Your Organization -  Kredi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8" y="3819809"/>
            <a:ext cx="3526973" cy="22128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ttendance. New:Welcome back Pansy Madam Pg-145 | Kuch Toh Log Kehe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394" y="2952205"/>
            <a:ext cx="2647406" cy="148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11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146" y="927463"/>
            <a:ext cx="3718455" cy="1371600"/>
          </a:xfrm>
        </p:spPr>
        <p:txBody>
          <a:bodyPr/>
          <a:lstStyle/>
          <a:p>
            <a:r>
              <a:rPr lang="en-IN" dirty="0" smtClean="0"/>
              <a:t>Attendance Management System Based On Fingerprint Identification</a:t>
            </a:r>
            <a:endParaRPr lang="en-IN" dirty="0"/>
          </a:p>
        </p:txBody>
      </p:sp>
      <p:pic>
        <p:nvPicPr>
          <p:cNvPr id="5" name="Content Placeholder 4"/>
          <p:cNvPicPr>
            <a:picLocks noGrp="1" noChangeAspect="1"/>
          </p:cNvPicPr>
          <p:nvPr>
            <p:ph idx="1"/>
          </p:nvPr>
        </p:nvPicPr>
        <p:blipFill>
          <a:blip r:embed="rId2"/>
          <a:stretch>
            <a:fillRect/>
          </a:stretch>
        </p:blipFill>
        <p:spPr>
          <a:xfrm>
            <a:off x="5901146" y="825376"/>
            <a:ext cx="4723311" cy="2195342"/>
          </a:xfrm>
          <a:prstGeom prst="rect">
            <a:avLst/>
          </a:prstGeom>
        </p:spPr>
      </p:pic>
      <p:sp>
        <p:nvSpPr>
          <p:cNvPr id="4" name="Text Placeholder 3"/>
          <p:cNvSpPr>
            <a:spLocks noGrp="1"/>
          </p:cNvSpPr>
          <p:nvPr>
            <p:ph type="body" sz="half" idx="2"/>
          </p:nvPr>
        </p:nvSpPr>
        <p:spPr>
          <a:xfrm>
            <a:off x="1302520" y="2508069"/>
            <a:ext cx="4009709" cy="3317966"/>
          </a:xfrm>
        </p:spPr>
        <p:txBody>
          <a:bodyPr>
            <a:normAutofit/>
          </a:bodyPr>
          <a:lstStyle/>
          <a:p>
            <a:r>
              <a:rPr lang="en-IN" sz="2000" b="1" dirty="0" smtClean="0"/>
              <a:t>So What Does This </a:t>
            </a:r>
            <a:r>
              <a:rPr lang="en-IN" sz="2000" b="1" dirty="0"/>
              <a:t>D</a:t>
            </a:r>
            <a:r>
              <a:rPr lang="en-IN" sz="2000" b="1" dirty="0" smtClean="0"/>
              <a:t>o?</a:t>
            </a:r>
          </a:p>
          <a:p>
            <a:r>
              <a:rPr lang="en-IN" sz="1800" dirty="0" smtClean="0"/>
              <a:t>This system carries out fingerprint information storage, transmission, check-in information query, statistics and other functions which are done through fingerprint collection, comparison, identification, database establishment, data transmission and design of upper and lower computer interface.</a:t>
            </a:r>
          </a:p>
          <a:p>
            <a:endParaRPr lang="en-IN" sz="2600" dirty="0"/>
          </a:p>
        </p:txBody>
      </p:sp>
      <p:sp>
        <p:nvSpPr>
          <p:cNvPr id="6" name="Text Placeholder 3"/>
          <p:cNvSpPr txBox="1">
            <a:spLocks/>
          </p:cNvSpPr>
          <p:nvPr/>
        </p:nvSpPr>
        <p:spPr>
          <a:xfrm>
            <a:off x="6157548" y="3105088"/>
            <a:ext cx="4009709" cy="3134604"/>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r>
              <a:rPr lang="en-IN" sz="2000" b="1" dirty="0" smtClean="0"/>
              <a:t>Design Scheme</a:t>
            </a:r>
            <a:endParaRPr lang="en-IN" sz="2000" b="1" dirty="0"/>
          </a:p>
          <a:p>
            <a:pPr algn="l"/>
            <a:r>
              <a:rPr lang="en-IN" sz="1800" dirty="0" smtClean="0"/>
              <a:t>The program design of the system is mainly divided into 4 modules:</a:t>
            </a:r>
          </a:p>
          <a:p>
            <a:pPr marL="285750" indent="-285750" algn="l">
              <a:buFont typeface="Wingdings" panose="05000000000000000000" pitchFamily="2" charset="2"/>
              <a:buChar char="q"/>
            </a:pPr>
            <a:r>
              <a:rPr lang="en-IN" sz="1800" dirty="0" smtClean="0"/>
              <a:t>Fingerprint collection and comparison</a:t>
            </a:r>
          </a:p>
          <a:p>
            <a:pPr marL="285750" indent="-285750" algn="l">
              <a:buFont typeface="Wingdings" panose="05000000000000000000" pitchFamily="2" charset="2"/>
              <a:buChar char="q"/>
            </a:pPr>
            <a:r>
              <a:rPr lang="en-IN" sz="1800" dirty="0" smtClean="0"/>
              <a:t>Reading and Writing a Database</a:t>
            </a:r>
          </a:p>
          <a:p>
            <a:pPr marL="285750" indent="-285750" algn="l">
              <a:buFont typeface="Wingdings" panose="05000000000000000000" pitchFamily="2" charset="2"/>
              <a:buChar char="q"/>
            </a:pPr>
            <a:r>
              <a:rPr lang="en-IN" sz="1800" dirty="0" smtClean="0"/>
              <a:t>Network Connection</a:t>
            </a:r>
          </a:p>
          <a:p>
            <a:pPr marL="285750" indent="-285750" algn="l">
              <a:buFont typeface="Wingdings" panose="05000000000000000000" pitchFamily="2" charset="2"/>
              <a:buChar char="q"/>
            </a:pPr>
            <a:r>
              <a:rPr lang="en-IN" sz="1800" dirty="0" smtClean="0"/>
              <a:t>Design of upper and lower computer interfaces</a:t>
            </a:r>
          </a:p>
          <a:p>
            <a:endParaRPr lang="en-IN" sz="2600" dirty="0"/>
          </a:p>
        </p:txBody>
      </p:sp>
      <p:sp>
        <p:nvSpPr>
          <p:cNvPr id="7" name="Text Placeholder 3"/>
          <p:cNvSpPr txBox="1">
            <a:spLocks/>
          </p:cNvSpPr>
          <p:nvPr/>
        </p:nvSpPr>
        <p:spPr>
          <a:xfrm>
            <a:off x="1990497" y="22251"/>
            <a:ext cx="2677298" cy="2067806"/>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endParaRPr lang="en-IN" sz="2000" b="1" dirty="0"/>
          </a:p>
        </p:txBody>
      </p:sp>
      <p:pic>
        <p:nvPicPr>
          <p:cNvPr id="8" name="Picture 7"/>
          <p:cNvPicPr>
            <a:picLocks noChangeAspect="1"/>
          </p:cNvPicPr>
          <p:nvPr/>
        </p:nvPicPr>
        <p:blipFill>
          <a:blip r:embed="rId3"/>
          <a:stretch>
            <a:fillRect/>
          </a:stretch>
        </p:blipFill>
        <p:spPr>
          <a:xfrm rot="5400000">
            <a:off x="9617121" y="1949478"/>
            <a:ext cx="2661965" cy="378927"/>
          </a:xfrm>
          <a:prstGeom prst="rect">
            <a:avLst/>
          </a:prstGeom>
        </p:spPr>
      </p:pic>
    </p:spTree>
    <p:extLst>
      <p:ext uri="{BB962C8B-B14F-4D97-AF65-F5344CB8AC3E}">
        <p14:creationId xmlns:p14="http://schemas.microsoft.com/office/powerpoint/2010/main" val="2400087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Design – Lower Computer</a:t>
            </a:r>
            <a:endParaRPr lang="en-IN" dirty="0"/>
          </a:p>
        </p:txBody>
      </p:sp>
      <p:sp>
        <p:nvSpPr>
          <p:cNvPr id="3" name="Content Placeholder 2"/>
          <p:cNvSpPr>
            <a:spLocks noGrp="1"/>
          </p:cNvSpPr>
          <p:nvPr>
            <p:ph idx="1"/>
          </p:nvPr>
        </p:nvSpPr>
        <p:spPr/>
        <p:txBody>
          <a:bodyPr/>
          <a:lstStyle/>
          <a:p>
            <a:r>
              <a:rPr lang="en-IN" sz="1800" dirty="0" smtClean="0"/>
              <a:t>Consists of three parts : fingerprint information collection and attendance, login interface and design of database.</a:t>
            </a:r>
          </a:p>
          <a:p>
            <a:r>
              <a:rPr lang="en-IN" sz="1800" dirty="0" smtClean="0"/>
              <a:t>Fingerprint information collection is further divided into three processes: fingerprint template collection, feature extraction and fingerprint recognition.</a:t>
            </a:r>
          </a:p>
          <a:p>
            <a:r>
              <a:rPr lang="en-IN" sz="1800" dirty="0" smtClean="0"/>
              <a:t>Now, fingerprint recognition consists of two processes, registration and recognition process.</a:t>
            </a:r>
          </a:p>
          <a:p>
            <a:pPr marL="0" indent="0">
              <a:buNone/>
            </a:pPr>
            <a:endParaRPr lang="en-IN" dirty="0" smtClean="0"/>
          </a:p>
          <a:p>
            <a:endParaRPr lang="en-IN" dirty="0"/>
          </a:p>
        </p:txBody>
      </p:sp>
      <p:pic>
        <p:nvPicPr>
          <p:cNvPr id="4" name="Picture 3"/>
          <p:cNvPicPr>
            <a:picLocks noChangeAspect="1"/>
          </p:cNvPicPr>
          <p:nvPr/>
        </p:nvPicPr>
        <p:blipFill>
          <a:blip r:embed="rId2"/>
          <a:stretch>
            <a:fillRect/>
          </a:stretch>
        </p:blipFill>
        <p:spPr>
          <a:xfrm>
            <a:off x="944473" y="4432663"/>
            <a:ext cx="4395811" cy="1714138"/>
          </a:xfrm>
          <a:prstGeom prst="rect">
            <a:avLst/>
          </a:prstGeom>
        </p:spPr>
      </p:pic>
      <p:pic>
        <p:nvPicPr>
          <p:cNvPr id="5" name="Picture 4"/>
          <p:cNvPicPr>
            <a:picLocks noChangeAspect="1"/>
          </p:cNvPicPr>
          <p:nvPr/>
        </p:nvPicPr>
        <p:blipFill>
          <a:blip r:embed="rId3"/>
          <a:stretch>
            <a:fillRect/>
          </a:stretch>
        </p:blipFill>
        <p:spPr>
          <a:xfrm>
            <a:off x="5340284" y="5737226"/>
            <a:ext cx="2838450" cy="409575"/>
          </a:xfrm>
          <a:prstGeom prst="rect">
            <a:avLst/>
          </a:prstGeom>
        </p:spPr>
      </p:pic>
      <p:pic>
        <p:nvPicPr>
          <p:cNvPr id="5122" name="Picture 2" descr="Fingerprint Recognition | ACTi Corpor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118" y="4371779"/>
            <a:ext cx="2860728" cy="168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348" y="728373"/>
            <a:ext cx="6241816" cy="1371600"/>
          </a:xfrm>
        </p:spPr>
        <p:txBody>
          <a:bodyPr/>
          <a:lstStyle/>
          <a:p>
            <a:r>
              <a:rPr lang="en-IN" dirty="0" smtClean="0"/>
              <a:t>Student Registration Process</a:t>
            </a:r>
            <a:endParaRPr lang="en-IN" dirty="0"/>
          </a:p>
        </p:txBody>
      </p:sp>
      <p:pic>
        <p:nvPicPr>
          <p:cNvPr id="8" name="Picture 7"/>
          <p:cNvPicPr>
            <a:picLocks noChangeAspect="1"/>
          </p:cNvPicPr>
          <p:nvPr/>
        </p:nvPicPr>
        <p:blipFill>
          <a:blip r:embed="rId2"/>
          <a:stretch>
            <a:fillRect/>
          </a:stretch>
        </p:blipFill>
        <p:spPr>
          <a:xfrm>
            <a:off x="7263907" y="677802"/>
            <a:ext cx="3771900" cy="371475"/>
          </a:xfrm>
          <a:prstGeom prst="rect">
            <a:avLst/>
          </a:prstGeom>
        </p:spPr>
      </p:pic>
      <p:sp>
        <p:nvSpPr>
          <p:cNvPr id="4" name="Text Placeholder 3"/>
          <p:cNvSpPr>
            <a:spLocks noGrp="1"/>
          </p:cNvSpPr>
          <p:nvPr>
            <p:ph type="body" sz="half" idx="2"/>
          </p:nvPr>
        </p:nvSpPr>
        <p:spPr>
          <a:xfrm>
            <a:off x="1225731" y="2428118"/>
            <a:ext cx="6241816" cy="1828800"/>
          </a:xfrm>
        </p:spPr>
        <p:txBody>
          <a:bodyPr>
            <a:noAutofit/>
          </a:bodyPr>
          <a:lstStyle/>
          <a:p>
            <a:pPr marL="285750" indent="-285750" algn="l">
              <a:buFont typeface="Wingdings" panose="05000000000000000000" pitchFamily="2" charset="2"/>
              <a:buChar char="§"/>
            </a:pPr>
            <a:r>
              <a:rPr lang="en-IN" dirty="0" smtClean="0"/>
              <a:t>First, the teacher logins from the teacher’s login interface.</a:t>
            </a:r>
          </a:p>
          <a:p>
            <a:pPr marL="285750" indent="-285750" algn="l">
              <a:buFont typeface="Wingdings" panose="05000000000000000000" pitchFamily="2" charset="2"/>
              <a:buChar char="§"/>
            </a:pPr>
            <a:r>
              <a:rPr lang="en-IN" dirty="0" smtClean="0"/>
              <a:t>Then, in the student interface, students fill in their personal information such as student name, roll no., gender, major and class.</a:t>
            </a:r>
          </a:p>
          <a:p>
            <a:pPr marL="285750" indent="-285750" algn="l">
              <a:buFont typeface="Wingdings" panose="05000000000000000000" pitchFamily="2" charset="2"/>
              <a:buChar char="§"/>
            </a:pPr>
            <a:r>
              <a:rPr lang="en-IN" dirty="0" smtClean="0"/>
              <a:t>Next, three fingerprint acquisitions are combined to form a string template</a:t>
            </a:r>
          </a:p>
          <a:p>
            <a:pPr marL="285750" indent="-285750" algn="l">
              <a:buFont typeface="Wingdings" panose="05000000000000000000" pitchFamily="2" charset="2"/>
              <a:buChar char="§"/>
            </a:pPr>
            <a:r>
              <a:rPr lang="en-IN" dirty="0" smtClean="0"/>
              <a:t>Registration successfully completed and the corresponding student information is written into MySql database to complete fingerprint collection and storing process</a:t>
            </a:r>
            <a:endParaRPr lang="en-IN" dirty="0"/>
          </a:p>
        </p:txBody>
      </p:sp>
      <p:pic>
        <p:nvPicPr>
          <p:cNvPr id="7" name="Picture 6"/>
          <p:cNvPicPr>
            <a:picLocks noChangeAspect="1"/>
          </p:cNvPicPr>
          <p:nvPr/>
        </p:nvPicPr>
        <p:blipFill>
          <a:blip r:embed="rId3"/>
          <a:stretch>
            <a:fillRect/>
          </a:stretch>
        </p:blipFill>
        <p:spPr>
          <a:xfrm>
            <a:off x="7467547" y="1132114"/>
            <a:ext cx="3364619" cy="4824549"/>
          </a:xfrm>
          <a:prstGeom prst="rect">
            <a:avLst/>
          </a:prstGeom>
        </p:spPr>
      </p:pic>
    </p:spTree>
    <p:extLst>
      <p:ext uri="{BB962C8B-B14F-4D97-AF65-F5344CB8AC3E}">
        <p14:creationId xmlns:p14="http://schemas.microsoft.com/office/powerpoint/2010/main" val="1797866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658313"/>
            <a:ext cx="6241816" cy="1371600"/>
          </a:xfrm>
        </p:spPr>
        <p:txBody>
          <a:bodyPr/>
          <a:lstStyle/>
          <a:p>
            <a:r>
              <a:rPr lang="en-IN" dirty="0" smtClean="0"/>
              <a:t>Student Attendance Process</a:t>
            </a:r>
            <a:endParaRPr lang="en-IN" dirty="0"/>
          </a:p>
        </p:txBody>
      </p:sp>
      <p:sp>
        <p:nvSpPr>
          <p:cNvPr id="4" name="Text Placeholder 3"/>
          <p:cNvSpPr>
            <a:spLocks noGrp="1"/>
          </p:cNvSpPr>
          <p:nvPr>
            <p:ph type="body" sz="half" idx="2"/>
          </p:nvPr>
        </p:nvSpPr>
        <p:spPr>
          <a:xfrm>
            <a:off x="1295399" y="2299062"/>
            <a:ext cx="6241816" cy="1828800"/>
          </a:xfrm>
        </p:spPr>
        <p:txBody>
          <a:bodyPr/>
          <a:lstStyle/>
          <a:p>
            <a:pPr marL="285750" indent="-285750" algn="l">
              <a:buFont typeface="Wingdings" panose="05000000000000000000" pitchFamily="2" charset="2"/>
              <a:buChar char="§"/>
            </a:pPr>
            <a:r>
              <a:rPr lang="en-IN" dirty="0" smtClean="0"/>
              <a:t>Students select the class and the course to be signed in</a:t>
            </a:r>
          </a:p>
          <a:p>
            <a:pPr marL="285750" indent="-285750" algn="l">
              <a:buFont typeface="Wingdings" panose="05000000000000000000" pitchFamily="2" charset="2"/>
              <a:buChar char="§"/>
            </a:pPr>
            <a:r>
              <a:rPr lang="en-IN" dirty="0" smtClean="0"/>
              <a:t>The, they enter their registered fingerprint which is compared with the fingerprint template</a:t>
            </a:r>
          </a:p>
          <a:p>
            <a:pPr marL="285750" indent="-285750" algn="l">
              <a:buFont typeface="Wingdings" panose="05000000000000000000" pitchFamily="2" charset="2"/>
              <a:buChar char="§"/>
            </a:pPr>
            <a:r>
              <a:rPr lang="en-IN" dirty="0" smtClean="0"/>
              <a:t>If matched, the attendance time information is wrote into the time column in the attendance database</a:t>
            </a:r>
            <a:endParaRPr lang="en-IN" dirty="0"/>
          </a:p>
        </p:txBody>
      </p:sp>
      <p:pic>
        <p:nvPicPr>
          <p:cNvPr id="5" name="Picture 4"/>
          <p:cNvPicPr>
            <a:picLocks noChangeAspect="1"/>
          </p:cNvPicPr>
          <p:nvPr/>
        </p:nvPicPr>
        <p:blipFill>
          <a:blip r:embed="rId2"/>
          <a:stretch>
            <a:fillRect/>
          </a:stretch>
        </p:blipFill>
        <p:spPr>
          <a:xfrm>
            <a:off x="7710896" y="1436913"/>
            <a:ext cx="3494963" cy="4545876"/>
          </a:xfrm>
          <a:prstGeom prst="rect">
            <a:avLst/>
          </a:prstGeom>
        </p:spPr>
      </p:pic>
      <p:pic>
        <p:nvPicPr>
          <p:cNvPr id="6" name="Picture 5"/>
          <p:cNvPicPr>
            <a:picLocks noChangeAspect="1"/>
          </p:cNvPicPr>
          <p:nvPr/>
        </p:nvPicPr>
        <p:blipFill>
          <a:blip r:embed="rId3"/>
          <a:stretch>
            <a:fillRect/>
          </a:stretch>
        </p:blipFill>
        <p:spPr>
          <a:xfrm>
            <a:off x="8182027" y="1020263"/>
            <a:ext cx="2552700" cy="323850"/>
          </a:xfrm>
          <a:prstGeom prst="rect">
            <a:avLst/>
          </a:prstGeom>
        </p:spPr>
      </p:pic>
      <p:pic>
        <p:nvPicPr>
          <p:cNvPr id="6146" name="Picture 2" descr="Student Attendance with Fingerprint Rea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399" y="4271274"/>
            <a:ext cx="3228474" cy="181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618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System-Design – Upper Computer</a:t>
            </a:r>
            <a:endParaRPr lang="en-IN" dirty="0"/>
          </a:p>
        </p:txBody>
      </p:sp>
      <p:sp>
        <p:nvSpPr>
          <p:cNvPr id="3" name="Content Placeholder 2"/>
          <p:cNvSpPr>
            <a:spLocks noGrp="1"/>
          </p:cNvSpPr>
          <p:nvPr>
            <p:ph idx="1"/>
          </p:nvPr>
        </p:nvSpPr>
        <p:spPr/>
        <p:txBody>
          <a:bodyPr/>
          <a:lstStyle/>
          <a:p>
            <a:r>
              <a:rPr lang="en-IN" dirty="0" smtClean="0"/>
              <a:t>The Upper computer, operated by the administrator, mainly completes the query of sign in information divided into teacher and student query.</a:t>
            </a:r>
          </a:p>
          <a:p>
            <a:r>
              <a:rPr lang="en-IN" dirty="0" smtClean="0"/>
              <a:t>If the teacher inquires, it inputs the registered name and the password.</a:t>
            </a:r>
          </a:p>
          <a:p>
            <a:r>
              <a:rPr lang="en-IN" dirty="0" smtClean="0"/>
              <a:t>Similarly, if a student inquires, it inputs the student number and password</a:t>
            </a:r>
          </a:p>
          <a:p>
            <a:r>
              <a:rPr lang="en-IN" dirty="0" smtClean="0"/>
              <a:t>All the inquiry information includes: class, name, student number, course, check-in times and late times.</a:t>
            </a:r>
            <a:endParaRPr lang="en-IN" dirty="0"/>
          </a:p>
        </p:txBody>
      </p:sp>
    </p:spTree>
    <p:extLst>
      <p:ext uri="{BB962C8B-B14F-4D97-AF65-F5344CB8AC3E}">
        <p14:creationId xmlns:p14="http://schemas.microsoft.com/office/powerpoint/2010/main" val="2991207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Design</a:t>
            </a:r>
            <a:endParaRPr lang="en-IN" dirty="0"/>
          </a:p>
        </p:txBody>
      </p:sp>
      <p:sp>
        <p:nvSpPr>
          <p:cNvPr id="3" name="Content Placeholder 2"/>
          <p:cNvSpPr>
            <a:spLocks noGrp="1"/>
          </p:cNvSpPr>
          <p:nvPr>
            <p:ph sz="half" idx="1"/>
          </p:nvPr>
        </p:nvSpPr>
        <p:spPr>
          <a:xfrm>
            <a:off x="1295402" y="2758026"/>
            <a:ext cx="4718304" cy="3310128"/>
          </a:xfrm>
        </p:spPr>
        <p:txBody>
          <a:bodyPr/>
          <a:lstStyle/>
          <a:p>
            <a:r>
              <a:rPr lang="en-IN" dirty="0" smtClean="0"/>
              <a:t>Database Design forms an important part of the system, mainly responsible for the storage of fingerprint attendance data and the login information of students or teachers</a:t>
            </a:r>
            <a:endParaRPr lang="en-IN" dirty="0"/>
          </a:p>
        </p:txBody>
      </p:sp>
      <p:pic>
        <p:nvPicPr>
          <p:cNvPr id="7170" name="Picture 2" descr="Physical database design"/>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758026"/>
            <a:ext cx="4718050" cy="265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769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1484</TotalTime>
  <Words>1046</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Garamond</vt:lpstr>
      <vt:lpstr>Times New Roman</vt:lpstr>
      <vt:lpstr>Wingdings</vt:lpstr>
      <vt:lpstr>Organic</vt:lpstr>
      <vt:lpstr>Design of Attendance Checking Management System Based On Fingerprint Recognition</vt:lpstr>
      <vt:lpstr>The Traditional System Of Marking Attendance</vt:lpstr>
      <vt:lpstr>Discussing The Drawbacks</vt:lpstr>
      <vt:lpstr>Attendance Management System Based On Fingerprint Identification</vt:lpstr>
      <vt:lpstr>System Design – Lower Computer</vt:lpstr>
      <vt:lpstr>Student Registration Process</vt:lpstr>
      <vt:lpstr>Student Attendance Process</vt:lpstr>
      <vt:lpstr>System-Design – Upper Computer</vt:lpstr>
      <vt:lpstr>Database Design</vt:lpstr>
      <vt:lpstr>PowerPoint Presentation</vt:lpstr>
      <vt:lpstr>Database Connection</vt:lpstr>
      <vt:lpstr>Data Transmission</vt:lpstr>
      <vt:lpstr>Implementation Strategy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Attendance Checking Management System Based On Fingerprint Recognition</dc:title>
  <dc:creator>Shubh</dc:creator>
  <cp:lastModifiedBy>Shubh</cp:lastModifiedBy>
  <cp:revision>56</cp:revision>
  <dcterms:created xsi:type="dcterms:W3CDTF">2021-03-21T11:52:40Z</dcterms:created>
  <dcterms:modified xsi:type="dcterms:W3CDTF">2021-03-31T08:14:07Z</dcterms:modified>
</cp:coreProperties>
</file>