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7"/>
  </p:sldMasterIdLst>
  <p:notesMasterIdLst>
    <p:notesMasterId r:id="rId28"/>
  </p:notesMasterIdLst>
  <p:handoutMasterIdLst>
    <p:handoutMasterId r:id="rId29"/>
  </p:handoutMasterIdLst>
  <p:sldIdLst>
    <p:sldId id="441" r:id="rId8"/>
    <p:sldId id="509" r:id="rId9"/>
    <p:sldId id="513" r:id="rId10"/>
    <p:sldId id="419" r:id="rId11"/>
    <p:sldId id="421" r:id="rId12"/>
    <p:sldId id="497" r:id="rId13"/>
    <p:sldId id="511" r:id="rId14"/>
    <p:sldId id="515" r:id="rId15"/>
    <p:sldId id="514" r:id="rId16"/>
    <p:sldId id="512" r:id="rId17"/>
    <p:sldId id="508" r:id="rId18"/>
    <p:sldId id="499" r:id="rId19"/>
    <p:sldId id="498" r:id="rId20"/>
    <p:sldId id="517" r:id="rId21"/>
    <p:sldId id="518" r:id="rId22"/>
    <p:sldId id="505" r:id="rId23"/>
    <p:sldId id="516" r:id="rId24"/>
    <p:sldId id="506" r:id="rId25"/>
    <p:sldId id="507" r:id="rId26"/>
    <p:sldId id="383" r:id="rId27"/>
  </p:sldIdLst>
  <p:sldSz cx="9144000" cy="5143500" type="screen16x9"/>
  <p:notesSz cx="6662738" cy="9926638"/>
  <p:custDataLst>
    <p:tags r:id="rId30"/>
  </p:custDataLst>
  <p:defaultTextStyle>
    <a:defPPr>
      <a:defRPr lang="de-DE"/>
    </a:defPPr>
    <a:lvl1pPr algn="l" rtl="0" fontAlgn="base">
      <a:spcBef>
        <a:spcPct val="0"/>
      </a:spcBef>
      <a:spcAft>
        <a:spcPct val="0"/>
      </a:spcAft>
      <a:defRPr kern="1200">
        <a:solidFill>
          <a:schemeClr val="tx1"/>
        </a:solidFill>
        <a:latin typeface="Calibri" charset="0"/>
        <a:ea typeface="MS PGothic" charset="0"/>
        <a:cs typeface="MS PGothic" charset="0"/>
      </a:defRPr>
    </a:lvl1pPr>
    <a:lvl2pPr marL="457200" algn="l" rtl="0" fontAlgn="base">
      <a:spcBef>
        <a:spcPct val="0"/>
      </a:spcBef>
      <a:spcAft>
        <a:spcPct val="0"/>
      </a:spcAft>
      <a:defRPr kern="1200">
        <a:solidFill>
          <a:schemeClr val="tx1"/>
        </a:solidFill>
        <a:latin typeface="Calibri" charset="0"/>
        <a:ea typeface="MS PGothic" charset="0"/>
        <a:cs typeface="MS PGothic" charset="0"/>
      </a:defRPr>
    </a:lvl2pPr>
    <a:lvl3pPr marL="914400" algn="l" rtl="0" fontAlgn="base">
      <a:spcBef>
        <a:spcPct val="0"/>
      </a:spcBef>
      <a:spcAft>
        <a:spcPct val="0"/>
      </a:spcAft>
      <a:defRPr kern="1200">
        <a:solidFill>
          <a:schemeClr val="tx1"/>
        </a:solidFill>
        <a:latin typeface="Calibri" charset="0"/>
        <a:ea typeface="MS PGothic" charset="0"/>
        <a:cs typeface="MS PGothic" charset="0"/>
      </a:defRPr>
    </a:lvl3pPr>
    <a:lvl4pPr marL="1371600" algn="l" rtl="0" fontAlgn="base">
      <a:spcBef>
        <a:spcPct val="0"/>
      </a:spcBef>
      <a:spcAft>
        <a:spcPct val="0"/>
      </a:spcAft>
      <a:defRPr kern="1200">
        <a:solidFill>
          <a:schemeClr val="tx1"/>
        </a:solidFill>
        <a:latin typeface="Calibri" charset="0"/>
        <a:ea typeface="MS PGothic" charset="0"/>
        <a:cs typeface="MS PGothic" charset="0"/>
      </a:defRPr>
    </a:lvl4pPr>
    <a:lvl5pPr marL="1828800" algn="l"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p:defaultTextStyle>
  <p:extLst>
    <p:ext uri="{EFAFB233-063F-42B5-8137-9DF3F51BA10A}">
      <p15:sldGuideLst xmlns:p15="http://schemas.microsoft.com/office/powerpoint/2012/main">
        <p15:guide id="1" orient="horz" pos="150">
          <p15:clr>
            <a:srgbClr val="A4A3A4"/>
          </p15:clr>
        </p15:guide>
        <p15:guide id="2" orient="horz" pos="2090">
          <p15:clr>
            <a:srgbClr val="A4A3A4"/>
          </p15:clr>
        </p15:guide>
        <p15:guide id="3" orient="horz" pos="309">
          <p15:clr>
            <a:srgbClr val="A4A3A4"/>
          </p15:clr>
        </p15:guide>
        <p15:guide id="4" orient="horz" pos="2896">
          <p15:clr>
            <a:srgbClr val="A4A3A4"/>
          </p15:clr>
        </p15:guide>
        <p15:guide id="5" orient="horz" pos="3163">
          <p15:clr>
            <a:srgbClr val="A4A3A4"/>
          </p15:clr>
        </p15:guide>
        <p15:guide id="6" orient="horz" pos="609">
          <p15:clr>
            <a:srgbClr val="A4A3A4"/>
          </p15:clr>
        </p15:guide>
        <p15:guide id="7" orient="horz" pos="1604">
          <p15:clr>
            <a:srgbClr val="A4A3A4"/>
          </p15:clr>
        </p15:guide>
        <p15:guide id="8" orient="horz" pos="1619">
          <p15:clr>
            <a:srgbClr val="A4A3A4"/>
          </p15:clr>
        </p15:guide>
        <p15:guide id="9" pos="5577">
          <p15:clr>
            <a:srgbClr val="A4A3A4"/>
          </p15:clr>
        </p15:guide>
        <p15:guide id="10" pos="4504">
          <p15:clr>
            <a:srgbClr val="A4A3A4"/>
          </p15:clr>
        </p15:guide>
        <p15:guide id="11" pos="4567">
          <p15:clr>
            <a:srgbClr val="A4A3A4"/>
          </p15:clr>
        </p15:guide>
        <p15:guide id="12" pos="275">
          <p15:clr>
            <a:srgbClr val="A4A3A4"/>
          </p15:clr>
        </p15:guide>
        <p15:guide id="13" pos="3427">
          <p15:clr>
            <a:srgbClr val="A4A3A4"/>
          </p15:clr>
        </p15:guide>
        <p15:guide id="14" pos="20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D65"/>
    <a:srgbClr val="E54B0A"/>
    <a:srgbClr val="FF8633"/>
    <a:srgbClr val="F6781A"/>
    <a:srgbClr val="FF9000"/>
    <a:srgbClr val="E1950D"/>
    <a:srgbClr val="FF9900"/>
    <a:srgbClr val="9B39BA"/>
    <a:srgbClr val="2A59C1"/>
    <a:srgbClr val="4114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5294" autoAdjust="0"/>
    <p:restoredTop sz="95226" autoAdjust="0"/>
  </p:normalViewPr>
  <p:slideViewPr>
    <p:cSldViewPr snapToGrid="0" showGuides="1">
      <p:cViewPr varScale="1">
        <p:scale>
          <a:sx n="113" d="100"/>
          <a:sy n="113" d="100"/>
        </p:scale>
        <p:origin x="1099" y="91"/>
      </p:cViewPr>
      <p:guideLst>
        <p:guide orient="horz" pos="150"/>
        <p:guide orient="horz" pos="2090"/>
        <p:guide orient="horz" pos="309"/>
        <p:guide orient="horz" pos="2896"/>
        <p:guide orient="horz" pos="3163"/>
        <p:guide orient="horz" pos="609"/>
        <p:guide orient="horz" pos="1604"/>
        <p:guide orient="horz" pos="1619"/>
        <p:guide pos="5577"/>
        <p:guide pos="4504"/>
        <p:guide pos="4567"/>
        <p:guide pos="275"/>
        <p:guide pos="3427"/>
        <p:guide pos="206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tags" Target="tags/tag1.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887663" cy="4953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Calibri"/>
                <a:cs typeface="Calibri"/>
              </a:defRPr>
            </a:lvl1pPr>
          </a:lstStyle>
          <a:p>
            <a:pPr>
              <a:defRPr/>
            </a:pPr>
            <a:endParaRPr lang="en-US"/>
          </a:p>
        </p:txBody>
      </p:sp>
      <p:sp>
        <p:nvSpPr>
          <p:cNvPr id="3" name="Date Placeholder 2"/>
          <p:cNvSpPr>
            <a:spLocks noGrp="1"/>
          </p:cNvSpPr>
          <p:nvPr>
            <p:ph type="dt" sz="quarter" idx="1"/>
          </p:nvPr>
        </p:nvSpPr>
        <p:spPr>
          <a:xfrm>
            <a:off x="3773488" y="1"/>
            <a:ext cx="2887662" cy="495300"/>
          </a:xfrm>
          <a:prstGeom prst="rect">
            <a:avLst/>
          </a:prstGeom>
        </p:spPr>
        <p:txBody>
          <a:bodyPr vert="horz" wrap="square" lIns="91440" tIns="45720" rIns="91440" bIns="45720" numCol="1" anchor="t" anchorCtr="0" compatLnSpc="1">
            <a:prstTxWarp prst="textNoShape">
              <a:avLst/>
            </a:prstTxWarp>
          </a:bodyPr>
          <a:lstStyle>
            <a:lvl1pPr algn="r">
              <a:defRPr sz="1200">
                <a:cs typeface="Calibri" charset="0"/>
              </a:defRPr>
            </a:lvl1pPr>
          </a:lstStyle>
          <a:p>
            <a:r>
              <a:rPr lang="en-US"/>
              <a:t>5/24/2017</a:t>
            </a:r>
          </a:p>
        </p:txBody>
      </p:sp>
      <p:sp>
        <p:nvSpPr>
          <p:cNvPr id="4" name="Footer Placeholder 3"/>
          <p:cNvSpPr>
            <a:spLocks noGrp="1"/>
          </p:cNvSpPr>
          <p:nvPr>
            <p:ph type="ftr" sz="quarter" idx="2"/>
          </p:nvPr>
        </p:nvSpPr>
        <p:spPr>
          <a:xfrm>
            <a:off x="2" y="9428164"/>
            <a:ext cx="2887663" cy="496887"/>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Calibri"/>
                <a:cs typeface="Calibri"/>
              </a:defRPr>
            </a:lvl1pPr>
          </a:lstStyle>
          <a:p>
            <a:pPr>
              <a:defRPr/>
            </a:pPr>
            <a:endParaRPr lang="en-US"/>
          </a:p>
        </p:txBody>
      </p:sp>
      <p:sp>
        <p:nvSpPr>
          <p:cNvPr id="5" name="Slide Number Placeholder 4"/>
          <p:cNvSpPr>
            <a:spLocks noGrp="1"/>
          </p:cNvSpPr>
          <p:nvPr>
            <p:ph type="sldNum" sz="quarter" idx="3"/>
          </p:nvPr>
        </p:nvSpPr>
        <p:spPr>
          <a:xfrm>
            <a:off x="3773488" y="9428164"/>
            <a:ext cx="2887662" cy="496887"/>
          </a:xfrm>
          <a:prstGeom prst="rect">
            <a:avLst/>
          </a:prstGeom>
        </p:spPr>
        <p:txBody>
          <a:bodyPr vert="horz" wrap="square" lIns="91440" tIns="45720" rIns="91440" bIns="45720" numCol="1" anchor="b" anchorCtr="0" compatLnSpc="1">
            <a:prstTxWarp prst="textNoShape">
              <a:avLst/>
            </a:prstTxWarp>
          </a:bodyPr>
          <a:lstStyle>
            <a:lvl1pPr algn="r">
              <a:defRPr sz="1200">
                <a:cs typeface="Calibri" charset="0"/>
              </a:defRPr>
            </a:lvl1pPr>
          </a:lstStyle>
          <a:p>
            <a:fld id="{9EC3C80D-53CD-C64A-A645-CC3A1A19230C}" type="slidenum">
              <a:rPr lang="en-US"/>
              <a:pPr/>
              <a:t>‹#›</a:t>
            </a:fld>
            <a:endParaRPr lang="en-US"/>
          </a:p>
        </p:txBody>
      </p:sp>
    </p:spTree>
    <p:extLst>
      <p:ext uri="{BB962C8B-B14F-4D97-AF65-F5344CB8AC3E}">
        <p14:creationId xmlns:p14="http://schemas.microsoft.com/office/powerpoint/2010/main" val="1596911842"/>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887663" cy="4953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Calibri"/>
                <a:cs typeface="Calibri"/>
              </a:defRPr>
            </a:lvl1pPr>
          </a:lstStyle>
          <a:p>
            <a:pPr>
              <a:defRPr/>
            </a:pPr>
            <a:endParaRPr lang="en-US"/>
          </a:p>
        </p:txBody>
      </p:sp>
      <p:sp>
        <p:nvSpPr>
          <p:cNvPr id="3" name="Date Placeholder 2"/>
          <p:cNvSpPr>
            <a:spLocks noGrp="1"/>
          </p:cNvSpPr>
          <p:nvPr>
            <p:ph type="dt" idx="1"/>
          </p:nvPr>
        </p:nvSpPr>
        <p:spPr>
          <a:xfrm>
            <a:off x="3773488" y="1"/>
            <a:ext cx="2887662" cy="495300"/>
          </a:xfrm>
          <a:prstGeom prst="rect">
            <a:avLst/>
          </a:prstGeom>
        </p:spPr>
        <p:txBody>
          <a:bodyPr vert="horz" wrap="square" lIns="91440" tIns="45720" rIns="91440" bIns="45720" numCol="1" anchor="t" anchorCtr="0" compatLnSpc="1">
            <a:prstTxWarp prst="textNoShape">
              <a:avLst/>
            </a:prstTxWarp>
          </a:bodyPr>
          <a:lstStyle>
            <a:lvl1pPr algn="r">
              <a:defRPr sz="1200">
                <a:cs typeface="Calibri" charset="0"/>
              </a:defRPr>
            </a:lvl1pPr>
          </a:lstStyle>
          <a:p>
            <a:r>
              <a:rPr lang="en-US"/>
              <a:t>5/24/2017</a:t>
            </a:r>
          </a:p>
        </p:txBody>
      </p:sp>
      <p:sp>
        <p:nvSpPr>
          <p:cNvPr id="4" name="Slide Image Placeholder 3"/>
          <p:cNvSpPr>
            <a:spLocks noGrp="1" noRot="1" noChangeAspect="1"/>
          </p:cNvSpPr>
          <p:nvPr>
            <p:ph type="sldImg" idx="2"/>
          </p:nvPr>
        </p:nvSpPr>
        <p:spPr>
          <a:xfrm>
            <a:off x="23813" y="744538"/>
            <a:ext cx="6615112" cy="3722687"/>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fi-FI" noProof="0" dirty="0"/>
          </a:p>
        </p:txBody>
      </p:sp>
      <p:sp>
        <p:nvSpPr>
          <p:cNvPr id="5" name="Notes Placeholder 4"/>
          <p:cNvSpPr>
            <a:spLocks noGrp="1"/>
          </p:cNvSpPr>
          <p:nvPr>
            <p:ph type="body" sz="quarter" idx="3"/>
          </p:nvPr>
        </p:nvSpPr>
        <p:spPr>
          <a:xfrm>
            <a:off x="666750" y="4714877"/>
            <a:ext cx="5329238" cy="4467225"/>
          </a:xfrm>
          <a:prstGeom prst="rect">
            <a:avLst/>
          </a:prstGeom>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2" y="9428164"/>
            <a:ext cx="2887663" cy="496887"/>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Calibri"/>
                <a:cs typeface="Calibri"/>
              </a:defRPr>
            </a:lvl1pPr>
          </a:lstStyle>
          <a:p>
            <a:pPr>
              <a:defRPr/>
            </a:pPr>
            <a:endParaRPr lang="en-US"/>
          </a:p>
        </p:txBody>
      </p:sp>
      <p:sp>
        <p:nvSpPr>
          <p:cNvPr id="7" name="Slide Number Placeholder 6"/>
          <p:cNvSpPr>
            <a:spLocks noGrp="1"/>
          </p:cNvSpPr>
          <p:nvPr>
            <p:ph type="sldNum" sz="quarter" idx="5"/>
          </p:nvPr>
        </p:nvSpPr>
        <p:spPr>
          <a:xfrm>
            <a:off x="3773488" y="9428164"/>
            <a:ext cx="2887662" cy="496887"/>
          </a:xfrm>
          <a:prstGeom prst="rect">
            <a:avLst/>
          </a:prstGeom>
        </p:spPr>
        <p:txBody>
          <a:bodyPr vert="horz" wrap="square" lIns="91440" tIns="45720" rIns="91440" bIns="45720" numCol="1" anchor="b" anchorCtr="0" compatLnSpc="1">
            <a:prstTxWarp prst="textNoShape">
              <a:avLst/>
            </a:prstTxWarp>
          </a:bodyPr>
          <a:lstStyle>
            <a:lvl1pPr algn="r">
              <a:defRPr sz="1200">
                <a:cs typeface="Calibri" charset="0"/>
              </a:defRPr>
            </a:lvl1pPr>
          </a:lstStyle>
          <a:p>
            <a:fld id="{8D995FD2-2599-B949-9249-811F26ADAC5E}" type="slidenum">
              <a:rPr lang="en-US"/>
              <a:pPr/>
              <a:t>‹#›</a:t>
            </a:fld>
            <a:endParaRPr lang="en-US"/>
          </a:p>
        </p:txBody>
      </p:sp>
    </p:spTree>
    <p:extLst>
      <p:ext uri="{BB962C8B-B14F-4D97-AF65-F5344CB8AC3E}">
        <p14:creationId xmlns:p14="http://schemas.microsoft.com/office/powerpoint/2010/main" val="602490854"/>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ＭＳ Ｐゴシック" charset="0"/>
        <a:cs typeface="Calibri"/>
      </a:defRPr>
    </a:lvl1pPr>
    <a:lvl2pPr marL="457200" algn="l" rtl="0" eaLnBrk="0" fontAlgn="base" hangingPunct="0">
      <a:spcBef>
        <a:spcPct val="30000"/>
      </a:spcBef>
      <a:spcAft>
        <a:spcPct val="0"/>
      </a:spcAft>
      <a:defRPr sz="1200" kern="1200">
        <a:solidFill>
          <a:schemeClr val="tx1"/>
        </a:solidFill>
        <a:latin typeface="+mn-lt"/>
        <a:ea typeface="Calibri"/>
        <a:cs typeface="Calibri"/>
      </a:defRPr>
    </a:lvl2pPr>
    <a:lvl3pPr marL="914400" algn="l" rtl="0" eaLnBrk="0" fontAlgn="base" hangingPunct="0">
      <a:spcBef>
        <a:spcPct val="30000"/>
      </a:spcBef>
      <a:spcAft>
        <a:spcPct val="0"/>
      </a:spcAft>
      <a:defRPr sz="1200" kern="1200">
        <a:solidFill>
          <a:schemeClr val="tx1"/>
        </a:solidFill>
        <a:latin typeface="+mn-lt"/>
        <a:ea typeface="Calibri"/>
        <a:cs typeface="Calibri"/>
      </a:defRPr>
    </a:lvl3pPr>
    <a:lvl4pPr marL="1371600" algn="l" rtl="0" eaLnBrk="0" fontAlgn="base" hangingPunct="0">
      <a:spcBef>
        <a:spcPct val="30000"/>
      </a:spcBef>
      <a:spcAft>
        <a:spcPct val="0"/>
      </a:spcAft>
      <a:defRPr sz="1200" kern="1200">
        <a:solidFill>
          <a:schemeClr val="tx1"/>
        </a:solidFill>
        <a:latin typeface="+mn-lt"/>
        <a:ea typeface="Calibri"/>
        <a:cs typeface="Calibri"/>
      </a:defRPr>
    </a:lvl4pPr>
    <a:lvl5pPr marL="1828800" algn="l" rtl="0" eaLnBrk="0" fontAlgn="base" hangingPunct="0">
      <a:spcBef>
        <a:spcPct val="30000"/>
      </a:spcBef>
      <a:spcAft>
        <a:spcPct val="0"/>
      </a:spcAft>
      <a:defRPr sz="1200" kern="1200">
        <a:solidFill>
          <a:schemeClr val="tx1"/>
        </a:solidFill>
        <a:latin typeface="+mn-lt"/>
        <a:ea typeface="Calibri"/>
        <a:cs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Calibri" panose="020F0502020204030204" pitchFamily="34" charset="0"/>
                <a:ea typeface="Times New Roman" panose="02020603050405020304" pitchFamily="18" charset="0"/>
              </a:rPr>
              <a:t>I think we can start now and let me first give my introduction. I am Shubh Gupta, join </a:t>
            </a:r>
            <a:r>
              <a:rPr lang="en-IN" sz="1800" dirty="0" err="1">
                <a:effectLst/>
                <a:latin typeface="Calibri" panose="020F0502020204030204" pitchFamily="34" charset="0"/>
                <a:ea typeface="Times New Roman" panose="02020603050405020304" pitchFamily="18" charset="0"/>
              </a:rPr>
              <a:t>landis</a:t>
            </a:r>
            <a:r>
              <a:rPr lang="en-IN" sz="1800" dirty="0">
                <a:effectLst/>
                <a:latin typeface="Calibri" panose="020F0502020204030204" pitchFamily="34" charset="0"/>
                <a:ea typeface="Times New Roman" panose="02020603050405020304" pitchFamily="18" charset="0"/>
              </a:rPr>
              <a:t> </a:t>
            </a:r>
            <a:r>
              <a:rPr lang="en-IN" sz="1800" dirty="0" err="1">
                <a:effectLst/>
                <a:latin typeface="Calibri" panose="020F0502020204030204" pitchFamily="34" charset="0"/>
                <a:ea typeface="Times New Roman" panose="02020603050405020304" pitchFamily="18" charset="0"/>
              </a:rPr>
              <a:t>gyr</a:t>
            </a:r>
            <a:r>
              <a:rPr lang="en-IN" sz="1800" dirty="0">
                <a:effectLst/>
                <a:latin typeface="Calibri" panose="020F0502020204030204" pitchFamily="34" charset="0"/>
                <a:ea typeface="Times New Roman" panose="02020603050405020304" pitchFamily="18" charset="0"/>
              </a:rPr>
              <a:t> a year back and part of CC GDC Arch team. I have around 14 </a:t>
            </a:r>
            <a:r>
              <a:rPr lang="en-IN" sz="1800" dirty="0" err="1">
                <a:effectLst/>
                <a:latin typeface="Calibri" panose="020F0502020204030204" pitchFamily="34" charset="0"/>
                <a:ea typeface="Times New Roman" panose="02020603050405020304" pitchFamily="18" charset="0"/>
              </a:rPr>
              <a:t>yrs</a:t>
            </a:r>
            <a:r>
              <a:rPr lang="en-IN" sz="1800" dirty="0">
                <a:effectLst/>
                <a:latin typeface="Calibri" panose="020F0502020204030204" pitchFamily="34" charset="0"/>
                <a:ea typeface="Times New Roman" panose="02020603050405020304" pitchFamily="18" charset="0"/>
              </a:rPr>
              <a:t> of experience in Microsoft stack of technologies.</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For next 1 hour, I will share beginner level information on .Net Core and </a:t>
            </a:r>
            <a:r>
              <a:rPr lang="en-IN" sz="1800" dirty="0" err="1">
                <a:effectLst/>
                <a:latin typeface="Calibri" panose="020F0502020204030204" pitchFamily="34" charset="0"/>
                <a:ea typeface="Times New Roman" panose="02020603050405020304" pitchFamily="18" charset="0"/>
              </a:rPr>
              <a:t>Asp.Net</a:t>
            </a:r>
            <a:r>
              <a:rPr lang="en-IN" sz="1800" dirty="0">
                <a:effectLst/>
                <a:latin typeface="Calibri" panose="020F0502020204030204" pitchFamily="34" charset="0"/>
                <a:ea typeface="Times New Roman" panose="02020603050405020304" pitchFamily="18" charset="0"/>
              </a:rPr>
              <a:t> Core Web API.</a:t>
            </a:r>
            <a:endParaRPr lang="en-IN"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8D995FD2-2599-B949-9249-811F26ADAC5E}" type="slidenum">
              <a:rPr lang="en-US" smtClean="0"/>
              <a:pPr/>
              <a:t>1</a:t>
            </a:fld>
            <a:endParaRPr lang="en-US"/>
          </a:p>
        </p:txBody>
      </p:sp>
      <p:sp>
        <p:nvSpPr>
          <p:cNvPr id="5" name="Date Placeholder 4"/>
          <p:cNvSpPr>
            <a:spLocks noGrp="1"/>
          </p:cNvSpPr>
          <p:nvPr>
            <p:ph type="dt" idx="11"/>
          </p:nvPr>
        </p:nvSpPr>
        <p:spPr/>
        <p:txBody>
          <a:bodyPr/>
          <a:lstStyle/>
          <a:p>
            <a:r>
              <a:rPr lang="en-US"/>
              <a:t>5/24/2017</a:t>
            </a:r>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14109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Calibri" panose="020F0502020204030204" pitchFamily="34" charset="0"/>
                <a:ea typeface="Calibri" panose="020F0502020204030204" pitchFamily="34" charset="0"/>
              </a:rPr>
              <a:t>The .NET Command-Line Interface (CLI) is a cross-platform tools for developing, building, running, and publishing .NET applications that mean it can run on all popular operating system like window, Linux and Macintosh. It provides a command-line interface that allows developers to manage their .NET projects and workflows without relying on a specific Integrated Development Environment (IDE). </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Calibri" panose="020F0502020204030204" pitchFamily="34" charset="0"/>
              </a:rPr>
              <a:t> It's an essential tool for developers who prefer command-line interfaces or work in environments where GUI-based tools are not available.</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Key Components:</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dotnet Command:</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Calibri" panose="020F0502020204030204" pitchFamily="34" charset="0"/>
              </a:rPr>
              <a:t>The primary command for interacting with the .NET CLI is dotnet. It serves as the entry point for running various commands related to project management, build, test, and more.</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Project Files:</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Calibri" panose="020F0502020204030204" pitchFamily="34" charset="0"/>
              </a:rPr>
              <a:t>.NET CLI projects are typically defined using a file named </a:t>
            </a:r>
            <a:r>
              <a:rPr lang="en-IN" sz="1800" dirty="0" err="1">
                <a:effectLst/>
                <a:latin typeface="Calibri" panose="020F0502020204030204" pitchFamily="34" charset="0"/>
                <a:ea typeface="Calibri" panose="020F0502020204030204" pitchFamily="34" charset="0"/>
              </a:rPr>
              <a:t>project.csproj</a:t>
            </a:r>
            <a:r>
              <a:rPr lang="en-IN" sz="1800" dirty="0">
                <a:effectLst/>
                <a:latin typeface="Calibri" panose="020F0502020204030204" pitchFamily="34" charset="0"/>
                <a:ea typeface="Calibri" panose="020F0502020204030204" pitchFamily="34" charset="0"/>
              </a:rPr>
              <a:t> for C# projects or </a:t>
            </a:r>
            <a:r>
              <a:rPr lang="en-IN" sz="1800" dirty="0" err="1">
                <a:effectLst/>
                <a:latin typeface="Calibri" panose="020F0502020204030204" pitchFamily="34" charset="0"/>
                <a:ea typeface="Calibri" panose="020F0502020204030204" pitchFamily="34" charset="0"/>
              </a:rPr>
              <a:t>project.fsproj</a:t>
            </a:r>
            <a:r>
              <a:rPr lang="en-IN" sz="1800" dirty="0">
                <a:effectLst/>
                <a:latin typeface="Calibri" panose="020F0502020204030204" pitchFamily="34" charset="0"/>
                <a:ea typeface="Calibri" panose="020F0502020204030204" pitchFamily="34" charset="0"/>
              </a:rPr>
              <a:t> for F# projects. These project files include metadata about the project, its dependencies, and build settings.</a:t>
            </a:r>
            <a:endParaRPr lang="en-IN" sz="1800" dirty="0">
              <a:effectLst/>
              <a:latin typeface="Times New Roman" panose="02020603050405020304" pitchFamily="18" charset="0"/>
              <a:ea typeface="Times New Roman" panose="02020603050405020304" pitchFamily="18" charset="0"/>
            </a:endParaRPr>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12</a:t>
            </a:fld>
            <a:endParaRPr lang="en-US"/>
          </a:p>
        </p:txBody>
      </p:sp>
    </p:spTree>
    <p:extLst>
      <p:ext uri="{BB962C8B-B14F-4D97-AF65-F5344CB8AC3E}">
        <p14:creationId xmlns:p14="http://schemas.microsoft.com/office/powerpoint/2010/main" val="3935624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Calibri" panose="020F0502020204030204" pitchFamily="34" charset="0"/>
                <a:ea typeface="Calibri" panose="020F0502020204030204" pitchFamily="34" charset="0"/>
              </a:rPr>
              <a:t>In .NET Core, project templates serve as starting points for creating different types of applications. When we create a new project, we can use a default project template that provides a basic structure and configuration for that specific application type. These templates basically help developers to get started quickly without having to manually set up the initial project structure. </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Calibri" panose="020F0502020204030204" pitchFamily="34" charset="0"/>
              </a:rPr>
              <a:t>Let quickly discuss some of common project templates available in .NET Core:</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1. Console Application:</a:t>
            </a:r>
            <a:endParaRPr lang="en-IN" sz="1800" dirty="0">
              <a:effectLst/>
              <a:latin typeface="Times New Roman" panose="02020603050405020304" pitchFamily="18" charset="0"/>
              <a:ea typeface="Times New Roman" panose="02020603050405020304" pitchFamily="18" charset="0"/>
            </a:endParaRPr>
          </a:p>
          <a:p>
            <a:pPr marL="342900"/>
            <a:r>
              <a:rPr lang="en-IN" sz="1800" b="1" dirty="0">
                <a:effectLst/>
                <a:latin typeface="Calibri" panose="020F0502020204030204" pitchFamily="34" charset="0"/>
                <a:ea typeface="Times New Roman" panose="02020603050405020304" pitchFamily="18" charset="0"/>
              </a:rPr>
              <a:t>Template: console</a:t>
            </a:r>
            <a:endParaRPr lang="en-IN" sz="1800" dirty="0">
              <a:effectLst/>
              <a:latin typeface="Times New Roman" panose="02020603050405020304" pitchFamily="18" charset="0"/>
              <a:ea typeface="Times New Roman" panose="02020603050405020304" pitchFamily="18" charset="0"/>
            </a:endParaRPr>
          </a:p>
          <a:p>
            <a:pPr marL="342900"/>
            <a:r>
              <a:rPr lang="en-IN" sz="1800" b="1" dirty="0">
                <a:effectLst/>
                <a:latin typeface="Calibri" panose="020F0502020204030204" pitchFamily="34" charset="0"/>
                <a:ea typeface="Times New Roman" panose="02020603050405020304" pitchFamily="18" charset="0"/>
              </a:rPr>
              <a:t>Description:</a:t>
            </a:r>
            <a:r>
              <a:rPr lang="en-IN" sz="1800" dirty="0">
                <a:effectLst/>
                <a:latin typeface="Calibri" panose="020F0502020204030204" pitchFamily="34" charset="0"/>
                <a:ea typeface="Times New Roman" panose="02020603050405020304" pitchFamily="18" charset="0"/>
              </a:rPr>
              <a:t> It is use to creates a simple console application with a basic </a:t>
            </a:r>
            <a:r>
              <a:rPr lang="en-IN" sz="1800" b="1" dirty="0" err="1">
                <a:effectLst/>
                <a:latin typeface="Calibri" panose="020F0502020204030204" pitchFamily="34" charset="0"/>
                <a:ea typeface="Times New Roman" panose="02020603050405020304" pitchFamily="18" charset="0"/>
              </a:rPr>
              <a:t>Program.cs</a:t>
            </a:r>
            <a:r>
              <a:rPr lang="en-IN" sz="1800" dirty="0">
                <a:effectLst/>
                <a:latin typeface="Calibri" panose="020F0502020204030204" pitchFamily="34" charset="0"/>
                <a:ea typeface="Times New Roman" panose="02020603050405020304" pitchFamily="18" charset="0"/>
              </a:rPr>
              <a:t> file containing the </a:t>
            </a:r>
            <a:r>
              <a:rPr lang="en-IN" sz="1800" b="1" dirty="0">
                <a:effectLst/>
                <a:latin typeface="Calibri" panose="020F0502020204030204" pitchFamily="34" charset="0"/>
                <a:ea typeface="Times New Roman" panose="02020603050405020304" pitchFamily="18" charset="0"/>
              </a:rPr>
              <a:t>Main</a:t>
            </a:r>
            <a:r>
              <a:rPr lang="en-IN" sz="1800" dirty="0">
                <a:effectLst/>
                <a:latin typeface="Calibri" panose="020F0502020204030204" pitchFamily="34" charset="0"/>
                <a:ea typeface="Times New Roman" panose="02020603050405020304" pitchFamily="18" charset="0"/>
              </a:rPr>
              <a:t> method. This template is suitable for building command-line tools or utilities.</a:t>
            </a:r>
            <a:endParaRPr lang="en-IN" sz="1800" dirty="0">
              <a:effectLst/>
              <a:latin typeface="Times New Roman" panose="02020603050405020304" pitchFamily="18" charset="0"/>
              <a:ea typeface="Times New Roman" panose="02020603050405020304" pitchFamily="18" charset="0"/>
            </a:endParaRPr>
          </a:p>
          <a:p>
            <a:pPr marL="342900">
              <a:spcAft>
                <a:spcPts val="800"/>
              </a:spcAft>
            </a:pPr>
            <a:r>
              <a:rPr lang="en-IN" sz="1800" dirty="0">
                <a:solidFill>
                  <a:srgbClr val="374151"/>
                </a:solidFill>
                <a:effectLst/>
                <a:latin typeface="Calibri" panose="020F0502020204030204" pitchFamily="34" charset="0"/>
                <a:ea typeface="Times New Roman" panose="02020603050405020304" pitchFamily="18" charset="0"/>
              </a:rPr>
              <a:t>      dotnet new console -n </a:t>
            </a:r>
            <a:r>
              <a:rPr lang="en-IN" sz="1800" dirty="0" err="1">
                <a:solidFill>
                  <a:srgbClr val="374151"/>
                </a:solidFill>
                <a:effectLst/>
                <a:latin typeface="Calibri" panose="020F0502020204030204" pitchFamily="34" charset="0"/>
                <a:ea typeface="Times New Roman" panose="02020603050405020304" pitchFamily="18" charset="0"/>
              </a:rPr>
              <a:t>MyConsoleApp</a:t>
            </a:r>
            <a:endParaRPr lang="en-IN" sz="1800" dirty="0">
              <a:effectLst/>
              <a:latin typeface="Times New Roman" panose="02020603050405020304" pitchFamily="18" charset="0"/>
              <a:ea typeface="Times New Roman" panose="02020603050405020304" pitchFamily="18" charset="0"/>
            </a:endParaRPr>
          </a:p>
          <a:p>
            <a:pPr>
              <a:spcAft>
                <a:spcPts val="800"/>
              </a:spcAft>
            </a:pPr>
            <a:r>
              <a:rPr lang="en-IN" sz="1800" dirty="0">
                <a:solidFill>
                  <a:srgbClr val="374151"/>
                </a:solidFill>
                <a:effectLst/>
                <a:latin typeface="Calibri" panose="020F0502020204030204" pitchFamily="34" charset="0"/>
                <a:ea typeface="Times New Roman" panose="02020603050405020304" pitchFamily="18" charset="0"/>
              </a:rPr>
              <a:t> </a:t>
            </a:r>
            <a:r>
              <a:rPr lang="en-IN" sz="1800" b="1" dirty="0">
                <a:effectLst/>
                <a:latin typeface="Calibri" panose="020F0502020204030204" pitchFamily="34" charset="0"/>
                <a:ea typeface="Times New Roman" panose="02020603050405020304" pitchFamily="18" charset="0"/>
              </a:rPr>
              <a:t>2. Class Library:</a:t>
            </a:r>
            <a:endParaRPr lang="en-IN" sz="1800" dirty="0">
              <a:effectLst/>
              <a:latin typeface="Times New Roman" panose="02020603050405020304" pitchFamily="18" charset="0"/>
              <a:ea typeface="Times New Roman" panose="02020603050405020304" pitchFamily="18" charset="0"/>
            </a:endParaRPr>
          </a:p>
          <a:p>
            <a:pPr marL="342900" lvl="0" indent="-342900" fontAlgn="ctr">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rPr>
              <a:t>Template: </a:t>
            </a:r>
            <a:r>
              <a:rPr lang="en-IN" sz="1800" b="1" dirty="0" err="1">
                <a:effectLst/>
                <a:latin typeface="Calibri" panose="020F0502020204030204" pitchFamily="34" charset="0"/>
                <a:ea typeface="Times New Roman" panose="02020603050405020304" pitchFamily="18" charset="0"/>
              </a:rPr>
              <a:t>classlib</a:t>
            </a:r>
            <a:endParaRPr lang="en-IN" sz="1800" dirty="0">
              <a:effectLst/>
              <a:latin typeface="Times New Roman" panose="02020603050405020304" pitchFamily="18" charset="0"/>
              <a:ea typeface="Times New Roman" panose="02020603050405020304" pitchFamily="18" charset="0"/>
            </a:endParaRPr>
          </a:p>
          <a:p>
            <a:pPr marL="342900" lvl="0" indent="-342900" fontAlgn="ctr">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rPr>
              <a:t>Description:</a:t>
            </a:r>
            <a:r>
              <a:rPr lang="en-IN" sz="1800" dirty="0">
                <a:effectLst/>
                <a:latin typeface="Calibri" panose="020F0502020204030204" pitchFamily="34" charset="0"/>
                <a:ea typeface="Times New Roman" panose="02020603050405020304" pitchFamily="18" charset="0"/>
              </a:rPr>
              <a:t> it is used to sets up the basic structure for a class library. This template is used when creating reusable libraries that can be referenced by other projects.</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374151"/>
                </a:solidFill>
                <a:effectLst/>
                <a:latin typeface="Calibri" panose="020F0502020204030204" pitchFamily="34" charset="0"/>
                <a:ea typeface="Times New Roman" panose="02020603050405020304" pitchFamily="18" charset="0"/>
              </a:rPr>
              <a:t>                 dotnet new </a:t>
            </a:r>
            <a:r>
              <a:rPr lang="en-IN" sz="1800" dirty="0" err="1">
                <a:solidFill>
                  <a:srgbClr val="374151"/>
                </a:solidFill>
                <a:effectLst/>
                <a:latin typeface="Calibri" panose="020F0502020204030204" pitchFamily="34" charset="0"/>
                <a:ea typeface="Times New Roman" panose="02020603050405020304" pitchFamily="18" charset="0"/>
              </a:rPr>
              <a:t>classlib</a:t>
            </a:r>
            <a:r>
              <a:rPr lang="en-IN" sz="1800" dirty="0">
                <a:solidFill>
                  <a:srgbClr val="374151"/>
                </a:solidFill>
                <a:effectLst/>
                <a:latin typeface="Calibri" panose="020F0502020204030204" pitchFamily="34" charset="0"/>
                <a:ea typeface="Times New Roman" panose="02020603050405020304" pitchFamily="18" charset="0"/>
              </a:rPr>
              <a:t> -n </a:t>
            </a:r>
            <a:r>
              <a:rPr lang="en-IN" sz="1800" dirty="0" err="1">
                <a:solidFill>
                  <a:srgbClr val="374151"/>
                </a:solidFill>
                <a:effectLst/>
                <a:latin typeface="Calibri" panose="020F0502020204030204" pitchFamily="34" charset="0"/>
                <a:ea typeface="Times New Roman" panose="02020603050405020304" pitchFamily="18" charset="0"/>
              </a:rPr>
              <a:t>MyLibrary</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374151"/>
                </a:solidFill>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spcAft>
                <a:spcPts val="800"/>
              </a:spcAft>
            </a:pPr>
            <a:r>
              <a:rPr lang="en-IN" sz="1800" b="1" dirty="0">
                <a:effectLst/>
                <a:latin typeface="Calibri" panose="020F0502020204030204" pitchFamily="34" charset="0"/>
                <a:ea typeface="Times New Roman" panose="02020603050405020304" pitchFamily="18" charset="0"/>
              </a:rPr>
              <a:t>3. ASP.NET Core API Application:</a:t>
            </a:r>
            <a:endParaRPr lang="en-IN" sz="1800" dirty="0">
              <a:effectLst/>
              <a:latin typeface="Times New Roman" panose="02020603050405020304" pitchFamily="18" charset="0"/>
              <a:ea typeface="Times New Roman" panose="02020603050405020304" pitchFamily="18" charset="0"/>
            </a:endParaRPr>
          </a:p>
          <a:p>
            <a:pPr marL="342900" lvl="0" indent="-342900" fontAlgn="ctr">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rPr>
              <a:t>Template: </a:t>
            </a:r>
            <a:r>
              <a:rPr lang="en-IN" sz="1800" b="1" dirty="0" err="1">
                <a:effectLst/>
                <a:latin typeface="Calibri" panose="020F0502020204030204" pitchFamily="34" charset="0"/>
                <a:ea typeface="Times New Roman" panose="02020603050405020304" pitchFamily="18" charset="0"/>
              </a:rPr>
              <a:t>webapi</a:t>
            </a:r>
            <a:endParaRPr lang="en-IN" sz="1800" dirty="0">
              <a:effectLst/>
              <a:latin typeface="Times New Roman" panose="02020603050405020304" pitchFamily="18" charset="0"/>
              <a:ea typeface="Times New Roman" panose="02020603050405020304" pitchFamily="18" charset="0"/>
            </a:endParaRPr>
          </a:p>
          <a:p>
            <a:pPr marL="342900" lvl="0" indent="-342900" fontAlgn="ctr">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rPr>
              <a:t>Description: </a:t>
            </a:r>
            <a:r>
              <a:rPr lang="en-IN" sz="1800" dirty="0">
                <a:effectLst/>
                <a:latin typeface="Calibri" panose="020F0502020204030204" pitchFamily="34" charset="0"/>
                <a:ea typeface="Times New Roman" panose="02020603050405020304" pitchFamily="18" charset="0"/>
              </a:rPr>
              <a:t>It is a starting point for building a REST APIs service.</a:t>
            </a:r>
            <a:r>
              <a:rPr lang="en-IN" sz="1800" dirty="0">
                <a:solidFill>
                  <a:srgbClr val="374151"/>
                </a:solidFill>
                <a:effectLst/>
                <a:latin typeface="Calibri" panose="020F0502020204030204" pitchFamily="34" charset="0"/>
                <a:ea typeface="Times New Roman" panose="02020603050405020304" pitchFamily="18" charset="0"/>
              </a:rPr>
              <a:t> </a:t>
            </a:r>
            <a:r>
              <a:rPr lang="en-IN" sz="1800" dirty="0">
                <a:effectLst/>
                <a:latin typeface="Calibri" panose="020F0502020204030204" pitchFamily="34" charset="0"/>
                <a:ea typeface="Times New Roman" panose="02020603050405020304" pitchFamily="18" charset="0"/>
              </a:rPr>
              <a:t>It includes a controller, startup class and configuration file</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374151"/>
                </a:solidFill>
                <a:effectLst/>
                <a:latin typeface="Calibri" panose="020F0502020204030204" pitchFamily="34" charset="0"/>
                <a:ea typeface="Times New Roman" panose="02020603050405020304" pitchFamily="18" charset="0"/>
              </a:rPr>
              <a:t>                 dotnet new </a:t>
            </a:r>
            <a:r>
              <a:rPr lang="en-IN" sz="1800" dirty="0" err="1">
                <a:solidFill>
                  <a:srgbClr val="374151"/>
                </a:solidFill>
                <a:effectLst/>
                <a:latin typeface="Calibri" panose="020F0502020204030204" pitchFamily="34" charset="0"/>
                <a:ea typeface="Times New Roman" panose="02020603050405020304" pitchFamily="18" charset="0"/>
              </a:rPr>
              <a:t>webapi</a:t>
            </a:r>
            <a:r>
              <a:rPr lang="en-IN" sz="1800" dirty="0">
                <a:solidFill>
                  <a:srgbClr val="374151"/>
                </a:solidFill>
                <a:effectLst/>
                <a:latin typeface="Calibri" panose="020F0502020204030204" pitchFamily="34" charset="0"/>
                <a:ea typeface="Times New Roman" panose="02020603050405020304" pitchFamily="18" charset="0"/>
              </a:rPr>
              <a:t> -n </a:t>
            </a:r>
            <a:r>
              <a:rPr lang="en-IN" sz="1800" dirty="0" err="1">
                <a:solidFill>
                  <a:srgbClr val="374151"/>
                </a:solidFill>
                <a:effectLst/>
                <a:latin typeface="Calibri" panose="020F0502020204030204" pitchFamily="34" charset="0"/>
                <a:ea typeface="Times New Roman" panose="02020603050405020304" pitchFamily="18" charset="0"/>
              </a:rPr>
              <a:t>MyApi</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374151"/>
                </a:solidFill>
                <a:effectLst/>
                <a:latin typeface="Calibri" panose="020F0502020204030204" pitchFamily="34" charset="0"/>
                <a:ea typeface="Times New Roman" panose="02020603050405020304" pitchFamily="18" charset="0"/>
              </a:rPr>
              <a:t> </a:t>
            </a:r>
            <a:r>
              <a:rPr lang="en-IN" sz="1800" dirty="0">
                <a:solidFill>
                  <a:srgbClr val="979797"/>
                </a:solidFill>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spcAft>
                <a:spcPts val="800"/>
              </a:spcAft>
            </a:pPr>
            <a:r>
              <a:rPr lang="en-IN" sz="1800" b="1" dirty="0">
                <a:effectLst/>
                <a:latin typeface="Calibri" panose="020F0502020204030204" pitchFamily="34" charset="0"/>
                <a:ea typeface="Times New Roman" panose="02020603050405020304" pitchFamily="18" charset="0"/>
              </a:rPr>
              <a:t>4. Razor Pages Web Application:</a:t>
            </a:r>
            <a:endParaRPr lang="en-IN" sz="1800" dirty="0">
              <a:effectLst/>
              <a:latin typeface="Times New Roman" panose="02020603050405020304" pitchFamily="18" charset="0"/>
              <a:ea typeface="Times New Roman" panose="02020603050405020304" pitchFamily="18" charset="0"/>
            </a:endParaRPr>
          </a:p>
          <a:p>
            <a:pPr marL="342900" lvl="0" indent="-342900" fontAlgn="ctr">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rPr>
              <a:t>Template: webapp</a:t>
            </a:r>
            <a:endParaRPr lang="en-IN" sz="1800" dirty="0">
              <a:effectLst/>
              <a:latin typeface="Times New Roman" panose="02020603050405020304" pitchFamily="18" charset="0"/>
              <a:ea typeface="Times New Roman" panose="02020603050405020304" pitchFamily="18" charset="0"/>
            </a:endParaRPr>
          </a:p>
          <a:p>
            <a:pPr marL="342900" lvl="0" indent="-342900" fontAlgn="ctr">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rPr>
              <a:t>Description:</a:t>
            </a:r>
            <a:r>
              <a:rPr lang="en-IN" sz="1800" dirty="0">
                <a:effectLst/>
                <a:latin typeface="Calibri" panose="020F0502020204030204" pitchFamily="34" charset="0"/>
                <a:ea typeface="Times New Roman" panose="02020603050405020304" pitchFamily="18" charset="0"/>
              </a:rPr>
              <a:t> Creates an ASP.NET Core web application using Razor Pages. Razor Pages is a lightweight framework for building dynamic web pages.</a:t>
            </a:r>
            <a:endParaRPr lang="en-IN" sz="1800" dirty="0">
              <a:effectLst/>
              <a:latin typeface="Times New Roman" panose="02020603050405020304" pitchFamily="18" charset="0"/>
              <a:ea typeface="Times New Roman" panose="02020603050405020304" pitchFamily="18" charset="0"/>
            </a:endParaRPr>
          </a:p>
          <a:p>
            <a:pPr marL="342900"/>
            <a:r>
              <a:rPr lang="en-IN" sz="1800" dirty="0">
                <a:solidFill>
                  <a:srgbClr val="374151"/>
                </a:solidFill>
                <a:effectLst/>
                <a:latin typeface="Calibri" panose="020F0502020204030204" pitchFamily="34" charset="0"/>
                <a:ea typeface="Times New Roman" panose="02020603050405020304" pitchFamily="18" charset="0"/>
              </a:rPr>
              <a:t>        dotnet new angular -n </a:t>
            </a:r>
            <a:r>
              <a:rPr lang="en-IN" sz="1800" dirty="0" err="1">
                <a:solidFill>
                  <a:srgbClr val="374151"/>
                </a:solidFill>
                <a:effectLst/>
                <a:latin typeface="Calibri" panose="020F0502020204030204" pitchFamily="34" charset="0"/>
                <a:ea typeface="Times New Roman" panose="02020603050405020304" pitchFamily="18" charset="0"/>
              </a:rPr>
              <a:t>MyAngularApp</a:t>
            </a:r>
            <a:r>
              <a:rPr lang="en-IN" sz="1800" dirty="0">
                <a:solidFill>
                  <a:srgbClr val="374151"/>
                </a:solidFill>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a:r>
              <a:rPr lang="en-IN" sz="1800" dirty="0">
                <a:solidFill>
                  <a:srgbClr val="374151"/>
                </a:solidFill>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spcAft>
                <a:spcPts val="800"/>
              </a:spcAft>
            </a:pPr>
            <a:r>
              <a:rPr lang="en-IN" sz="1800" b="1" dirty="0">
                <a:effectLst/>
                <a:latin typeface="Calibri" panose="020F0502020204030204" pitchFamily="34" charset="0"/>
                <a:ea typeface="Times New Roman" panose="02020603050405020304" pitchFamily="18" charset="0"/>
              </a:rPr>
              <a:t>5. MVC (Model-View-Controller) Web Application:</a:t>
            </a:r>
            <a:endParaRPr lang="en-IN" sz="1800" dirty="0">
              <a:effectLst/>
              <a:latin typeface="Times New Roman" panose="02020603050405020304" pitchFamily="18" charset="0"/>
              <a:ea typeface="Times New Roman" panose="02020603050405020304" pitchFamily="18" charset="0"/>
            </a:endParaRPr>
          </a:p>
          <a:p>
            <a:pPr marL="342900" lvl="0" indent="-342900" fontAlgn="ctr">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rPr>
              <a:t>Template: </a:t>
            </a:r>
            <a:r>
              <a:rPr lang="en-IN" sz="1800" b="1" dirty="0" err="1">
                <a:effectLst/>
                <a:latin typeface="Calibri" panose="020F0502020204030204" pitchFamily="34" charset="0"/>
                <a:ea typeface="Times New Roman" panose="02020603050405020304" pitchFamily="18" charset="0"/>
              </a:rPr>
              <a:t>mvc</a:t>
            </a:r>
            <a:endParaRPr lang="en-IN" sz="1800" dirty="0">
              <a:effectLst/>
              <a:latin typeface="Times New Roman" panose="02020603050405020304" pitchFamily="18" charset="0"/>
              <a:ea typeface="Times New Roman" panose="02020603050405020304" pitchFamily="18" charset="0"/>
            </a:endParaRPr>
          </a:p>
          <a:p>
            <a:pPr marL="342900" lvl="0" indent="-342900" fontAlgn="ctr">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rPr>
              <a:t>Description:</a:t>
            </a:r>
            <a:r>
              <a:rPr lang="en-IN" sz="1800" dirty="0">
                <a:effectLst/>
                <a:latin typeface="Calibri" panose="020F0502020204030204" pitchFamily="34" charset="0"/>
                <a:ea typeface="Times New Roman" panose="02020603050405020304" pitchFamily="18" charset="0"/>
              </a:rPr>
              <a:t> It's a starting point for building a dynamic web application using the Model-View-Controller design pattern. </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374151"/>
                </a:solidFill>
                <a:effectLst/>
                <a:latin typeface="Calibri" panose="020F0502020204030204" pitchFamily="34" charset="0"/>
                <a:ea typeface="Times New Roman" panose="02020603050405020304" pitchFamily="18" charset="0"/>
              </a:rPr>
              <a:t>                 dotnet new </a:t>
            </a:r>
            <a:r>
              <a:rPr lang="en-IN" sz="1800" dirty="0" err="1">
                <a:solidFill>
                  <a:srgbClr val="374151"/>
                </a:solidFill>
                <a:effectLst/>
                <a:latin typeface="Calibri" panose="020F0502020204030204" pitchFamily="34" charset="0"/>
                <a:ea typeface="Times New Roman" panose="02020603050405020304" pitchFamily="18" charset="0"/>
              </a:rPr>
              <a:t>mvc</a:t>
            </a:r>
            <a:r>
              <a:rPr lang="en-IN" sz="1800" dirty="0">
                <a:solidFill>
                  <a:srgbClr val="374151"/>
                </a:solidFill>
                <a:effectLst/>
                <a:latin typeface="Calibri" panose="020F0502020204030204" pitchFamily="34" charset="0"/>
                <a:ea typeface="Times New Roman" panose="02020603050405020304" pitchFamily="18" charset="0"/>
              </a:rPr>
              <a:t> -n </a:t>
            </a:r>
            <a:r>
              <a:rPr lang="en-IN" sz="1800" dirty="0" err="1">
                <a:solidFill>
                  <a:srgbClr val="374151"/>
                </a:solidFill>
                <a:effectLst/>
                <a:latin typeface="Calibri" panose="020F0502020204030204" pitchFamily="34" charset="0"/>
                <a:ea typeface="Times New Roman" panose="02020603050405020304" pitchFamily="18" charset="0"/>
              </a:rPr>
              <a:t>MyMvcApp</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979797"/>
                </a:solidFill>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spcAft>
                <a:spcPts val="800"/>
              </a:spcAft>
            </a:pPr>
            <a:r>
              <a:rPr lang="en-IN" sz="1800" b="1" dirty="0">
                <a:effectLst/>
                <a:latin typeface="Calibri" panose="020F0502020204030204" pitchFamily="34" charset="0"/>
                <a:ea typeface="Times New Roman" panose="02020603050405020304" pitchFamily="18" charset="0"/>
              </a:rPr>
              <a:t>6. Angular with ASP.NET Core Web Application:</a:t>
            </a:r>
            <a:endParaRPr lang="en-IN" sz="1800" dirty="0">
              <a:effectLst/>
              <a:latin typeface="Times New Roman" panose="02020603050405020304" pitchFamily="18" charset="0"/>
              <a:ea typeface="Times New Roman" panose="02020603050405020304" pitchFamily="18" charset="0"/>
            </a:endParaRPr>
          </a:p>
          <a:p>
            <a:pPr marL="342900" lvl="0" indent="-342900" fontAlgn="ctr">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rPr>
              <a:t>Template: angular</a:t>
            </a:r>
            <a:endParaRPr lang="en-IN" sz="1800" dirty="0">
              <a:effectLst/>
              <a:latin typeface="Times New Roman" panose="02020603050405020304" pitchFamily="18" charset="0"/>
              <a:ea typeface="Times New Roman" panose="02020603050405020304" pitchFamily="18" charset="0"/>
            </a:endParaRPr>
          </a:p>
          <a:p>
            <a:pPr marL="342900" lvl="0" indent="-342900" fontAlgn="ctr">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rPr>
              <a:t>Description:</a:t>
            </a:r>
            <a:r>
              <a:rPr lang="en-IN" sz="1800" dirty="0">
                <a:effectLst/>
                <a:latin typeface="Calibri" panose="020F0502020204030204" pitchFamily="34" charset="0"/>
                <a:ea typeface="Times New Roman" panose="02020603050405020304" pitchFamily="18" charset="0"/>
              </a:rPr>
              <a:t> Combines ASP.NET Core with an Angular frontend. It sets up a project structure that includes both the server-side ASP.NET Core application and the client-side Angular application.</a:t>
            </a:r>
            <a:r>
              <a:rPr lang="en-IN" sz="1800" dirty="0">
                <a:solidFill>
                  <a:srgbClr val="374151"/>
                </a:solidFill>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374151"/>
                </a:solidFill>
                <a:effectLst/>
                <a:latin typeface="Calibri" panose="020F0502020204030204" pitchFamily="34" charset="0"/>
                <a:ea typeface="Times New Roman" panose="02020603050405020304" pitchFamily="18" charset="0"/>
              </a:rPr>
              <a:t>                dotnet new angular -n </a:t>
            </a:r>
            <a:r>
              <a:rPr lang="en-IN" sz="1800" dirty="0" err="1">
                <a:solidFill>
                  <a:srgbClr val="374151"/>
                </a:solidFill>
                <a:effectLst/>
                <a:latin typeface="Calibri" panose="020F0502020204030204" pitchFamily="34" charset="0"/>
                <a:ea typeface="Times New Roman" panose="02020603050405020304" pitchFamily="18" charset="0"/>
              </a:rPr>
              <a:t>MyAngularApp</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979797"/>
                </a:solidFill>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13</a:t>
            </a:fld>
            <a:endParaRPr lang="en-US"/>
          </a:p>
        </p:txBody>
      </p:sp>
    </p:spTree>
    <p:extLst>
      <p:ext uri="{BB962C8B-B14F-4D97-AF65-F5344CB8AC3E}">
        <p14:creationId xmlns:p14="http://schemas.microsoft.com/office/powerpoint/2010/main" val="373404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400"/>
              </a:spcAft>
            </a:pPr>
            <a:r>
              <a:rPr lang="en-IN" sz="1800" b="0" u="sng" dirty="0">
                <a:solidFill>
                  <a:srgbClr val="181717"/>
                </a:solidFill>
                <a:effectLst/>
                <a:latin typeface="Calibri" panose="020F0502020204030204" pitchFamily="34" charset="0"/>
                <a:ea typeface="Times New Roman" panose="02020603050405020304" pitchFamily="18" charset="0"/>
              </a:rPr>
              <a:t>Controller</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181717"/>
                </a:solidFill>
                <a:effectLst/>
                <a:latin typeface="Calibri" panose="020F0502020204030204" pitchFamily="34" charset="0"/>
                <a:ea typeface="Times New Roman" panose="02020603050405020304" pitchFamily="18" charset="0"/>
              </a:rPr>
              <a:t>First folder that you see is the “Controller” folder intended to hold all the API controllers class in this project. If you expand this folder, you will see default “</a:t>
            </a:r>
            <a:r>
              <a:rPr lang="en-IN" sz="1800" b="0" dirty="0" err="1">
                <a:solidFill>
                  <a:srgbClr val="181717"/>
                </a:solidFill>
                <a:effectLst/>
                <a:latin typeface="Calibri" panose="020F0502020204030204" pitchFamily="34" charset="0"/>
                <a:ea typeface="Times New Roman" panose="02020603050405020304" pitchFamily="18" charset="0"/>
              </a:rPr>
              <a:t>WeatherForeastController</a:t>
            </a:r>
            <a:r>
              <a:rPr lang="en-IN" sz="1800" b="0" dirty="0">
                <a:solidFill>
                  <a:srgbClr val="181717"/>
                </a:solidFill>
                <a:effectLst/>
                <a:latin typeface="Calibri" panose="020F0502020204030204" pitchFamily="34" charset="0"/>
                <a:ea typeface="Times New Roman" panose="02020603050405020304" pitchFamily="18" charset="0"/>
              </a:rPr>
              <a:t>” </a:t>
            </a:r>
            <a:r>
              <a:rPr lang="en-IN" sz="1800" b="0" dirty="0" err="1">
                <a:solidFill>
                  <a:srgbClr val="181717"/>
                </a:solidFill>
                <a:effectLst/>
                <a:latin typeface="Calibri" panose="020F0502020204030204" pitchFamily="34" charset="0"/>
                <a:ea typeface="Times New Roman" panose="02020603050405020304" pitchFamily="18" charset="0"/>
              </a:rPr>
              <a:t>api</a:t>
            </a:r>
            <a:r>
              <a:rPr lang="en-IN" sz="1800" b="0" dirty="0">
                <a:solidFill>
                  <a:srgbClr val="181717"/>
                </a:solidFill>
                <a:effectLst/>
                <a:latin typeface="Calibri" panose="020F0502020204030204" pitchFamily="34" charset="0"/>
                <a:ea typeface="Times New Roman" panose="02020603050405020304" pitchFamily="18" charset="0"/>
              </a:rPr>
              <a:t> controller with default Get Http method with default sample code.</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181717"/>
                </a:solidFill>
                <a:effectLst/>
                <a:latin typeface="Calibri" panose="020F0502020204030204" pitchFamily="34"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a:spcAft>
                <a:spcPts val="400"/>
              </a:spcAft>
            </a:pPr>
            <a:r>
              <a:rPr lang="en-IN" sz="1800" b="0" u="sng" dirty="0" err="1">
                <a:solidFill>
                  <a:srgbClr val="181717"/>
                </a:solidFill>
                <a:effectLst/>
                <a:latin typeface="Calibri" panose="020F0502020204030204" pitchFamily="34" charset="0"/>
                <a:ea typeface="Times New Roman" panose="02020603050405020304" pitchFamily="18" charset="0"/>
              </a:rPr>
              <a:t>Obj</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181717"/>
                </a:solidFill>
                <a:effectLst/>
                <a:latin typeface="Calibri" panose="020F0502020204030204" pitchFamily="34" charset="0"/>
                <a:ea typeface="Times New Roman" panose="02020603050405020304" pitchFamily="18" charset="0"/>
              </a:rPr>
              <a:t>The compiler generates one object file for each source file, and those files are placed into the </a:t>
            </a:r>
            <a:r>
              <a:rPr lang="en-IN" sz="1800" b="0" dirty="0" err="1">
                <a:solidFill>
                  <a:srgbClr val="181717"/>
                </a:solidFill>
                <a:effectLst/>
                <a:latin typeface="Calibri" panose="020F0502020204030204" pitchFamily="34" charset="0"/>
                <a:ea typeface="Times New Roman" panose="02020603050405020304" pitchFamily="18" charset="0"/>
              </a:rPr>
              <a:t>obj</a:t>
            </a:r>
            <a:r>
              <a:rPr lang="en-IN" sz="1800" b="0" dirty="0">
                <a:solidFill>
                  <a:srgbClr val="181717"/>
                </a:solidFill>
                <a:effectLst/>
                <a:latin typeface="Calibri" panose="020F0502020204030204" pitchFamily="34" charset="0"/>
                <a:ea typeface="Times New Roman" panose="02020603050405020304" pitchFamily="18" charset="0"/>
              </a:rPr>
              <a:t> folder.</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181717"/>
                </a:solidFill>
                <a:effectLst/>
                <a:latin typeface="Calibri" panose="020F0502020204030204" pitchFamily="34" charset="0"/>
                <a:ea typeface="Times New Roman" panose="02020603050405020304" pitchFamily="18" charset="0"/>
              </a:rPr>
              <a:t>Each of these folders are further subdivided into Debug and Release folders, which simply correspond to the project's build configurations</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181717"/>
                </a:solidFill>
                <a:effectLst/>
                <a:latin typeface="Calibri" panose="020F0502020204030204" pitchFamily="34"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181717"/>
                </a:solidFill>
                <a:effectLst/>
                <a:latin typeface="Calibri" panose="020F0502020204030204" pitchFamily="34"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181717"/>
                </a:solidFill>
                <a:effectLst/>
                <a:latin typeface="Calibri" panose="020F0502020204030204" pitchFamily="34" charset="0"/>
                <a:ea typeface="Times New Roman" panose="02020603050405020304" pitchFamily="18" charset="0"/>
              </a:rPr>
              <a:t>Actually, C# compilation is a two-step process, see the below diagram for more details:</a:t>
            </a:r>
            <a:endParaRPr lang="en-IN" sz="1800" b="1" dirty="0">
              <a:effectLst/>
              <a:latin typeface="Times New Roman" panose="02020603050405020304" pitchFamily="18" charset="0"/>
              <a:ea typeface="Times New Roman" panose="02020603050405020304" pitchFamily="18" charset="0"/>
            </a:endParaRPr>
          </a:p>
          <a:p>
            <a:r>
              <a:rPr lang="en-IN" sz="1800" b="1" dirty="0">
                <a:solidFill>
                  <a:srgbClr val="181717"/>
                </a:solidFill>
                <a:effectLst/>
                <a:latin typeface="Calibri" panose="020F0502020204030204" pitchFamily="34" charset="0"/>
                <a:ea typeface="Times New Roman" panose="02020603050405020304" pitchFamily="18" charset="0"/>
              </a:rPr>
              <a:t>Compiling</a:t>
            </a:r>
            <a:r>
              <a:rPr lang="en-IN" sz="1800" b="0" dirty="0">
                <a:solidFill>
                  <a:srgbClr val="181717"/>
                </a:solidFill>
                <a:effectLst/>
                <a:latin typeface="Calibri" panose="020F0502020204030204" pitchFamily="34" charset="0"/>
                <a:ea typeface="Times New Roman" panose="02020603050405020304" pitchFamily="18" charset="0"/>
              </a:rPr>
              <a:t>: In compiling phase individual C# code files are compiled into individual compiled units. These individual compiled code files go in the OBJ directory. The </a:t>
            </a:r>
            <a:r>
              <a:rPr lang="en-IN" sz="1800" b="0" dirty="0" err="1">
                <a:solidFill>
                  <a:srgbClr val="181717"/>
                </a:solidFill>
                <a:effectLst/>
                <a:latin typeface="Calibri" panose="020F0502020204030204" pitchFamily="34" charset="0"/>
                <a:ea typeface="Times New Roman" panose="02020603050405020304" pitchFamily="18" charset="0"/>
              </a:rPr>
              <a:t>obj</a:t>
            </a:r>
            <a:r>
              <a:rPr lang="en-IN" sz="1800" b="0" dirty="0">
                <a:solidFill>
                  <a:srgbClr val="181717"/>
                </a:solidFill>
                <a:effectLst/>
                <a:latin typeface="Calibri" panose="020F0502020204030204" pitchFamily="34" charset="0"/>
                <a:ea typeface="Times New Roman" panose="02020603050405020304" pitchFamily="18" charset="0"/>
              </a:rPr>
              <a:t> folder holds </a:t>
            </a:r>
            <a:r>
              <a:rPr lang="en-IN" sz="1800" b="1" dirty="0">
                <a:solidFill>
                  <a:srgbClr val="181717"/>
                </a:solidFill>
                <a:effectLst/>
                <a:latin typeface="Calibri" panose="020F0502020204030204" pitchFamily="34" charset="0"/>
                <a:ea typeface="Times New Roman" panose="02020603050405020304" pitchFamily="18" charset="0"/>
              </a:rPr>
              <a:t>object, or intermediate, files</a:t>
            </a:r>
            <a:r>
              <a:rPr lang="en-IN" sz="1800" b="0" dirty="0">
                <a:solidFill>
                  <a:srgbClr val="181717"/>
                </a:solidFill>
                <a:effectLst/>
                <a:latin typeface="Calibri" panose="020F0502020204030204" pitchFamily="34" charset="0"/>
                <a:ea typeface="Times New Roman" panose="02020603050405020304" pitchFamily="18" charset="0"/>
              </a:rPr>
              <a:t>, which are compiled binary files that haven't been linked yet. </a:t>
            </a:r>
            <a:endParaRPr lang="en-IN" sz="1800" b="1" dirty="0">
              <a:effectLst/>
              <a:latin typeface="Times New Roman" panose="02020603050405020304" pitchFamily="18" charset="0"/>
              <a:ea typeface="Times New Roman" panose="02020603050405020304" pitchFamily="18" charset="0"/>
            </a:endParaRPr>
          </a:p>
          <a:p>
            <a:r>
              <a:rPr lang="en-IN" sz="1800" b="1" dirty="0">
                <a:solidFill>
                  <a:srgbClr val="181717"/>
                </a:solidFill>
                <a:effectLst/>
                <a:latin typeface="Calibri" panose="020F0502020204030204" pitchFamily="34" charset="0"/>
                <a:ea typeface="Times New Roman" panose="02020603050405020304" pitchFamily="18" charset="0"/>
              </a:rPr>
              <a:t>Linking</a:t>
            </a:r>
            <a:r>
              <a:rPr lang="en-IN" sz="1800" b="0" dirty="0">
                <a:solidFill>
                  <a:srgbClr val="181717"/>
                </a:solidFill>
                <a:effectLst/>
                <a:latin typeface="Calibri" panose="020F0502020204030204" pitchFamily="34" charset="0"/>
                <a:ea typeface="Times New Roman" panose="02020603050405020304" pitchFamily="18" charset="0"/>
              </a:rPr>
              <a:t>: In the linking phase these individual compiled code files are linked to create single unit DLL and EXE. This goes in the BIN directory.</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181717"/>
                </a:solidFill>
                <a:effectLst/>
                <a:latin typeface="Calibri" panose="020F0502020204030204" pitchFamily="34"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a:spcAft>
                <a:spcPts val="400"/>
              </a:spcAft>
            </a:pPr>
            <a:r>
              <a:rPr lang="en-IN" sz="1800" b="0" u="sng" dirty="0">
                <a:solidFill>
                  <a:srgbClr val="181717"/>
                </a:solidFill>
                <a:effectLst/>
                <a:latin typeface="Calibri" panose="020F0502020204030204" pitchFamily="34" charset="0"/>
                <a:ea typeface="Times New Roman" panose="02020603050405020304" pitchFamily="18" charset="0"/>
              </a:rPr>
              <a:t>Properties</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181717"/>
                </a:solidFill>
                <a:effectLst/>
                <a:latin typeface="Calibri" panose="020F0502020204030204" pitchFamily="34" charset="0"/>
                <a:ea typeface="Times New Roman" panose="02020603050405020304" pitchFamily="18" charset="0"/>
              </a:rPr>
              <a:t>The Properties node includes </a:t>
            </a:r>
            <a:r>
              <a:rPr lang="en-IN" sz="1800" b="0" dirty="0" err="1">
                <a:solidFill>
                  <a:srgbClr val="181717"/>
                </a:solidFill>
                <a:effectLst/>
                <a:latin typeface="Calibri" panose="020F0502020204030204" pitchFamily="34" charset="0"/>
                <a:ea typeface="Times New Roman" panose="02020603050405020304" pitchFamily="18" charset="0"/>
              </a:rPr>
              <a:t>launchSettings.json</a:t>
            </a:r>
            <a:r>
              <a:rPr lang="en-IN" sz="1800" b="0" dirty="0">
                <a:solidFill>
                  <a:srgbClr val="181717"/>
                </a:solidFill>
                <a:effectLst/>
                <a:latin typeface="Calibri" panose="020F0502020204030204" pitchFamily="34" charset="0"/>
                <a:ea typeface="Times New Roman" panose="02020603050405020304" pitchFamily="18" charset="0"/>
              </a:rPr>
              <a:t> file which includes Visual Studio profiles of debug settings. </a:t>
            </a:r>
            <a:r>
              <a:rPr lang="en-IN" sz="1800" b="0" dirty="0" err="1">
                <a:solidFill>
                  <a:srgbClr val="181717"/>
                </a:solidFill>
                <a:effectLst/>
                <a:latin typeface="Calibri" panose="020F0502020204030204" pitchFamily="34" charset="0"/>
                <a:ea typeface="Times New Roman" panose="02020603050405020304" pitchFamily="18" charset="0"/>
              </a:rPr>
              <a:t>launchSettings.json</a:t>
            </a:r>
            <a:r>
              <a:rPr lang="en-IN" sz="1800" b="0" dirty="0">
                <a:solidFill>
                  <a:srgbClr val="181717"/>
                </a:solidFill>
                <a:effectLst/>
                <a:latin typeface="Calibri" panose="020F0502020204030204" pitchFamily="34" charset="0"/>
                <a:ea typeface="Times New Roman" panose="02020603050405020304" pitchFamily="18" charset="0"/>
              </a:rPr>
              <a:t> helps developers to configure the debugging and launch profiles of their project for different environments such as development, staging, production, etc.</a:t>
            </a:r>
            <a:endParaRPr lang="en-IN" sz="1800" b="1" dirty="0">
              <a:effectLst/>
              <a:latin typeface="Times New Roman" panose="02020603050405020304" pitchFamily="18" charset="0"/>
              <a:ea typeface="Times New Roman" panose="02020603050405020304" pitchFamily="18" charset="0"/>
            </a:endParaRPr>
          </a:p>
          <a:p>
            <a:r>
              <a:rPr lang="en-IN" sz="1800" b="0" spc="-5" dirty="0">
                <a:solidFill>
                  <a:srgbClr val="242424"/>
                </a:solidFill>
                <a:effectLst/>
                <a:latin typeface="Calibri" panose="020F0502020204030204" pitchFamily="34" charset="0"/>
                <a:ea typeface="Times New Roman" panose="02020603050405020304" pitchFamily="18" charset="0"/>
              </a:rPr>
              <a:t>Each profile defines how to run your project when you click on the “Run” button in Visual Studio.</a:t>
            </a:r>
            <a:endParaRPr lang="en-IN" sz="1800" b="1" dirty="0">
              <a:effectLst/>
              <a:latin typeface="Times New Roman" panose="02020603050405020304" pitchFamily="18" charset="0"/>
              <a:ea typeface="Times New Roman" panose="02020603050405020304" pitchFamily="18" charset="0"/>
            </a:endParaRPr>
          </a:p>
          <a:p>
            <a:r>
              <a:rPr lang="en-IN" sz="1800" b="0" spc="-5" dirty="0">
                <a:solidFill>
                  <a:srgbClr val="242424"/>
                </a:solidFill>
                <a:effectLst/>
                <a:latin typeface="Calibri" panose="020F0502020204030204" pitchFamily="34"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a:spcAft>
                <a:spcPts val="400"/>
              </a:spcAft>
            </a:pPr>
            <a:r>
              <a:rPr lang="en-IN" sz="1800" b="0" u="sng" dirty="0" err="1">
                <a:solidFill>
                  <a:srgbClr val="181717"/>
                </a:solidFill>
                <a:effectLst/>
                <a:latin typeface="Calibri" panose="020F0502020204030204" pitchFamily="34" charset="0"/>
                <a:ea typeface="Times New Roman" panose="02020603050405020304" pitchFamily="18" charset="0"/>
              </a:rPr>
              <a:t>Appsettings</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181717"/>
                </a:solidFill>
                <a:effectLst/>
                <a:latin typeface="Calibri" panose="020F0502020204030204" pitchFamily="34" charset="0"/>
                <a:ea typeface="Times New Roman" panose="02020603050405020304" pitchFamily="18" charset="0"/>
              </a:rPr>
              <a:t>The </a:t>
            </a:r>
            <a:r>
              <a:rPr lang="en-IN" sz="1800" b="0" dirty="0" err="1">
                <a:solidFill>
                  <a:srgbClr val="181717"/>
                </a:solidFill>
                <a:effectLst/>
                <a:latin typeface="Calibri" panose="020F0502020204030204" pitchFamily="34" charset="0"/>
                <a:ea typeface="Times New Roman" panose="02020603050405020304" pitchFamily="18" charset="0"/>
              </a:rPr>
              <a:t>appsettings.json</a:t>
            </a:r>
            <a:r>
              <a:rPr lang="en-IN" sz="1800" b="0" dirty="0">
                <a:solidFill>
                  <a:srgbClr val="181717"/>
                </a:solidFill>
                <a:effectLst/>
                <a:latin typeface="Calibri" panose="020F0502020204030204" pitchFamily="34" charset="0"/>
                <a:ea typeface="Times New Roman" panose="02020603050405020304" pitchFamily="18" charset="0"/>
              </a:rPr>
              <a:t> file is a configuration file commonly used to store application-specific configuration settings and parameters. It allows developers to use JSON format for the configurations instead of code, which makes it easier to add or update settings without modifying the application's source code.</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181717"/>
                </a:solidFill>
                <a:effectLst/>
                <a:latin typeface="Calibri" panose="020F0502020204030204" pitchFamily="34" charset="0"/>
                <a:ea typeface="Times New Roman" panose="02020603050405020304" pitchFamily="18" charset="0"/>
              </a:rPr>
              <a:t>By default, in addition to “</a:t>
            </a:r>
            <a:r>
              <a:rPr lang="en-IN" sz="1800" b="0" dirty="0" err="1">
                <a:solidFill>
                  <a:srgbClr val="181717"/>
                </a:solidFill>
                <a:effectLst/>
                <a:latin typeface="Calibri" panose="020F0502020204030204" pitchFamily="34" charset="0"/>
                <a:ea typeface="Times New Roman" panose="02020603050405020304" pitchFamily="18" charset="0"/>
              </a:rPr>
              <a:t>appsettings.json</a:t>
            </a:r>
            <a:r>
              <a:rPr lang="en-IN" sz="1800" b="0" dirty="0">
                <a:solidFill>
                  <a:srgbClr val="181717"/>
                </a:solidFill>
                <a:effectLst/>
                <a:latin typeface="Calibri" panose="020F0502020204030204" pitchFamily="34" charset="0"/>
                <a:ea typeface="Times New Roman" panose="02020603050405020304" pitchFamily="18" charset="0"/>
              </a:rPr>
              <a:t>”, the ASP.NET Core template also includes an “</a:t>
            </a:r>
            <a:r>
              <a:rPr lang="en-IN" sz="1800" b="0" dirty="0" err="1">
                <a:solidFill>
                  <a:srgbClr val="181717"/>
                </a:solidFill>
                <a:effectLst/>
                <a:latin typeface="Calibri" panose="020F0502020204030204" pitchFamily="34" charset="0"/>
                <a:ea typeface="Times New Roman" panose="02020603050405020304" pitchFamily="18" charset="0"/>
              </a:rPr>
              <a:t>appsettings.Development.json</a:t>
            </a:r>
            <a:r>
              <a:rPr lang="en-IN" sz="1800" b="0" dirty="0">
                <a:solidFill>
                  <a:srgbClr val="181717"/>
                </a:solidFill>
                <a:effectLst/>
                <a:latin typeface="Calibri" panose="020F0502020204030204" pitchFamily="34" charset="0"/>
                <a:ea typeface="Times New Roman" panose="02020603050405020304" pitchFamily="18" charset="0"/>
              </a:rPr>
              <a:t>” file. The settings defined in this file are loaded only into the Development environment and are not available in production.</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181717"/>
                </a:solidFill>
                <a:effectLst/>
                <a:latin typeface="Calibri" panose="020F0502020204030204" pitchFamily="34"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a:spcAft>
                <a:spcPts val="400"/>
              </a:spcAft>
            </a:pPr>
            <a:r>
              <a:rPr lang="en-IN" sz="1800" b="0" u="sng" dirty="0">
                <a:solidFill>
                  <a:srgbClr val="181717"/>
                </a:solidFill>
                <a:effectLst/>
                <a:latin typeface="Calibri" panose="020F0502020204030204" pitchFamily="34" charset="0"/>
                <a:ea typeface="Times New Roman" panose="02020603050405020304" pitchFamily="18" charset="0"/>
              </a:rPr>
              <a:t>Project File</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181717"/>
                </a:solidFill>
                <a:effectLst/>
                <a:latin typeface="Calibri" panose="020F0502020204030204" pitchFamily="34" charset="0"/>
                <a:ea typeface="Times New Roman" panose="02020603050405020304" pitchFamily="18" charset="0"/>
              </a:rPr>
              <a:t>‘</a:t>
            </a:r>
            <a:r>
              <a:rPr lang="en-IN" sz="1800" b="0" dirty="0" err="1">
                <a:solidFill>
                  <a:srgbClr val="181717"/>
                </a:solidFill>
                <a:effectLst/>
                <a:latin typeface="Calibri" panose="020F0502020204030204" pitchFamily="34" charset="0"/>
                <a:ea typeface="Times New Roman" panose="02020603050405020304" pitchFamily="18" charset="0"/>
              </a:rPr>
              <a:t>myapi.csproj</a:t>
            </a:r>
            <a:r>
              <a:rPr lang="en-IN" sz="1800" b="0" dirty="0">
                <a:solidFill>
                  <a:srgbClr val="181717"/>
                </a:solidFill>
                <a:effectLst/>
                <a:latin typeface="Calibri" panose="020F0502020204030204" pitchFamily="34" charset="0"/>
                <a:ea typeface="Times New Roman" panose="02020603050405020304" pitchFamily="18" charset="0"/>
              </a:rPr>
              <a:t>’ is the project file. </a:t>
            </a:r>
            <a:endParaRPr lang="en-IN" sz="1800" b="1"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b="1" dirty="0">
                <a:solidFill>
                  <a:srgbClr val="181717"/>
                </a:solidFill>
                <a:effectLst/>
                <a:latin typeface="Calibri" panose="020F0502020204030204" pitchFamily="34" charset="0"/>
                <a:ea typeface="Times New Roman" panose="02020603050405020304" pitchFamily="18" charset="0"/>
              </a:rPr>
              <a:t>Project </a:t>
            </a:r>
            <a:r>
              <a:rPr lang="en-IN" sz="1800" b="1" dirty="0" err="1">
                <a:solidFill>
                  <a:srgbClr val="181717"/>
                </a:solidFill>
                <a:effectLst/>
                <a:latin typeface="Calibri" panose="020F0502020204030204" pitchFamily="34" charset="0"/>
                <a:ea typeface="Times New Roman" panose="02020603050405020304" pitchFamily="18" charset="0"/>
              </a:rPr>
              <a:t>Sdk</a:t>
            </a:r>
            <a:r>
              <a:rPr lang="en-IN" sz="1800" b="1" dirty="0">
                <a:solidFill>
                  <a:srgbClr val="181717"/>
                </a:solidFill>
                <a:effectLst/>
                <a:latin typeface="Calibri" panose="020F0502020204030204" pitchFamily="34" charset="0"/>
                <a:ea typeface="Times New Roman" panose="02020603050405020304" pitchFamily="18" charset="0"/>
              </a:rPr>
              <a:t>="</a:t>
            </a:r>
            <a:r>
              <a:rPr lang="en-IN" sz="1800" b="1" dirty="0" err="1">
                <a:solidFill>
                  <a:srgbClr val="181717"/>
                </a:solidFill>
                <a:effectLst/>
                <a:latin typeface="Calibri" panose="020F0502020204030204" pitchFamily="34" charset="0"/>
                <a:ea typeface="Times New Roman" panose="02020603050405020304" pitchFamily="18" charset="0"/>
              </a:rPr>
              <a:t>Microsoft.NET.Sdk</a:t>
            </a:r>
            <a:r>
              <a:rPr lang="en-IN" sz="1800" b="1" dirty="0">
                <a:solidFill>
                  <a:srgbClr val="181717"/>
                </a:solidFill>
                <a:effectLst/>
                <a:latin typeface="Calibri" panose="020F0502020204030204" pitchFamily="34" charset="0"/>
                <a:ea typeface="Times New Roman" panose="02020603050405020304" pitchFamily="18" charset="0"/>
              </a:rPr>
              <a:t>"</a:t>
            </a:r>
            <a:r>
              <a:rPr lang="en-IN" sz="1800" b="0" dirty="0">
                <a:solidFill>
                  <a:srgbClr val="181717"/>
                </a:solidFill>
                <a:effectLst/>
                <a:latin typeface="Calibri" panose="020F0502020204030204" pitchFamily="34" charset="0"/>
                <a:ea typeface="Times New Roman" panose="02020603050405020304" pitchFamily="18" charset="0"/>
              </a:rPr>
              <a:t>: Specifies that this project is using the .NET SDK.</a:t>
            </a:r>
            <a:endParaRPr lang="en-IN" sz="1800" b="1"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b="1" dirty="0">
                <a:solidFill>
                  <a:srgbClr val="181717"/>
                </a:solidFill>
                <a:effectLst/>
                <a:latin typeface="Calibri" panose="020F0502020204030204" pitchFamily="34" charset="0"/>
                <a:ea typeface="Times New Roman" panose="02020603050405020304" pitchFamily="18" charset="0"/>
              </a:rPr>
              <a:t>&lt;</a:t>
            </a:r>
            <a:r>
              <a:rPr lang="en-IN" sz="1800" b="1" dirty="0" err="1">
                <a:solidFill>
                  <a:srgbClr val="181717"/>
                </a:solidFill>
                <a:effectLst/>
                <a:latin typeface="Calibri" panose="020F0502020204030204" pitchFamily="34" charset="0"/>
                <a:ea typeface="Times New Roman" panose="02020603050405020304" pitchFamily="18" charset="0"/>
              </a:rPr>
              <a:t>OutputType</a:t>
            </a:r>
            <a:r>
              <a:rPr lang="en-IN" sz="1800" b="1" dirty="0">
                <a:solidFill>
                  <a:srgbClr val="181717"/>
                </a:solidFill>
                <a:effectLst/>
                <a:latin typeface="Calibri" panose="020F0502020204030204" pitchFamily="34" charset="0"/>
                <a:ea typeface="Times New Roman" panose="02020603050405020304" pitchFamily="18" charset="0"/>
              </a:rPr>
              <a:t>&gt;</a:t>
            </a:r>
            <a:r>
              <a:rPr lang="en-IN" sz="1800" b="0" dirty="0">
                <a:solidFill>
                  <a:srgbClr val="181717"/>
                </a:solidFill>
                <a:effectLst/>
                <a:latin typeface="Calibri" panose="020F0502020204030204" pitchFamily="34" charset="0"/>
                <a:ea typeface="Times New Roman" panose="02020603050405020304" pitchFamily="18" charset="0"/>
              </a:rPr>
              <a:t>: Specifies the type of output, such as "Exe" for an executable.</a:t>
            </a:r>
            <a:endParaRPr lang="en-IN" sz="1800" b="1"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b="1" dirty="0">
                <a:solidFill>
                  <a:srgbClr val="181717"/>
                </a:solidFill>
                <a:effectLst/>
                <a:latin typeface="Calibri" panose="020F0502020204030204" pitchFamily="34" charset="0"/>
                <a:ea typeface="Times New Roman" panose="02020603050405020304" pitchFamily="18" charset="0"/>
              </a:rPr>
              <a:t>&lt;</a:t>
            </a:r>
            <a:r>
              <a:rPr lang="en-IN" sz="1800" b="1" dirty="0" err="1">
                <a:solidFill>
                  <a:srgbClr val="181717"/>
                </a:solidFill>
                <a:effectLst/>
                <a:latin typeface="Calibri" panose="020F0502020204030204" pitchFamily="34" charset="0"/>
                <a:ea typeface="Times New Roman" panose="02020603050405020304" pitchFamily="18" charset="0"/>
              </a:rPr>
              <a:t>TargetFramework</a:t>
            </a:r>
            <a:r>
              <a:rPr lang="en-IN" sz="1800" b="1" dirty="0">
                <a:solidFill>
                  <a:srgbClr val="181717"/>
                </a:solidFill>
                <a:effectLst/>
                <a:latin typeface="Calibri" panose="020F0502020204030204" pitchFamily="34" charset="0"/>
                <a:ea typeface="Times New Roman" panose="02020603050405020304" pitchFamily="18" charset="0"/>
              </a:rPr>
              <a:t>&gt;</a:t>
            </a:r>
            <a:r>
              <a:rPr lang="en-IN" sz="1800" b="0" dirty="0">
                <a:solidFill>
                  <a:srgbClr val="181717"/>
                </a:solidFill>
                <a:effectLst/>
                <a:latin typeface="Calibri" panose="020F0502020204030204" pitchFamily="34" charset="0"/>
                <a:ea typeface="Times New Roman" panose="02020603050405020304" pitchFamily="18" charset="0"/>
              </a:rPr>
              <a:t>: Specifies the target framework version.</a:t>
            </a:r>
            <a:endParaRPr lang="en-IN" sz="1800" b="1"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b="1" dirty="0">
                <a:solidFill>
                  <a:srgbClr val="181717"/>
                </a:solidFill>
                <a:effectLst/>
                <a:latin typeface="Calibri" panose="020F0502020204030204" pitchFamily="34" charset="0"/>
                <a:ea typeface="Times New Roman" panose="02020603050405020304" pitchFamily="18" charset="0"/>
              </a:rPr>
              <a:t>&lt;Nullable&gt;</a:t>
            </a:r>
            <a:r>
              <a:rPr lang="en-IN" sz="1800" b="0" dirty="0">
                <a:solidFill>
                  <a:srgbClr val="181717"/>
                </a:solidFill>
                <a:effectLst/>
                <a:latin typeface="Calibri" panose="020F0502020204030204" pitchFamily="34" charset="0"/>
                <a:ea typeface="Times New Roman" panose="02020603050405020304" pitchFamily="18" charset="0"/>
              </a:rPr>
              <a:t>: Specifies whether nullable reference types are enabled.</a:t>
            </a:r>
            <a:endParaRPr lang="en-IN" sz="1800" b="1"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b="1" dirty="0">
                <a:solidFill>
                  <a:srgbClr val="181717"/>
                </a:solidFill>
                <a:effectLst/>
                <a:latin typeface="Calibri" panose="020F0502020204030204" pitchFamily="34" charset="0"/>
                <a:ea typeface="Times New Roman" panose="02020603050405020304" pitchFamily="18" charset="0"/>
              </a:rPr>
              <a:t>&lt;</a:t>
            </a:r>
            <a:r>
              <a:rPr lang="en-IN" sz="1800" b="1" dirty="0" err="1">
                <a:solidFill>
                  <a:srgbClr val="181717"/>
                </a:solidFill>
                <a:effectLst/>
                <a:latin typeface="Calibri" panose="020F0502020204030204" pitchFamily="34" charset="0"/>
                <a:ea typeface="Times New Roman" panose="02020603050405020304" pitchFamily="18" charset="0"/>
              </a:rPr>
              <a:t>LangVersion</a:t>
            </a:r>
            <a:r>
              <a:rPr lang="en-IN" sz="1800" b="1" dirty="0">
                <a:solidFill>
                  <a:srgbClr val="181717"/>
                </a:solidFill>
                <a:effectLst/>
                <a:latin typeface="Calibri" panose="020F0502020204030204" pitchFamily="34" charset="0"/>
                <a:ea typeface="Times New Roman" panose="02020603050405020304" pitchFamily="18" charset="0"/>
              </a:rPr>
              <a:t>&gt;</a:t>
            </a:r>
            <a:r>
              <a:rPr lang="en-IN" sz="1800" b="0" dirty="0">
                <a:solidFill>
                  <a:srgbClr val="181717"/>
                </a:solidFill>
                <a:effectLst/>
                <a:latin typeface="Calibri" panose="020F0502020204030204" pitchFamily="34" charset="0"/>
                <a:ea typeface="Times New Roman" panose="02020603050405020304" pitchFamily="18" charset="0"/>
              </a:rPr>
              <a:t>: Specifies the language version.</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181717"/>
                </a:solidFill>
                <a:effectLst/>
                <a:latin typeface="Calibri" panose="020F0502020204030204" pitchFamily="34"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a:spcAft>
                <a:spcPts val="400"/>
              </a:spcAft>
            </a:pPr>
            <a:r>
              <a:rPr lang="en-IN" sz="1800" b="0" u="sng" dirty="0" err="1">
                <a:solidFill>
                  <a:srgbClr val="181717"/>
                </a:solidFill>
                <a:effectLst/>
                <a:latin typeface="Calibri" panose="020F0502020204030204" pitchFamily="34" charset="0"/>
                <a:ea typeface="Times New Roman" panose="02020603050405020304" pitchFamily="18" charset="0"/>
              </a:rPr>
              <a:t>Program.cs</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181717"/>
                </a:solidFill>
                <a:effectLst/>
                <a:latin typeface="Calibri" panose="020F0502020204030204" pitchFamily="34" charset="0"/>
                <a:ea typeface="Times New Roman" panose="02020603050405020304" pitchFamily="18" charset="0"/>
              </a:rPr>
              <a:t>The last file '</a:t>
            </a:r>
            <a:r>
              <a:rPr lang="en-IN" sz="1800" b="0" dirty="0" err="1">
                <a:solidFill>
                  <a:srgbClr val="181717"/>
                </a:solidFill>
                <a:effectLst/>
                <a:latin typeface="Calibri" panose="020F0502020204030204" pitchFamily="34" charset="0"/>
                <a:ea typeface="Times New Roman" panose="02020603050405020304" pitchFamily="18" charset="0"/>
              </a:rPr>
              <a:t>program.cs</a:t>
            </a:r>
            <a:r>
              <a:rPr lang="en-IN" sz="1800" b="0" dirty="0">
                <a:solidFill>
                  <a:srgbClr val="181717"/>
                </a:solidFill>
                <a:effectLst/>
                <a:latin typeface="Calibri" panose="020F0502020204030204" pitchFamily="34" charset="0"/>
                <a:ea typeface="Times New Roman" panose="02020603050405020304" pitchFamily="18" charset="0"/>
              </a:rPr>
              <a:t>' is an entry point of an application. ASP.NET Core web application is a console application that builds and launches a web application.</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181717"/>
                </a:solidFill>
                <a:effectLst/>
                <a:latin typeface="Calibri" panose="020F0502020204030204" pitchFamily="34" charset="0"/>
                <a:ea typeface="Times New Roman" panose="02020603050405020304" pitchFamily="18" charset="0"/>
              </a:rPr>
              <a:t>This file uses the top-level statements so when the application starts, it starts executing code from top to bottom.</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181717"/>
                </a:solidFill>
                <a:effectLst/>
                <a:latin typeface="Calibri" panose="020F0502020204030204" pitchFamily="34" charset="0"/>
                <a:ea typeface="Times New Roman" panose="02020603050405020304" pitchFamily="18" charset="0"/>
              </a:rPr>
              <a:t>Top-level statements in C# are a feature introduced in C# 9.0 to simplify the structure of your C# code by allowing us to write statements outside of traditional class and method definitions. With top-level statements, you can write C# code at the top level of a file without the need for a containing class or method</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181717"/>
                </a:solidFill>
                <a:effectLst/>
                <a:latin typeface="Calibri" panose="020F0502020204030204" pitchFamily="34" charset="0"/>
                <a:ea typeface="Times New Roman" panose="02020603050405020304" pitchFamily="18" charset="0"/>
              </a:rPr>
              <a:t>This file serves three main purposes:</a:t>
            </a:r>
            <a:endParaRPr lang="en-IN" sz="1800" b="1"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b="0" dirty="0">
                <a:solidFill>
                  <a:srgbClr val="181717"/>
                </a:solidFill>
                <a:effectLst/>
                <a:latin typeface="Calibri" panose="020F0502020204030204" pitchFamily="34" charset="0"/>
                <a:ea typeface="Times New Roman" panose="02020603050405020304" pitchFamily="18" charset="0"/>
              </a:rPr>
              <a:t>It performs all initialization tasks (setting application-wide constants, DB seeding, migrations, etc.).</a:t>
            </a:r>
            <a:endParaRPr lang="en-IN" sz="1800" b="1"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b="0" dirty="0">
                <a:solidFill>
                  <a:srgbClr val="181717"/>
                </a:solidFill>
                <a:effectLst/>
                <a:latin typeface="Calibri" panose="020F0502020204030204" pitchFamily="34" charset="0"/>
                <a:ea typeface="Times New Roman" panose="02020603050405020304" pitchFamily="18" charset="0"/>
              </a:rPr>
              <a:t>It registers all services used in this project in the DI Container</a:t>
            </a:r>
            <a:endParaRPr lang="en-IN" sz="1800" b="1"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b="0" dirty="0">
                <a:solidFill>
                  <a:srgbClr val="181717"/>
                </a:solidFill>
                <a:effectLst/>
                <a:latin typeface="Calibri" panose="020F0502020204030204" pitchFamily="34" charset="0"/>
                <a:ea typeface="Times New Roman" panose="02020603050405020304" pitchFamily="18" charset="0"/>
              </a:rPr>
              <a:t>It defines the middleware pipeline of our web application.</a:t>
            </a:r>
            <a:endParaRPr lang="en-IN" sz="1800" b="1" dirty="0">
              <a:effectLst/>
              <a:latin typeface="Times New Roman" panose="02020603050405020304" pitchFamily="18" charset="0"/>
              <a:ea typeface="Times New Roman" panose="02020603050405020304" pitchFamily="18" charset="0"/>
            </a:endParaRPr>
          </a:p>
          <a:p>
            <a:pPr marL="457200"/>
            <a:r>
              <a:rPr lang="en-IN" sz="1800" b="0" dirty="0">
                <a:solidFill>
                  <a:srgbClr val="181717"/>
                </a:solidFill>
                <a:effectLst/>
                <a:latin typeface="Calibri" panose="020F0502020204030204" pitchFamily="34"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a:spcAft>
                <a:spcPts val="400"/>
              </a:spcAft>
            </a:pPr>
            <a:r>
              <a:rPr lang="en-IN" sz="1800" b="0" u="sng" dirty="0">
                <a:solidFill>
                  <a:srgbClr val="181717"/>
                </a:solidFill>
                <a:effectLst/>
                <a:latin typeface="Calibri" panose="020F0502020204030204" pitchFamily="34" charset="0"/>
                <a:ea typeface="Times New Roman" panose="02020603050405020304" pitchFamily="18" charset="0"/>
              </a:rPr>
              <a:t>Connected Services</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181717"/>
                </a:solidFill>
                <a:effectLst/>
                <a:latin typeface="Calibri" panose="020F0502020204030204" pitchFamily="34" charset="0"/>
                <a:ea typeface="Times New Roman" panose="02020603050405020304" pitchFamily="18" charset="0"/>
              </a:rPr>
              <a:t>The 'Connected Services' node contains the list of external services, APIs, and other data sources. It helps in the integration with various service providers, such as Azure, AWS, Google Cloud, and third-party services like authentication providers or databases. We are not using any service yet so it will be empty for now.</a:t>
            </a:r>
            <a:endParaRPr lang="en-IN" sz="1800" b="1" dirty="0">
              <a:effectLst/>
              <a:latin typeface="Times New Roman" panose="02020603050405020304" pitchFamily="18" charset="0"/>
              <a:ea typeface="Times New Roman" panose="02020603050405020304" pitchFamily="18" charset="0"/>
            </a:endParaRPr>
          </a:p>
          <a:p>
            <a:pPr>
              <a:spcAft>
                <a:spcPts val="400"/>
              </a:spcAft>
            </a:pPr>
            <a:r>
              <a:rPr lang="en-IN" sz="1800" b="0" u="sng" dirty="0">
                <a:solidFill>
                  <a:srgbClr val="181717"/>
                </a:solidFill>
                <a:effectLst/>
                <a:latin typeface="Calibri" panose="020F0502020204030204" pitchFamily="34" charset="0"/>
                <a:ea typeface="Times New Roman" panose="02020603050405020304" pitchFamily="18" charset="0"/>
              </a:rPr>
              <a:t>Dependencies</a:t>
            </a:r>
            <a:endParaRPr lang="en-IN" sz="1800" b="1" dirty="0">
              <a:effectLst/>
              <a:latin typeface="Times New Roman" panose="02020603050405020304" pitchFamily="18" charset="0"/>
              <a:ea typeface="Times New Roman" panose="02020603050405020304" pitchFamily="18" charset="0"/>
            </a:endParaRPr>
          </a:p>
          <a:p>
            <a:pPr>
              <a:spcBef>
                <a:spcPts val="1125"/>
              </a:spcBef>
              <a:spcAft>
                <a:spcPts val="1125"/>
              </a:spcAft>
            </a:pPr>
            <a:r>
              <a:rPr lang="en-IN" sz="1800" dirty="0">
                <a:solidFill>
                  <a:srgbClr val="181717"/>
                </a:solidFill>
                <a:effectLst/>
                <a:latin typeface="Calibri" panose="020F0502020204030204" pitchFamily="34" charset="0"/>
                <a:ea typeface="Times New Roman" panose="02020603050405020304" pitchFamily="18" charset="0"/>
              </a:rPr>
              <a:t>The Dependencies node contains the list of all the dependencies that our project relies on, including NuGet packages, project references, and framework dependencies.</a:t>
            </a:r>
            <a:endParaRPr lang="en-IN" sz="1800" dirty="0">
              <a:effectLst/>
              <a:latin typeface="Times New Roman" panose="02020603050405020304" pitchFamily="18" charset="0"/>
              <a:ea typeface="Times New Roman" panose="02020603050405020304" pitchFamily="18" charset="0"/>
            </a:endParaRPr>
          </a:p>
          <a:p>
            <a:pPr algn="just"/>
            <a:r>
              <a:rPr lang="en-IN" sz="1800" spc="15" dirty="0">
                <a:solidFill>
                  <a:srgbClr val="181717"/>
                </a:solidFill>
                <a:effectLst/>
                <a:latin typeface="Calibri" panose="020F0502020204030204" pitchFamily="34" charset="0"/>
                <a:ea typeface="Times New Roman" panose="02020603050405020304" pitchFamily="18" charset="0"/>
              </a:rPr>
              <a:t>It contains two nodes, </a:t>
            </a:r>
            <a:r>
              <a:rPr lang="en-IN" sz="1800" spc="15" dirty="0" err="1">
                <a:solidFill>
                  <a:srgbClr val="181717"/>
                </a:solidFill>
                <a:effectLst/>
                <a:latin typeface="Calibri" panose="020F0502020204030204" pitchFamily="34" charset="0"/>
                <a:ea typeface="Times New Roman" panose="02020603050405020304" pitchFamily="18" charset="0"/>
              </a:rPr>
              <a:t>Analyzers</a:t>
            </a:r>
            <a:r>
              <a:rPr lang="en-IN" sz="1800" spc="15" dirty="0">
                <a:solidFill>
                  <a:srgbClr val="181717"/>
                </a:solidFill>
                <a:effectLst/>
                <a:latin typeface="Calibri" panose="020F0502020204030204" pitchFamily="34" charset="0"/>
                <a:ea typeface="Times New Roman" panose="02020603050405020304" pitchFamily="18" charset="0"/>
              </a:rPr>
              <a:t> and Frameworks.</a:t>
            </a:r>
            <a:endParaRPr lang="en-IN" sz="1800" dirty="0">
              <a:effectLst/>
              <a:latin typeface="Times New Roman" panose="02020603050405020304" pitchFamily="18" charset="0"/>
              <a:ea typeface="Times New Roman" panose="02020603050405020304" pitchFamily="18" charset="0"/>
            </a:endParaRPr>
          </a:p>
          <a:p>
            <a:pPr algn="just"/>
            <a:r>
              <a:rPr lang="en-IN" sz="1800" b="1" dirty="0" err="1">
                <a:solidFill>
                  <a:srgbClr val="181717"/>
                </a:solidFill>
                <a:effectLst/>
                <a:latin typeface="Calibri" panose="020F0502020204030204" pitchFamily="34" charset="0"/>
                <a:ea typeface="Times New Roman" panose="02020603050405020304" pitchFamily="18" charset="0"/>
              </a:rPr>
              <a:t>Analyzers</a:t>
            </a:r>
            <a:r>
              <a:rPr lang="en-IN" sz="1800" dirty="0">
                <a:solidFill>
                  <a:srgbClr val="181717"/>
                </a:solidFill>
                <a:effectLst/>
                <a:latin typeface="Calibri" panose="020F0502020204030204" pitchFamily="34" charset="0"/>
                <a:ea typeface="Times New Roman" panose="02020603050405020304" pitchFamily="18" charset="0"/>
              </a:rPr>
              <a:t> are extensions for static code analysis. They help you to enforce coding standards, identify code quality issues, and detect potential problems in your code. </a:t>
            </a:r>
            <a:r>
              <a:rPr lang="en-IN" sz="1800" dirty="0" err="1">
                <a:solidFill>
                  <a:srgbClr val="181717"/>
                </a:solidFill>
                <a:effectLst/>
                <a:latin typeface="Calibri" panose="020F0502020204030204" pitchFamily="34" charset="0"/>
                <a:ea typeface="Times New Roman" panose="02020603050405020304" pitchFamily="18" charset="0"/>
              </a:rPr>
              <a:t>Analyzers</a:t>
            </a:r>
            <a:r>
              <a:rPr lang="en-IN" sz="1800" dirty="0">
                <a:solidFill>
                  <a:srgbClr val="181717"/>
                </a:solidFill>
                <a:effectLst/>
                <a:latin typeface="Calibri" panose="020F0502020204030204" pitchFamily="34" charset="0"/>
                <a:ea typeface="Times New Roman" panose="02020603050405020304" pitchFamily="18" charset="0"/>
              </a:rPr>
              <a:t> can be custom rules or third-party </a:t>
            </a:r>
            <a:r>
              <a:rPr lang="en-IN" sz="1800" dirty="0" err="1">
                <a:solidFill>
                  <a:srgbClr val="181717"/>
                </a:solidFill>
                <a:effectLst/>
                <a:latin typeface="Calibri" panose="020F0502020204030204" pitchFamily="34" charset="0"/>
                <a:ea typeface="Times New Roman" panose="02020603050405020304" pitchFamily="18" charset="0"/>
              </a:rPr>
              <a:t>analyzers</a:t>
            </a:r>
            <a:r>
              <a:rPr lang="en-IN" sz="1800" dirty="0">
                <a:solidFill>
                  <a:srgbClr val="181717"/>
                </a:solidFill>
                <a:effectLst/>
                <a:latin typeface="Calibri" panose="020F0502020204030204" pitchFamily="34" charset="0"/>
                <a:ea typeface="Times New Roman" panose="02020603050405020304" pitchFamily="18" charset="0"/>
              </a:rPr>
              <a:t> provided by NuGet packages.</a:t>
            </a:r>
            <a:endParaRPr lang="en-IN" sz="1800" dirty="0">
              <a:effectLst/>
              <a:latin typeface="Times New Roman" panose="02020603050405020304" pitchFamily="18" charset="0"/>
              <a:ea typeface="Times New Roman" panose="02020603050405020304" pitchFamily="18" charset="0"/>
            </a:endParaRPr>
          </a:p>
          <a:p>
            <a:pPr algn="just"/>
            <a:r>
              <a:rPr lang="en-IN" sz="1800" b="1" dirty="0">
                <a:solidFill>
                  <a:srgbClr val="181717"/>
                </a:solidFill>
                <a:effectLst/>
                <a:latin typeface="Calibri" panose="020F0502020204030204" pitchFamily="34" charset="0"/>
                <a:ea typeface="Times New Roman" panose="02020603050405020304" pitchFamily="18" charset="0"/>
              </a:rPr>
              <a:t>Frameworks</a:t>
            </a:r>
            <a:r>
              <a:rPr lang="en-IN" sz="1800" dirty="0">
                <a:solidFill>
                  <a:srgbClr val="181717"/>
                </a:solidFill>
                <a:effectLst/>
                <a:latin typeface="Calibri" panose="020F0502020204030204" pitchFamily="34" charset="0"/>
                <a:ea typeface="Times New Roman" panose="02020603050405020304" pitchFamily="18" charset="0"/>
              </a:rPr>
              <a:t> node contains the target framework that your project is designed to run on. We have created an ASP.NET Core MVC application. So, it contains two frameworks, the .NET Core (</a:t>
            </a:r>
            <a:r>
              <a:rPr lang="en-IN" sz="1800" dirty="0" err="1">
                <a:solidFill>
                  <a:srgbClr val="181717"/>
                </a:solidFill>
                <a:effectLst/>
                <a:latin typeface="Calibri" panose="020F0502020204030204" pitchFamily="34" charset="0"/>
                <a:ea typeface="Times New Roman" panose="02020603050405020304" pitchFamily="18" charset="0"/>
              </a:rPr>
              <a:t>Microsoft.NETCore.App</a:t>
            </a:r>
            <a:r>
              <a:rPr lang="en-IN" sz="1800" dirty="0">
                <a:solidFill>
                  <a:srgbClr val="181717"/>
                </a:solidFill>
                <a:effectLst/>
                <a:latin typeface="Calibri" panose="020F0502020204030204" pitchFamily="34" charset="0"/>
                <a:ea typeface="Times New Roman" panose="02020603050405020304" pitchFamily="18" charset="0"/>
              </a:rPr>
              <a:t>) and ASP.NET Core (</a:t>
            </a:r>
            <a:r>
              <a:rPr lang="en-IN" sz="1800" dirty="0" err="1">
                <a:solidFill>
                  <a:srgbClr val="181717"/>
                </a:solidFill>
                <a:effectLst/>
                <a:latin typeface="Calibri" panose="020F0502020204030204" pitchFamily="34" charset="0"/>
                <a:ea typeface="Times New Roman" panose="02020603050405020304" pitchFamily="18" charset="0"/>
              </a:rPr>
              <a:t>Microsoft.AspNetCore.App</a:t>
            </a:r>
            <a:r>
              <a:rPr lang="en-IN" sz="1800" dirty="0">
                <a:solidFill>
                  <a:srgbClr val="181717"/>
                </a:solidFill>
                <a:effectLst/>
                <a:latin typeface="Calibri" panose="020F0502020204030204" pitchFamily="34" charset="0"/>
                <a:ea typeface="Times New Roman" panose="02020603050405020304" pitchFamily="18" charset="0"/>
              </a:rPr>
              <a:t>) framework. Click on any node and press F4 to see it's version, file path, etc.</a:t>
            </a:r>
            <a:endParaRPr lang="en-IN" sz="1800" dirty="0">
              <a:effectLst/>
              <a:latin typeface="Times New Roman" panose="02020603050405020304" pitchFamily="18" charset="0"/>
              <a:ea typeface="Times New Roman" panose="02020603050405020304" pitchFamily="18" charset="0"/>
            </a:endParaRPr>
          </a:p>
          <a:p>
            <a:pPr algn="just"/>
            <a:r>
              <a:rPr lang="en-IN" sz="1800" spc="15" dirty="0">
                <a:solidFill>
                  <a:srgbClr val="181717"/>
                </a:solidFill>
                <a:effectLst/>
                <a:latin typeface="Calibri" panose="020F0502020204030204" pitchFamily="34" charset="0"/>
                <a:ea typeface="Times New Roman" panose="02020603050405020304" pitchFamily="18" charset="0"/>
              </a:rPr>
              <a:t>We can expand each node to see all the assemblies it contains. In the future, whatever NuGet packages you install, all will be displayed under the dependency’s node. So that you can uninstall it when you don't use it.</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14</a:t>
            </a:fld>
            <a:endParaRPr lang="en-US"/>
          </a:p>
        </p:txBody>
      </p:sp>
    </p:spTree>
    <p:extLst>
      <p:ext uri="{BB962C8B-B14F-4D97-AF65-F5344CB8AC3E}">
        <p14:creationId xmlns:p14="http://schemas.microsoft.com/office/powerpoint/2010/main" val="54832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15</a:t>
            </a:fld>
            <a:endParaRPr lang="en-US"/>
          </a:p>
        </p:txBody>
      </p:sp>
    </p:spTree>
    <p:extLst>
      <p:ext uri="{BB962C8B-B14F-4D97-AF65-F5344CB8AC3E}">
        <p14:creationId xmlns:p14="http://schemas.microsoft.com/office/powerpoint/2010/main" val="2443279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fontAlgn="ctr">
              <a:buSzPts val="1000"/>
              <a:buFont typeface="Symbol" panose="05050102010706020507" pitchFamily="18" charset="2"/>
              <a:buChar char=""/>
              <a:tabLst>
                <a:tab pos="457200" algn="l"/>
              </a:tabLst>
            </a:pPr>
            <a:r>
              <a:rPr lang="en-IN" sz="1100" dirty="0">
                <a:solidFill>
                  <a:srgbClr val="000000"/>
                </a:solidFill>
                <a:effectLst/>
                <a:latin typeface="Calibri" panose="020F0502020204030204" pitchFamily="34" charset="0"/>
                <a:ea typeface="Times New Roman" panose="02020603050405020304" pitchFamily="18" charset="0"/>
              </a:rPr>
              <a:t>Middleware in ASP.NET Core is software components that are arranged in a pipeline to process requests and responses. </a:t>
            </a:r>
            <a:endParaRPr lang="en-IN" sz="1200" dirty="0">
              <a:effectLst/>
              <a:latin typeface="Times New Roman" panose="02020603050405020304" pitchFamily="18" charset="0"/>
              <a:ea typeface="Times New Roman" panose="02020603050405020304" pitchFamily="18" charset="0"/>
            </a:endParaRPr>
          </a:p>
          <a:p>
            <a:pPr marL="342900" lvl="0" indent="-342900" fontAlgn="ctr">
              <a:buSzPts val="1000"/>
              <a:buFont typeface="Symbol" panose="05050102010706020507" pitchFamily="18" charset="2"/>
              <a:buChar char=""/>
              <a:tabLst>
                <a:tab pos="457200" algn="l"/>
              </a:tabLst>
            </a:pPr>
            <a:r>
              <a:rPr lang="en-IN" sz="1100" dirty="0">
                <a:solidFill>
                  <a:srgbClr val="000000"/>
                </a:solidFill>
                <a:effectLst/>
                <a:latin typeface="Calibri" panose="020F0502020204030204" pitchFamily="34" charset="0"/>
                <a:ea typeface="Times New Roman" panose="02020603050405020304" pitchFamily="18" charset="0"/>
              </a:rPr>
              <a:t>Each middleware component in the pipeline performs a specific task, such as authentication, routing, logging, etc.</a:t>
            </a:r>
            <a:endParaRPr lang="en-IN" sz="1200" dirty="0">
              <a:effectLst/>
              <a:latin typeface="Times New Roman" panose="02020603050405020304" pitchFamily="18" charset="0"/>
              <a:ea typeface="Times New Roman" panose="02020603050405020304" pitchFamily="18" charset="0"/>
            </a:endParaRPr>
          </a:p>
          <a:p>
            <a:pPr marL="342900" lvl="0" indent="-342900" fontAlgn="ctr">
              <a:buSzPts val="1000"/>
              <a:buFont typeface="Symbol" panose="05050102010706020507" pitchFamily="18" charset="2"/>
              <a:buChar char=""/>
              <a:tabLst>
                <a:tab pos="457200" algn="l"/>
              </a:tabLst>
            </a:pPr>
            <a:r>
              <a:rPr lang="en-IN" sz="1100" dirty="0">
                <a:solidFill>
                  <a:srgbClr val="000000"/>
                </a:solidFill>
                <a:effectLst/>
                <a:latin typeface="Calibri" panose="020F0502020204030204" pitchFamily="34" charset="0"/>
                <a:ea typeface="Times New Roman" panose="02020603050405020304" pitchFamily="18" charset="0"/>
              </a:rPr>
              <a:t>Keys concepts: </a:t>
            </a:r>
            <a:endParaRPr lang="en-IN" sz="1200" dirty="0">
              <a:effectLst/>
              <a:latin typeface="Times New Roman" panose="02020603050405020304" pitchFamily="18" charset="0"/>
              <a:ea typeface="Times New Roman" panose="02020603050405020304" pitchFamily="18" charset="0"/>
            </a:endParaRPr>
          </a:p>
          <a:p>
            <a:pPr marL="685800"/>
            <a:r>
              <a:rPr lang="en-IN" sz="1100" dirty="0">
                <a:effectLst/>
                <a:latin typeface="Calibri" panose="020F050202020403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lvl="0" indent="-342900" fontAlgn="ctr">
              <a:buSzPts val="1000"/>
              <a:buFont typeface="Symbol" panose="05050102010706020507" pitchFamily="18" charset="2"/>
              <a:buChar char=""/>
              <a:tabLst>
                <a:tab pos="457200" algn="l"/>
              </a:tabLst>
            </a:pPr>
            <a:r>
              <a:rPr lang="en-IN" sz="1100" dirty="0">
                <a:effectLst/>
                <a:latin typeface="Calibri" panose="020F0502020204030204" pitchFamily="34" charset="0"/>
                <a:ea typeface="Times New Roman" panose="02020603050405020304" pitchFamily="18" charset="0"/>
              </a:rPr>
              <a:t>Middleware Components- </a:t>
            </a:r>
            <a:endParaRPr lang="en-IN" sz="1200" dirty="0">
              <a:effectLst/>
              <a:latin typeface="Times New Roman" panose="02020603050405020304" pitchFamily="18" charset="0"/>
              <a:ea typeface="Times New Roman" panose="02020603050405020304" pitchFamily="18" charset="0"/>
            </a:endParaRPr>
          </a:p>
          <a:p>
            <a:pPr marL="742950" lvl="1" indent="-285750" fontAlgn="ctr">
              <a:buSzPts val="1000"/>
              <a:buFont typeface="Courier New" panose="02070309020205020404" pitchFamily="49" charset="0"/>
              <a:buChar char="o"/>
              <a:tabLst>
                <a:tab pos="914400" algn="l"/>
              </a:tabLs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Middleware components are classes that implement the business logic need to perform in the http request pipeline and they have a method called </a:t>
            </a:r>
            <a:r>
              <a:rPr lang="en-IN" sz="1100" dirty="0" err="1">
                <a:effectLst/>
                <a:latin typeface="Calibri" panose="020F0502020204030204" pitchFamily="34" charset="0"/>
                <a:ea typeface="Times New Roman" panose="02020603050405020304" pitchFamily="18" charset="0"/>
                <a:cs typeface="Times New Roman" panose="02020603050405020304" pitchFamily="18" charset="0"/>
              </a:rPr>
              <a:t>InvokeAsync</a:t>
            </a: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 or Invoke that is called to handle a request.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28700"/>
            <a:r>
              <a:rPr lang="en-IN" sz="1100" dirty="0">
                <a:effectLst/>
                <a:latin typeface="Calibri" panose="020F050202020403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lvl="0" indent="-342900" fontAlgn="ctr">
              <a:buSzPts val="1000"/>
              <a:buFont typeface="Symbol" panose="05050102010706020507" pitchFamily="18" charset="2"/>
              <a:buChar char=""/>
              <a:tabLst>
                <a:tab pos="457200" algn="l"/>
              </a:tabLst>
            </a:pPr>
            <a:r>
              <a:rPr lang="en-IN" sz="1100" dirty="0">
                <a:effectLst/>
                <a:latin typeface="Calibri" panose="020F0502020204030204" pitchFamily="34" charset="0"/>
                <a:ea typeface="Times New Roman" panose="02020603050405020304" pitchFamily="18" charset="0"/>
              </a:rPr>
              <a:t>Middleware Pipeline</a:t>
            </a:r>
            <a:endParaRPr lang="en-IN" sz="1200" dirty="0">
              <a:effectLst/>
              <a:latin typeface="Times New Roman" panose="02020603050405020304" pitchFamily="18" charset="0"/>
              <a:ea typeface="Times New Roman" panose="02020603050405020304" pitchFamily="18" charset="0"/>
            </a:endParaRPr>
          </a:p>
          <a:p>
            <a:pPr marL="742950" lvl="1" indent="-285750" fontAlgn="ctr">
              <a:buSzPts val="1000"/>
              <a:buFont typeface="Courier New" panose="02070309020205020404" pitchFamily="49" charset="0"/>
              <a:buChar char="o"/>
              <a:tabLst>
                <a:tab pos="914400" algn="l"/>
              </a:tabLs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The middleware pipeline is configured in the </a:t>
            </a:r>
            <a:r>
              <a:rPr lang="en-IN" sz="1100" b="1" dirty="0">
                <a:effectLst/>
                <a:latin typeface="Calibri" panose="020F0502020204030204" pitchFamily="34" charset="0"/>
                <a:ea typeface="Times New Roman" panose="02020603050405020304" pitchFamily="18" charset="0"/>
                <a:cs typeface="Times New Roman" panose="02020603050405020304" pitchFamily="18" charset="0"/>
              </a:rPr>
              <a:t>Configure</a:t>
            </a: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 method of the </a:t>
            </a:r>
            <a:r>
              <a:rPr lang="en-IN" sz="1100" b="1" dirty="0">
                <a:effectLst/>
                <a:latin typeface="Calibri" panose="020F0502020204030204" pitchFamily="34" charset="0"/>
                <a:ea typeface="Times New Roman" panose="02020603050405020304" pitchFamily="18" charset="0"/>
                <a:cs typeface="Times New Roman" panose="02020603050405020304" pitchFamily="18" charset="0"/>
              </a:rPr>
              <a:t>Startup</a:t>
            </a: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 class.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28700"/>
            <a:r>
              <a:rPr lang="en-IN" sz="1100" dirty="0">
                <a:effectLst/>
                <a:latin typeface="Calibri" panose="020F050202020403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lvl="0" indent="-342900" fontAlgn="ctr">
              <a:buSzPts val="1000"/>
              <a:buFont typeface="Symbol" panose="05050102010706020507" pitchFamily="18" charset="2"/>
              <a:buChar char=""/>
              <a:tabLst>
                <a:tab pos="457200" algn="l"/>
              </a:tabLst>
            </a:pPr>
            <a:r>
              <a:rPr lang="en-IN" sz="1100" dirty="0">
                <a:effectLst/>
                <a:latin typeface="Calibri" panose="020F0502020204030204" pitchFamily="34" charset="0"/>
                <a:ea typeface="Times New Roman" panose="02020603050405020304" pitchFamily="18" charset="0"/>
              </a:rPr>
              <a:t>Order of Execution</a:t>
            </a:r>
            <a:endParaRPr lang="en-IN" sz="1200" dirty="0">
              <a:effectLst/>
              <a:latin typeface="Times New Roman" panose="02020603050405020304" pitchFamily="18" charset="0"/>
              <a:ea typeface="Times New Roman" panose="02020603050405020304" pitchFamily="18" charset="0"/>
            </a:endParaRPr>
          </a:p>
          <a:p>
            <a:pPr marL="742950" lvl="1" indent="-285750" fontAlgn="ctr">
              <a:buSzPts val="1000"/>
              <a:buFont typeface="Courier New" panose="02070309020205020404" pitchFamily="49" charset="0"/>
              <a:buChar char="o"/>
              <a:tabLst>
                <a:tab pos="914400" algn="l"/>
              </a:tabLs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Middleware components are executed in the order in which they are added to the pipeline. The first middleware added is the first to execute, and the last middleware added is the last to execute.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28700"/>
            <a:r>
              <a:rPr lang="en-IN" sz="1100" dirty="0">
                <a:effectLst/>
                <a:latin typeface="Calibri" panose="020F050202020403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lvl="0" indent="-342900" fontAlgn="ctr">
              <a:buSzPts val="1000"/>
              <a:buFont typeface="Symbol" panose="05050102010706020507" pitchFamily="18" charset="2"/>
              <a:buChar char=""/>
              <a:tabLst>
                <a:tab pos="457200" algn="l"/>
              </a:tabLst>
            </a:pPr>
            <a:r>
              <a:rPr lang="en-IN" sz="1100" dirty="0">
                <a:effectLst/>
                <a:latin typeface="Calibri" panose="020F0502020204030204" pitchFamily="34" charset="0"/>
                <a:ea typeface="Times New Roman" panose="02020603050405020304" pitchFamily="18" charset="0"/>
              </a:rPr>
              <a:t>Request Processing</a:t>
            </a:r>
            <a:endParaRPr lang="en-IN" sz="1200" dirty="0">
              <a:effectLst/>
              <a:latin typeface="Times New Roman" panose="02020603050405020304" pitchFamily="18" charset="0"/>
              <a:ea typeface="Times New Roman" panose="02020603050405020304" pitchFamily="18" charset="0"/>
            </a:endParaRPr>
          </a:p>
          <a:p>
            <a:pPr marL="742950" lvl="1" indent="-285750" fontAlgn="ctr">
              <a:buSzPts val="1000"/>
              <a:buFont typeface="Courier New" panose="02070309020205020404" pitchFamily="49" charset="0"/>
              <a:buChar char="o"/>
              <a:tabLst>
                <a:tab pos="914400" algn="l"/>
              </a:tabLs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When a request is received, it travels through the middleware pipeline, and each middleware component has the opportunity to process the request or response.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a:r>
              <a:rPr lang="en-IN" sz="1100" dirty="0">
                <a:effectLst/>
                <a:latin typeface="Calibri" panose="020F050202020403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lvl="0" indent="-342900" fontAlgn="ctr">
              <a:buSzPts val="1000"/>
              <a:buFont typeface="Symbol" panose="05050102010706020507" pitchFamily="18" charset="2"/>
              <a:buChar char=""/>
              <a:tabLst>
                <a:tab pos="457200" algn="l"/>
              </a:tabLst>
            </a:pPr>
            <a:r>
              <a:rPr lang="en-IN" sz="1100" dirty="0">
                <a:effectLst/>
                <a:latin typeface="Calibri" panose="020F0502020204030204" pitchFamily="34" charset="0"/>
                <a:ea typeface="Times New Roman" panose="02020603050405020304" pitchFamily="18" charset="0"/>
              </a:rPr>
              <a:t>Short-Circuiting</a:t>
            </a:r>
            <a:endParaRPr lang="en-IN" sz="1200" dirty="0">
              <a:effectLst/>
              <a:latin typeface="Times New Roman" panose="02020603050405020304" pitchFamily="18" charset="0"/>
              <a:ea typeface="Times New Roman" panose="02020603050405020304" pitchFamily="18" charset="0"/>
            </a:endParaRPr>
          </a:p>
          <a:p>
            <a:pPr marL="742950" lvl="1" indent="-285750" fontAlgn="ctr">
              <a:buSzPts val="1000"/>
              <a:buFont typeface="Courier New" panose="02070309020205020404" pitchFamily="49" charset="0"/>
              <a:buChar char="o"/>
              <a:tabLst>
                <a:tab pos="914400" algn="l"/>
              </a:tabLs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Middleware components can short-circuit the pipeline by not calling the next middleware in the sequence. This is useful for handling requests early and bypassing unnecessary processing.</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ctr">
              <a:buSzPts val="1000"/>
              <a:buFont typeface="Courier New" panose="02070309020205020404" pitchFamily="49" charset="0"/>
              <a:buChar char="o"/>
              <a:tabLst>
                <a:tab pos="914400" algn="l"/>
              </a:tabLs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ctr">
              <a:buSzPts val="1000"/>
              <a:buFont typeface="Symbol" panose="05050102010706020507" pitchFamily="18" charset="2"/>
              <a:buChar char=""/>
              <a:tabLst>
                <a:tab pos="457200" algn="l"/>
              </a:tabLst>
            </a:pPr>
            <a:r>
              <a:rPr lang="en-IN" sz="1100" dirty="0">
                <a:solidFill>
                  <a:srgbClr val="000000"/>
                </a:solidFill>
                <a:effectLst/>
                <a:latin typeface="Calibri" panose="020F0502020204030204" pitchFamily="34" charset="0"/>
                <a:ea typeface="Times New Roman" panose="02020603050405020304" pitchFamily="18" charset="0"/>
              </a:rPr>
              <a:t>Middleware registration</a:t>
            </a:r>
            <a:endParaRPr lang="en-IN" sz="1200" dirty="0">
              <a:effectLst/>
              <a:latin typeface="Times New Roman" panose="02020603050405020304" pitchFamily="18" charset="0"/>
              <a:ea typeface="Times New Roman" panose="02020603050405020304" pitchFamily="18" charset="0"/>
            </a:endParaRPr>
          </a:p>
          <a:p>
            <a:pPr marL="685800"/>
            <a:r>
              <a:rPr lang="en-IN" sz="1100" dirty="0">
                <a:effectLst/>
                <a:latin typeface="Calibri" panose="020F050202020403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lvl="0" indent="-342900" fontAlgn="ctr">
              <a:buSzPts val="1000"/>
              <a:buFont typeface="Symbol" panose="05050102010706020507" pitchFamily="18" charset="2"/>
              <a:buChar char=""/>
              <a:tabLst>
                <a:tab pos="685800" algn="l"/>
              </a:tabLst>
            </a:pPr>
            <a:r>
              <a:rPr lang="en-IN" sz="1100" dirty="0">
                <a:effectLst/>
                <a:latin typeface="Calibri" panose="020F0502020204030204" pitchFamily="34" charset="0"/>
                <a:ea typeface="Times New Roman" panose="02020603050405020304" pitchFamily="18" charset="0"/>
              </a:rPr>
              <a:t>Use</a:t>
            </a:r>
            <a:endParaRPr lang="en-IN" sz="1200" dirty="0">
              <a:effectLst/>
              <a:latin typeface="Times New Roman" panose="02020603050405020304" pitchFamily="18" charset="0"/>
              <a:ea typeface="Times New Roman" panose="02020603050405020304" pitchFamily="18" charset="0"/>
            </a:endParaRPr>
          </a:p>
          <a:p>
            <a:pPr marL="342900" lvl="0" indent="-342900" fontAlgn="ctr">
              <a:buSzPts val="1000"/>
              <a:buFont typeface="Symbol" panose="05050102010706020507" pitchFamily="18" charset="2"/>
              <a:buChar char=""/>
              <a:tabLst>
                <a:tab pos="685800" algn="l"/>
              </a:tabLst>
            </a:pPr>
            <a:r>
              <a:rPr lang="en-IN" sz="1100" dirty="0">
                <a:effectLst/>
                <a:latin typeface="Calibri" panose="020F0502020204030204" pitchFamily="34" charset="0"/>
                <a:ea typeface="Times New Roman" panose="02020603050405020304" pitchFamily="18" charset="0"/>
              </a:rPr>
              <a:t>Run</a:t>
            </a:r>
            <a:endParaRPr lang="en-IN" sz="1200" dirty="0">
              <a:effectLst/>
              <a:latin typeface="Times New Roman" panose="02020603050405020304" pitchFamily="18" charset="0"/>
              <a:ea typeface="Times New Roman" panose="02020603050405020304" pitchFamily="18" charset="0"/>
            </a:endParaRPr>
          </a:p>
          <a:p>
            <a:pPr marL="742950" lvl="1" indent="-285750" fontAlgn="ctr">
              <a:buSzPts val="1000"/>
              <a:buFont typeface="Courier New" panose="02070309020205020404" pitchFamily="49" charset="0"/>
              <a:buChar char="o"/>
              <a:tabLst>
                <a:tab pos="1143000" algn="l"/>
              </a:tabLs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Run() is an extension method on </a:t>
            </a:r>
            <a:r>
              <a:rPr lang="en-IN" sz="1100" dirty="0" err="1">
                <a:effectLst/>
                <a:latin typeface="Calibri" panose="020F0502020204030204" pitchFamily="34" charset="0"/>
                <a:ea typeface="Times New Roman" panose="02020603050405020304" pitchFamily="18" charset="0"/>
                <a:cs typeface="Times New Roman" panose="02020603050405020304" pitchFamily="18" charset="0"/>
              </a:rPr>
              <a:t>IApplicationBuilder</a:t>
            </a: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 instance which adds a terminal middleware to the application's request pipeline. The above configured middleware returns a response with a string "Hello World!" for each request.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ctr">
              <a:buSzPts val="1000"/>
              <a:buFont typeface="Courier New" panose="02070309020205020404" pitchFamily="49" charset="0"/>
              <a:buChar char="o"/>
              <a:tabLst>
                <a:tab pos="1143000" algn="l"/>
              </a:tabLs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public delegate Task </a:t>
            </a:r>
            <a:r>
              <a:rPr lang="en-IN" sz="1100" dirty="0" err="1">
                <a:effectLst/>
                <a:latin typeface="Calibri" panose="020F0502020204030204" pitchFamily="34" charset="0"/>
                <a:ea typeface="Times New Roman" panose="02020603050405020304" pitchFamily="18" charset="0"/>
                <a:cs typeface="Times New Roman" panose="02020603050405020304" pitchFamily="18" charset="0"/>
              </a:rPr>
              <a:t>RequestDelegate</a:t>
            </a: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a:t>
            </a:r>
            <a:r>
              <a:rPr lang="en-IN" sz="1100" dirty="0" err="1">
                <a:effectLst/>
                <a:latin typeface="Calibri" panose="020F0502020204030204" pitchFamily="34" charset="0"/>
                <a:ea typeface="Times New Roman" panose="02020603050405020304" pitchFamily="18" charset="0"/>
                <a:cs typeface="Times New Roman" panose="02020603050405020304" pitchFamily="18" charset="0"/>
              </a:rPr>
              <a:t>HttpContext</a:t>
            </a: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 context);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16</a:t>
            </a:fld>
            <a:endParaRPr lang="en-US"/>
          </a:p>
        </p:txBody>
      </p:sp>
    </p:spTree>
    <p:extLst>
      <p:ext uri="{BB962C8B-B14F-4D97-AF65-F5344CB8AC3E}">
        <p14:creationId xmlns:p14="http://schemas.microsoft.com/office/powerpoint/2010/main" val="968197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a:r>
              <a:rPr lang="en-IN" sz="1200" dirty="0">
                <a:effectLst/>
                <a:latin typeface="Calibri" panose="020F0502020204030204" pitchFamily="34"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r>
              <a:rPr lang="en-IN" sz="1200" b="1" dirty="0" err="1">
                <a:solidFill>
                  <a:srgbClr val="414141"/>
                </a:solidFill>
                <a:effectLst/>
                <a:latin typeface="Calibri" panose="020F0502020204030204" pitchFamily="34" charset="0"/>
                <a:ea typeface="Times New Roman" panose="02020603050405020304" pitchFamily="18" charset="0"/>
              </a:rPr>
              <a:t>Authentication:</a:t>
            </a:r>
            <a:r>
              <a:rPr lang="en-IN" sz="1200" dirty="0" err="1">
                <a:solidFill>
                  <a:srgbClr val="414141"/>
                </a:solidFill>
                <a:effectLst/>
                <a:latin typeface="Calibri" panose="020F0502020204030204" pitchFamily="34" charset="0"/>
                <a:ea typeface="Times New Roman" panose="02020603050405020304" pitchFamily="18" charset="0"/>
              </a:rPr>
              <a:t>Adds</a:t>
            </a:r>
            <a:r>
              <a:rPr lang="en-IN" sz="1200" dirty="0">
                <a:solidFill>
                  <a:srgbClr val="414141"/>
                </a:solidFill>
                <a:effectLst/>
                <a:latin typeface="Calibri" panose="020F0502020204030204" pitchFamily="34" charset="0"/>
                <a:ea typeface="Times New Roman" panose="02020603050405020304" pitchFamily="18" charset="0"/>
              </a:rPr>
              <a:t> authentication support.</a:t>
            </a:r>
            <a:endParaRPr lang="en-IN" sz="1400" dirty="0">
              <a:effectLst/>
              <a:latin typeface="Times New Roman" panose="02020603050405020304" pitchFamily="18" charset="0"/>
              <a:ea typeface="Times New Roman" panose="02020603050405020304" pitchFamily="18" charset="0"/>
            </a:endParaRPr>
          </a:p>
          <a:p>
            <a:r>
              <a:rPr lang="en-IN" sz="1200" b="1" dirty="0" err="1">
                <a:solidFill>
                  <a:srgbClr val="414141"/>
                </a:solidFill>
                <a:effectLst/>
                <a:latin typeface="Calibri" panose="020F0502020204030204" pitchFamily="34" charset="0"/>
                <a:ea typeface="Times New Roman" panose="02020603050405020304" pitchFamily="18" charset="0"/>
              </a:rPr>
              <a:t>CORS</a:t>
            </a:r>
            <a:r>
              <a:rPr lang="en-IN" sz="1200" dirty="0" err="1">
                <a:solidFill>
                  <a:srgbClr val="414141"/>
                </a:solidFill>
                <a:effectLst/>
                <a:latin typeface="Calibri" panose="020F0502020204030204" pitchFamily="34" charset="0"/>
                <a:ea typeface="Times New Roman" panose="02020603050405020304" pitchFamily="18" charset="0"/>
              </a:rPr>
              <a:t>:Configures</a:t>
            </a:r>
            <a:r>
              <a:rPr lang="en-IN" sz="1200" dirty="0">
                <a:solidFill>
                  <a:srgbClr val="414141"/>
                </a:solidFill>
                <a:effectLst/>
                <a:latin typeface="Calibri" panose="020F0502020204030204" pitchFamily="34" charset="0"/>
                <a:ea typeface="Times New Roman" panose="02020603050405020304" pitchFamily="18" charset="0"/>
              </a:rPr>
              <a:t> Cross-Origin Resource Sharing.</a:t>
            </a:r>
            <a:endParaRPr lang="en-IN" sz="1400" dirty="0">
              <a:effectLst/>
              <a:latin typeface="Times New Roman" panose="02020603050405020304" pitchFamily="18" charset="0"/>
              <a:ea typeface="Times New Roman" panose="02020603050405020304" pitchFamily="18" charset="0"/>
            </a:endParaRPr>
          </a:p>
          <a:p>
            <a:r>
              <a:rPr lang="en-IN" sz="1200" b="1" dirty="0" err="1">
                <a:solidFill>
                  <a:srgbClr val="414141"/>
                </a:solidFill>
                <a:effectLst/>
                <a:latin typeface="Calibri" panose="020F0502020204030204" pitchFamily="34" charset="0"/>
                <a:ea typeface="Times New Roman" panose="02020603050405020304" pitchFamily="18" charset="0"/>
              </a:rPr>
              <a:t>Routing:</a:t>
            </a:r>
            <a:r>
              <a:rPr lang="en-IN" sz="1200" dirty="0" err="1">
                <a:solidFill>
                  <a:srgbClr val="414141"/>
                </a:solidFill>
                <a:effectLst/>
                <a:latin typeface="Calibri" panose="020F0502020204030204" pitchFamily="34" charset="0"/>
                <a:ea typeface="Times New Roman" panose="02020603050405020304" pitchFamily="18" charset="0"/>
              </a:rPr>
              <a:t>Adds</a:t>
            </a:r>
            <a:r>
              <a:rPr lang="en-IN" sz="1200" dirty="0">
                <a:solidFill>
                  <a:srgbClr val="414141"/>
                </a:solidFill>
                <a:effectLst/>
                <a:latin typeface="Calibri" panose="020F0502020204030204" pitchFamily="34" charset="0"/>
                <a:ea typeface="Times New Roman" panose="02020603050405020304" pitchFamily="18" charset="0"/>
              </a:rPr>
              <a:t> routing capabilities for MVC or web form</a:t>
            </a:r>
            <a:endParaRPr lang="en-IN" sz="1400" dirty="0">
              <a:effectLst/>
              <a:latin typeface="Times New Roman" panose="02020603050405020304" pitchFamily="18" charset="0"/>
              <a:ea typeface="Times New Roman" panose="02020603050405020304" pitchFamily="18" charset="0"/>
            </a:endParaRPr>
          </a:p>
          <a:p>
            <a:r>
              <a:rPr lang="en-IN" sz="1200" b="1" dirty="0" err="1">
                <a:solidFill>
                  <a:srgbClr val="414141"/>
                </a:solidFill>
                <a:effectLst/>
                <a:latin typeface="Calibri" panose="020F0502020204030204" pitchFamily="34" charset="0"/>
                <a:ea typeface="Times New Roman" panose="02020603050405020304" pitchFamily="18" charset="0"/>
              </a:rPr>
              <a:t>Session</a:t>
            </a:r>
            <a:r>
              <a:rPr lang="en-IN" sz="1200" dirty="0" err="1">
                <a:solidFill>
                  <a:srgbClr val="414141"/>
                </a:solidFill>
                <a:effectLst/>
                <a:latin typeface="Calibri" panose="020F0502020204030204" pitchFamily="34" charset="0"/>
                <a:ea typeface="Times New Roman" panose="02020603050405020304" pitchFamily="18" charset="0"/>
              </a:rPr>
              <a:t>:Adds</a:t>
            </a:r>
            <a:r>
              <a:rPr lang="en-IN" sz="1200" dirty="0">
                <a:solidFill>
                  <a:srgbClr val="414141"/>
                </a:solidFill>
                <a:effectLst/>
                <a:latin typeface="Calibri" panose="020F0502020204030204" pitchFamily="34" charset="0"/>
                <a:ea typeface="Times New Roman" panose="02020603050405020304" pitchFamily="18" charset="0"/>
              </a:rPr>
              <a:t> support for user session.</a:t>
            </a:r>
            <a:endParaRPr lang="en-IN" sz="1400" dirty="0">
              <a:effectLst/>
              <a:latin typeface="Times New Roman" panose="02020603050405020304" pitchFamily="18" charset="0"/>
              <a:ea typeface="Times New Roman" panose="02020603050405020304" pitchFamily="18" charset="0"/>
            </a:endParaRPr>
          </a:p>
          <a:p>
            <a:r>
              <a:rPr lang="en-IN" sz="1200" b="1" dirty="0" err="1">
                <a:solidFill>
                  <a:srgbClr val="414141"/>
                </a:solidFill>
                <a:effectLst/>
                <a:latin typeface="Calibri" panose="020F0502020204030204" pitchFamily="34" charset="0"/>
                <a:ea typeface="Times New Roman" panose="02020603050405020304" pitchFamily="18" charset="0"/>
              </a:rPr>
              <a:t>StaticFiles:</a:t>
            </a:r>
            <a:r>
              <a:rPr lang="en-IN" sz="1200" dirty="0" err="1">
                <a:solidFill>
                  <a:srgbClr val="414141"/>
                </a:solidFill>
                <a:effectLst/>
                <a:latin typeface="Calibri" panose="020F0502020204030204" pitchFamily="34" charset="0"/>
                <a:ea typeface="Times New Roman" panose="02020603050405020304" pitchFamily="18" charset="0"/>
              </a:rPr>
              <a:t>Adds</a:t>
            </a:r>
            <a:r>
              <a:rPr lang="en-IN" sz="1200" dirty="0">
                <a:solidFill>
                  <a:srgbClr val="414141"/>
                </a:solidFill>
                <a:effectLst/>
                <a:latin typeface="Calibri" panose="020F0502020204030204" pitchFamily="34" charset="0"/>
                <a:ea typeface="Times New Roman" panose="02020603050405020304" pitchFamily="18" charset="0"/>
              </a:rPr>
              <a:t> support for serving static files and directory browsing.</a:t>
            </a:r>
            <a:endParaRPr lang="en-IN" sz="1400" dirty="0">
              <a:effectLst/>
              <a:latin typeface="Times New Roman" panose="02020603050405020304" pitchFamily="18" charset="0"/>
              <a:ea typeface="Times New Roman" panose="02020603050405020304" pitchFamily="18" charset="0"/>
            </a:endParaRPr>
          </a:p>
          <a:p>
            <a:r>
              <a:rPr lang="en-IN" sz="1200" b="1" dirty="0" err="1">
                <a:solidFill>
                  <a:srgbClr val="414141"/>
                </a:solidFill>
                <a:effectLst/>
                <a:latin typeface="Calibri" panose="020F0502020204030204" pitchFamily="34" charset="0"/>
                <a:ea typeface="Times New Roman" panose="02020603050405020304" pitchFamily="18" charset="0"/>
              </a:rPr>
              <a:t>Diagnostics:</a:t>
            </a:r>
            <a:r>
              <a:rPr lang="en-IN" sz="1200" dirty="0" err="1">
                <a:solidFill>
                  <a:srgbClr val="414141"/>
                </a:solidFill>
                <a:effectLst/>
                <a:latin typeface="Calibri" panose="020F0502020204030204" pitchFamily="34" charset="0"/>
                <a:ea typeface="Times New Roman" panose="02020603050405020304" pitchFamily="18" charset="0"/>
              </a:rPr>
              <a:t>Adds</a:t>
            </a:r>
            <a:r>
              <a:rPr lang="en-IN" sz="1200" dirty="0">
                <a:solidFill>
                  <a:srgbClr val="414141"/>
                </a:solidFill>
                <a:effectLst/>
                <a:latin typeface="Calibri" panose="020F0502020204030204" pitchFamily="34" charset="0"/>
                <a:ea typeface="Times New Roman" panose="02020603050405020304" pitchFamily="18" charset="0"/>
              </a:rPr>
              <a:t> support for reporting and handling exceptions and errors.</a:t>
            </a:r>
            <a:endParaRPr lang="en-IN" sz="14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17</a:t>
            </a:fld>
            <a:endParaRPr lang="en-US"/>
          </a:p>
        </p:txBody>
      </p:sp>
    </p:spTree>
    <p:extLst>
      <p:ext uri="{BB962C8B-B14F-4D97-AF65-F5344CB8AC3E}">
        <p14:creationId xmlns:p14="http://schemas.microsoft.com/office/powerpoint/2010/main" val="1478624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Calibri" panose="020F0502020204030204" pitchFamily="34" charset="0"/>
                <a:ea typeface="Times New Roman" panose="02020603050405020304" pitchFamily="18" charset="0"/>
              </a:rPr>
              <a:t>Dependency Injection (DI) in </a:t>
            </a:r>
            <a:r>
              <a:rPr lang="en-IN" sz="1800" dirty="0" err="1">
                <a:effectLst/>
                <a:latin typeface="Calibri" panose="020F0502020204030204" pitchFamily="34" charset="0"/>
                <a:ea typeface="Times New Roman" panose="02020603050405020304" pitchFamily="18" charset="0"/>
              </a:rPr>
              <a:t>Asp.Net</a:t>
            </a:r>
            <a:r>
              <a:rPr lang="en-IN" sz="1800" dirty="0">
                <a:effectLst/>
                <a:latin typeface="Calibri" panose="020F0502020204030204" pitchFamily="34" charset="0"/>
                <a:ea typeface="Times New Roman" panose="02020603050405020304" pitchFamily="18" charset="0"/>
              </a:rPr>
              <a:t> Core is a design pattern and a built-in framework for managing the dependencies of an application that provides a way to achieve dependency Inversion principle.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Services (dependencies) are registered in the DI container during application startup, and they can be injected into other classes, such as controllers, middleware, or services </a:t>
            </a:r>
            <a:r>
              <a:rPr lang="en-IN" sz="1800" dirty="0">
                <a:effectLst/>
                <a:latin typeface="Calibri" panose="020F0502020204030204" pitchFamily="34" charset="0"/>
                <a:ea typeface="Times New Roman" panose="02020603050405020304" pitchFamily="18" charset="0"/>
              </a:rPr>
              <a:t>rather than being created within the class itself. </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This pattern helps improve the maintainability, testability, and flexibility of applications.</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Key Concepts in ASP.NET Core Dependency Injection:</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Service</a:t>
            </a:r>
            <a:r>
              <a:rPr lang="en-IN" sz="1800" dirty="0">
                <a:effectLst/>
                <a:latin typeface="Calibri" panose="020F050202020403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A service is a component that provides specific functionality and is often used by other parts of the application.</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Service Container (DI Container):</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The DI container is responsible for managing the lifetime and dependencies of services. In ASP.NET Core, the built-in DI container is highly configurable and provides various options for service registration and lifetime management.</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 </a:t>
            </a:r>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18</a:t>
            </a:fld>
            <a:endParaRPr lang="en-US"/>
          </a:p>
        </p:txBody>
      </p:sp>
    </p:spTree>
    <p:extLst>
      <p:ext uri="{BB962C8B-B14F-4D97-AF65-F5344CB8AC3E}">
        <p14:creationId xmlns:p14="http://schemas.microsoft.com/office/powerpoint/2010/main" val="853935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dirty="0">
                <a:effectLst/>
                <a:latin typeface="Calibri" panose="020F0502020204030204" pitchFamily="34" charset="0"/>
                <a:ea typeface="Times New Roman" panose="02020603050405020304" pitchFamily="18" charset="0"/>
              </a:rPr>
              <a:t>Option Pattern:</a:t>
            </a:r>
            <a:endParaRPr lang="en-IN" sz="1200" dirty="0">
              <a:effectLst/>
              <a:latin typeface="Times New Roman" panose="02020603050405020304" pitchFamily="18" charset="0"/>
              <a:ea typeface="Times New Roman" panose="02020603050405020304" pitchFamily="18" charset="0"/>
            </a:endParaRPr>
          </a:p>
          <a:p>
            <a:r>
              <a:rPr lang="en-IN" sz="1200" dirty="0">
                <a:effectLst/>
                <a:latin typeface="Calibri" panose="020F0502020204030204" pitchFamily="34" charset="0"/>
                <a:ea typeface="Times New Roman" panose="02020603050405020304" pitchFamily="18" charset="0"/>
              </a:rPr>
              <a:t>Options Pattern is used to bind a section of configuration settings to the strongly types options classes and add it to the </a:t>
            </a:r>
            <a:r>
              <a:rPr lang="en-IN" sz="1200" dirty="0" err="1">
                <a:effectLst/>
                <a:latin typeface="Calibri" panose="020F0502020204030204" pitchFamily="34" charset="0"/>
                <a:ea typeface="Times New Roman" panose="02020603050405020304" pitchFamily="18" charset="0"/>
              </a:rPr>
              <a:t>Asp.Net</a:t>
            </a:r>
            <a:r>
              <a:rPr lang="en-IN" sz="1200" dirty="0">
                <a:effectLst/>
                <a:latin typeface="Calibri" panose="020F0502020204030204" pitchFamily="34" charset="0"/>
                <a:ea typeface="Times New Roman" panose="02020603050405020304" pitchFamily="18" charset="0"/>
              </a:rPr>
              <a:t> Core Dependency Injection Service Container as singleton lifetime using the "Configure" method of </a:t>
            </a:r>
            <a:r>
              <a:rPr lang="en-IN" sz="1200" dirty="0" err="1">
                <a:effectLst/>
                <a:latin typeface="Calibri" panose="020F0502020204030204" pitchFamily="34" charset="0"/>
                <a:ea typeface="Times New Roman" panose="02020603050405020304" pitchFamily="18" charset="0"/>
              </a:rPr>
              <a:t>IServiceCollection</a:t>
            </a:r>
            <a:r>
              <a:rPr lang="en-IN" sz="1200" dirty="0">
                <a:effectLst/>
                <a:latin typeface="Calibri" panose="020F0502020204030204" pitchFamily="34" charset="0"/>
                <a:ea typeface="Times New Roman" panose="02020603050405020304" pitchFamily="18" charset="0"/>
              </a:rPr>
              <a:t> interface. Once configured, strongly typed Options class can be injected into any service or controller via Dependency Injection using one of available generic Options interfaces </a:t>
            </a:r>
            <a:r>
              <a:rPr lang="en-IN" sz="1200" dirty="0" err="1">
                <a:effectLst/>
                <a:latin typeface="Calibri" panose="020F0502020204030204" pitchFamily="34" charset="0"/>
                <a:ea typeface="Times New Roman" panose="02020603050405020304" pitchFamily="18" charset="0"/>
              </a:rPr>
              <a:t>IOptions</a:t>
            </a:r>
            <a:r>
              <a:rPr lang="en-IN" sz="1200" dirty="0">
                <a:effectLst/>
                <a:latin typeface="Calibri" panose="020F0502020204030204" pitchFamily="34" charset="0"/>
                <a:ea typeface="Times New Roman" panose="02020603050405020304" pitchFamily="18" charset="0"/>
              </a:rPr>
              <a:t>&lt;T&gt;, </a:t>
            </a:r>
            <a:r>
              <a:rPr lang="en-IN" sz="1200" dirty="0" err="1">
                <a:effectLst/>
                <a:latin typeface="Calibri" panose="020F0502020204030204" pitchFamily="34" charset="0"/>
                <a:ea typeface="Times New Roman" panose="02020603050405020304" pitchFamily="18" charset="0"/>
              </a:rPr>
              <a:t>IOptionsSnapshot</a:t>
            </a:r>
            <a:r>
              <a:rPr lang="en-IN" sz="1200" dirty="0">
                <a:effectLst/>
                <a:latin typeface="Calibri" panose="020F0502020204030204" pitchFamily="34" charset="0"/>
                <a:ea typeface="Times New Roman" panose="02020603050405020304" pitchFamily="18" charset="0"/>
              </a:rPr>
              <a:t>&lt;T&gt; and </a:t>
            </a:r>
            <a:r>
              <a:rPr lang="en-IN" sz="1200" dirty="0" err="1">
                <a:effectLst/>
                <a:latin typeface="Calibri" panose="020F0502020204030204" pitchFamily="34" charset="0"/>
                <a:ea typeface="Times New Roman" panose="02020603050405020304" pitchFamily="18" charset="0"/>
              </a:rPr>
              <a:t>IOptionsMonitor</a:t>
            </a:r>
            <a:r>
              <a:rPr lang="en-IN" sz="1200" dirty="0">
                <a:effectLst/>
                <a:latin typeface="Calibri" panose="020F0502020204030204" pitchFamily="34" charset="0"/>
                <a:ea typeface="Times New Roman" panose="02020603050405020304" pitchFamily="18" charset="0"/>
              </a:rPr>
              <a:t>&lt;T&gt;. </a:t>
            </a:r>
            <a:endParaRPr lang="en-IN" sz="1200" dirty="0">
              <a:effectLst/>
              <a:latin typeface="Times New Roman" panose="02020603050405020304" pitchFamily="18" charset="0"/>
              <a:ea typeface="Times New Roman" panose="02020603050405020304" pitchFamily="18" charset="0"/>
            </a:endParaRPr>
          </a:p>
          <a:p>
            <a:r>
              <a:rPr lang="en-IN" sz="1200" dirty="0">
                <a:effectLst/>
                <a:latin typeface="Calibri" panose="020F050202020403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IN" sz="1200" b="1" dirty="0">
                <a:effectLst/>
                <a:latin typeface="Calibri" panose="020F0502020204030204" pitchFamily="34" charset="0"/>
                <a:ea typeface="Times New Roman" panose="02020603050405020304" pitchFamily="18" charset="0"/>
              </a:rPr>
              <a:t> </a:t>
            </a:r>
            <a:r>
              <a:rPr lang="en-IN" sz="1200" b="1" dirty="0" err="1">
                <a:effectLst/>
                <a:latin typeface="Calibri" panose="020F0502020204030204" pitchFamily="34" charset="0"/>
                <a:ea typeface="Times New Roman" panose="02020603050405020304" pitchFamily="18" charset="0"/>
              </a:rPr>
              <a:t>IOptions</a:t>
            </a:r>
            <a:r>
              <a:rPr lang="en-IN" sz="1200" b="1" dirty="0">
                <a:effectLst/>
                <a:latin typeface="Calibri" panose="020F0502020204030204" pitchFamily="34" charset="0"/>
                <a:ea typeface="Times New Roman" panose="02020603050405020304" pitchFamily="18" charset="0"/>
              </a:rPr>
              <a:t>&lt;T&gt;</a:t>
            </a:r>
            <a:endParaRPr lang="en-IN" sz="1200" dirty="0">
              <a:effectLst/>
              <a:latin typeface="Times New Roman" panose="02020603050405020304" pitchFamily="18" charset="0"/>
              <a:ea typeface="Times New Roman" panose="02020603050405020304" pitchFamily="18" charset="0"/>
            </a:endParaRPr>
          </a:p>
          <a:p>
            <a:r>
              <a:rPr lang="en-IN" sz="1200" dirty="0">
                <a:effectLst/>
                <a:latin typeface="Calibri" panose="020F0502020204030204" pitchFamily="34" charset="0"/>
                <a:ea typeface="Times New Roman" panose="02020603050405020304" pitchFamily="18" charset="0"/>
              </a:rPr>
              <a:t>The </a:t>
            </a:r>
            <a:r>
              <a:rPr lang="en-IN" sz="1200" dirty="0" err="1">
                <a:effectLst/>
                <a:latin typeface="Calibri" panose="020F0502020204030204" pitchFamily="34" charset="0"/>
                <a:ea typeface="Times New Roman" panose="02020603050405020304" pitchFamily="18" charset="0"/>
              </a:rPr>
              <a:t>IOptions</a:t>
            </a:r>
            <a:r>
              <a:rPr lang="en-IN" sz="1200" dirty="0">
                <a:effectLst/>
                <a:latin typeface="Calibri" panose="020F0502020204030204" pitchFamily="34" charset="0"/>
                <a:ea typeface="Times New Roman" panose="02020603050405020304" pitchFamily="18" charset="0"/>
              </a:rPr>
              <a:t> service is used to bind strongly types of options class to configuration section and registers it to the </a:t>
            </a:r>
            <a:r>
              <a:rPr lang="en-IN" sz="1200" dirty="0" err="1">
                <a:effectLst/>
                <a:latin typeface="Calibri" panose="020F0502020204030204" pitchFamily="34" charset="0"/>
                <a:ea typeface="Times New Roman" panose="02020603050405020304" pitchFamily="18" charset="0"/>
              </a:rPr>
              <a:t>Asp.Net</a:t>
            </a:r>
            <a:r>
              <a:rPr lang="en-IN" sz="1200" dirty="0">
                <a:effectLst/>
                <a:latin typeface="Calibri" panose="020F0502020204030204" pitchFamily="34" charset="0"/>
                <a:ea typeface="Times New Roman" panose="02020603050405020304" pitchFamily="18" charset="0"/>
              </a:rPr>
              <a:t> Core Dependency Injection Service Container as singleton lifetime. It exposes a Value property which contains your configured </a:t>
            </a:r>
            <a:r>
              <a:rPr lang="en-IN" sz="1200" dirty="0" err="1">
                <a:effectLst/>
                <a:latin typeface="Calibri" panose="020F0502020204030204" pitchFamily="34" charset="0"/>
                <a:ea typeface="Times New Roman" panose="02020603050405020304" pitchFamily="18" charset="0"/>
              </a:rPr>
              <a:t>TOptions</a:t>
            </a:r>
            <a:r>
              <a:rPr lang="en-IN" sz="1200" dirty="0">
                <a:effectLst/>
                <a:latin typeface="Calibri" panose="020F0502020204030204" pitchFamily="34" charset="0"/>
                <a:ea typeface="Times New Roman" panose="02020603050405020304" pitchFamily="18" charset="0"/>
              </a:rPr>
              <a:t> class.</a:t>
            </a:r>
            <a:endParaRPr lang="en-IN" sz="1200" dirty="0">
              <a:effectLst/>
              <a:latin typeface="Times New Roman" panose="02020603050405020304" pitchFamily="18" charset="0"/>
              <a:ea typeface="Times New Roman" panose="02020603050405020304" pitchFamily="18" charset="0"/>
            </a:endParaRPr>
          </a:p>
          <a:p>
            <a:r>
              <a:rPr lang="en-IN" sz="1200" dirty="0">
                <a:effectLst/>
                <a:latin typeface="Calibri" panose="020F050202020403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IN" sz="1200" b="1" dirty="0" err="1">
                <a:effectLst/>
                <a:latin typeface="Calibri" panose="020F0502020204030204" pitchFamily="34" charset="0"/>
                <a:ea typeface="Times New Roman" panose="02020603050405020304" pitchFamily="18" charset="0"/>
              </a:rPr>
              <a:t>IOptionsSnapshot</a:t>
            </a:r>
            <a:r>
              <a:rPr lang="en-IN" sz="1200" b="1" dirty="0">
                <a:effectLst/>
                <a:latin typeface="Calibri" panose="020F0502020204030204" pitchFamily="34" charset="0"/>
                <a:ea typeface="Times New Roman" panose="02020603050405020304" pitchFamily="18" charset="0"/>
              </a:rPr>
              <a:t>&lt;</a:t>
            </a:r>
            <a:r>
              <a:rPr lang="en-IN" sz="1200" b="1" dirty="0" err="1">
                <a:effectLst/>
                <a:latin typeface="Calibri" panose="020F0502020204030204" pitchFamily="34" charset="0"/>
                <a:ea typeface="Times New Roman" panose="02020603050405020304" pitchFamily="18" charset="0"/>
              </a:rPr>
              <a:t>TOptions</a:t>
            </a:r>
            <a:r>
              <a:rPr lang="en-IN" sz="1200" b="1" dirty="0">
                <a:effectLst/>
                <a:latin typeface="Calibri" panose="020F0502020204030204" pitchFamily="34" charset="0"/>
                <a:ea typeface="Times New Roman" panose="02020603050405020304" pitchFamily="18" charset="0"/>
              </a:rPr>
              <a:t>&gt;</a:t>
            </a:r>
            <a:r>
              <a:rPr lang="en-IN" sz="1200" dirty="0">
                <a:solidFill>
                  <a:srgbClr val="212121"/>
                </a:solidFill>
                <a:effectLst/>
                <a:latin typeface="Calibri" panose="020F050202020403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IN" sz="1200" dirty="0" err="1">
                <a:effectLst/>
                <a:latin typeface="Calibri" panose="020F0502020204030204" pitchFamily="34" charset="0"/>
                <a:ea typeface="Times New Roman" panose="02020603050405020304" pitchFamily="18" charset="0"/>
              </a:rPr>
              <a:t>IOptionsSnapshot</a:t>
            </a:r>
            <a:r>
              <a:rPr lang="en-IN" sz="1200" dirty="0">
                <a:effectLst/>
                <a:latin typeface="Calibri" panose="020F0502020204030204" pitchFamily="34" charset="0"/>
                <a:ea typeface="Times New Roman" panose="02020603050405020304" pitchFamily="18" charset="0"/>
              </a:rPr>
              <a:t> service is another optional feature that is used to bind strongly types options class to configuration section and registers it to the </a:t>
            </a:r>
            <a:r>
              <a:rPr lang="en-IN" sz="1200" dirty="0" err="1">
                <a:effectLst/>
                <a:latin typeface="Calibri" panose="020F0502020204030204" pitchFamily="34" charset="0"/>
                <a:ea typeface="Times New Roman" panose="02020603050405020304" pitchFamily="18" charset="0"/>
              </a:rPr>
              <a:t>Asp.Net</a:t>
            </a:r>
            <a:r>
              <a:rPr lang="en-IN" sz="1200" dirty="0">
                <a:effectLst/>
                <a:latin typeface="Calibri" panose="020F0502020204030204" pitchFamily="34" charset="0"/>
                <a:ea typeface="Times New Roman" panose="02020603050405020304" pitchFamily="18" charset="0"/>
              </a:rPr>
              <a:t> Core Dependency Injection Service Container as scoped lifetime. It means it supports feature automatic reloading of configuration in the case that configuration settings are changed while the application is running.</a:t>
            </a:r>
            <a:endParaRPr lang="en-IN" sz="1200" dirty="0">
              <a:effectLst/>
              <a:latin typeface="Times New Roman" panose="02020603050405020304" pitchFamily="18" charset="0"/>
              <a:ea typeface="Times New Roman" panose="02020603050405020304" pitchFamily="18" charset="0"/>
            </a:endParaRPr>
          </a:p>
          <a:p>
            <a:r>
              <a:rPr lang="en-IN" sz="1200" dirty="0">
                <a:effectLst/>
                <a:latin typeface="Calibri" panose="020F050202020403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IN" sz="1200" b="1" dirty="0" err="1">
                <a:effectLst/>
                <a:latin typeface="Calibri" panose="020F0502020204030204" pitchFamily="34" charset="0"/>
                <a:ea typeface="Times New Roman" panose="02020603050405020304" pitchFamily="18" charset="0"/>
              </a:rPr>
              <a:t>IOptionsMonitor</a:t>
            </a:r>
            <a:r>
              <a:rPr lang="en-IN" sz="1200" b="1" dirty="0">
                <a:effectLst/>
                <a:latin typeface="Calibri" panose="020F0502020204030204" pitchFamily="34" charset="0"/>
                <a:ea typeface="Times New Roman" panose="02020603050405020304" pitchFamily="18" charset="0"/>
              </a:rPr>
              <a:t>&lt;</a:t>
            </a:r>
            <a:r>
              <a:rPr lang="en-IN" sz="1200" b="1" dirty="0" err="1">
                <a:effectLst/>
                <a:latin typeface="Calibri" panose="020F0502020204030204" pitchFamily="34" charset="0"/>
                <a:ea typeface="Times New Roman" panose="02020603050405020304" pitchFamily="18" charset="0"/>
              </a:rPr>
              <a:t>TOptions</a:t>
            </a:r>
            <a:r>
              <a:rPr lang="en-IN" sz="1200" b="1" dirty="0">
                <a:effectLst/>
                <a:latin typeface="Calibri" panose="020F0502020204030204" pitchFamily="34" charset="0"/>
                <a:ea typeface="Times New Roman" panose="02020603050405020304" pitchFamily="18" charset="0"/>
              </a:rPr>
              <a:t>&gt;</a:t>
            </a:r>
            <a:r>
              <a:rPr lang="en-IN" sz="1200" dirty="0">
                <a:solidFill>
                  <a:srgbClr val="212121"/>
                </a:solidFill>
                <a:effectLst/>
                <a:latin typeface="Calibri" panose="020F050202020403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IN" sz="1200" dirty="0" err="1">
                <a:solidFill>
                  <a:srgbClr val="212121"/>
                </a:solidFill>
                <a:effectLst/>
                <a:latin typeface="Calibri" panose="020F0502020204030204" pitchFamily="34" charset="0"/>
                <a:ea typeface="Times New Roman" panose="02020603050405020304" pitchFamily="18" charset="0"/>
              </a:rPr>
              <a:t>IOptionsMonitor</a:t>
            </a:r>
            <a:r>
              <a:rPr lang="en-IN" sz="1200" dirty="0">
                <a:solidFill>
                  <a:srgbClr val="212121"/>
                </a:solidFill>
                <a:effectLst/>
                <a:latin typeface="Calibri" panose="020F0502020204030204" pitchFamily="34" charset="0"/>
                <a:ea typeface="Times New Roman" panose="02020603050405020304" pitchFamily="18" charset="0"/>
              </a:rPr>
              <a:t> service is another option feature that is also used to bind strongly types options class to configuration section and registers it to the </a:t>
            </a:r>
            <a:r>
              <a:rPr lang="en-IN" sz="1200" dirty="0" err="1">
                <a:solidFill>
                  <a:srgbClr val="212121"/>
                </a:solidFill>
                <a:effectLst/>
                <a:latin typeface="Calibri" panose="020F0502020204030204" pitchFamily="34" charset="0"/>
                <a:ea typeface="Times New Roman" panose="02020603050405020304" pitchFamily="18" charset="0"/>
              </a:rPr>
              <a:t>Asp.Net</a:t>
            </a:r>
            <a:r>
              <a:rPr lang="en-IN" sz="1200" dirty="0">
                <a:solidFill>
                  <a:srgbClr val="212121"/>
                </a:solidFill>
                <a:effectLst/>
                <a:latin typeface="Calibri" panose="020F0502020204030204" pitchFamily="34" charset="0"/>
                <a:ea typeface="Times New Roman" panose="02020603050405020304" pitchFamily="18" charset="0"/>
              </a:rPr>
              <a:t> Core Dependency Injection Service Container as singleton lifetime like </a:t>
            </a:r>
            <a:r>
              <a:rPr lang="en-IN" sz="1200" dirty="0" err="1">
                <a:solidFill>
                  <a:srgbClr val="212121"/>
                </a:solidFill>
                <a:effectLst/>
                <a:latin typeface="Calibri" panose="020F0502020204030204" pitchFamily="34" charset="0"/>
                <a:ea typeface="Times New Roman" panose="02020603050405020304" pitchFamily="18" charset="0"/>
              </a:rPr>
              <a:t>IOptions</a:t>
            </a:r>
            <a:r>
              <a:rPr lang="en-IN" sz="1200" dirty="0">
                <a:solidFill>
                  <a:srgbClr val="212121"/>
                </a:solidFill>
                <a:effectLst/>
                <a:latin typeface="Calibri" panose="020F0502020204030204" pitchFamily="34" charset="0"/>
                <a:ea typeface="Times New Roman" panose="02020603050405020304" pitchFamily="18" charset="0"/>
              </a:rPr>
              <a:t> interface.</a:t>
            </a:r>
            <a:endParaRPr lang="en-IN" sz="1200" dirty="0">
              <a:effectLst/>
              <a:latin typeface="Times New Roman" panose="02020603050405020304" pitchFamily="18" charset="0"/>
              <a:ea typeface="Times New Roman" panose="02020603050405020304" pitchFamily="18" charset="0"/>
            </a:endParaRPr>
          </a:p>
          <a:p>
            <a:r>
              <a:rPr lang="en-IN" sz="1200" dirty="0">
                <a:solidFill>
                  <a:srgbClr val="212121"/>
                </a:solidFill>
                <a:effectLst/>
                <a:latin typeface="Calibri" panose="020F050202020403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IN" sz="1200" dirty="0" err="1">
                <a:effectLst/>
                <a:latin typeface="Calibri" panose="020F0502020204030204" pitchFamily="34" charset="0"/>
                <a:ea typeface="Times New Roman" panose="02020603050405020304" pitchFamily="18" charset="0"/>
              </a:rPr>
              <a:t>IOptionsMonitor</a:t>
            </a:r>
            <a:r>
              <a:rPr lang="en-IN" sz="1200" dirty="0">
                <a:effectLst/>
                <a:latin typeface="Calibri" panose="020F0502020204030204" pitchFamily="34" charset="0"/>
                <a:ea typeface="Times New Roman" panose="02020603050405020304" pitchFamily="18" charset="0"/>
              </a:rPr>
              <a:t> also provides an event called </a:t>
            </a:r>
            <a:r>
              <a:rPr lang="en-IN" sz="1200" dirty="0" err="1">
                <a:effectLst/>
                <a:latin typeface="Calibri" panose="020F0502020204030204" pitchFamily="34" charset="0"/>
                <a:ea typeface="Times New Roman" panose="02020603050405020304" pitchFamily="18" charset="0"/>
              </a:rPr>
              <a:t>OnChange</a:t>
            </a:r>
            <a:r>
              <a:rPr lang="en-IN" sz="1200" dirty="0">
                <a:effectLst/>
                <a:latin typeface="Calibri" panose="020F0502020204030204" pitchFamily="34" charset="0"/>
                <a:ea typeface="Times New Roman" panose="02020603050405020304" pitchFamily="18" charset="0"/>
              </a:rPr>
              <a:t> and a way to register a listener, that gets called whenever the </a:t>
            </a:r>
            <a:r>
              <a:rPr lang="en-IN" sz="1200" dirty="0" err="1">
                <a:effectLst/>
                <a:latin typeface="Calibri" panose="020F0502020204030204" pitchFamily="34" charset="0"/>
                <a:ea typeface="Times New Roman" panose="02020603050405020304" pitchFamily="18" charset="0"/>
              </a:rPr>
              <a:t>TOptions</a:t>
            </a:r>
            <a:r>
              <a:rPr lang="en-IN" sz="1200" dirty="0">
                <a:effectLst/>
                <a:latin typeface="Calibri" panose="020F0502020204030204" pitchFamily="34" charset="0"/>
                <a:ea typeface="Times New Roman" panose="02020603050405020304" pitchFamily="18" charset="0"/>
              </a:rPr>
              <a:t> instance is updated. </a:t>
            </a:r>
            <a:endParaRPr lang="en-IN" sz="1200" dirty="0">
              <a:effectLst/>
              <a:latin typeface="Times New Roman" panose="02020603050405020304" pitchFamily="18" charset="0"/>
              <a:ea typeface="Times New Roman" panose="02020603050405020304" pitchFamily="18" charset="0"/>
            </a:endParaRPr>
          </a:p>
          <a:p>
            <a:r>
              <a:rPr lang="en-IN" sz="1200" i="1" dirty="0">
                <a:solidFill>
                  <a:srgbClr val="595959"/>
                </a:solidFill>
                <a:effectLst/>
                <a:latin typeface="Calibri" panose="020F050202020403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IN" sz="1200" b="1" dirty="0">
                <a:effectLst/>
                <a:latin typeface="Calibri" panose="020F0502020204030204" pitchFamily="34" charset="0"/>
                <a:ea typeface="Times New Roman" panose="02020603050405020304" pitchFamily="18" charset="0"/>
              </a:rPr>
              <a:t>Why we need </a:t>
            </a:r>
            <a:r>
              <a:rPr lang="en-IN" sz="1200" b="1" dirty="0" err="1">
                <a:effectLst/>
                <a:latin typeface="Calibri" panose="020F0502020204030204" pitchFamily="34" charset="0"/>
                <a:ea typeface="Times New Roman" panose="02020603050405020304" pitchFamily="18" charset="0"/>
              </a:rPr>
              <a:t>IOptionsMonitor</a:t>
            </a:r>
            <a:r>
              <a:rPr lang="en-IN" sz="1200" b="1" dirty="0">
                <a:effectLst/>
                <a:latin typeface="Calibri" panose="020F0502020204030204" pitchFamily="34" charset="0"/>
                <a:ea typeface="Times New Roman" panose="02020603050405020304" pitchFamily="18" charset="0"/>
              </a:rPr>
              <a:t> when we have options as a singleton lifetime?</a:t>
            </a:r>
            <a:endParaRPr lang="en-IN" sz="1200" dirty="0">
              <a:effectLst/>
              <a:latin typeface="Times New Roman" panose="02020603050405020304" pitchFamily="18" charset="0"/>
              <a:ea typeface="Times New Roman" panose="02020603050405020304" pitchFamily="18" charset="0"/>
            </a:endParaRPr>
          </a:p>
          <a:p>
            <a:r>
              <a:rPr lang="en-IN" sz="1200" dirty="0">
                <a:solidFill>
                  <a:srgbClr val="212121"/>
                </a:solidFill>
                <a:effectLst/>
                <a:latin typeface="Calibri" panose="020F050202020403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IN" sz="1200" dirty="0">
                <a:effectLst/>
                <a:latin typeface="Calibri" panose="020F0502020204030204" pitchFamily="34" charset="0"/>
                <a:ea typeface="Times New Roman" panose="02020603050405020304" pitchFamily="18" charset="0"/>
              </a:rPr>
              <a:t>Before understanding why </a:t>
            </a:r>
            <a:r>
              <a:rPr lang="en-IN" sz="1200" dirty="0" err="1">
                <a:effectLst/>
                <a:latin typeface="Calibri" panose="020F0502020204030204" pitchFamily="34" charset="0"/>
                <a:ea typeface="Times New Roman" panose="02020603050405020304" pitchFamily="18" charset="0"/>
              </a:rPr>
              <a:t>IOptionsMonitor</a:t>
            </a:r>
            <a:r>
              <a:rPr lang="en-IN" sz="1200" dirty="0">
                <a:effectLst/>
                <a:latin typeface="Calibri" panose="020F0502020204030204" pitchFamily="34" charset="0"/>
                <a:ea typeface="Times New Roman" panose="02020603050405020304" pitchFamily="18" charset="0"/>
              </a:rPr>
              <a:t> required when we have </a:t>
            </a:r>
            <a:r>
              <a:rPr lang="en-IN" sz="1200" dirty="0" err="1">
                <a:effectLst/>
                <a:latin typeface="Calibri" panose="020F0502020204030204" pitchFamily="34" charset="0"/>
                <a:ea typeface="Times New Roman" panose="02020603050405020304" pitchFamily="18" charset="0"/>
              </a:rPr>
              <a:t>IOptions</a:t>
            </a:r>
            <a:r>
              <a:rPr lang="en-IN" sz="1200" dirty="0">
                <a:effectLst/>
                <a:latin typeface="Calibri" panose="020F0502020204030204" pitchFamily="34" charset="0"/>
                <a:ea typeface="Times New Roman" panose="02020603050405020304" pitchFamily="18" charset="0"/>
              </a:rPr>
              <a:t> service as a singleton lifetime registered, let's understand "What is Scoped Validation?". Since </a:t>
            </a:r>
            <a:r>
              <a:rPr lang="en-IN" sz="1200" dirty="0" err="1">
                <a:effectLst/>
                <a:latin typeface="Calibri" panose="020F0502020204030204" pitchFamily="34" charset="0"/>
                <a:ea typeface="Times New Roman" panose="02020603050405020304" pitchFamily="18" charset="0"/>
              </a:rPr>
              <a:t>IOptionsSnapshot</a:t>
            </a:r>
            <a:r>
              <a:rPr lang="en-IN" sz="1200" dirty="0">
                <a:effectLst/>
                <a:latin typeface="Calibri" panose="020F0502020204030204" pitchFamily="34" charset="0"/>
                <a:ea typeface="Times New Roman" panose="02020603050405020304" pitchFamily="18" charset="0"/>
              </a:rPr>
              <a:t> service provides us an automatic reloading feature and it is registered with the dependency injection container as a scope service, so we can not consume a scoped service from a singleton service. </a:t>
            </a:r>
            <a:r>
              <a:rPr lang="en-IN" sz="1200" b="1" dirty="0">
                <a:effectLst/>
                <a:latin typeface="Calibri" panose="020F0502020204030204" pitchFamily="34" charset="0"/>
                <a:ea typeface="Times New Roman" panose="02020603050405020304" pitchFamily="18" charset="0"/>
              </a:rPr>
              <a:t>This is a safety feature of </a:t>
            </a:r>
            <a:r>
              <a:rPr lang="en-IN" sz="1200" b="1" dirty="0" err="1">
                <a:effectLst/>
                <a:latin typeface="Calibri" panose="020F0502020204030204" pitchFamily="34" charset="0"/>
                <a:ea typeface="Times New Roman" panose="02020603050405020304" pitchFamily="18" charset="0"/>
              </a:rPr>
              <a:t>Asp.Net</a:t>
            </a:r>
            <a:r>
              <a:rPr lang="en-IN" sz="1200" b="1" dirty="0">
                <a:effectLst/>
                <a:latin typeface="Calibri" panose="020F0502020204030204" pitchFamily="34" charset="0"/>
                <a:ea typeface="Times New Roman" panose="02020603050405020304" pitchFamily="18" charset="0"/>
              </a:rPr>
              <a:t> Dependency Injection Container called "Scoped Validation".</a:t>
            </a:r>
            <a:endParaRPr lang="en-IN" sz="1200" dirty="0">
              <a:effectLst/>
              <a:latin typeface="Times New Roman" panose="02020603050405020304" pitchFamily="18" charset="0"/>
              <a:ea typeface="Times New Roman" panose="02020603050405020304" pitchFamily="18" charset="0"/>
            </a:endParaRPr>
          </a:p>
          <a:p>
            <a:r>
              <a:rPr lang="en-IN" sz="1200" dirty="0">
                <a:effectLst/>
                <a:latin typeface="Calibri" panose="020F0502020204030204"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IN" sz="1200" dirty="0">
                <a:effectLst/>
                <a:latin typeface="Calibri" panose="020F0502020204030204" pitchFamily="34" charset="0"/>
                <a:ea typeface="Times New Roman" panose="02020603050405020304" pitchFamily="18" charset="0"/>
              </a:rPr>
              <a:t>Since </a:t>
            </a:r>
            <a:r>
              <a:rPr lang="en-IN" sz="1200" dirty="0" err="1">
                <a:effectLst/>
                <a:latin typeface="Calibri" panose="020F0502020204030204" pitchFamily="34" charset="0"/>
                <a:ea typeface="Times New Roman" panose="02020603050405020304" pitchFamily="18" charset="0"/>
              </a:rPr>
              <a:t>IOptions</a:t>
            </a:r>
            <a:r>
              <a:rPr lang="en-IN" sz="1200" dirty="0">
                <a:effectLst/>
                <a:latin typeface="Calibri" panose="020F0502020204030204" pitchFamily="34" charset="0"/>
                <a:ea typeface="Times New Roman" panose="02020603050405020304" pitchFamily="18" charset="0"/>
              </a:rPr>
              <a:t> is registered as a single lifetime and it does not provide automatic reloading feature, so to get an automatic reloading feature like </a:t>
            </a:r>
            <a:r>
              <a:rPr lang="en-IN" sz="1200" dirty="0" err="1">
                <a:effectLst/>
                <a:latin typeface="Calibri" panose="020F0502020204030204" pitchFamily="34" charset="0"/>
                <a:ea typeface="Times New Roman" panose="02020603050405020304" pitchFamily="18" charset="0"/>
              </a:rPr>
              <a:t>IOptionsSnapshot</a:t>
            </a:r>
            <a:r>
              <a:rPr lang="en-IN" sz="1200" dirty="0">
                <a:effectLst/>
                <a:latin typeface="Calibri" panose="020F0502020204030204" pitchFamily="34" charset="0"/>
                <a:ea typeface="Times New Roman" panose="02020603050405020304" pitchFamily="18" charset="0"/>
              </a:rPr>
              <a:t> and to overcome "scoped validation" problem, we need </a:t>
            </a:r>
            <a:r>
              <a:rPr lang="en-IN" sz="1200" dirty="0" err="1">
                <a:effectLst/>
                <a:latin typeface="Calibri" panose="020F0502020204030204" pitchFamily="34" charset="0"/>
                <a:ea typeface="Times New Roman" panose="02020603050405020304" pitchFamily="18" charset="0"/>
              </a:rPr>
              <a:t>IOptionsMonitor</a:t>
            </a:r>
            <a:r>
              <a:rPr lang="en-IN" sz="1200" dirty="0">
                <a:effectLst/>
                <a:latin typeface="Calibri" panose="020F0502020204030204" pitchFamily="34" charset="0"/>
                <a:ea typeface="Times New Roman" panose="02020603050405020304" pitchFamily="18" charset="0"/>
              </a:rPr>
              <a:t> service.</a:t>
            </a:r>
            <a:endParaRPr lang="en-IN" sz="1200" dirty="0">
              <a:effectLst/>
              <a:latin typeface="Times New Roman" panose="02020603050405020304" pitchFamily="18" charset="0"/>
              <a:ea typeface="Times New Roman" panose="02020603050405020304" pitchFamily="18" charset="0"/>
            </a:endParaRPr>
          </a:p>
          <a:p>
            <a:pPr>
              <a:spcAft>
                <a:spcPts val="800"/>
              </a:spcAft>
            </a:pPr>
            <a:r>
              <a:rPr lang="en-US" sz="1200" b="1" u="none" strike="noStrike" dirty="0">
                <a:effectLst/>
                <a:latin typeface="Calibri" panose="020F0502020204030204" pitchFamily="34" charset="0"/>
                <a:ea typeface="Tahoma" panose="020B0604030504040204" pitchFamily="34" charset="0"/>
              </a:rPr>
              <a:t> </a:t>
            </a:r>
            <a:endParaRPr lang="en-IN" sz="12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19</a:t>
            </a:fld>
            <a:endParaRPr lang="en-US"/>
          </a:p>
        </p:txBody>
      </p:sp>
    </p:spTree>
    <p:extLst>
      <p:ext uri="{BB962C8B-B14F-4D97-AF65-F5344CB8AC3E}">
        <p14:creationId xmlns:p14="http://schemas.microsoft.com/office/powerpoint/2010/main" val="1507055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Calibri" panose="020F0502020204030204" pitchFamily="34" charset="0"/>
                <a:ea typeface="Times New Roman" panose="02020603050405020304" pitchFamily="18" charset="0"/>
              </a:rPr>
              <a:t>First, we try to understand, what was the reason of Microsoft launching a new .Net Core when they already has one of the popular software development platform of that time i.e. .Net framework</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Then we will briefly discuss .Net Core and its characteristics and will also discuss when should we .Net core and where it still makes sense to use .Net framework.</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We will jump and quickly discuss .Net CLI as it is important concept of .Net Core </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Then we will briefly discuss </a:t>
            </a:r>
            <a:r>
              <a:rPr lang="en-IN" sz="1800" dirty="0" err="1">
                <a:effectLst/>
                <a:latin typeface="Calibri" panose="020F0502020204030204" pitchFamily="34" charset="0"/>
                <a:ea typeface="Times New Roman" panose="02020603050405020304" pitchFamily="18" charset="0"/>
              </a:rPr>
              <a:t>Asp.Net</a:t>
            </a:r>
            <a:r>
              <a:rPr lang="en-IN" sz="1800" dirty="0">
                <a:effectLst/>
                <a:latin typeface="Calibri" panose="020F0502020204030204" pitchFamily="34" charset="0"/>
                <a:ea typeface="Times New Roman" panose="02020603050405020304" pitchFamily="18" charset="0"/>
              </a:rPr>
              <a:t> Core Web Api and take a code walk through of default </a:t>
            </a:r>
            <a:r>
              <a:rPr lang="en-IN" sz="1800" dirty="0" err="1">
                <a:effectLst/>
                <a:latin typeface="Calibri" panose="020F0502020204030204" pitchFamily="34" charset="0"/>
                <a:ea typeface="Times New Roman" panose="02020603050405020304" pitchFamily="18" charset="0"/>
              </a:rPr>
              <a:t>webapi</a:t>
            </a:r>
            <a:r>
              <a:rPr lang="en-IN" sz="1800" dirty="0">
                <a:effectLst/>
                <a:latin typeface="Calibri" panose="020F0502020204030204" pitchFamily="34" charset="0"/>
                <a:ea typeface="Times New Roman" panose="02020603050405020304" pitchFamily="18" charset="0"/>
              </a:rPr>
              <a:t> project and default generated code.</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We also discuss two important concept of </a:t>
            </a:r>
            <a:r>
              <a:rPr lang="en-IN" sz="1800" dirty="0" err="1">
                <a:effectLst/>
                <a:latin typeface="Calibri" panose="020F0502020204030204" pitchFamily="34" charset="0"/>
                <a:ea typeface="Times New Roman" panose="02020603050405020304" pitchFamily="18" charset="0"/>
              </a:rPr>
              <a:t>Asp.Net</a:t>
            </a:r>
            <a:r>
              <a:rPr lang="en-IN" sz="1800" dirty="0">
                <a:effectLst/>
                <a:latin typeface="Calibri" panose="020F0502020204030204" pitchFamily="34" charset="0"/>
                <a:ea typeface="Times New Roman" panose="02020603050405020304" pitchFamily="18" charset="0"/>
              </a:rPr>
              <a:t> Core platform that was not available within </a:t>
            </a:r>
            <a:r>
              <a:rPr lang="en-IN" sz="1800" dirty="0" err="1">
                <a:effectLst/>
                <a:latin typeface="Calibri" panose="020F0502020204030204" pitchFamily="34" charset="0"/>
                <a:ea typeface="Times New Roman" panose="02020603050405020304" pitchFamily="18" charset="0"/>
              </a:rPr>
              <a:t>Asp.Net</a:t>
            </a:r>
            <a:r>
              <a:rPr lang="en-IN" sz="1800" dirty="0">
                <a:effectLst/>
                <a:latin typeface="Calibri" panose="020F0502020204030204" pitchFamily="34" charset="0"/>
                <a:ea typeface="Times New Roman" panose="02020603050405020304" pitchFamily="18" charset="0"/>
              </a:rPr>
              <a:t> framework.</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If time permit then we take a code walk through of sample web </a:t>
            </a:r>
            <a:r>
              <a:rPr lang="en-IN" sz="1800" dirty="0" err="1">
                <a:effectLst/>
                <a:latin typeface="Calibri" panose="020F0502020204030204" pitchFamily="34" charset="0"/>
                <a:ea typeface="Times New Roman" panose="02020603050405020304" pitchFamily="18" charset="0"/>
              </a:rPr>
              <a:t>api</a:t>
            </a:r>
            <a:r>
              <a:rPr lang="en-IN" sz="1800" dirty="0">
                <a:effectLst/>
                <a:latin typeface="Calibri" panose="020F0502020204030204" pitchFamily="34" charset="0"/>
                <a:ea typeface="Times New Roman" panose="02020603050405020304" pitchFamily="18" charset="0"/>
              </a:rPr>
              <a:t> code and learn one of a way to structure a loosely couple design of small to mid size backend rest </a:t>
            </a:r>
            <a:r>
              <a:rPr lang="en-IN" sz="1800" dirty="0" err="1">
                <a:effectLst/>
                <a:latin typeface="Calibri" panose="020F0502020204030204" pitchFamily="34" charset="0"/>
                <a:ea typeface="Times New Roman" panose="02020603050405020304" pitchFamily="18" charset="0"/>
              </a:rPr>
              <a:t>api</a:t>
            </a:r>
            <a:r>
              <a:rPr lang="en-IN" sz="1800" dirty="0">
                <a:effectLst/>
                <a:latin typeface="Calibri" panose="020F0502020204030204" pitchFamily="34" charset="0"/>
                <a:ea typeface="Times New Roman" panose="02020603050405020304" pitchFamily="18" charset="0"/>
              </a:rPr>
              <a:t> service.</a:t>
            </a:r>
            <a:endParaRPr lang="en-IN" sz="1800" dirty="0">
              <a:effectLst/>
              <a:latin typeface="Times New Roman" panose="02020603050405020304" pitchFamily="18" charset="0"/>
              <a:ea typeface="Times New Roman" panose="02020603050405020304" pitchFamily="18" charset="0"/>
            </a:endParaRPr>
          </a:p>
          <a:p>
            <a:r>
              <a:rPr lang="en-IN" sz="1800" kern="0" dirty="0">
                <a:effectLst/>
                <a:latin typeface="Calibri" panose="020F0502020204030204" pitchFamily="34" charset="0"/>
                <a:ea typeface="Times New Roman" panose="02020603050405020304" pitchFamily="18" charset="0"/>
              </a:rPr>
              <a:t>Also I like to add one more point as we have to cover a lot of point in next 1 hour so I will appreciate, if anyone has any query kindly ping this to me in the chat and will can discuss it at the end of training.</a:t>
            </a:r>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2</a:t>
            </a:fld>
            <a:endParaRPr lang="en-US"/>
          </a:p>
        </p:txBody>
      </p:sp>
    </p:spTree>
    <p:extLst>
      <p:ext uri="{BB962C8B-B14F-4D97-AF65-F5344CB8AC3E}">
        <p14:creationId xmlns:p14="http://schemas.microsoft.com/office/powerpoint/2010/main" val="1417871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sz="1800" dirty="0">
                <a:effectLst/>
                <a:latin typeface="Calibri" panose="020F0502020204030204" pitchFamily="34" charset="0"/>
                <a:ea typeface="Times New Roman" panose="02020603050405020304" pitchFamily="18" charset="0"/>
              </a:rPr>
              <a:t>Before we start, this is pre-requisite that you should have basic understanding on this topic to better grasp the content I going to present in the session</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3</a:t>
            </a:fld>
            <a:endParaRPr lang="en-US"/>
          </a:p>
        </p:txBody>
      </p:sp>
    </p:spTree>
    <p:extLst>
      <p:ext uri="{BB962C8B-B14F-4D97-AF65-F5344CB8AC3E}">
        <p14:creationId xmlns:p14="http://schemas.microsoft.com/office/powerpoint/2010/main" val="2941712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Calibri" panose="020F0502020204030204" pitchFamily="34" charset="0"/>
                <a:ea typeface="Times New Roman" panose="02020603050405020304" pitchFamily="18" charset="0"/>
              </a:rPr>
              <a:t>Before starting the discussion on .Net Core let first quickly understand what all major platforms, frameworks, tool and IDE provided by Microsoft for building, deploying and running various types of applications, including web applications, desktop applications, mobile applications and cloud-based services and much more.</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b="1" dirty="0">
                <a:effectLst/>
                <a:latin typeface="Calibri" panose="020F0502020204030204" pitchFamily="34"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rPr>
              <a:t>.NET </a:t>
            </a:r>
            <a:r>
              <a:rPr lang="en-IN" sz="1800" b="1" dirty="0">
                <a:effectLst/>
                <a:latin typeface="Calibri" panose="020F0502020204030204" pitchFamily="34" charset="0"/>
                <a:ea typeface="Times New Roman" panose="02020603050405020304" pitchFamily="18" charset="0"/>
              </a:rPr>
              <a:t>Framework</a:t>
            </a:r>
            <a:r>
              <a:rPr lang="en-IN" sz="1800" dirty="0">
                <a:effectLst/>
                <a:latin typeface="Calibri" panose="020F0502020204030204" pitchFamily="34" charset="0"/>
                <a:ea typeface="Times New Roman" panose="02020603050405020304" pitchFamily="18" charset="0"/>
              </a:rPr>
              <a:t> is the</a:t>
            </a:r>
            <a:r>
              <a:rPr lang="en-IN" sz="1800" dirty="0">
                <a:effectLst/>
                <a:latin typeface="Calibri" panose="020F0502020204030204" pitchFamily="34" charset="0"/>
                <a:ea typeface="Calibri" panose="020F0502020204030204" pitchFamily="34" charset="0"/>
              </a:rPr>
              <a:t> original software development framework</a:t>
            </a:r>
            <a:r>
              <a:rPr lang="en-IN" sz="1800" dirty="0">
                <a:effectLst/>
                <a:latin typeface="Calibri" panose="020F0502020204030204" pitchFamily="34" charset="0"/>
                <a:ea typeface="Times New Roman" panose="02020603050405020304" pitchFamily="18" charset="0"/>
              </a:rPr>
              <a:t> </a:t>
            </a:r>
            <a:r>
              <a:rPr lang="en-IN" sz="1800" dirty="0">
                <a:effectLst/>
                <a:latin typeface="Calibri" panose="020F0502020204030204" pitchFamily="34" charset="0"/>
                <a:ea typeface="Calibri" panose="020F0502020204030204" pitchFamily="34" charset="0"/>
              </a:rPr>
              <a:t>for building </a:t>
            </a:r>
            <a:r>
              <a:rPr lang="en-IN" sz="1800" dirty="0">
                <a:effectLst/>
                <a:latin typeface="Calibri" panose="020F0502020204030204" pitchFamily="34" charset="0"/>
                <a:ea typeface="Times New Roman" panose="02020603050405020304" pitchFamily="18" charset="0"/>
              </a:rPr>
              <a:t>software</a:t>
            </a:r>
            <a:r>
              <a:rPr lang="en-IN" sz="1800" dirty="0">
                <a:effectLst/>
                <a:latin typeface="Calibri" panose="020F0502020204030204" pitchFamily="34" charset="0"/>
                <a:ea typeface="Calibri" panose="020F0502020204030204" pitchFamily="34" charset="0"/>
              </a:rPr>
              <a:t> applications</a:t>
            </a:r>
            <a:r>
              <a:rPr lang="en-IN" sz="1800" dirty="0">
                <a:effectLst/>
                <a:latin typeface="Calibri" panose="020F0502020204030204" pitchFamily="34" charset="0"/>
                <a:ea typeface="Times New Roman" panose="02020603050405020304" pitchFamily="18" charset="0"/>
              </a:rPr>
              <a:t> and first release was in 2002 and still in use and available under long term support.</a:t>
            </a:r>
            <a:r>
              <a:rPr lang="en-IN" sz="1800" dirty="0">
                <a:effectLst/>
                <a:latin typeface="Calibri" panose="020F0502020204030204" pitchFamily="34"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rPr>
              <a:t>.NET Core:</a:t>
            </a:r>
            <a:r>
              <a:rPr lang="en-IN" sz="1800" b="1" dirty="0">
                <a:effectLst/>
                <a:latin typeface="Calibri" panose="020F0502020204030204" pitchFamily="34" charset="0"/>
                <a:ea typeface="Times New Roman" panose="02020603050405020304" pitchFamily="18" charset="0"/>
              </a:rPr>
              <a:t> </a:t>
            </a:r>
            <a:r>
              <a:rPr lang="en-IN" sz="1800" dirty="0">
                <a:effectLst/>
                <a:latin typeface="Calibri" panose="020F0502020204030204" pitchFamily="34" charset="0"/>
                <a:ea typeface="Times New Roman" panose="02020603050405020304" pitchFamily="18" charset="0"/>
              </a:rPr>
              <a:t>Next is .Net Core that will discuss in detail in next slides. it</a:t>
            </a:r>
            <a:r>
              <a:rPr lang="en-IN" sz="1800" dirty="0">
                <a:effectLst/>
                <a:latin typeface="Calibri" panose="020F0502020204030204" pitchFamily="34" charset="0"/>
                <a:ea typeface="Calibri" panose="020F0502020204030204" pitchFamily="34" charset="0"/>
              </a:rPr>
              <a:t> is a</a:t>
            </a:r>
            <a:r>
              <a:rPr lang="en-IN" sz="1800" dirty="0">
                <a:effectLst/>
                <a:latin typeface="Calibri" panose="020F0502020204030204" pitchFamily="34" charset="0"/>
                <a:ea typeface="Times New Roman" panose="02020603050405020304" pitchFamily="18" charset="0"/>
              </a:rPr>
              <a:t> new</a:t>
            </a:r>
            <a:r>
              <a:rPr lang="en-IN" sz="1800" dirty="0">
                <a:effectLst/>
                <a:latin typeface="Calibri" panose="020F0502020204030204" pitchFamily="34" charset="0"/>
                <a:ea typeface="Calibri" panose="020F0502020204030204" pitchFamily="34" charset="0"/>
              </a:rPr>
              <a:t> software development framework</a:t>
            </a:r>
            <a:r>
              <a:rPr lang="en-IN" sz="1800" dirty="0">
                <a:effectLst/>
                <a:latin typeface="Calibri" panose="020F0502020204030204" pitchFamily="34" charset="0"/>
                <a:ea typeface="Times New Roman" panose="02020603050405020304" pitchFamily="18" charset="0"/>
              </a:rPr>
              <a:t> that was first release in 2016 after 14 years of .Net framework launch. USP of .Net core over .Net framework is that is </a:t>
            </a:r>
            <a:r>
              <a:rPr lang="en-IN" sz="1800" dirty="0">
                <a:effectLst/>
                <a:latin typeface="Calibri" panose="020F0502020204030204" pitchFamily="34" charset="0"/>
                <a:ea typeface="Calibri" panose="020F0502020204030204" pitchFamily="34" charset="0"/>
              </a:rPr>
              <a:t>cross-platform</a:t>
            </a:r>
            <a:r>
              <a:rPr lang="en-IN" sz="1800" dirty="0">
                <a:effectLst/>
                <a:latin typeface="Calibri" panose="020F0502020204030204" pitchFamily="34" charset="0"/>
                <a:ea typeface="Times New Roman" panose="02020603050405020304" pitchFamily="18" charset="0"/>
              </a:rPr>
              <a:t> and</a:t>
            </a:r>
            <a:r>
              <a:rPr lang="en-IN" sz="1800" dirty="0">
                <a:effectLst/>
                <a:latin typeface="Calibri" panose="020F0502020204030204" pitchFamily="34" charset="0"/>
                <a:ea typeface="Calibri" panose="020F0502020204030204" pitchFamily="34" charset="0"/>
              </a:rPr>
              <a:t>, open-source framework </a:t>
            </a:r>
            <a:r>
              <a:rPr lang="en-IN" sz="1800" dirty="0">
                <a:effectLst/>
                <a:latin typeface="Calibri" panose="020F0502020204030204" pitchFamily="34" charset="0"/>
                <a:ea typeface="Times New Roman" panose="02020603050405020304" pitchFamily="18" charset="0"/>
              </a:rPr>
              <a:t>that mean,</a:t>
            </a:r>
            <a:r>
              <a:rPr lang="en-IN" sz="1800" dirty="0">
                <a:effectLst/>
                <a:latin typeface="Calibri" panose="020F0502020204030204" pitchFamily="34" charset="0"/>
                <a:ea typeface="Calibri" panose="020F0502020204030204" pitchFamily="34" charset="0"/>
              </a:rPr>
              <a:t> It supports the development of applications for Windows, macOS, and Linux</a:t>
            </a:r>
            <a:r>
              <a:rPr lang="en-IN" sz="1800" dirty="0">
                <a:effectLst/>
                <a:latin typeface="Calibri" panose="020F0502020204030204" pitchFamily="34" charset="0"/>
                <a:ea typeface="Times New Roman" panose="02020603050405020304" pitchFamily="18" charset="0"/>
              </a:rPr>
              <a:t> OS</a:t>
            </a:r>
            <a:r>
              <a:rPr lang="en-IN" sz="1800" dirty="0">
                <a:effectLst/>
                <a:latin typeface="Calibri" panose="020F0502020204030204" pitchFamily="34" charset="0"/>
                <a:ea typeface="Calibri" panose="020F0502020204030204" pitchFamily="34" charset="0"/>
              </a:rPr>
              <a:t>.</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rPr>
              <a:t>Entity Framework:</a:t>
            </a:r>
            <a:r>
              <a:rPr lang="en-IN" sz="1800" b="1" dirty="0">
                <a:effectLst/>
                <a:latin typeface="Calibri" panose="020F0502020204030204" pitchFamily="34" charset="0"/>
                <a:ea typeface="Times New Roman" panose="02020603050405020304" pitchFamily="18" charset="0"/>
              </a:rPr>
              <a:t> </a:t>
            </a:r>
            <a:r>
              <a:rPr lang="en-IN" sz="1800" dirty="0">
                <a:effectLst/>
                <a:latin typeface="Calibri" panose="020F0502020204030204" pitchFamily="34" charset="0"/>
                <a:ea typeface="Calibri" panose="020F0502020204030204" pitchFamily="34" charset="0"/>
              </a:rPr>
              <a:t>Entity Framework is an object-relational mapping (ORM) framework that simplifies database interactions</a:t>
            </a:r>
            <a:r>
              <a:rPr lang="en-IN" sz="1800" dirty="0">
                <a:effectLst/>
                <a:latin typeface="Calibri" panose="020F0502020204030204" pitchFamily="34" charset="0"/>
                <a:ea typeface="Times New Roman" panose="02020603050405020304" pitchFamily="18" charset="0"/>
              </a:rPr>
              <a:t> using .Net Objects.</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rPr>
              <a:t>Xamarin:</a:t>
            </a:r>
            <a:r>
              <a:rPr lang="en-IN" sz="1800" b="1" dirty="0">
                <a:effectLst/>
                <a:latin typeface="Calibri" panose="020F0502020204030204" pitchFamily="34" charset="0"/>
                <a:ea typeface="Times New Roman" panose="02020603050405020304" pitchFamily="18" charset="0"/>
              </a:rPr>
              <a:t> </a:t>
            </a:r>
            <a:r>
              <a:rPr lang="en-IN" sz="1800" dirty="0">
                <a:effectLst/>
                <a:latin typeface="Calibri" panose="020F0502020204030204" pitchFamily="34" charset="0"/>
                <a:ea typeface="Calibri" panose="020F0502020204030204" pitchFamily="34" charset="0"/>
              </a:rPr>
              <a:t>Xamarin is a cross-platform mobile development framework that allows developers to create </a:t>
            </a:r>
            <a:r>
              <a:rPr lang="en-IN" sz="1800" dirty="0">
                <a:effectLst/>
                <a:latin typeface="Calibri" panose="020F0502020204030204" pitchFamily="34" charset="0"/>
                <a:ea typeface="Times New Roman" panose="02020603050405020304" pitchFamily="18" charset="0"/>
              </a:rPr>
              <a:t>hybrid</a:t>
            </a:r>
            <a:r>
              <a:rPr lang="en-IN" sz="1800" dirty="0">
                <a:effectLst/>
                <a:latin typeface="Calibri" panose="020F0502020204030204" pitchFamily="34" charset="0"/>
                <a:ea typeface="Calibri" panose="020F0502020204030204" pitchFamily="34" charset="0"/>
              </a:rPr>
              <a:t> mobile applications for iOS and Android using C# and the .NET framework</a:t>
            </a:r>
            <a:r>
              <a:rPr lang="en-IN" sz="1800" dirty="0">
                <a:effectLst/>
                <a:latin typeface="Calibri" panose="020F050202020403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b="1" dirty="0" err="1">
                <a:effectLst/>
                <a:latin typeface="Calibri" panose="020F0502020204030204" pitchFamily="34" charset="0"/>
                <a:ea typeface="Calibri" panose="020F0502020204030204" pitchFamily="34" charset="0"/>
              </a:rPr>
              <a:t>Blazor</a:t>
            </a:r>
            <a:r>
              <a:rPr lang="en-IN" sz="1800" b="1" dirty="0">
                <a:effectLst/>
                <a:latin typeface="Calibri" panose="020F0502020204030204" pitchFamily="34" charset="0"/>
                <a:ea typeface="Calibri" panose="020F0502020204030204" pitchFamily="34" charset="0"/>
              </a:rPr>
              <a:t>:</a:t>
            </a:r>
            <a:r>
              <a:rPr lang="en-IN" sz="1800" b="1" dirty="0">
                <a:effectLst/>
                <a:latin typeface="Calibri" panose="020F0502020204030204" pitchFamily="34" charset="0"/>
                <a:ea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rPr>
              <a:t>Blazor</a:t>
            </a:r>
            <a:r>
              <a:rPr lang="en-IN" sz="1800" dirty="0">
                <a:effectLst/>
                <a:latin typeface="Calibri" panose="020F0502020204030204" pitchFamily="34" charset="0"/>
                <a:ea typeface="Calibri" panose="020F0502020204030204" pitchFamily="34" charset="0"/>
              </a:rPr>
              <a:t> is a framework for building to build client-side web applications with C# code that runs in the browser using </a:t>
            </a:r>
            <a:r>
              <a:rPr lang="en-IN" sz="1800" dirty="0" err="1">
                <a:effectLst/>
                <a:latin typeface="Calibri" panose="020F0502020204030204" pitchFamily="34" charset="0"/>
                <a:ea typeface="Calibri" panose="020F0502020204030204" pitchFamily="34" charset="0"/>
              </a:rPr>
              <a:t>WebAssembly</a:t>
            </a:r>
            <a:r>
              <a:rPr lang="en-IN" sz="1800" dirty="0">
                <a:effectLst/>
                <a:latin typeface="Calibri" panose="020F050202020403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rPr>
              <a:t>Azure</a:t>
            </a:r>
            <a:r>
              <a:rPr lang="en-IN" sz="1800" b="1" dirty="0">
                <a:effectLst/>
                <a:latin typeface="Calibri" panose="020F0502020204030204" pitchFamily="34" charset="0"/>
                <a:ea typeface="Times New Roman" panose="02020603050405020304" pitchFamily="18" charset="0"/>
              </a:rPr>
              <a:t> cloud</a:t>
            </a:r>
            <a:r>
              <a:rPr lang="en-IN" sz="1800" b="1" dirty="0">
                <a:effectLst/>
                <a:latin typeface="Calibri" panose="020F0502020204030204" pitchFamily="34" charset="0"/>
                <a:ea typeface="Calibri" panose="020F0502020204030204" pitchFamily="34" charset="0"/>
              </a:rPr>
              <a:t>:</a:t>
            </a:r>
            <a:r>
              <a:rPr lang="en-IN" sz="1800" b="1" dirty="0">
                <a:effectLst/>
                <a:latin typeface="Calibri" panose="020F0502020204030204" pitchFamily="34" charset="0"/>
                <a:ea typeface="Times New Roman" panose="02020603050405020304" pitchFamily="18" charset="0"/>
              </a:rPr>
              <a:t> </a:t>
            </a:r>
            <a:r>
              <a:rPr lang="en-IN" sz="1800" dirty="0">
                <a:effectLst/>
                <a:latin typeface="Calibri" panose="020F0502020204030204" pitchFamily="34" charset="0"/>
                <a:ea typeface="Calibri" panose="020F0502020204030204" pitchFamily="34" charset="0"/>
              </a:rPr>
              <a:t>Microsoft Azure is a cloud computing platform that provides a wide range of services, including virtual machines, databases, storage, AI, and more, enabling developers to build, deploy, and scale applications in the cloud.</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rPr>
              <a:t> </a:t>
            </a:r>
            <a:r>
              <a:rPr lang="en-IN" sz="1800" b="1" dirty="0">
                <a:effectLst/>
                <a:latin typeface="Calibri" panose="020F0502020204030204" pitchFamily="34" charset="0"/>
                <a:ea typeface="Calibri" panose="020F0502020204030204" pitchFamily="34" charset="0"/>
              </a:rPr>
              <a:t>Visual Studio:</a:t>
            </a:r>
            <a:r>
              <a:rPr lang="en-IN" sz="1800" b="1" dirty="0">
                <a:effectLst/>
                <a:latin typeface="Calibri" panose="020F0502020204030204" pitchFamily="34" charset="0"/>
                <a:ea typeface="Times New Roman" panose="02020603050405020304" pitchFamily="18" charset="0"/>
              </a:rPr>
              <a:t> </a:t>
            </a:r>
            <a:r>
              <a:rPr lang="en-IN" sz="1800" dirty="0">
                <a:effectLst/>
                <a:latin typeface="Calibri" panose="020F0502020204030204" pitchFamily="34" charset="0"/>
                <a:ea typeface="Calibri" panose="020F0502020204030204" pitchFamily="34" charset="0"/>
              </a:rPr>
              <a:t>Visual Studio</a:t>
            </a:r>
            <a:r>
              <a:rPr lang="en-IN" sz="1800" dirty="0">
                <a:effectLst/>
                <a:latin typeface="Calibri" panose="020F0502020204030204" pitchFamily="34" charset="0"/>
                <a:ea typeface="Times New Roman" panose="02020603050405020304" pitchFamily="18" charset="0"/>
              </a:rPr>
              <a:t> &amp; visual studio code are</a:t>
            </a:r>
            <a:r>
              <a:rPr lang="en-IN" sz="1800" dirty="0">
                <a:effectLst/>
                <a:latin typeface="Calibri" panose="020F0502020204030204" pitchFamily="34" charset="0"/>
                <a:ea typeface="Calibri" panose="020F0502020204030204" pitchFamily="34" charset="0"/>
              </a:rPr>
              <a:t> the integrated development environment (IDE) for .NET development. It provides a set of tools for coding, debugging, testing, and deploying applications across different platforms.</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rPr>
              <a:t> </a:t>
            </a:r>
            <a:r>
              <a:rPr lang="en-IN" sz="1800" b="1" dirty="0">
                <a:effectLst/>
                <a:latin typeface="Calibri" panose="020F0502020204030204" pitchFamily="34" charset="0"/>
                <a:ea typeface="Calibri" panose="020F0502020204030204" pitchFamily="34" charset="0"/>
              </a:rPr>
              <a:t>NuGet:</a:t>
            </a:r>
            <a:r>
              <a:rPr lang="en-IN" sz="1800" b="1" dirty="0">
                <a:effectLst/>
                <a:latin typeface="Calibri" panose="020F0502020204030204" pitchFamily="34" charset="0"/>
                <a:ea typeface="Times New Roman" panose="02020603050405020304" pitchFamily="18" charset="0"/>
              </a:rPr>
              <a:t> </a:t>
            </a:r>
            <a:r>
              <a:rPr lang="en-IN" sz="1800" dirty="0">
                <a:effectLst/>
                <a:latin typeface="Calibri" panose="020F0502020204030204" pitchFamily="34" charset="0"/>
                <a:ea typeface="Calibri" panose="020F0502020204030204" pitchFamily="34" charset="0"/>
              </a:rPr>
              <a:t>NuGet is a package manager for .NET that simplifies the process of adding, updating, and managing third-party libraries and tools in your projects.</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Calibri" panose="020F0502020204030204" pitchFamily="34" charset="0"/>
              </a:rPr>
              <a:t> </a:t>
            </a:r>
            <a:r>
              <a:rPr lang="en-IN" sz="1800" b="1" dirty="0">
                <a:effectLst/>
                <a:latin typeface="Calibri" panose="020F0502020204030204" pitchFamily="34" charset="0"/>
                <a:ea typeface="Calibri" panose="020F0502020204030204" pitchFamily="34" charset="0"/>
              </a:rPr>
              <a:t>C# Language:</a:t>
            </a:r>
            <a:r>
              <a:rPr lang="en-IN" sz="1800" b="1" kern="0" dirty="0">
                <a:effectLst/>
                <a:latin typeface="Calibri" panose="020F0502020204030204" pitchFamily="34" charset="0"/>
                <a:ea typeface="Times New Roman" panose="02020603050405020304" pitchFamily="18" charset="0"/>
              </a:rPr>
              <a:t> </a:t>
            </a:r>
            <a:r>
              <a:rPr lang="en-IN" sz="1800" dirty="0">
                <a:effectLst/>
                <a:latin typeface="Calibri" panose="020F0502020204030204" pitchFamily="34" charset="0"/>
                <a:ea typeface="Calibri" panose="020F0502020204030204" pitchFamily="34" charset="0"/>
              </a:rPr>
              <a:t>C#</a:t>
            </a:r>
            <a:r>
              <a:rPr lang="en-IN" sz="1800" kern="0" dirty="0">
                <a:effectLst/>
                <a:latin typeface="Calibri" panose="020F0502020204030204" pitchFamily="34" charset="0"/>
                <a:ea typeface="Times New Roman" panose="02020603050405020304" pitchFamily="18" charset="0"/>
              </a:rPr>
              <a:t>, </a:t>
            </a:r>
            <a:r>
              <a:rPr lang="en-IN" sz="1800" kern="0" dirty="0" err="1">
                <a:effectLst/>
                <a:latin typeface="Calibri" panose="020F0502020204030204" pitchFamily="34" charset="0"/>
                <a:ea typeface="Times New Roman" panose="02020603050405020304" pitchFamily="18" charset="0"/>
              </a:rPr>
              <a:t>VB.Net</a:t>
            </a:r>
            <a:r>
              <a:rPr lang="en-IN" sz="1800" kern="0" dirty="0">
                <a:effectLst/>
                <a:latin typeface="Calibri" panose="020F0502020204030204" pitchFamily="34" charset="0"/>
                <a:ea typeface="Times New Roman" panose="02020603050405020304" pitchFamily="18" charset="0"/>
              </a:rPr>
              <a:t> and F# are </a:t>
            </a:r>
            <a:r>
              <a:rPr lang="en-IN" sz="1800" dirty="0">
                <a:effectLst/>
                <a:latin typeface="Calibri" panose="020F0502020204030204" pitchFamily="34" charset="0"/>
                <a:ea typeface="Calibri" panose="020F0502020204030204" pitchFamily="34" charset="0"/>
              </a:rPr>
              <a:t>programming language used in the .NET ecosystem</a:t>
            </a:r>
            <a:r>
              <a:rPr lang="en-IN" sz="1800" kern="0" dirty="0">
                <a:effectLst/>
                <a:latin typeface="Calibri" panose="020F0502020204030204" pitchFamily="34" charset="0"/>
                <a:ea typeface="Times New Roman" panose="02020603050405020304" pitchFamily="18" charset="0"/>
              </a:rPr>
              <a:t> for application development, but we will only do code walk through of sample application written in C# in this session.</a:t>
            </a:r>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4</a:t>
            </a:fld>
            <a:endParaRPr lang="en-US"/>
          </a:p>
        </p:txBody>
      </p:sp>
    </p:spTree>
    <p:extLst>
      <p:ext uri="{BB962C8B-B14F-4D97-AF65-F5344CB8AC3E}">
        <p14:creationId xmlns:p14="http://schemas.microsoft.com/office/powerpoint/2010/main" val="217518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Calibri" panose="020F0502020204030204" pitchFamily="34" charset="0"/>
                <a:ea typeface="Times New Roman" panose="02020603050405020304" pitchFamily="18" charset="0"/>
              </a:rPr>
              <a:t>Before learning .Net Core, we should first understand why Microsoft created it when it already has well settled .Net framework. Our command centre product is also majorly build using .Net framework. So what were the area where .Net framework lack.</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During start of 2010 decade, boom of cloud platform and cloud service is on rise and Microsoft is also aggressively working on their own cloud platforms i.e. Azure, where they were clearly seeing that .Net framework is not cloud ready and they need a framework that work well in building cloud service and compete with other software development platform like java, python.</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At that time they decided to build a new software development framework that is cloud ready and give better performance.</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Some of the core limitations that they discover during that exercise are cross platform support, performance, containerization and microservices architecture support and open source and community involvement.</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Let briefly discuss them</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rPr>
              <a:t>Cross-Platform Support</a:t>
            </a:r>
            <a:r>
              <a:rPr lang="en-IN" sz="1800" b="1" dirty="0">
                <a:effectLst/>
                <a:latin typeface="Calibri" panose="020F0502020204030204" pitchFamily="34" charset="0"/>
                <a:ea typeface="Times New Roman" panose="02020603050405020304" pitchFamily="18" charset="0"/>
              </a:rPr>
              <a:t>: </a:t>
            </a:r>
            <a:r>
              <a:rPr lang="en-IN" sz="1800" dirty="0">
                <a:effectLst/>
                <a:latin typeface="Calibri" panose="020F0502020204030204" pitchFamily="34" charset="0"/>
                <a:ea typeface="Calibri" panose="020F0502020204030204" pitchFamily="34" charset="0"/>
              </a:rPr>
              <a:t>.NET Framework was primarily designed for Windows environments. With the increasing demand for cross-platform development (Linux and macOS), especially </a:t>
            </a:r>
            <a:r>
              <a:rPr lang="en-IN" sz="1800" dirty="0">
                <a:effectLst/>
                <a:latin typeface="Calibri" panose="020F0502020204030204" pitchFamily="34" charset="0"/>
                <a:ea typeface="Times New Roman" panose="02020603050405020304" pitchFamily="18" charset="0"/>
              </a:rPr>
              <a:t>for</a:t>
            </a:r>
            <a:r>
              <a:rPr lang="en-IN" sz="1800" dirty="0">
                <a:effectLst/>
                <a:latin typeface="Calibri" panose="020F0502020204030204" pitchFamily="34" charset="0"/>
                <a:ea typeface="Calibri" panose="020F0502020204030204" pitchFamily="34" charset="0"/>
              </a:rPr>
              <a:t> server applications and cloud services, the need for a more platform-agnostic framework </a:t>
            </a:r>
            <a:r>
              <a:rPr lang="en-IN" sz="1800" dirty="0">
                <a:effectLst/>
                <a:latin typeface="Calibri" panose="020F0502020204030204" pitchFamily="34" charset="0"/>
                <a:ea typeface="Times New Roman" panose="02020603050405020304" pitchFamily="18" charset="0"/>
              </a:rPr>
              <a:t>is felt by Microsoft that give rise to</a:t>
            </a:r>
            <a:r>
              <a:rPr lang="en-IN" sz="1800" dirty="0">
                <a:effectLst/>
                <a:latin typeface="Calibri" panose="020F0502020204030204" pitchFamily="34" charset="0"/>
                <a:ea typeface="Calibri" panose="020F0502020204030204" pitchFamily="34" charset="0"/>
              </a:rPr>
              <a:t> .NET Core </a:t>
            </a:r>
            <a:r>
              <a:rPr lang="en-IN" sz="1800" dirty="0">
                <a:effectLst/>
                <a:latin typeface="Calibri" panose="020F0502020204030204" pitchFamily="34" charset="0"/>
                <a:ea typeface="Times New Roman" panose="02020603050405020304" pitchFamily="18" charset="0"/>
              </a:rPr>
              <a:t>that </a:t>
            </a:r>
            <a:r>
              <a:rPr lang="en-IN" sz="1800" dirty="0">
                <a:effectLst/>
                <a:latin typeface="Calibri" panose="020F0502020204030204" pitchFamily="34" charset="0"/>
                <a:ea typeface="Calibri" panose="020F0502020204030204" pitchFamily="34" charset="0"/>
              </a:rPr>
              <a:t>was introduced to provide cross-platform support, allowing developers to build and run applications on Windows, Linux, and macOS.</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rPr>
              <a:t>Performance</a:t>
            </a:r>
            <a:r>
              <a:rPr lang="en-IN" sz="1800" b="1" dirty="0">
                <a:effectLst/>
                <a:latin typeface="Calibri" panose="020F0502020204030204" pitchFamily="34" charset="0"/>
                <a:ea typeface="Times New Roman" panose="02020603050405020304" pitchFamily="18" charset="0"/>
              </a:rPr>
              <a:t> </a:t>
            </a:r>
            <a:r>
              <a:rPr lang="en-IN" sz="1800" dirty="0">
                <a:effectLst/>
                <a:latin typeface="Calibri" panose="020F0502020204030204" pitchFamily="34" charset="0"/>
                <a:ea typeface="Times New Roman" panose="02020603050405020304" pitchFamily="18" charset="0"/>
              </a:rPr>
              <a:t>If you see on the right side table performance metric of Asp.net is the lowest in comparison of Non Microsoft programming language. So </a:t>
            </a:r>
            <a:r>
              <a:rPr lang="en-IN" sz="1800" dirty="0">
                <a:effectLst/>
                <a:latin typeface="Calibri" panose="020F0502020204030204" pitchFamily="34" charset="0"/>
                <a:ea typeface="Calibri" panose="020F0502020204030204" pitchFamily="34" charset="0"/>
              </a:rPr>
              <a:t>NET Core was designed with a focus on performance improvements over</a:t>
            </a:r>
            <a:r>
              <a:rPr lang="en-IN" sz="1800" dirty="0">
                <a:effectLst/>
                <a:latin typeface="Calibri" panose="020F0502020204030204" pitchFamily="34" charset="0"/>
                <a:ea typeface="Times New Roman" panose="02020603050405020304" pitchFamily="18" charset="0"/>
              </a:rPr>
              <a:t> </a:t>
            </a:r>
            <a:r>
              <a:rPr lang="en-IN" sz="1800" dirty="0">
                <a:effectLst/>
                <a:latin typeface="Calibri" panose="020F0502020204030204" pitchFamily="34" charset="0"/>
                <a:ea typeface="Calibri" panose="020F0502020204030204" pitchFamily="34" charset="0"/>
              </a:rPr>
              <a:t>.NET Framework. It is more modular, lightweight, and optimized for modern workloads</a:t>
            </a:r>
            <a:r>
              <a:rPr lang="en-IN" sz="1800" dirty="0">
                <a:effectLst/>
                <a:latin typeface="Calibri" panose="020F0502020204030204" pitchFamily="34" charset="0"/>
                <a:ea typeface="Times New Roman" panose="02020603050405020304" pitchFamily="18" charset="0"/>
              </a:rPr>
              <a:t> and they re-written entire runtime from scratch for .Net core that is </a:t>
            </a:r>
            <a:r>
              <a:rPr lang="en-IN" sz="1800" dirty="0" err="1">
                <a:effectLst/>
                <a:latin typeface="Calibri" panose="020F0502020204030204" pitchFamily="34" charset="0"/>
                <a:ea typeface="Times New Roman" panose="02020603050405020304" pitchFamily="18" charset="0"/>
              </a:rPr>
              <a:t>CoreCLR</a:t>
            </a:r>
            <a:r>
              <a:rPr lang="en-IN" sz="1800" dirty="0">
                <a:effectLst/>
                <a:latin typeface="Calibri" panose="020F0502020204030204" pitchFamily="34" charset="0"/>
                <a:ea typeface="Times New Roman" panose="02020603050405020304" pitchFamily="18" charset="0"/>
              </a:rPr>
              <a:t> runtime</a:t>
            </a:r>
            <a:r>
              <a:rPr lang="en-IN" sz="1800" dirty="0">
                <a:effectLst/>
                <a:latin typeface="Calibri" panose="020F0502020204030204" pitchFamily="34" charset="0"/>
                <a:ea typeface="Calibri" panose="020F0502020204030204" pitchFamily="34" charset="0"/>
              </a:rPr>
              <a:t> and </a:t>
            </a:r>
            <a:r>
              <a:rPr lang="en-IN" sz="1800" dirty="0">
                <a:effectLst/>
                <a:latin typeface="Calibri" panose="020F0502020204030204" pitchFamily="34" charset="0"/>
                <a:ea typeface="Times New Roman" panose="02020603050405020304" pitchFamily="18" charset="0"/>
              </a:rPr>
              <a:t>made </a:t>
            </a:r>
            <a:r>
              <a:rPr lang="en-IN" sz="1800" dirty="0">
                <a:effectLst/>
                <a:latin typeface="Calibri" panose="020F0502020204030204" pitchFamily="34" charset="0"/>
                <a:ea typeface="Calibri" panose="020F0502020204030204" pitchFamily="34" charset="0"/>
              </a:rPr>
              <a:t>other performance enhancements to</a:t>
            </a:r>
            <a:r>
              <a:rPr lang="en-IN" sz="1800" dirty="0">
                <a:effectLst/>
                <a:latin typeface="Calibri" panose="020F0502020204030204" pitchFamily="34" charset="0"/>
                <a:ea typeface="Times New Roman" panose="02020603050405020304" pitchFamily="18" charset="0"/>
              </a:rPr>
              <a:t> get</a:t>
            </a:r>
            <a:r>
              <a:rPr lang="en-IN" sz="1800" dirty="0">
                <a:effectLst/>
                <a:latin typeface="Calibri" panose="020F0502020204030204" pitchFamily="34" charset="0"/>
                <a:ea typeface="Calibri" panose="020F0502020204030204" pitchFamily="34" charset="0"/>
              </a:rPr>
              <a:t> faster startup times and improved overall performance</a:t>
            </a:r>
            <a:r>
              <a:rPr lang="en-IN" sz="1800" dirty="0">
                <a:effectLst/>
                <a:latin typeface="Calibri" panose="020F0502020204030204" pitchFamily="34" charset="0"/>
                <a:ea typeface="Times New Roman" panose="02020603050405020304" pitchFamily="18" charset="0"/>
              </a:rPr>
              <a:t> that is very important for cloud service</a:t>
            </a:r>
            <a:r>
              <a:rPr lang="en-IN" sz="1800" dirty="0">
                <a:effectLst/>
                <a:latin typeface="Calibri" panose="020F0502020204030204" pitchFamily="34" charset="0"/>
                <a:ea typeface="Calibri" panose="020F0502020204030204" pitchFamily="34" charset="0"/>
              </a:rPr>
              <a:t>.</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Times New Roman" panose="02020603050405020304" pitchFamily="18" charset="0"/>
              </a:rPr>
              <a:t>Netty</a:t>
            </a:r>
            <a:r>
              <a:rPr lang="en-IN" sz="1800" dirty="0">
                <a:effectLst/>
                <a:latin typeface="Calibri" panose="020F0502020204030204" pitchFamily="34" charset="0"/>
                <a:ea typeface="Times New Roman" panose="02020603050405020304" pitchFamily="18" charset="0"/>
              </a:rPr>
              <a:t> is </a:t>
            </a:r>
            <a:r>
              <a:rPr lang="en-IN" sz="1800" i="1" dirty="0">
                <a:effectLst/>
                <a:latin typeface="Calibri" panose="020F0502020204030204" pitchFamily="34" charset="0"/>
                <a:ea typeface="Times New Roman" panose="02020603050405020304" pitchFamily="18" charset="0"/>
              </a:rPr>
              <a:t>an asynchronous event-driven network application framework </a:t>
            </a:r>
            <a:r>
              <a:rPr lang="en-IN" sz="1800" dirty="0">
                <a:effectLst/>
                <a:latin typeface="Calibri" panose="020F0502020204030204" pitchFamily="34" charset="0"/>
                <a:ea typeface="Times New Roman" panose="02020603050405020304" pitchFamily="18" charset="0"/>
              </a:rPr>
              <a:t>for rapid development of maintainable high performance protocol servers &amp; clients.</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rPr>
              <a:t>Containerization and Microservices</a:t>
            </a:r>
            <a:r>
              <a:rPr lang="en-IN" sz="1800" b="1" dirty="0">
                <a:effectLst/>
                <a:latin typeface="Calibri" panose="020F0502020204030204" pitchFamily="34" charset="0"/>
                <a:ea typeface="Times New Roman" panose="02020603050405020304" pitchFamily="18" charset="0"/>
              </a:rPr>
              <a:t> </a:t>
            </a:r>
            <a:r>
              <a:rPr lang="en-IN" sz="1800" dirty="0">
                <a:effectLst/>
                <a:latin typeface="Calibri" panose="020F0502020204030204" pitchFamily="34" charset="0"/>
                <a:ea typeface="Times New Roman" panose="02020603050405020304" pitchFamily="18" charset="0"/>
              </a:rPr>
              <a:t>During that time containerization using docker and Kubernetes are getting very popular and .Net framework does not support this at time, So</a:t>
            </a:r>
            <a:r>
              <a:rPr lang="en-IN" sz="1800" b="1" dirty="0">
                <a:effectLst/>
                <a:latin typeface="Calibri" panose="020F0502020204030204" pitchFamily="34" charset="0"/>
                <a:ea typeface="Times New Roman" panose="02020603050405020304" pitchFamily="18" charset="0"/>
              </a:rPr>
              <a:t> </a:t>
            </a:r>
            <a:r>
              <a:rPr lang="en-IN" sz="1800" dirty="0">
                <a:effectLst/>
                <a:latin typeface="Calibri" panose="020F0502020204030204" pitchFamily="34" charset="0"/>
                <a:ea typeface="Calibri" panose="020F0502020204030204" pitchFamily="34" charset="0"/>
              </a:rPr>
              <a:t>.NET Core was developed </a:t>
            </a:r>
            <a:r>
              <a:rPr lang="en-IN" sz="1800" dirty="0">
                <a:effectLst/>
                <a:latin typeface="Calibri" panose="020F0502020204030204" pitchFamily="34" charset="0"/>
                <a:ea typeface="Times New Roman" panose="02020603050405020304" pitchFamily="18" charset="0"/>
              </a:rPr>
              <a:t>by keeping this</a:t>
            </a:r>
            <a:r>
              <a:rPr lang="en-IN" sz="1800" dirty="0">
                <a:effectLst/>
                <a:latin typeface="Calibri" panose="020F0502020204030204" pitchFamily="34" charset="0"/>
                <a:ea typeface="Calibri" panose="020F0502020204030204" pitchFamily="34" charset="0"/>
              </a:rPr>
              <a:t> growing trend of containerization and microservices architectures in mind. This is crucial for modern cloud-native application development.</a:t>
            </a:r>
            <a:r>
              <a:rPr lang="en-IN" sz="1800" b="1" dirty="0">
                <a:effectLst/>
                <a:latin typeface="Calibri" panose="020F0502020204030204" pitchFamily="34" charset="0"/>
                <a:ea typeface="Calibri" panose="020F0502020204030204" pitchFamily="34" charset="0"/>
              </a:rPr>
              <a:t> </a:t>
            </a:r>
            <a:r>
              <a:rPr lang="en-IN" sz="1800" dirty="0">
                <a:effectLst/>
                <a:latin typeface="Calibri" panose="020F0502020204030204" pitchFamily="34" charset="0"/>
                <a:ea typeface="Times New Roman" panose="02020603050405020304" pitchFamily="18" charset="0"/>
              </a:rPr>
              <a:t>Now .Net framework also support window container but still lack Linux based containerization and where .Net Core</a:t>
            </a:r>
            <a:r>
              <a:rPr lang="en-IN" sz="1800" dirty="0">
                <a:effectLst/>
                <a:latin typeface="Calibri" panose="020F0502020204030204" pitchFamily="34" charset="0"/>
                <a:ea typeface="Calibri" panose="020F0502020204030204" pitchFamily="34" charset="0"/>
              </a:rPr>
              <a:t> offers better support for container technologies like Docker, making it easier to package and deploy applications in isolated environments.</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rPr>
              <a:t>Open Source and Community Involvement</a:t>
            </a:r>
            <a:r>
              <a:rPr lang="en-IN" sz="1800" dirty="0">
                <a:effectLst/>
                <a:latin typeface="Calibri" panose="020F0502020204030204" pitchFamily="34" charset="0"/>
                <a:ea typeface="Calibri" panose="020F0502020204030204" pitchFamily="34" charset="0"/>
              </a:rPr>
              <a:t>.</a:t>
            </a:r>
            <a:r>
              <a:rPr lang="en-IN" sz="1800" dirty="0">
                <a:effectLst/>
                <a:latin typeface="Calibri" panose="020F0502020204030204" pitchFamily="34" charset="0"/>
                <a:ea typeface="Times New Roman" panose="02020603050405020304" pitchFamily="18" charset="0"/>
              </a:rPr>
              <a:t> Industries interest toward open source technologies is also gaining popularity like python, </a:t>
            </a:r>
            <a:r>
              <a:rPr lang="en-IN" sz="1800" dirty="0" err="1">
                <a:effectLst/>
                <a:latin typeface="Calibri" panose="020F0502020204030204" pitchFamily="34" charset="0"/>
                <a:ea typeface="Times New Roman" panose="02020603050405020304" pitchFamily="18" charset="0"/>
              </a:rPr>
              <a:t>mongodb</a:t>
            </a:r>
            <a:r>
              <a:rPr lang="en-IN" sz="1800" dirty="0">
                <a:effectLst/>
                <a:latin typeface="Calibri" panose="020F0502020204030204" pitchFamily="34" charset="0"/>
                <a:ea typeface="Times New Roman" panose="02020603050405020304" pitchFamily="18" charset="0"/>
              </a:rPr>
              <a:t>, Hadoop, </a:t>
            </a:r>
            <a:r>
              <a:rPr lang="en-IN" sz="1800" dirty="0" err="1">
                <a:effectLst/>
                <a:latin typeface="Calibri" panose="020F0502020204030204" pitchFamily="34" charset="0"/>
                <a:ea typeface="Times New Roman" panose="02020603050405020304" pitchFamily="18" charset="0"/>
              </a:rPr>
              <a:t>nodejs</a:t>
            </a:r>
            <a:r>
              <a:rPr lang="en-IN" sz="1800" dirty="0">
                <a:effectLst/>
                <a:latin typeface="Calibri" panose="020F0502020204030204" pitchFamily="34" charset="0"/>
                <a:ea typeface="Times New Roman" panose="02020603050405020304" pitchFamily="18" charset="0"/>
              </a:rPr>
              <a:t>, angular, react and </a:t>
            </a:r>
            <a:r>
              <a:rPr lang="en-IN" sz="1800" dirty="0" err="1">
                <a:effectLst/>
                <a:latin typeface="Calibri" panose="020F0502020204030204" pitchFamily="34" charset="0"/>
                <a:ea typeface="Times New Roman" panose="02020603050405020304" pitchFamily="18" charset="0"/>
              </a:rPr>
              <a:t>postgres</a:t>
            </a:r>
            <a:r>
              <a:rPr lang="en-IN" sz="1800" dirty="0">
                <a:effectLst/>
                <a:latin typeface="Calibri" panose="020F0502020204030204" pitchFamily="34" charset="0"/>
                <a:ea typeface="Times New Roman" panose="02020603050405020304" pitchFamily="18" charset="0"/>
              </a:rPr>
              <a:t>. </a:t>
            </a:r>
            <a:r>
              <a:rPr lang="en-IN" sz="1800" dirty="0">
                <a:effectLst/>
                <a:latin typeface="Calibri" panose="020F0502020204030204" pitchFamily="34" charset="0"/>
                <a:ea typeface="Calibri" panose="020F0502020204030204" pitchFamily="34" charset="0"/>
              </a:rPr>
              <a:t>NET Core marked a significant shift towards open-source development. The entire .NET Core stack was made open source, allowing developers to contribute to its development and enabling a more vibrant and collaborative community.</a:t>
            </a:r>
            <a:endParaRPr lang="en-IN"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8D995FD2-2599-B949-9249-811F26ADAC5E}" type="slidenum">
              <a:rPr lang="en-US" smtClean="0"/>
              <a:pPr/>
              <a:t>5</a:t>
            </a:fld>
            <a:endParaRPr lang="en-US"/>
          </a:p>
        </p:txBody>
      </p:sp>
      <p:sp>
        <p:nvSpPr>
          <p:cNvPr id="5" name="Date Placeholder 4"/>
          <p:cNvSpPr>
            <a:spLocks noGrp="1"/>
          </p:cNvSpPr>
          <p:nvPr>
            <p:ph type="dt" idx="11"/>
          </p:nvPr>
        </p:nvSpPr>
        <p:spPr/>
        <p:txBody>
          <a:bodyPr/>
          <a:lstStyle/>
          <a:p>
            <a:r>
              <a:rPr lang="en-US"/>
              <a:t>5/24/2017</a:t>
            </a:r>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5991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Calibri" panose="020F0502020204030204" pitchFamily="34" charset="0"/>
                <a:ea typeface="Times New Roman" panose="02020603050405020304" pitchFamily="18" charset="0"/>
              </a:rPr>
              <a:t>Let briefly discuss .Net core platform in this slide</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.Net core platform is re-written from scratch  and not an upgrade of .Net framework</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And even though .Net core has several advantages over .Net framework but is does not mean </a:t>
            </a:r>
            <a:r>
              <a:rPr lang="en-IN" sz="1800" dirty="0" err="1">
                <a:effectLst/>
                <a:latin typeface="Calibri" panose="020F0502020204030204" pitchFamily="34" charset="0"/>
                <a:ea typeface="Times New Roman" panose="02020603050405020304" pitchFamily="18" charset="0"/>
              </a:rPr>
              <a:t>.net</a:t>
            </a:r>
            <a:r>
              <a:rPr lang="en-IN" sz="1800" dirty="0">
                <a:effectLst/>
                <a:latin typeface="Calibri" panose="020F0502020204030204" pitchFamily="34" charset="0"/>
                <a:ea typeface="Times New Roman" panose="02020603050405020304" pitchFamily="18" charset="0"/>
              </a:rPr>
              <a:t> framework is going away. .Net framework will continue to exist with .Net core and Microsoft will be </a:t>
            </a:r>
            <a:r>
              <a:rPr lang="en-IN" sz="1800" dirty="0">
                <a:effectLst/>
                <a:latin typeface="Calibri" panose="020F0502020204030204" pitchFamily="34" charset="0"/>
                <a:ea typeface="Calibri" panose="020F0502020204030204" pitchFamily="34" charset="0"/>
              </a:rPr>
              <a:t>going to support it and will continue to be distributed with future releases of Windows. </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228600" algn="l"/>
              </a:tabLst>
            </a:pPr>
            <a:r>
              <a:rPr lang="en-US" sz="1800" dirty="0">
                <a:effectLst/>
                <a:latin typeface="Calibri" panose="020F0502020204030204" pitchFamily="34" charset="0"/>
                <a:ea typeface="Times New Roman" panose="02020603050405020304" pitchFamily="18" charset="0"/>
              </a:rPr>
              <a:t>As we previously discussed,</a:t>
            </a:r>
            <a:r>
              <a:rPr lang="en-US" sz="1800" b="1" dirty="0">
                <a:effectLst/>
                <a:latin typeface="Calibri" panose="020F0502020204030204" pitchFamily="34" charset="0"/>
                <a:ea typeface="Times New Roman" panose="02020603050405020304" pitchFamily="18" charset="0"/>
              </a:rPr>
              <a:t> </a:t>
            </a:r>
            <a:r>
              <a:rPr lang="en-US" sz="1800" b="1" dirty="0">
                <a:effectLst/>
                <a:latin typeface="Calibri" panose="020F0502020204030204" pitchFamily="34" charset="0"/>
                <a:ea typeface="Tahoma" panose="020B0604030504040204" pitchFamily="34" charset="0"/>
              </a:rPr>
              <a:t>.</a:t>
            </a:r>
            <a:r>
              <a:rPr lang="en-US" sz="1800" dirty="0">
                <a:effectLst/>
                <a:latin typeface="Calibri" panose="020F0502020204030204" pitchFamily="34" charset="0"/>
                <a:ea typeface="Tahoma" panose="020B0604030504040204" pitchFamily="34" charset="0"/>
              </a:rPr>
              <a:t>NET Core is an open-source, cross-platform framework developed for building modern, high-performance, and scalable distributed applications</a:t>
            </a:r>
            <a:r>
              <a:rPr lang="en-US" sz="1800" dirty="0">
                <a:effectLst/>
                <a:latin typeface="Calibri" panose="020F0502020204030204" pitchFamily="34" charset="0"/>
                <a:ea typeface="Times New Roman" panose="02020603050405020304" pitchFamily="18" charset="0"/>
              </a:rPr>
              <a:t> and we will discuss this aspect of .Net core in details in next slide.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228600" algn="l"/>
              </a:tabLst>
            </a:pPr>
            <a:r>
              <a:rPr lang="en-US" sz="1800" dirty="0" err="1">
                <a:effectLst/>
                <a:latin typeface="Calibri" panose="020F0502020204030204" pitchFamily="34" charset="0"/>
                <a:ea typeface="Tahoma" panose="020B0604030504040204" pitchFamily="34" charset="0"/>
              </a:rPr>
              <a:t>CoreCLR</a:t>
            </a:r>
            <a:r>
              <a:rPr lang="en-US" sz="1800" dirty="0">
                <a:effectLst/>
                <a:latin typeface="Calibri" panose="020F0502020204030204" pitchFamily="34" charset="0"/>
                <a:ea typeface="Tahoma" panose="020B0604030504040204" pitchFamily="34" charset="0"/>
              </a:rPr>
              <a:t> is a .Net runtime execution engine </a:t>
            </a:r>
            <a:r>
              <a:rPr lang="en-US" sz="1800" dirty="0">
                <a:effectLst/>
                <a:latin typeface="Calibri" panose="020F0502020204030204" pitchFamily="34" charset="0"/>
                <a:ea typeface="Times New Roman" panose="02020603050405020304" pitchFamily="18" charset="0"/>
              </a:rPr>
              <a:t>of .Net core </a:t>
            </a:r>
            <a:r>
              <a:rPr lang="en-US" sz="1800" dirty="0">
                <a:effectLst/>
                <a:latin typeface="Calibri" panose="020F0502020204030204" pitchFamily="34" charset="0"/>
                <a:ea typeface="Tahoma" panose="020B0604030504040204" pitchFamily="34" charset="0"/>
              </a:rPr>
              <a:t>that includes garbage collector and assimilation of machine code and provide similar functionality and capabilities that provide by CLR in .Net framework.</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228600" algn="l"/>
              </a:tabLst>
            </a:pPr>
            <a:r>
              <a:rPr lang="en-US" sz="1800" dirty="0">
                <a:effectLst/>
                <a:latin typeface="Calibri" panose="020F0502020204030204" pitchFamily="34" charset="0"/>
                <a:ea typeface="Tahoma" panose="020B0604030504040204" pitchFamily="34" charset="0"/>
              </a:rPr>
              <a:t>Due to sky scraping performance of .Net core </a:t>
            </a:r>
            <a:r>
              <a:rPr lang="en-US" sz="1800" dirty="0">
                <a:effectLst/>
                <a:latin typeface="Calibri" panose="020F0502020204030204" pitchFamily="34" charset="0"/>
                <a:ea typeface="Times New Roman" panose="02020603050405020304" pitchFamily="18" charset="0"/>
              </a:rPr>
              <a:t>over .Net framework that we discussed in last slide</a:t>
            </a:r>
            <a:r>
              <a:rPr lang="en-US" sz="1800" dirty="0">
                <a:effectLst/>
                <a:latin typeface="Calibri" panose="020F0502020204030204" pitchFamily="34" charset="0"/>
                <a:ea typeface="Tahoma" panose="020B0604030504040204" pitchFamily="34" charset="0"/>
              </a:rPr>
              <a:t>, it is considered as an advanced version of the .Net Framework for building microservices.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228600" algn="l"/>
              </a:tabLst>
            </a:pPr>
            <a:r>
              <a:rPr lang="en-US" sz="1800" dirty="0">
                <a:effectLst/>
                <a:latin typeface="Calibri" panose="020F0502020204030204" pitchFamily="34" charset="0"/>
                <a:ea typeface="Tahoma" panose="020B0604030504040204" pitchFamily="34" charset="0"/>
              </a:rPr>
              <a:t>Microsoft maintains both runtimes for building applications</a:t>
            </a:r>
            <a:r>
              <a:rPr lang="en-US" sz="1800" dirty="0">
                <a:effectLst/>
                <a:latin typeface="Calibri" panose="020F0502020204030204" pitchFamily="34" charset="0"/>
                <a:ea typeface="Times New Roman" panose="02020603050405020304" pitchFamily="18" charset="0"/>
              </a:rPr>
              <a:t> and when we need to share common APIs between these two then we can build library in</a:t>
            </a:r>
            <a:r>
              <a:rPr lang="en-US" sz="1800" dirty="0">
                <a:effectLst/>
                <a:latin typeface="Calibri" panose="020F0502020204030204" pitchFamily="34" charset="0"/>
                <a:ea typeface="Tahoma" panose="020B0604030504040204" pitchFamily="34" charset="0"/>
              </a:rPr>
              <a:t> .Net Standard</a:t>
            </a:r>
            <a:r>
              <a:rPr lang="en-US" sz="1800" dirty="0">
                <a:effectLst/>
                <a:latin typeface="Calibri" panose="020F0502020204030204" pitchFamily="34" charset="0"/>
                <a:ea typeface="Times New Roman" panose="02020603050405020304" pitchFamily="18" charset="0"/>
              </a:rPr>
              <a:t> that is sharable among these two platforms.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6</a:t>
            </a:fld>
            <a:endParaRPr lang="en-US"/>
          </a:p>
        </p:txBody>
      </p:sp>
    </p:spTree>
    <p:extLst>
      <p:ext uri="{BB962C8B-B14F-4D97-AF65-F5344CB8AC3E}">
        <p14:creationId xmlns:p14="http://schemas.microsoft.com/office/powerpoint/2010/main" val="1871545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Calibri" panose="020F0502020204030204" pitchFamily="34" charset="0"/>
                <a:ea typeface="Times New Roman" panose="02020603050405020304" pitchFamily="18" charset="0"/>
              </a:rPr>
              <a:t>This diagram will give you a better understanding of what framework component seat at which layer</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With </a:t>
            </a:r>
            <a:r>
              <a:rPr lang="en-IN" sz="1800" b="1" dirty="0">
                <a:effectLst/>
                <a:latin typeface="Calibri" panose="020F0502020204030204" pitchFamily="34" charset="0"/>
                <a:ea typeface="Times New Roman" panose="02020603050405020304" pitchFamily="18" charset="0"/>
              </a:rPr>
              <a:t>.Net 5 release</a:t>
            </a:r>
            <a:r>
              <a:rPr lang="en-IN" sz="1800" dirty="0">
                <a:effectLst/>
                <a:latin typeface="Calibri" panose="020F0502020204030204" pitchFamily="34" charset="0"/>
                <a:ea typeface="Times New Roman" panose="02020603050405020304" pitchFamily="18" charset="0"/>
              </a:rPr>
              <a:t>, Microsoft combine the capabilities of both .Net framework and .Net core into a single platform</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7</a:t>
            </a:fld>
            <a:endParaRPr lang="en-US"/>
          </a:p>
        </p:txBody>
      </p:sp>
    </p:spTree>
    <p:extLst>
      <p:ext uri="{BB962C8B-B14F-4D97-AF65-F5344CB8AC3E}">
        <p14:creationId xmlns:p14="http://schemas.microsoft.com/office/powerpoint/2010/main" val="1107726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Calibri" panose="020F0502020204030204" pitchFamily="34" charset="0"/>
                <a:ea typeface="Times New Roman" panose="02020603050405020304" pitchFamily="18" charset="0"/>
              </a:rPr>
              <a:t>Let quickly discuss this .Net core characteristics one by one: </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b="1" dirty="0">
                <a:effectLst/>
                <a:latin typeface="Calibri" panose="020F0502020204030204" pitchFamily="34" charset="0"/>
                <a:ea typeface="Times New Roman" panose="02020603050405020304" pitchFamily="18" charset="0"/>
              </a:rPr>
              <a:t>1-</a:t>
            </a:r>
            <a:r>
              <a:rPr lang="en-IN" sz="1800" b="1" dirty="0">
                <a:effectLst/>
                <a:latin typeface="Calibri" panose="020F0502020204030204" pitchFamily="34" charset="0"/>
                <a:ea typeface="Calibri" panose="020F0502020204030204" pitchFamily="34" charset="0"/>
              </a:rPr>
              <a:t>Open-Source Framework</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dirty="0">
                <a:effectLst/>
                <a:latin typeface="Calibri" panose="020F0502020204030204" pitchFamily="34" charset="0"/>
                <a:ea typeface="Calibri" panose="020F0502020204030204" pitchFamily="34" charset="0"/>
              </a:rPr>
              <a:t>The .NET Core platform is free and open source</a:t>
            </a:r>
            <a:r>
              <a:rPr lang="en-IN" sz="1800" dirty="0">
                <a:effectLst/>
                <a:latin typeface="Calibri" panose="020F0502020204030204" pitchFamily="34" charset="0"/>
                <a:ea typeface="Times New Roman" panose="02020603050405020304" pitchFamily="18" charset="0"/>
              </a:rPr>
              <a:t> that we already discussed</a:t>
            </a:r>
            <a:r>
              <a:rPr lang="en-IN" sz="1800" dirty="0">
                <a:effectLst/>
                <a:latin typeface="Calibri" panose="020F0502020204030204" pitchFamily="34" charset="0"/>
                <a:ea typeface="Calibri" panose="020F0502020204030204" pitchFamily="34" charset="0"/>
              </a:rPr>
              <a:t>. .NET Core source code project is available on GitHub. Any developer can get involved in .NET Core development.</a:t>
            </a:r>
            <a:r>
              <a:rPr lang="en-IN" sz="1800" dirty="0">
                <a:effectLst/>
                <a:latin typeface="Calibri" panose="020F0502020204030204" pitchFamily="34" charset="0"/>
                <a:ea typeface="Times New Roman" panose="02020603050405020304" pitchFamily="18" charset="0"/>
              </a:rPr>
              <a:t> and</a:t>
            </a:r>
            <a:r>
              <a:rPr lang="en-IN" sz="1800" dirty="0">
                <a:effectLst/>
                <a:latin typeface="Calibri" panose="020F0502020204030204" pitchFamily="34" charset="0"/>
                <a:ea typeface="Calibri" panose="020F0502020204030204" pitchFamily="34" charset="0"/>
              </a:rPr>
              <a:t> Thousands of active developers </a:t>
            </a:r>
            <a:r>
              <a:rPr lang="en-IN" sz="1800" dirty="0">
                <a:effectLst/>
                <a:latin typeface="Calibri" panose="020F0502020204030204" pitchFamily="34" charset="0"/>
                <a:ea typeface="Times New Roman" panose="02020603050405020304" pitchFamily="18" charset="0"/>
              </a:rPr>
              <a:t>already </a:t>
            </a:r>
            <a:r>
              <a:rPr lang="en-IN" sz="1800" dirty="0">
                <a:effectLst/>
                <a:latin typeface="Calibri" panose="020F0502020204030204" pitchFamily="34" charset="0"/>
                <a:ea typeface="Calibri" panose="020F0502020204030204" pitchFamily="34" charset="0"/>
              </a:rPr>
              <a:t>participating in .NET Core development </a:t>
            </a:r>
            <a:r>
              <a:rPr lang="en-IN" sz="1800" dirty="0">
                <a:effectLst/>
                <a:latin typeface="Calibri" panose="020F0502020204030204" pitchFamily="34" charset="0"/>
                <a:ea typeface="Times New Roman" panose="02020603050405020304" pitchFamily="18" charset="0"/>
              </a:rPr>
              <a:t>-</a:t>
            </a:r>
            <a:r>
              <a:rPr lang="en-IN" sz="1800" dirty="0">
                <a:effectLst/>
                <a:latin typeface="Calibri" panose="020F0502020204030204" pitchFamily="34" charset="0"/>
                <a:ea typeface="Calibri" panose="020F0502020204030204" pitchFamily="34" charset="0"/>
              </a:rPr>
              <a:t> improving features, adding new features, and fixing bugs and issues.</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dirty="0">
                <a:effectLst/>
                <a:latin typeface="Calibri" panose="020F0502020204030204" pitchFamily="34" charset="0"/>
                <a:ea typeface="Calibri" panose="020F0502020204030204" pitchFamily="34" charset="0"/>
              </a:rPr>
              <a:t>An independent non-profit organization manages .NET Core called the .NET Foundation. More than 60,000 developers and 3,700 companies are contributing to the .NET ecosystem.</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dirty="0">
                <a:effectLst/>
                <a:latin typeface="Calibri" panose="020F0502020204030204" pitchFamily="34" charset="0"/>
                <a:ea typeface="Calibri" panose="020F0502020204030204" pitchFamily="34" charset="0"/>
              </a:rPr>
              <a:t>.NET Core is free and licensed under MIT and Apache licenses.</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dirty="0">
                <a:effectLst/>
                <a:latin typeface="Calibri" panose="020F0502020204030204" pitchFamily="34"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b="1" dirty="0">
                <a:effectLst/>
                <a:latin typeface="Calibri" panose="020F0502020204030204" pitchFamily="34" charset="0"/>
                <a:ea typeface="Times New Roman" panose="02020603050405020304" pitchFamily="18" charset="0"/>
              </a:rPr>
              <a:t>2-</a:t>
            </a:r>
            <a:r>
              <a:rPr lang="en-IN" sz="1800" b="1" dirty="0">
                <a:effectLst/>
                <a:latin typeface="Calibri" panose="020F0502020204030204" pitchFamily="34" charset="0"/>
                <a:ea typeface="Calibri" panose="020F0502020204030204" pitchFamily="34" charset="0"/>
              </a:rPr>
              <a:t>Cross-Platform</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dirty="0">
                <a:effectLst/>
                <a:latin typeface="Calibri" panose="020F0502020204030204" pitchFamily="34" charset="0"/>
                <a:ea typeface="Times New Roman" panose="02020603050405020304" pitchFamily="18" charset="0"/>
              </a:rPr>
              <a:t>A single code that is developed in .Net core</a:t>
            </a:r>
            <a:r>
              <a:rPr lang="en-IN" sz="1800" dirty="0">
                <a:effectLst/>
                <a:latin typeface="Calibri" panose="020F0502020204030204" pitchFamily="34" charset="0"/>
                <a:ea typeface="Calibri" panose="020F0502020204030204" pitchFamily="34" charset="0"/>
              </a:rPr>
              <a:t> can run on various operating systems like Windows, Linux, and macOS. This cross-platform compatibility ensures that applications built on .NET Core can be deployed and run consistently across different environments.</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dirty="0">
                <a:effectLst/>
                <a:latin typeface="Calibri" panose="020F0502020204030204" pitchFamily="34"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b="1" dirty="0">
                <a:effectLst/>
                <a:latin typeface="Calibri" panose="020F0502020204030204" pitchFamily="34" charset="0"/>
                <a:ea typeface="Times New Roman" panose="02020603050405020304" pitchFamily="18" charset="0"/>
              </a:rPr>
              <a:t>3-</a:t>
            </a:r>
            <a:r>
              <a:rPr lang="en-IN" sz="1800" b="1" dirty="0">
                <a:effectLst/>
                <a:latin typeface="Calibri" panose="020F0502020204030204" pitchFamily="34" charset="0"/>
                <a:ea typeface="Calibri" panose="020F0502020204030204" pitchFamily="34" charset="0"/>
              </a:rPr>
              <a:t>Consistent across Architecture</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dirty="0">
                <a:effectLst/>
                <a:latin typeface="Calibri" panose="020F0502020204030204" pitchFamily="34" charset="0"/>
                <a:ea typeface="Calibri" panose="020F0502020204030204" pitchFamily="34" charset="0"/>
              </a:rPr>
              <a:t>NET Core abstracts away many platform-specific details, providing a consistent API regardless of the underlying </a:t>
            </a:r>
            <a:r>
              <a:rPr lang="en-IN" sz="1800" dirty="0">
                <a:effectLst/>
                <a:latin typeface="Calibri" panose="020F0502020204030204" pitchFamily="34" charset="0"/>
                <a:ea typeface="Times New Roman" panose="02020603050405020304" pitchFamily="18" charset="0"/>
              </a:rPr>
              <a:t>machine</a:t>
            </a:r>
            <a:r>
              <a:rPr lang="en-IN" sz="1800" dirty="0">
                <a:effectLst/>
                <a:latin typeface="Calibri" panose="020F0502020204030204" pitchFamily="34" charset="0"/>
                <a:ea typeface="Calibri" panose="020F0502020204030204" pitchFamily="34" charset="0"/>
              </a:rPr>
              <a:t> architecture</a:t>
            </a:r>
            <a:r>
              <a:rPr lang="en-IN" sz="1800" dirty="0">
                <a:effectLst/>
                <a:latin typeface="Calibri" panose="020F0502020204030204" pitchFamily="34" charset="0"/>
                <a:ea typeface="Times New Roman" panose="02020603050405020304" pitchFamily="18" charset="0"/>
              </a:rPr>
              <a:t> i.e. whether it is 32 bit, 64 bit machines or ARM based</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dirty="0">
                <a:effectLst/>
                <a:latin typeface="Calibri" panose="020F0502020204030204" pitchFamily="34" charset="0"/>
                <a:ea typeface="Calibri" panose="020F0502020204030204" pitchFamily="34" charset="0"/>
              </a:rPr>
              <a:t>This abstraction allows developers to write code against a unified set of libraries and APIs.</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dirty="0">
                <a:effectLst/>
                <a:latin typeface="Calibri" panose="020F0502020204030204" pitchFamily="34"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b="1" dirty="0">
                <a:effectLst/>
                <a:latin typeface="Calibri" panose="020F0502020204030204" pitchFamily="34" charset="0"/>
                <a:ea typeface="Times New Roman" panose="02020603050405020304" pitchFamily="18" charset="0"/>
              </a:rPr>
              <a:t>4-</a:t>
            </a:r>
            <a:r>
              <a:rPr lang="en-IN" sz="1800" b="1" dirty="0">
                <a:effectLst/>
                <a:latin typeface="Calibri" panose="020F0502020204030204" pitchFamily="34" charset="0"/>
                <a:ea typeface="Calibri" panose="020F0502020204030204" pitchFamily="34" charset="0"/>
              </a:rPr>
              <a:t>Wide-range of applications</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Calibri" panose="020F0502020204030204" pitchFamily="34" charset="0"/>
              </a:rPr>
              <a:t>Using this .Net platform, we can build any </a:t>
            </a:r>
            <a:r>
              <a:rPr lang="en-IN" sz="1800" dirty="0">
                <a:effectLst/>
                <a:latin typeface="Calibri" panose="020F0502020204030204" pitchFamily="34" charset="0"/>
                <a:ea typeface="Times New Roman" panose="02020603050405020304" pitchFamily="18" charset="0"/>
              </a:rPr>
              <a:t>type of</a:t>
            </a:r>
            <a:r>
              <a:rPr lang="en-IN" sz="1800" dirty="0">
                <a:effectLst/>
                <a:latin typeface="Calibri" panose="020F0502020204030204" pitchFamily="34" charset="0"/>
                <a:ea typeface="Calibri" panose="020F0502020204030204" pitchFamily="34" charset="0"/>
              </a:rPr>
              <a:t> application whether we need web application, mobile, cloud based service, window application, games, IOT, Machine learning </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dirty="0">
                <a:effectLst/>
                <a:latin typeface="Calibri" panose="020F0502020204030204" pitchFamily="34"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b="1" dirty="0">
                <a:effectLst/>
                <a:latin typeface="Calibri" panose="020F0502020204030204" pitchFamily="34" charset="0"/>
                <a:ea typeface="Times New Roman" panose="02020603050405020304" pitchFamily="18" charset="0"/>
              </a:rPr>
              <a:t>5-</a:t>
            </a:r>
            <a:r>
              <a:rPr lang="en-IN" sz="1800" b="1" dirty="0">
                <a:effectLst/>
                <a:latin typeface="Calibri" panose="020F0502020204030204" pitchFamily="34" charset="0"/>
                <a:ea typeface="Calibri" panose="020F0502020204030204" pitchFamily="34" charset="0"/>
              </a:rPr>
              <a:t>Supports Multiple Languages</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Like .Net framework it also supports </a:t>
            </a:r>
            <a:r>
              <a:rPr lang="en-IN" sz="1800" dirty="0">
                <a:effectLst/>
                <a:latin typeface="Calibri" panose="020F0502020204030204" pitchFamily="34" charset="0"/>
                <a:ea typeface="Calibri" panose="020F0502020204030204" pitchFamily="34" charset="0"/>
              </a:rPr>
              <a:t>many popular </a:t>
            </a:r>
            <a:r>
              <a:rPr lang="en-IN" sz="1800" dirty="0">
                <a:effectLst/>
                <a:latin typeface="Calibri" panose="020F0502020204030204" pitchFamily="34" charset="0"/>
                <a:ea typeface="Times New Roman" panose="02020603050405020304" pitchFamily="18" charset="0"/>
              </a:rPr>
              <a:t>languages</a:t>
            </a:r>
            <a:r>
              <a:rPr lang="en-IN" sz="1800" dirty="0">
                <a:effectLst/>
                <a:latin typeface="Calibri" panose="020F0502020204030204" pitchFamily="34" charset="0"/>
                <a:ea typeface="Calibri" panose="020F0502020204030204" pitchFamily="34" charset="0"/>
              </a:rPr>
              <a:t> for the application development like C#, F#, VB.net</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dirty="0">
                <a:effectLst/>
                <a:latin typeface="Calibri" panose="020F0502020204030204" pitchFamily="34"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b="1" dirty="0">
                <a:effectLst/>
                <a:latin typeface="Calibri" panose="020F0502020204030204" pitchFamily="34" charset="0"/>
                <a:ea typeface="Times New Roman" panose="02020603050405020304" pitchFamily="18" charset="0"/>
              </a:rPr>
              <a:t>6-</a:t>
            </a:r>
            <a:r>
              <a:rPr lang="en-IN" sz="1800" b="1" dirty="0">
                <a:effectLst/>
                <a:latin typeface="Calibri" panose="020F0502020204030204" pitchFamily="34" charset="0"/>
                <a:ea typeface="Calibri" panose="020F0502020204030204" pitchFamily="34" charset="0"/>
              </a:rPr>
              <a:t>Modular Architecture</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Calibri" panose="020F0502020204030204" pitchFamily="34" charset="0"/>
              </a:rPr>
              <a:t>.Net core support modern architecture like microservices and containerized application</a:t>
            </a:r>
            <a:r>
              <a:rPr lang="en-IN" sz="1800" dirty="0">
                <a:effectLst/>
                <a:latin typeface="Calibri" panose="020F0502020204030204" pitchFamily="34" charset="0"/>
                <a:ea typeface="Times New Roman" panose="02020603050405020304" pitchFamily="18" charset="0"/>
              </a:rPr>
              <a:t>. It supports containerization through docker and Kubernetes. And it supports microservices architecture because of all the characteristics that we discussed so far. Managing microservices is tedious task and popular way to manage it deployment is through Kubernetes where preferred container OS is </a:t>
            </a:r>
            <a:r>
              <a:rPr lang="en-IN" sz="1800" dirty="0" err="1">
                <a:effectLst/>
                <a:latin typeface="Calibri" panose="020F0502020204030204" pitchFamily="34" charset="0"/>
                <a:ea typeface="Times New Roman" panose="02020603050405020304" pitchFamily="18" charset="0"/>
              </a:rPr>
              <a:t>linux</a:t>
            </a:r>
            <a:r>
              <a:rPr lang="en-IN" sz="1800" dirty="0">
                <a:effectLst/>
                <a:latin typeface="Calibri" panose="020F0502020204030204" pitchFamily="34" charset="0"/>
                <a:ea typeface="Times New Roman" panose="02020603050405020304" pitchFamily="18" charset="0"/>
              </a:rPr>
              <a:t> and deployment environment is cloud as it make it easy to scale and distribute globally. .Net core support all of this</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dirty="0">
                <a:effectLst/>
                <a:latin typeface="Calibri" panose="020F0502020204030204" pitchFamily="34"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b="1" dirty="0">
                <a:effectLst/>
                <a:latin typeface="Calibri" panose="020F0502020204030204" pitchFamily="34" charset="0"/>
                <a:ea typeface="Times New Roman" panose="02020603050405020304" pitchFamily="18" charset="0"/>
              </a:rPr>
              <a:t>7-C</a:t>
            </a:r>
            <a:r>
              <a:rPr lang="en-IN" sz="1800" b="1" dirty="0">
                <a:effectLst/>
                <a:latin typeface="Calibri" panose="020F0502020204030204" pitchFamily="34" charset="0"/>
                <a:ea typeface="Calibri" panose="020F0502020204030204" pitchFamily="34" charset="0"/>
              </a:rPr>
              <a:t>LI </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Calibri" panose="020F0502020204030204" pitchFamily="34" charset="0"/>
              </a:rPr>
              <a:t>Inbuilt .Net CLI tool is provided with .Net core platform that we can use to manage our .Net core application </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b="1" dirty="0">
                <a:effectLst/>
                <a:latin typeface="Calibri" panose="020F0502020204030204" pitchFamily="34" charset="0"/>
                <a:ea typeface="Calibri" panose="020F0502020204030204" pitchFamily="34" charset="0"/>
              </a:rPr>
              <a:t>8-Flexible Deployment</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dirty="0">
                <a:effectLst/>
                <a:latin typeface="Calibri" panose="020F0502020204030204" pitchFamily="34" charset="0"/>
                <a:ea typeface="Calibri" panose="020F0502020204030204" pitchFamily="34" charset="0"/>
              </a:rPr>
              <a:t>With .NET Core, developers can maintain a single codebase for their applications while deploying them to different platforms and architectures. This reduces the effort required to support multiple environments and ensures consistency in application </a:t>
            </a:r>
            <a:r>
              <a:rPr lang="en-IN" sz="1800" dirty="0">
                <a:effectLst/>
                <a:latin typeface="Calibri" panose="020F0502020204030204" pitchFamily="34" charset="0"/>
                <a:ea typeface="Times New Roman" panose="02020603050405020304" pitchFamily="18" charset="0"/>
              </a:rPr>
              <a:t>behaviour</a:t>
            </a:r>
            <a:r>
              <a:rPr lang="en-IN" sz="1800" dirty="0">
                <a:effectLst/>
                <a:latin typeface="Calibri" panose="020F0502020204030204" pitchFamily="34" charset="0"/>
                <a:ea typeface="Calibri" panose="020F0502020204030204" pitchFamily="34" charset="0"/>
              </a:rPr>
              <a:t>.</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dirty="0">
                <a:effectLst/>
                <a:latin typeface="Calibri" panose="020F0502020204030204" pitchFamily="34"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b="1" dirty="0">
                <a:effectLst/>
                <a:latin typeface="Calibri" panose="020F0502020204030204" pitchFamily="34" charset="0"/>
                <a:ea typeface="Calibri" panose="020F0502020204030204" pitchFamily="34" charset="0"/>
              </a:rPr>
              <a:t>9-High Performance</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dirty="0">
                <a:effectLst/>
                <a:latin typeface="Calibri" panose="020F0502020204030204" pitchFamily="34" charset="0"/>
                <a:ea typeface="Times New Roman" panose="02020603050405020304" pitchFamily="18" charset="0"/>
              </a:rPr>
              <a:t>As we discussed earlier, </a:t>
            </a:r>
            <a:r>
              <a:rPr lang="en-IN" sz="1800" dirty="0">
                <a:effectLst/>
                <a:latin typeface="Calibri" panose="020F0502020204030204" pitchFamily="34" charset="0"/>
                <a:ea typeface="Calibri" panose="020F0502020204030204" pitchFamily="34" charset="0"/>
              </a:rPr>
              <a:t>.NET Core is designed to be efficient and performant, and optimizations are applied consistently across architectures. This ensures that applications built on .NET Core can benefit from performance improvements regardless of the underlying hardware.</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dirty="0">
                <a:effectLst/>
                <a:latin typeface="Calibri" panose="020F0502020204030204" pitchFamily="34"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b="1" dirty="0">
                <a:effectLst/>
                <a:latin typeface="Calibri" panose="020F0502020204030204" pitchFamily="34" charset="0"/>
                <a:ea typeface="Calibri" panose="020F0502020204030204" pitchFamily="34" charset="0"/>
              </a:rPr>
              <a:t>10-Unified Platform</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Calibri" panose="020F0502020204030204" pitchFamily="34" charset="0"/>
              </a:rPr>
              <a:t>.</a:t>
            </a:r>
            <a:r>
              <a:rPr lang="en-IN" sz="1800" dirty="0">
                <a:effectLst/>
                <a:latin typeface="Calibri" panose="020F0502020204030204" pitchFamily="34" charset="0"/>
                <a:ea typeface="Times New Roman" panose="02020603050405020304" pitchFamily="18" charset="0"/>
              </a:rPr>
              <a:t> NET Core 5.0 unifies .NET Framework, .NET Core, and Xamarin into a single platform, simplifying further development efforts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8</a:t>
            </a:fld>
            <a:endParaRPr lang="en-US"/>
          </a:p>
        </p:txBody>
      </p:sp>
    </p:spTree>
    <p:extLst>
      <p:ext uri="{BB962C8B-B14F-4D97-AF65-F5344CB8AC3E}">
        <p14:creationId xmlns:p14="http://schemas.microsoft.com/office/powerpoint/2010/main" val="2897763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b="1" dirty="0">
                <a:effectLst/>
                <a:latin typeface="Calibri" panose="020F0502020204030204" pitchFamily="34" charset="0"/>
                <a:ea typeface="Times New Roman" panose="02020603050405020304" pitchFamily="18" charset="0"/>
              </a:rPr>
              <a:t>Code Access Security</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dirty="0">
                <a:effectLst/>
                <a:latin typeface="Calibri" panose="020F0502020204030204" pitchFamily="34" charset="0"/>
                <a:ea typeface="Calibri" panose="020F0502020204030204" pitchFamily="34" charset="0"/>
              </a:rPr>
              <a:t>One main function of Code Access Security is to ensure that only trusted code can execute on a computer. </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IN" sz="1800" dirty="0">
                <a:effectLst/>
                <a:latin typeface="Calibri" panose="020F0502020204030204" pitchFamily="34" charset="0"/>
                <a:ea typeface="Calibri" panose="020F0502020204030204" pitchFamily="34" charset="0"/>
              </a:rPr>
              <a:t>The publisher must sign the .Net assembly using a strong name key file (</a:t>
            </a:r>
            <a:r>
              <a:rPr lang="en-IN" sz="1800" dirty="0" err="1">
                <a:effectLst/>
                <a:latin typeface="Calibri" panose="020F0502020204030204" pitchFamily="34" charset="0"/>
                <a:ea typeface="Calibri" panose="020F0502020204030204" pitchFamily="34" charset="0"/>
              </a:rPr>
              <a:t>snk</a:t>
            </a:r>
            <a:r>
              <a:rPr lang="en-IN" sz="1800" dirty="0">
                <a:effectLst/>
                <a:latin typeface="Calibri" panose="020F0502020204030204" pitchFamily="34" charset="0"/>
                <a:ea typeface="Calibri" panose="020F0502020204030204" pitchFamily="34" charset="0"/>
              </a:rPr>
              <a:t> file) or by using a strong name.</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Calibri" panose="020F0502020204030204" pitchFamily="34" charset="0"/>
              </a:rPr>
              <a:t> The .Net assembly must be present in the Global Assembly Cache (GAC).</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p:cNvSpPr>
            <a:spLocks noGrp="1"/>
          </p:cNvSpPr>
          <p:nvPr>
            <p:ph type="dt" idx="1"/>
          </p:nvPr>
        </p:nvSpPr>
        <p:spPr/>
        <p:txBody>
          <a:bodyPr/>
          <a:lstStyle/>
          <a:p>
            <a:r>
              <a:rPr lang="en-US"/>
              <a:t>5/24/2017</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8D995FD2-2599-B949-9249-811F26ADAC5E}" type="slidenum">
              <a:rPr lang="en-US" smtClean="0"/>
              <a:pPr/>
              <a:t>11</a:t>
            </a:fld>
            <a:endParaRPr lang="en-US"/>
          </a:p>
        </p:txBody>
      </p:sp>
    </p:spTree>
    <p:extLst>
      <p:ext uri="{BB962C8B-B14F-4D97-AF65-F5344CB8AC3E}">
        <p14:creationId xmlns:p14="http://schemas.microsoft.com/office/powerpoint/2010/main" val="2382029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png"/><Relationship Id="rId4" Type="http://schemas.openxmlformats.org/officeDocument/2006/relationships/image" Target="../media/image6.jpeg"/></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4.gif"/><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G Titl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 y="-14595"/>
            <a:ext cx="9157750" cy="5164970"/>
          </a:xfrm>
          <a:prstGeom prst="rect">
            <a:avLst/>
          </a:prstGeom>
        </p:spPr>
      </p:pic>
      <p:sp>
        <p:nvSpPr>
          <p:cNvPr id="8" name="Rechteck 8"/>
          <p:cNvSpPr/>
          <p:nvPr/>
        </p:nvSpPr>
        <p:spPr>
          <a:xfrm>
            <a:off x="-1" y="2578100"/>
            <a:ext cx="7059614" cy="895350"/>
          </a:xfrm>
          <a:prstGeom prst="rect">
            <a:avLst/>
          </a:prstGeom>
          <a:solidFill>
            <a:srgbClr val="7AB800">
              <a:alpha val="82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a:solidFill>
                <a:schemeClr val="tx1"/>
              </a:solidFill>
              <a:latin typeface="Calibri"/>
            </a:endParaRPr>
          </a:p>
        </p:txBody>
      </p:sp>
      <p:pic>
        <p:nvPicPr>
          <p:cNvPr id="9" name="Picture 6"/>
          <p:cNvPicPr>
            <a:picLocks noChangeAspect="1" noChangeArrowheads="1"/>
          </p:cNvPicPr>
          <p:nvPr/>
        </p:nvPicPr>
        <p:blipFill>
          <a:blip r:embed="rId5" cstate="print"/>
          <a:srcRect/>
          <a:stretch>
            <a:fillRect/>
          </a:stretch>
        </p:blipFill>
        <p:spPr bwMode="auto">
          <a:xfrm>
            <a:off x="6376194" y="-54769"/>
            <a:ext cx="2749011" cy="1288083"/>
          </a:xfrm>
          <a:prstGeom prst="rect">
            <a:avLst/>
          </a:prstGeom>
          <a:noFill/>
          <a:ln w="9525">
            <a:noFill/>
            <a:miter lim="800000"/>
            <a:headEnd/>
            <a:tailEnd/>
          </a:ln>
        </p:spPr>
      </p:pic>
      <p:sp>
        <p:nvSpPr>
          <p:cNvPr id="10" name="TextBox 9"/>
          <p:cNvSpPr txBox="1"/>
          <p:nvPr>
            <p:custDataLst>
              <p:tags r:id="rId1"/>
            </p:custDataLst>
          </p:nvPr>
        </p:nvSpPr>
        <p:spPr>
          <a:xfrm>
            <a:off x="432000" y="3492000"/>
            <a:ext cx="6552000" cy="288147"/>
          </a:xfrm>
          <a:prstGeom prst="rect">
            <a:avLst/>
          </a:prstGeom>
          <a:noFill/>
        </p:spPr>
        <p:txBody>
          <a:bodyPr wrap="square" lIns="72000" tIns="36000" rIns="72000" bIns="36000" rtlCol="0">
            <a:spAutoFit/>
          </a:bodyPr>
          <a:lstStyle/>
          <a:p>
            <a:endParaRPr lang="de-CH" sz="1400" b="1" dirty="0">
              <a:solidFill>
                <a:schemeClr val="bg1"/>
              </a:solidFill>
              <a:latin typeface="+mn-lt"/>
            </a:endParaRPr>
          </a:p>
        </p:txBody>
      </p:sp>
      <p:sp>
        <p:nvSpPr>
          <p:cNvPr id="12" name="Title 1"/>
          <p:cNvSpPr>
            <a:spLocks noGrp="1"/>
          </p:cNvSpPr>
          <p:nvPr>
            <p:ph type="title"/>
          </p:nvPr>
        </p:nvSpPr>
        <p:spPr>
          <a:xfrm>
            <a:off x="432000" y="2628000"/>
            <a:ext cx="6552000" cy="79200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ctr" anchorCtr="0" compatLnSpc="1">
            <a:prstTxWarp prst="textNoShape">
              <a:avLst/>
            </a:prstTxWarp>
            <a:normAutofit fontScale="92500" lnSpcReduction="10000"/>
          </a:bodyPr>
          <a:lstStyle>
            <a:lvl1pPr>
              <a:defRPr lang="de-CH" kern="1200" dirty="0">
                <a:solidFill>
                  <a:schemeClr val="bg1"/>
                </a:solidFill>
              </a:defRPr>
            </a:lvl1pPr>
          </a:lstStyle>
          <a:p>
            <a:pPr lvl="0"/>
            <a:r>
              <a:rPr lang="en-US"/>
              <a:t>Click to edit Master title style</a:t>
            </a:r>
            <a:endParaRPr lang="de-CH" dirty="0"/>
          </a:p>
        </p:txBody>
      </p:sp>
      <p:sp>
        <p:nvSpPr>
          <p:cNvPr id="13" name="Rectangle 3"/>
          <p:cNvSpPr>
            <a:spLocks noGrp="1" noChangeArrowheads="1"/>
          </p:cNvSpPr>
          <p:nvPr>
            <p:ph idx="1"/>
          </p:nvPr>
        </p:nvSpPr>
        <p:spPr bwMode="auto">
          <a:xfrm>
            <a:off x="9288968" y="-20538"/>
            <a:ext cx="899656" cy="39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Autofit/>
          </a:bodyPr>
          <a:lstStyle>
            <a:lvl1pPr>
              <a:defRPr sz="1000"/>
            </a:lvl1pPr>
            <a:lvl2pPr>
              <a:defRPr sz="1000"/>
            </a:lvl2pPr>
            <a:lvl3pPr>
              <a:defRPr sz="900"/>
            </a:lvl3pPr>
            <a:lvl4pPr>
              <a:defRPr sz="800"/>
            </a:lvl4pPr>
            <a:lvl5pP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Box 6"/>
          <p:cNvSpPr txBox="1">
            <a:spLocks noChangeArrowheads="1"/>
          </p:cNvSpPr>
          <p:nvPr userDrawn="1">
            <p:custDataLst>
              <p:tags r:id="rId2"/>
            </p:custDataLst>
          </p:nvPr>
        </p:nvSpPr>
        <p:spPr bwMode="auto">
          <a:xfrm>
            <a:off x="373063" y="4784725"/>
            <a:ext cx="7920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36000" rIns="72000" bIns="36000"/>
          <a:lstStyle>
            <a:lvl1pPr eaLnBrk="0" hangingPunct="0">
              <a:defRPr>
                <a:solidFill>
                  <a:schemeClr val="tx1"/>
                </a:solidFill>
                <a:latin typeface="Calibri" charset="0"/>
                <a:ea typeface="MS PGothic" charset="0"/>
                <a:cs typeface="MS PGothic" charset="0"/>
              </a:defRPr>
            </a:lvl1pPr>
            <a:lvl2pPr marL="742950" indent="-285750" eaLnBrk="0" hangingPunct="0">
              <a:defRPr>
                <a:solidFill>
                  <a:schemeClr val="tx1"/>
                </a:solidFill>
                <a:latin typeface="Calibri" charset="0"/>
                <a:ea typeface="MS PGothic" charset="0"/>
                <a:cs typeface="MS PGothic" charset="0"/>
              </a:defRPr>
            </a:lvl2pPr>
            <a:lvl3pPr marL="1143000" indent="-228600" eaLnBrk="0" hangingPunct="0">
              <a:defRPr>
                <a:solidFill>
                  <a:schemeClr val="tx1"/>
                </a:solidFill>
                <a:latin typeface="Calibri" charset="0"/>
                <a:ea typeface="MS PGothic" charset="0"/>
                <a:cs typeface="MS PGothic" charset="0"/>
              </a:defRPr>
            </a:lvl3pPr>
            <a:lvl4pPr marL="1600200" indent="-228600" eaLnBrk="0" hangingPunct="0">
              <a:defRPr>
                <a:solidFill>
                  <a:schemeClr val="tx1"/>
                </a:solidFill>
                <a:latin typeface="Calibri" charset="0"/>
                <a:ea typeface="MS PGothic" charset="0"/>
                <a:cs typeface="MS PGothic" charset="0"/>
              </a:defRPr>
            </a:lvl4pPr>
            <a:lvl5pPr marL="2057400" indent="-228600" eaLnBrk="0" hangingPunct="0">
              <a:defRPr>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Calibri" charset="0"/>
                <a:ea typeface="MS PGothic" charset="0"/>
                <a:cs typeface="MS PGothic" charset="0"/>
              </a:defRPr>
            </a:lvl9pPr>
          </a:lstStyle>
          <a:p>
            <a:pPr eaLnBrk="1" hangingPunct="1">
              <a:lnSpc>
                <a:spcPct val="200000"/>
              </a:lnSpc>
            </a:pPr>
            <a:r>
              <a:rPr lang="en-US" sz="900" dirty="0">
                <a:solidFill>
                  <a:schemeClr val="bg1"/>
                </a:solidFill>
              </a:rPr>
              <a:t>Product</a:t>
            </a:r>
            <a:r>
              <a:rPr lang="en-US" sz="900" baseline="0" dirty="0">
                <a:solidFill>
                  <a:schemeClr val="bg1"/>
                </a:solidFill>
              </a:rPr>
              <a:t> Presentation</a:t>
            </a:r>
            <a:r>
              <a:rPr lang="en-US" sz="900" dirty="0">
                <a:solidFill>
                  <a:schemeClr val="bg1"/>
                </a:solidFill>
              </a:rPr>
              <a:t>|  | Product</a:t>
            </a:r>
            <a:r>
              <a:rPr lang="en-US" sz="900" baseline="0" dirty="0">
                <a:solidFill>
                  <a:schemeClr val="bg1"/>
                </a:solidFill>
              </a:rPr>
              <a:t> Management IN- Feb</a:t>
            </a:r>
            <a:r>
              <a:rPr lang="en-US" sz="900" dirty="0">
                <a:solidFill>
                  <a:schemeClr val="bg1"/>
                </a:solidFill>
              </a:rPr>
              <a:t>, 2015</a:t>
            </a:r>
          </a:p>
        </p:txBody>
      </p:sp>
    </p:spTree>
    <p:extLst>
      <p:ext uri="{BB962C8B-B14F-4D97-AF65-F5344CB8AC3E}">
        <p14:creationId xmlns:p14="http://schemas.microsoft.com/office/powerpoint/2010/main" val="567266925"/>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L+G Agenda">
    <p:spTree>
      <p:nvGrpSpPr>
        <p:cNvPr id="1" name=""/>
        <p:cNvGrpSpPr/>
        <p:nvPr/>
      </p:nvGrpSpPr>
      <p:grpSpPr>
        <a:xfrm>
          <a:off x="0" y="0"/>
          <a:ext cx="0" cy="0"/>
          <a:chOff x="0" y="0"/>
          <a:chExt cx="0" cy="0"/>
        </a:xfrm>
      </p:grpSpPr>
      <p:sp>
        <p:nvSpPr>
          <p:cNvPr id="8"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dirty="0">
              <a:solidFill>
                <a:schemeClr val="tx1"/>
              </a:solidFill>
              <a:latin typeface="Calibri"/>
              <a:ea typeface="ＭＳ Ｐゴシック" pitchFamily="-104" charset="-128"/>
              <a:cs typeface="ＭＳ Ｐゴシック" pitchFamily="-104" charset="-128"/>
            </a:endParaRPr>
          </a:p>
        </p:txBody>
      </p:sp>
      <p:sp>
        <p:nvSpPr>
          <p:cNvPr id="2" name="Title 1"/>
          <p:cNvSpPr>
            <a:spLocks noGrp="1"/>
          </p:cNvSpPr>
          <p:nvPr>
            <p:ph type="title"/>
          </p:nvPr>
        </p:nvSpPr>
        <p:spPr>
          <a:xfrm>
            <a:off x="9252848" y="36000"/>
            <a:ext cx="575736" cy="612000"/>
          </a:xfrm>
        </p:spPr>
        <p:txBody>
          <a:bodyPr>
            <a:noAutofit/>
          </a:bodyPr>
          <a:lstStyle>
            <a:lvl1pPr>
              <a:defRPr sz="600">
                <a:solidFill>
                  <a:schemeClr val="bg1"/>
                </a:solidFill>
              </a:defRPr>
            </a:lvl1pPr>
          </a:lstStyle>
          <a:p>
            <a:r>
              <a:rPr lang="en-US"/>
              <a:t>Click to edit Master title style</a:t>
            </a:r>
            <a:endParaRPr lang="de-CH" dirty="0"/>
          </a:p>
        </p:txBody>
      </p:sp>
      <p:sp>
        <p:nvSpPr>
          <p:cNvPr id="3" name="Content Placeholder 2"/>
          <p:cNvSpPr>
            <a:spLocks noGrp="1"/>
          </p:cNvSpPr>
          <p:nvPr>
            <p:ph idx="1"/>
          </p:nvPr>
        </p:nvSpPr>
        <p:spPr/>
        <p:txBody>
          <a:bodyPr/>
          <a:lstStyle>
            <a:lvl1pPr marL="234000" indent="-234000">
              <a:spcAft>
                <a:spcPts val="500"/>
              </a:spcAft>
              <a:buClr>
                <a:schemeClr val="tx2"/>
              </a:buClr>
              <a:buSzPct val="75000"/>
              <a:buFont typeface="Wingdings" pitchFamily="2" charset="2"/>
              <a:buChar char=""/>
              <a:defRPr sz="2000">
                <a:solidFill>
                  <a:schemeClr val="bg2"/>
                </a:solidFill>
              </a:defRPr>
            </a:lvl1pPr>
            <a:lvl2pPr marL="468000" indent="-234000">
              <a:spcAft>
                <a:spcPts val="500"/>
              </a:spcAft>
              <a:buFont typeface="Calibri" pitchFamily="34" charset="0"/>
              <a:buChar char="–"/>
              <a:defRPr sz="2000"/>
            </a:lvl2pPr>
            <a:lvl3pPr marL="702000" indent="-234000">
              <a:spcAft>
                <a:spcPts val="500"/>
              </a:spcAft>
              <a:buClr>
                <a:schemeClr val="bg2"/>
              </a:buClr>
              <a:buSzPct val="100000"/>
              <a:buFont typeface="Calibri" pitchFamily="34" charset="0"/>
              <a:buChar char="–"/>
              <a:defRPr b="0"/>
            </a:lvl3pPr>
            <a:lvl4pPr marL="936000">
              <a:spcAft>
                <a:spcPts val="500"/>
              </a:spcAft>
              <a:defRPr sz="2000"/>
            </a:lvl4pPr>
            <a:lvl5pPr marL="1170000" indent="-234000">
              <a:spcAft>
                <a:spcPts val="500"/>
              </a:spcAft>
              <a:buFont typeface="Calibri"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6" name="Slide Number Placeholder 5"/>
          <p:cNvSpPr>
            <a:spLocks noGrp="1"/>
          </p:cNvSpPr>
          <p:nvPr>
            <p:ph type="sldNum" sz="quarter" idx="12"/>
          </p:nvPr>
        </p:nvSpPr>
        <p:spPr/>
        <p:txBody>
          <a:bodyPr/>
          <a:lstStyle>
            <a:lvl1pPr>
              <a:defRPr/>
            </a:lvl1pPr>
          </a:lstStyle>
          <a:p>
            <a:fld id="{92ABEF96-8862-4A4B-BC0D-2D831BA0693B}" type="slidenum">
              <a:rPr lang="en-US" smtClean="0"/>
              <a:pPr/>
              <a:t>‹#›</a:t>
            </a:fld>
            <a:endParaRPr lang="en-US" dirty="0"/>
          </a:p>
        </p:txBody>
      </p:sp>
      <p:pic>
        <p:nvPicPr>
          <p:cNvPr id="9" name="Picture 80" descr="landis_gyr_rgb"/>
          <p:cNvPicPr>
            <a:picLocks noChangeAspect="1" noChangeArrowheads="1"/>
          </p:cNvPicPr>
          <p:nvPr/>
        </p:nvPicPr>
        <p:blipFill>
          <a:blip r:embed="rId3" cstate="print"/>
          <a:srcRect b="20452"/>
          <a:stretch>
            <a:fillRect/>
          </a:stretch>
        </p:blipFill>
        <p:spPr bwMode="auto">
          <a:xfrm>
            <a:off x="8205256" y="31750"/>
            <a:ext cx="828209" cy="529238"/>
          </a:xfrm>
          <a:prstGeom prst="rect">
            <a:avLst/>
          </a:prstGeom>
          <a:noFill/>
          <a:ln w="9525">
            <a:noFill/>
            <a:miter lim="800000"/>
            <a:headEnd/>
            <a:tailEnd/>
          </a:ln>
        </p:spPr>
      </p:pic>
      <p:sp>
        <p:nvSpPr>
          <p:cNvPr id="4" name="TextBox 3"/>
          <p:cNvSpPr txBox="1"/>
          <p:nvPr>
            <p:custDataLst>
              <p:tags r:id="rId1"/>
            </p:custDataLst>
          </p:nvPr>
        </p:nvSpPr>
        <p:spPr>
          <a:xfrm>
            <a:off x="360000" y="36000"/>
            <a:ext cx="7164000" cy="61200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ctr" anchorCtr="0" compatLnSpc="1">
            <a:prstTxWarp prst="textNoShape">
              <a:avLst/>
            </a:prstTxWarp>
            <a:normAutofit/>
          </a:bodyPr>
          <a:lstStyle>
            <a:lvl1pPr eaLnBrk="1" hangingPunct="1">
              <a:defRPr sz="2800">
                <a:solidFill>
                  <a:schemeClr val="bg1"/>
                </a:solidFill>
                <a:latin typeface="+mj-lt"/>
                <a:ea typeface="+mj-ea"/>
                <a:cs typeface="+mj-cs"/>
              </a:defRPr>
            </a:lvl1pPr>
            <a:lvl2pPr algn="ctr" eaLnBrk="1" hangingPunct="1">
              <a:defRPr sz="4400">
                <a:solidFill>
                  <a:schemeClr val="tx2"/>
                </a:solidFill>
              </a:defRPr>
            </a:lvl2pPr>
            <a:lvl3pPr algn="ctr" eaLnBrk="1" hangingPunct="1">
              <a:defRPr sz="4400">
                <a:solidFill>
                  <a:schemeClr val="tx2"/>
                </a:solidFill>
              </a:defRPr>
            </a:lvl3pPr>
            <a:lvl4pPr algn="ctr" eaLnBrk="1" hangingPunct="1">
              <a:defRPr sz="4400">
                <a:solidFill>
                  <a:schemeClr val="tx2"/>
                </a:solidFill>
              </a:defRPr>
            </a:lvl4pPr>
            <a:lvl5pPr algn="ctr" eaLnBrk="1" hangingPunct="1">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pPr lvl="0"/>
            <a:endParaRPr lang="en-US" dirty="0"/>
          </a:p>
        </p:txBody>
      </p:sp>
    </p:spTree>
    <p:extLst>
      <p:ext uri="{BB962C8B-B14F-4D97-AF65-F5344CB8AC3E}">
        <p14:creationId xmlns:p14="http://schemas.microsoft.com/office/powerpoint/2010/main" val="1655004171"/>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G End">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54" y="-1"/>
            <a:ext cx="9188639" cy="5170141"/>
          </a:xfrm>
          <a:prstGeom prst="rect">
            <a:avLst/>
          </a:prstGeom>
        </p:spPr>
      </p:pic>
      <p:sp>
        <p:nvSpPr>
          <p:cNvPr id="9" name="Textfeld 2"/>
          <p:cNvSpPr txBox="1"/>
          <p:nvPr>
            <p:custDataLst>
              <p:tags r:id="rId1"/>
            </p:custDataLst>
          </p:nvPr>
        </p:nvSpPr>
        <p:spPr>
          <a:xfrm>
            <a:off x="360000" y="1584000"/>
            <a:ext cx="7470775" cy="441591"/>
          </a:xfrm>
          <a:prstGeom prst="rect">
            <a:avLst/>
          </a:prstGeom>
          <a:noFill/>
        </p:spPr>
        <p:txBody>
          <a:bodyPr wrap="square" lIns="72000" tIns="36000" rIns="72000" bIns="36000" rtlCol="0">
            <a:spAutoFit/>
          </a:bodyPr>
          <a:lstStyle/>
          <a:p>
            <a:pPr marL="0" marR="0" lvl="0" indent="0" algn="l" defTabSz="914400" rtl="0" eaLnBrk="0" fontAlgn="base" latinLnBrk="0" hangingPunct="0">
              <a:lnSpc>
                <a:spcPts val="2800"/>
              </a:lnSpc>
              <a:spcBef>
                <a:spcPct val="0"/>
              </a:spcBef>
              <a:spcAft>
                <a:spcPct val="0"/>
              </a:spcAft>
              <a:buClrTx/>
              <a:buSzTx/>
              <a:buFontTx/>
              <a:buNone/>
              <a:tabLst/>
              <a:defRPr/>
            </a:pPr>
            <a:endParaRPr kumimoji="0" lang="de-DE" sz="2800" b="0" i="0" u="none" strike="noStrike" kern="1200" cap="none" spc="0" normalizeH="0" baseline="0" noProof="0" dirty="0">
              <a:ln>
                <a:noFill/>
              </a:ln>
              <a:solidFill>
                <a:schemeClr val="tx2"/>
              </a:solidFill>
              <a:effectLst/>
              <a:uLnTx/>
              <a:uFillTx/>
              <a:latin typeface="Calibri"/>
              <a:ea typeface="ＭＳ Ｐゴシック" charset="0"/>
              <a:cs typeface="Calibri"/>
            </a:endParaRPr>
          </a:p>
        </p:txBody>
      </p:sp>
      <p:pic>
        <p:nvPicPr>
          <p:cNvPr id="10" name="Picture 6"/>
          <p:cNvPicPr>
            <a:picLocks noChangeAspect="1" noChangeArrowheads="1"/>
          </p:cNvPicPr>
          <p:nvPr/>
        </p:nvPicPr>
        <p:blipFill>
          <a:blip r:embed="rId5" cstate="print"/>
          <a:srcRect/>
          <a:stretch>
            <a:fillRect/>
          </a:stretch>
        </p:blipFill>
        <p:spPr bwMode="auto">
          <a:xfrm>
            <a:off x="6376194" y="-54769"/>
            <a:ext cx="2749011" cy="1288083"/>
          </a:xfrm>
          <a:prstGeom prst="rect">
            <a:avLst/>
          </a:prstGeom>
          <a:noFill/>
          <a:ln w="9525">
            <a:noFill/>
            <a:miter lim="800000"/>
            <a:headEnd/>
            <a:tailEnd/>
          </a:ln>
        </p:spPr>
      </p:pic>
      <p:sp>
        <p:nvSpPr>
          <p:cNvPr id="6" name="Title 1"/>
          <p:cNvSpPr>
            <a:spLocks noGrp="1"/>
          </p:cNvSpPr>
          <p:nvPr>
            <p:ph type="title"/>
          </p:nvPr>
        </p:nvSpPr>
        <p:spPr>
          <a:xfrm>
            <a:off x="9216984" y="36000"/>
            <a:ext cx="539592" cy="612000"/>
          </a:xfrm>
        </p:spPr>
        <p:txBody>
          <a:bodyPr/>
          <a:lstStyle>
            <a:lvl1pPr>
              <a:defRPr sz="1000"/>
            </a:lvl1pPr>
          </a:lstStyle>
          <a:p>
            <a:r>
              <a:rPr lang="en-US"/>
              <a:t>Click to edit Master title style</a:t>
            </a:r>
            <a:endParaRPr lang="de-CH" dirty="0"/>
          </a:p>
        </p:txBody>
      </p:sp>
      <p:sp>
        <p:nvSpPr>
          <p:cNvPr id="7" name="Content Placeholder 2"/>
          <p:cNvSpPr>
            <a:spLocks noGrp="1"/>
          </p:cNvSpPr>
          <p:nvPr>
            <p:ph idx="1"/>
          </p:nvPr>
        </p:nvSpPr>
        <p:spPr>
          <a:xfrm>
            <a:off x="9216984" y="756000"/>
            <a:ext cx="539592" cy="3960000"/>
          </a:xfrm>
        </p:spPr>
        <p:txBody>
          <a:bodyPr>
            <a:normAutofit/>
          </a:bodyPr>
          <a:lstStyle>
            <a:lvl1pPr marL="234000" indent="-234000">
              <a:spcAft>
                <a:spcPts val="500"/>
              </a:spcAft>
              <a:buClr>
                <a:schemeClr val="tx2"/>
              </a:buClr>
              <a:buSzPct val="75000"/>
              <a:buFont typeface="Wingdings" pitchFamily="2" charset="2"/>
              <a:buChar char=""/>
              <a:defRPr sz="800">
                <a:solidFill>
                  <a:schemeClr val="bg2"/>
                </a:solidFill>
              </a:defRPr>
            </a:lvl1pPr>
            <a:lvl2pPr marL="468000" indent="-234000">
              <a:spcAft>
                <a:spcPts val="500"/>
              </a:spcAft>
              <a:buFont typeface="Calibri" pitchFamily="34" charset="0"/>
              <a:buChar char="–"/>
              <a:defRPr sz="800"/>
            </a:lvl2pPr>
            <a:lvl3pPr marL="702000" indent="-234000">
              <a:spcAft>
                <a:spcPts val="500"/>
              </a:spcAft>
              <a:buClr>
                <a:schemeClr val="bg2"/>
              </a:buClr>
              <a:buSzPct val="100000"/>
              <a:buFont typeface="Calibri" pitchFamily="34" charset="0"/>
              <a:buChar char="–"/>
              <a:defRPr sz="800" b="0"/>
            </a:lvl3pPr>
            <a:lvl4pPr marL="936000">
              <a:spcAft>
                <a:spcPts val="500"/>
              </a:spcAft>
              <a:defRPr sz="800"/>
            </a:lvl4pPr>
            <a:lvl5pPr marL="1170000" indent="-234000">
              <a:spcAft>
                <a:spcPts val="500"/>
              </a:spcAft>
              <a:buFont typeface="Calibri" pitchFamily="34" charset="0"/>
              <a:buChar cha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8" name="TextBox 6"/>
          <p:cNvSpPr txBox="1">
            <a:spLocks noChangeArrowheads="1"/>
          </p:cNvSpPr>
          <p:nvPr userDrawn="1">
            <p:custDataLst>
              <p:tags r:id="rId2"/>
            </p:custDataLst>
          </p:nvPr>
        </p:nvSpPr>
        <p:spPr bwMode="auto">
          <a:xfrm>
            <a:off x="373063" y="4784725"/>
            <a:ext cx="7920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36000" rIns="72000" bIns="36000"/>
          <a:lstStyle>
            <a:lvl1pPr eaLnBrk="0" hangingPunct="0">
              <a:defRPr>
                <a:solidFill>
                  <a:schemeClr val="tx1"/>
                </a:solidFill>
                <a:latin typeface="Calibri" charset="0"/>
                <a:ea typeface="MS PGothic" charset="0"/>
                <a:cs typeface="MS PGothic" charset="0"/>
              </a:defRPr>
            </a:lvl1pPr>
            <a:lvl2pPr marL="742950" indent="-285750" eaLnBrk="0" hangingPunct="0">
              <a:defRPr>
                <a:solidFill>
                  <a:schemeClr val="tx1"/>
                </a:solidFill>
                <a:latin typeface="Calibri" charset="0"/>
                <a:ea typeface="MS PGothic" charset="0"/>
                <a:cs typeface="MS PGothic" charset="0"/>
              </a:defRPr>
            </a:lvl2pPr>
            <a:lvl3pPr marL="1143000" indent="-228600" eaLnBrk="0" hangingPunct="0">
              <a:defRPr>
                <a:solidFill>
                  <a:schemeClr val="tx1"/>
                </a:solidFill>
                <a:latin typeface="Calibri" charset="0"/>
                <a:ea typeface="MS PGothic" charset="0"/>
                <a:cs typeface="MS PGothic" charset="0"/>
              </a:defRPr>
            </a:lvl3pPr>
            <a:lvl4pPr marL="1600200" indent="-228600" eaLnBrk="0" hangingPunct="0">
              <a:defRPr>
                <a:solidFill>
                  <a:schemeClr val="tx1"/>
                </a:solidFill>
                <a:latin typeface="Calibri" charset="0"/>
                <a:ea typeface="MS PGothic" charset="0"/>
                <a:cs typeface="MS PGothic" charset="0"/>
              </a:defRPr>
            </a:lvl4pPr>
            <a:lvl5pPr marL="2057400" indent="-228600" eaLnBrk="0" hangingPunct="0">
              <a:defRPr>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Calibri" charset="0"/>
                <a:ea typeface="MS PGothic" charset="0"/>
                <a:cs typeface="MS PGothic" charset="0"/>
              </a:defRPr>
            </a:lvl9pPr>
          </a:lstStyle>
          <a:p>
            <a:pPr eaLnBrk="1" hangingPunct="1">
              <a:lnSpc>
                <a:spcPct val="200000"/>
              </a:lnSpc>
            </a:pPr>
            <a:r>
              <a:rPr lang="en-US" sz="900" dirty="0">
                <a:solidFill>
                  <a:schemeClr val="bg1"/>
                </a:solidFill>
              </a:rPr>
              <a:t>Product</a:t>
            </a:r>
            <a:r>
              <a:rPr lang="en-US" sz="900" baseline="0" dirty="0">
                <a:solidFill>
                  <a:schemeClr val="bg1"/>
                </a:solidFill>
              </a:rPr>
              <a:t> Presentation</a:t>
            </a:r>
            <a:r>
              <a:rPr lang="en-US" sz="900" dirty="0">
                <a:solidFill>
                  <a:schemeClr val="bg1"/>
                </a:solidFill>
              </a:rPr>
              <a:t>|  | Product</a:t>
            </a:r>
            <a:r>
              <a:rPr lang="en-US" sz="900" baseline="0" dirty="0">
                <a:solidFill>
                  <a:schemeClr val="bg1"/>
                </a:solidFill>
              </a:rPr>
              <a:t> Management IN- Feb</a:t>
            </a:r>
            <a:r>
              <a:rPr lang="en-US" sz="900" dirty="0">
                <a:solidFill>
                  <a:schemeClr val="bg1"/>
                </a:solidFill>
              </a:rPr>
              <a:t>, 2015</a:t>
            </a:r>
          </a:p>
        </p:txBody>
      </p:sp>
    </p:spTree>
    <p:extLst>
      <p:ext uri="{BB962C8B-B14F-4D97-AF65-F5344CB8AC3E}">
        <p14:creationId xmlns:p14="http://schemas.microsoft.com/office/powerpoint/2010/main" val="1412255478"/>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G Title">
    <p:spTree>
      <p:nvGrpSpPr>
        <p:cNvPr id="1" name=""/>
        <p:cNvGrpSpPr/>
        <p:nvPr/>
      </p:nvGrpSpPr>
      <p:grpSpPr>
        <a:xfrm>
          <a:off x="0" y="0"/>
          <a:ext cx="0" cy="0"/>
          <a:chOff x="0" y="0"/>
          <a:chExt cx="0" cy="0"/>
        </a:xfrm>
      </p:grpSpPr>
      <p:pic>
        <p:nvPicPr>
          <p:cNvPr id="14" name="Picture 8"/>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0" y="0"/>
            <a:ext cx="9144000"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8"/>
          <p:cNvSpPr/>
          <p:nvPr/>
        </p:nvSpPr>
        <p:spPr>
          <a:xfrm>
            <a:off x="0" y="2578100"/>
            <a:ext cx="7059613" cy="895350"/>
          </a:xfrm>
          <a:prstGeom prst="rect">
            <a:avLst/>
          </a:prstGeom>
          <a:solidFill>
            <a:srgbClr val="7AB800">
              <a:alpha val="82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a typeface="Calibri"/>
              <a:cs typeface="Calibri"/>
            </a:endParaRPr>
          </a:p>
        </p:txBody>
      </p:sp>
      <p:pic>
        <p:nvPicPr>
          <p:cNvPr id="6" name="Picture 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357938" y="-55563"/>
            <a:ext cx="2747962" cy="1289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p:custDataLst>
              <p:tags r:id="rId1"/>
            </p:custDataLst>
          </p:nvPr>
        </p:nvSpPr>
        <p:spPr bwMode="auto">
          <a:xfrm>
            <a:off x="431800" y="3492500"/>
            <a:ext cx="6551613" cy="287338"/>
          </a:xfrm>
          <a:prstGeom prst="rect">
            <a:avLst/>
          </a:prstGeom>
          <a:noFill/>
          <a:ln>
            <a:noFill/>
          </a:ln>
        </p:spPr>
        <p:txBody>
          <a:bodyPr lIns="72000" tIns="36000" rIns="72000" bIns="36000">
            <a:spAutoFit/>
          </a:bodyPr>
          <a:lstStyle>
            <a:lvl1pPr eaLnBrk="0" hangingPunct="0">
              <a:defRPr sz="2400">
                <a:solidFill>
                  <a:schemeClr val="tx1"/>
                </a:solidFill>
                <a:latin typeface="Calibri" charset="0"/>
                <a:ea typeface="MS PGothic" charset="0"/>
                <a:cs typeface="MS PGothic" charset="0"/>
              </a:defRPr>
            </a:lvl1pPr>
            <a:lvl2pPr marL="37931725" indent="-37474525" eaLnBrk="0" hangingPunct="0">
              <a:defRPr sz="2400">
                <a:solidFill>
                  <a:schemeClr val="tx1"/>
                </a:solidFill>
                <a:latin typeface="Calibri" charset="0"/>
                <a:ea typeface="MS PGothic" charset="0"/>
                <a:cs typeface="MS PGothic" charset="0"/>
              </a:defRPr>
            </a:lvl2pPr>
            <a:lvl3pPr eaLnBrk="0" hangingPunct="0">
              <a:defRPr sz="2400">
                <a:solidFill>
                  <a:schemeClr val="tx1"/>
                </a:solidFill>
                <a:latin typeface="Calibri" charset="0"/>
                <a:ea typeface="MS PGothic" charset="0"/>
                <a:cs typeface="MS PGothic" charset="0"/>
              </a:defRPr>
            </a:lvl3pPr>
            <a:lvl4pPr eaLnBrk="0" hangingPunct="0">
              <a:defRPr sz="2400">
                <a:solidFill>
                  <a:schemeClr val="tx1"/>
                </a:solidFill>
                <a:latin typeface="Calibri" charset="0"/>
                <a:ea typeface="MS PGothic" charset="0"/>
                <a:cs typeface="MS PGothic" charset="0"/>
              </a:defRPr>
            </a:lvl4pPr>
            <a:lvl5pPr eaLnBrk="0" hangingPunct="0">
              <a:defRPr sz="2400">
                <a:solidFill>
                  <a:schemeClr val="tx1"/>
                </a:solidFill>
                <a:latin typeface="Calibri" charset="0"/>
                <a:ea typeface="MS PGothic" charset="0"/>
                <a:cs typeface="MS PGothic" charset="0"/>
              </a:defRPr>
            </a:lvl5pPr>
            <a:lvl6pPr marL="457200" eaLnBrk="0" fontAlgn="base" hangingPunct="0">
              <a:spcBef>
                <a:spcPct val="0"/>
              </a:spcBef>
              <a:spcAft>
                <a:spcPct val="0"/>
              </a:spcAft>
              <a:defRPr sz="2400">
                <a:solidFill>
                  <a:schemeClr val="tx1"/>
                </a:solidFill>
                <a:latin typeface="Calibri" charset="0"/>
                <a:ea typeface="MS PGothic" charset="0"/>
                <a:cs typeface="MS PGothic" charset="0"/>
              </a:defRPr>
            </a:lvl6pPr>
            <a:lvl7pPr marL="914400" eaLnBrk="0" fontAlgn="base" hangingPunct="0">
              <a:spcBef>
                <a:spcPct val="0"/>
              </a:spcBef>
              <a:spcAft>
                <a:spcPct val="0"/>
              </a:spcAft>
              <a:defRPr sz="2400">
                <a:solidFill>
                  <a:schemeClr val="tx1"/>
                </a:solidFill>
                <a:latin typeface="Calibri" charset="0"/>
                <a:ea typeface="MS PGothic" charset="0"/>
                <a:cs typeface="MS PGothic" charset="0"/>
              </a:defRPr>
            </a:lvl7pPr>
            <a:lvl8pPr marL="1371600" eaLnBrk="0" fontAlgn="base" hangingPunct="0">
              <a:spcBef>
                <a:spcPct val="0"/>
              </a:spcBef>
              <a:spcAft>
                <a:spcPct val="0"/>
              </a:spcAft>
              <a:defRPr sz="2400">
                <a:solidFill>
                  <a:schemeClr val="tx1"/>
                </a:solidFill>
                <a:latin typeface="Calibri" charset="0"/>
                <a:ea typeface="MS PGothic" charset="0"/>
                <a:cs typeface="MS PGothic" charset="0"/>
              </a:defRPr>
            </a:lvl8pPr>
            <a:lvl9pPr marL="18288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defRPr/>
            </a:pPr>
            <a:endParaRPr lang="en-US" sz="1400" b="1" dirty="0">
              <a:solidFill>
                <a:schemeClr val="bg1"/>
              </a:solidFill>
              <a:ea typeface="Calibri"/>
              <a:cs typeface="Calibri"/>
            </a:endParaRPr>
          </a:p>
        </p:txBody>
      </p:sp>
      <p:sp>
        <p:nvSpPr>
          <p:cNvPr id="12" name="Title 1"/>
          <p:cNvSpPr>
            <a:spLocks noGrp="1"/>
          </p:cNvSpPr>
          <p:nvPr>
            <p:ph type="title"/>
          </p:nvPr>
        </p:nvSpPr>
        <p:spPr>
          <a:xfrm>
            <a:off x="432000" y="2628000"/>
            <a:ext cx="6552000" cy="792000"/>
          </a:xfrm>
          <a:noFill/>
          <a:ln>
            <a:noFill/>
          </a:ln>
          <a:effectLst/>
        </p:spPr>
        <p:txBody>
          <a:bodyPr>
            <a:normAutofit fontScale="92500" lnSpcReduction="10000"/>
          </a:bodyPr>
          <a:lstStyle>
            <a:lvl1pPr>
              <a:defRPr lang="de-CH" kern="1200" dirty="0">
                <a:solidFill>
                  <a:schemeClr val="bg1"/>
                </a:solidFill>
              </a:defRPr>
            </a:lvl1pPr>
          </a:lstStyle>
          <a:p>
            <a:pPr lvl="0"/>
            <a:r>
              <a:rPr lang="en-US"/>
              <a:t>Click to edit Master title style</a:t>
            </a:r>
            <a:endParaRPr lang="en-US" dirty="0"/>
          </a:p>
        </p:txBody>
      </p:sp>
      <p:sp>
        <p:nvSpPr>
          <p:cNvPr id="10" name="Slide Number Placeholder 5"/>
          <p:cNvSpPr>
            <a:spLocks noGrp="1"/>
          </p:cNvSpPr>
          <p:nvPr>
            <p:ph type="sldNum" sz="quarter" idx="10"/>
          </p:nvPr>
        </p:nvSpPr>
        <p:spPr>
          <a:xfrm>
            <a:off x="8423275" y="4932363"/>
            <a:ext cx="541338" cy="179387"/>
          </a:xfrm>
          <a:prstGeom prst="rect">
            <a:avLst/>
          </a:prstGeom>
        </p:spPr>
        <p:txBody>
          <a:bodyPr/>
          <a:lstStyle>
            <a:lvl1pPr>
              <a:defRPr>
                <a:solidFill>
                  <a:schemeClr val="bg1"/>
                </a:solidFill>
              </a:defRPr>
            </a:lvl1pPr>
          </a:lstStyle>
          <a:p>
            <a:fld id="{0276F91F-AB06-AA4D-B61C-BBA9DB1E2965}" type="slidenum">
              <a:rPr lang="en-US" smtClean="0"/>
              <a:pPr/>
              <a:t>‹#›</a:t>
            </a:fld>
            <a:endParaRPr lang="en-US"/>
          </a:p>
        </p:txBody>
      </p:sp>
      <p:sp>
        <p:nvSpPr>
          <p:cNvPr id="11" name="TextBox 6"/>
          <p:cNvSpPr txBox="1">
            <a:spLocks noChangeArrowheads="1"/>
          </p:cNvSpPr>
          <p:nvPr userDrawn="1">
            <p:custDataLst>
              <p:tags r:id="rId2"/>
            </p:custDataLst>
          </p:nvPr>
        </p:nvSpPr>
        <p:spPr bwMode="auto">
          <a:xfrm>
            <a:off x="373063" y="4784725"/>
            <a:ext cx="7920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36000" rIns="72000" bIns="36000"/>
          <a:lstStyle>
            <a:lvl1pPr eaLnBrk="0" hangingPunct="0">
              <a:defRPr>
                <a:solidFill>
                  <a:schemeClr val="tx1"/>
                </a:solidFill>
                <a:latin typeface="Calibri" charset="0"/>
                <a:ea typeface="MS PGothic" charset="0"/>
                <a:cs typeface="MS PGothic" charset="0"/>
              </a:defRPr>
            </a:lvl1pPr>
            <a:lvl2pPr marL="742950" indent="-285750" eaLnBrk="0" hangingPunct="0">
              <a:defRPr>
                <a:solidFill>
                  <a:schemeClr val="tx1"/>
                </a:solidFill>
                <a:latin typeface="Calibri" charset="0"/>
                <a:ea typeface="MS PGothic" charset="0"/>
                <a:cs typeface="MS PGothic" charset="0"/>
              </a:defRPr>
            </a:lvl2pPr>
            <a:lvl3pPr marL="1143000" indent="-228600" eaLnBrk="0" hangingPunct="0">
              <a:defRPr>
                <a:solidFill>
                  <a:schemeClr val="tx1"/>
                </a:solidFill>
                <a:latin typeface="Calibri" charset="0"/>
                <a:ea typeface="MS PGothic" charset="0"/>
                <a:cs typeface="MS PGothic" charset="0"/>
              </a:defRPr>
            </a:lvl3pPr>
            <a:lvl4pPr marL="1600200" indent="-228600" eaLnBrk="0" hangingPunct="0">
              <a:defRPr>
                <a:solidFill>
                  <a:schemeClr val="tx1"/>
                </a:solidFill>
                <a:latin typeface="Calibri" charset="0"/>
                <a:ea typeface="MS PGothic" charset="0"/>
                <a:cs typeface="MS PGothic" charset="0"/>
              </a:defRPr>
            </a:lvl4pPr>
            <a:lvl5pPr marL="2057400" indent="-228600" eaLnBrk="0" hangingPunct="0">
              <a:defRPr>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Calibri" charset="0"/>
                <a:ea typeface="MS PGothic" charset="0"/>
                <a:cs typeface="MS PGothic" charset="0"/>
              </a:defRPr>
            </a:lvl9pPr>
          </a:lstStyle>
          <a:p>
            <a:pPr eaLnBrk="1" hangingPunct="1">
              <a:lnSpc>
                <a:spcPct val="200000"/>
              </a:lnSpc>
            </a:pPr>
            <a:r>
              <a:rPr lang="en-US" sz="900" dirty="0">
                <a:solidFill>
                  <a:schemeClr val="bg1"/>
                </a:solidFill>
              </a:rPr>
              <a:t>Product</a:t>
            </a:r>
            <a:r>
              <a:rPr lang="en-US" sz="900" baseline="0" dirty="0">
                <a:solidFill>
                  <a:schemeClr val="bg1"/>
                </a:solidFill>
              </a:rPr>
              <a:t> Presentation</a:t>
            </a:r>
            <a:r>
              <a:rPr lang="en-US" sz="900" dirty="0">
                <a:solidFill>
                  <a:schemeClr val="bg1"/>
                </a:solidFill>
              </a:rPr>
              <a:t>|  | Product</a:t>
            </a:r>
            <a:r>
              <a:rPr lang="en-US" sz="900" baseline="0" dirty="0">
                <a:solidFill>
                  <a:schemeClr val="bg1"/>
                </a:solidFill>
              </a:rPr>
              <a:t> Management IN- Feb</a:t>
            </a:r>
            <a:r>
              <a:rPr lang="en-US" sz="900" dirty="0">
                <a:solidFill>
                  <a:schemeClr val="bg1"/>
                </a:solidFill>
              </a:rPr>
              <a:t>, 2015</a:t>
            </a:r>
          </a:p>
        </p:txBody>
      </p:sp>
    </p:spTree>
    <p:extLst>
      <p:ext uri="{BB962C8B-B14F-4D97-AF65-F5344CB8AC3E}">
        <p14:creationId xmlns:p14="http://schemas.microsoft.com/office/powerpoint/2010/main" val="2319085402"/>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 G Content">
    <p:spTree>
      <p:nvGrpSpPr>
        <p:cNvPr id="1" name=""/>
        <p:cNvGrpSpPr/>
        <p:nvPr/>
      </p:nvGrpSpPr>
      <p:grpSpPr>
        <a:xfrm>
          <a:off x="0" y="0"/>
          <a:ext cx="0" cy="0"/>
          <a:chOff x="0" y="0"/>
          <a:chExt cx="0" cy="0"/>
        </a:xfrm>
      </p:grpSpPr>
      <p:sp>
        <p:nvSpPr>
          <p:cNvPr id="8"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dirty="0">
              <a:solidFill>
                <a:schemeClr val="tx1"/>
              </a:solidFill>
              <a:latin typeface="Calibri"/>
              <a:ea typeface="ＭＳ Ｐゴシック" pitchFamily="-104" charset="-128"/>
              <a:cs typeface="ＭＳ Ｐゴシック" pitchFamily="-104" charset="-128"/>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de-CH" dirty="0"/>
          </a:p>
        </p:txBody>
      </p:sp>
      <p:sp>
        <p:nvSpPr>
          <p:cNvPr id="3" name="Content Placeholder 2"/>
          <p:cNvSpPr>
            <a:spLocks noGrp="1"/>
          </p:cNvSpPr>
          <p:nvPr>
            <p:ph idx="1" hasCustomPrompt="1"/>
            <p:custDataLst>
              <p:tags r:id="rId1"/>
            </p:custDataLst>
          </p:nvPr>
        </p:nvSpPr>
        <p:spPr/>
        <p:txBody>
          <a:bodyPr/>
          <a:lstStyle/>
          <a:p>
            <a:pPr lvl="0"/>
            <a:r>
              <a:rPr lang="en-US"/>
              <a:t>
Second level
Third level
Fourth level
Fifth level</a:t>
            </a:r>
            <a:endParaRPr lang="de-CH" dirty="0"/>
          </a:p>
        </p:txBody>
      </p:sp>
      <p:sp>
        <p:nvSpPr>
          <p:cNvPr id="6" name="Slide Number Placeholder 5"/>
          <p:cNvSpPr>
            <a:spLocks noGrp="1"/>
          </p:cNvSpPr>
          <p:nvPr>
            <p:ph type="sldNum" sz="quarter" idx="12"/>
          </p:nvPr>
        </p:nvSpPr>
        <p:spPr/>
        <p:txBody>
          <a:bodyPr/>
          <a:lstStyle>
            <a:lvl1pPr>
              <a:defRPr/>
            </a:lvl1pPr>
          </a:lstStyle>
          <a:p>
            <a:fld id="{0276F91F-AB06-AA4D-B61C-BBA9DB1E2965}" type="slidenum">
              <a:rPr lang="en-US" smtClean="0"/>
              <a:pPr/>
              <a:t>‹#›</a:t>
            </a:fld>
            <a:endParaRPr lang="en-US" dirty="0"/>
          </a:p>
        </p:txBody>
      </p:sp>
      <p:pic>
        <p:nvPicPr>
          <p:cNvPr id="9" name="Picture 80" descr="landis_gyr_rgb"/>
          <p:cNvPicPr>
            <a:picLocks noChangeAspect="1" noChangeArrowheads="1"/>
          </p:cNvPicPr>
          <p:nvPr/>
        </p:nvPicPr>
        <p:blipFill>
          <a:blip r:embed="rId3" cstate="print"/>
          <a:srcRect b="20452"/>
          <a:stretch>
            <a:fillRect/>
          </a:stretch>
        </p:blipFill>
        <p:spPr bwMode="auto">
          <a:xfrm>
            <a:off x="8205256" y="31750"/>
            <a:ext cx="828209" cy="529238"/>
          </a:xfrm>
          <a:prstGeom prst="rect">
            <a:avLst/>
          </a:prstGeom>
          <a:noFill/>
          <a:ln w="9525">
            <a:noFill/>
            <a:miter lim="800000"/>
            <a:headEnd/>
            <a:tailEnd/>
          </a:ln>
        </p:spPr>
      </p:pic>
      <p:pic>
        <p:nvPicPr>
          <p:cNvPr id="10" name="Picture 80"/>
          <p:cNvPicPr>
            <a:picLocks noChangeAspect="1" noChangeArrowheads="1"/>
          </p:cNvPicPr>
          <p:nvPr userDrawn="1"/>
        </p:nvPicPr>
        <p:blipFill>
          <a:blip r:embed="rId4" cstate="print">
            <a:extLst>
              <a:ext uri="{28A0092B-C50C-407E-A947-70E740481C1C}">
                <a14:useLocalDpi xmlns:a14="http://schemas.microsoft.com/office/drawing/2010/main"/>
              </a:ext>
            </a:extLst>
          </a:blip>
          <a:stretch>
            <a:fillRect/>
          </a:stretch>
        </p:blipFill>
        <p:spPr bwMode="auto">
          <a:xfrm>
            <a:off x="8323078" y="130202"/>
            <a:ext cx="589147" cy="44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605556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G Chapter">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6504" y="-20538"/>
            <a:ext cx="9415606" cy="5183804"/>
          </a:xfrm>
          <a:prstGeom prst="rect">
            <a:avLst/>
          </a:prstGeom>
        </p:spPr>
      </p:pic>
      <p:sp>
        <p:nvSpPr>
          <p:cNvPr id="6" name="Slide Number Placeholder 5"/>
          <p:cNvSpPr>
            <a:spLocks noGrp="1"/>
          </p:cNvSpPr>
          <p:nvPr>
            <p:ph type="sldNum" sz="quarter" idx="12"/>
          </p:nvPr>
        </p:nvSpPr>
        <p:spPr/>
        <p:txBody>
          <a:bodyPr/>
          <a:lstStyle>
            <a:lvl1pPr>
              <a:defRPr>
                <a:solidFill>
                  <a:schemeClr val="bg1"/>
                </a:solidFill>
              </a:defRPr>
            </a:lvl1pPr>
          </a:lstStyle>
          <a:p>
            <a:fld id="{92ABEF96-8862-4A4B-BC0D-2D831BA0693B}" type="slidenum">
              <a:rPr lang="en-US" smtClean="0"/>
              <a:pPr/>
              <a:t>‹#›</a:t>
            </a:fld>
            <a:endParaRPr lang="en-US" dirty="0"/>
          </a:p>
        </p:txBody>
      </p:sp>
      <p:sp>
        <p:nvSpPr>
          <p:cNvPr id="8" name="Rectangle 2"/>
          <p:cNvSpPr>
            <a:spLocks noGrp="1" noChangeArrowheads="1"/>
          </p:cNvSpPr>
          <p:nvPr>
            <p:ph type="title"/>
          </p:nvPr>
        </p:nvSpPr>
        <p:spPr bwMode="auto">
          <a:xfrm>
            <a:off x="360000" y="1475470"/>
            <a:ext cx="5652160" cy="50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b" anchorCtr="0" compatLnSpc="1">
            <a:prstTxWarp prst="textNoShape">
              <a:avLst/>
            </a:prstTxWarp>
            <a:spAutoFit/>
          </a:bodyPr>
          <a:lstStyle>
            <a:lvl1pPr>
              <a:defRPr>
                <a:solidFill>
                  <a:schemeClr val="bg1"/>
                </a:solidFill>
              </a:defRPr>
            </a:lvl1pPr>
          </a:lstStyle>
          <a:p>
            <a:pPr lvl="0"/>
            <a:r>
              <a:rPr lang="en-US"/>
              <a:t>Click to edit Master title style</a:t>
            </a:r>
            <a:endParaRPr lang="en-GB"/>
          </a:p>
        </p:txBody>
      </p:sp>
      <p:sp>
        <p:nvSpPr>
          <p:cNvPr id="7" name="TextBox 6"/>
          <p:cNvSpPr txBox="1">
            <a:spLocks noChangeArrowheads="1"/>
          </p:cNvSpPr>
          <p:nvPr userDrawn="1">
            <p:custDataLst>
              <p:tags r:id="rId1"/>
            </p:custDataLst>
          </p:nvPr>
        </p:nvSpPr>
        <p:spPr bwMode="auto">
          <a:xfrm>
            <a:off x="373063" y="4784725"/>
            <a:ext cx="7920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36000" rIns="72000" bIns="36000"/>
          <a:lstStyle>
            <a:lvl1pPr eaLnBrk="0" hangingPunct="0">
              <a:defRPr>
                <a:solidFill>
                  <a:schemeClr val="tx1"/>
                </a:solidFill>
                <a:latin typeface="Calibri" charset="0"/>
                <a:ea typeface="MS PGothic" charset="0"/>
                <a:cs typeface="MS PGothic" charset="0"/>
              </a:defRPr>
            </a:lvl1pPr>
            <a:lvl2pPr marL="742950" indent="-285750" eaLnBrk="0" hangingPunct="0">
              <a:defRPr>
                <a:solidFill>
                  <a:schemeClr val="tx1"/>
                </a:solidFill>
                <a:latin typeface="Calibri" charset="0"/>
                <a:ea typeface="MS PGothic" charset="0"/>
                <a:cs typeface="MS PGothic" charset="0"/>
              </a:defRPr>
            </a:lvl2pPr>
            <a:lvl3pPr marL="1143000" indent="-228600" eaLnBrk="0" hangingPunct="0">
              <a:defRPr>
                <a:solidFill>
                  <a:schemeClr val="tx1"/>
                </a:solidFill>
                <a:latin typeface="Calibri" charset="0"/>
                <a:ea typeface="MS PGothic" charset="0"/>
                <a:cs typeface="MS PGothic" charset="0"/>
              </a:defRPr>
            </a:lvl3pPr>
            <a:lvl4pPr marL="1600200" indent="-228600" eaLnBrk="0" hangingPunct="0">
              <a:defRPr>
                <a:solidFill>
                  <a:schemeClr val="tx1"/>
                </a:solidFill>
                <a:latin typeface="Calibri" charset="0"/>
                <a:ea typeface="MS PGothic" charset="0"/>
                <a:cs typeface="MS PGothic" charset="0"/>
              </a:defRPr>
            </a:lvl4pPr>
            <a:lvl5pPr marL="2057400" indent="-228600" eaLnBrk="0" hangingPunct="0">
              <a:defRPr>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Calibri" charset="0"/>
                <a:ea typeface="MS PGothic" charset="0"/>
                <a:cs typeface="MS PGothic" charset="0"/>
              </a:defRPr>
            </a:lvl9pPr>
          </a:lstStyle>
          <a:p>
            <a:pPr eaLnBrk="1" hangingPunct="1">
              <a:lnSpc>
                <a:spcPct val="200000"/>
              </a:lnSpc>
            </a:pPr>
            <a:r>
              <a:rPr lang="en-US" sz="900" dirty="0">
                <a:solidFill>
                  <a:schemeClr val="bg1"/>
                </a:solidFill>
              </a:rPr>
              <a:t>E250- PUMA WCM Product</a:t>
            </a:r>
            <a:r>
              <a:rPr lang="en-US" sz="900" baseline="0" dirty="0">
                <a:solidFill>
                  <a:schemeClr val="bg1"/>
                </a:solidFill>
              </a:rPr>
              <a:t> Presentation</a:t>
            </a:r>
            <a:r>
              <a:rPr lang="en-US" sz="900" dirty="0">
                <a:solidFill>
                  <a:schemeClr val="bg1"/>
                </a:solidFill>
              </a:rPr>
              <a:t>|  | Product</a:t>
            </a:r>
            <a:r>
              <a:rPr lang="en-US" sz="900" baseline="0" dirty="0">
                <a:solidFill>
                  <a:schemeClr val="bg1"/>
                </a:solidFill>
              </a:rPr>
              <a:t> Management IN- Feb</a:t>
            </a:r>
            <a:r>
              <a:rPr lang="en-US" sz="900" dirty="0">
                <a:solidFill>
                  <a:schemeClr val="bg1"/>
                </a:solidFill>
              </a:rPr>
              <a:t>, 2015</a:t>
            </a:r>
          </a:p>
        </p:txBody>
      </p:sp>
    </p:spTree>
    <p:extLst>
      <p:ext uri="{BB962C8B-B14F-4D97-AF65-F5344CB8AC3E}">
        <p14:creationId xmlns:p14="http://schemas.microsoft.com/office/powerpoint/2010/main" val="3602584004"/>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L+G Title Only">
    <p:spTree>
      <p:nvGrpSpPr>
        <p:cNvPr id="1" name=""/>
        <p:cNvGrpSpPr/>
        <p:nvPr/>
      </p:nvGrpSpPr>
      <p:grpSpPr>
        <a:xfrm>
          <a:off x="0" y="0"/>
          <a:ext cx="0" cy="0"/>
          <a:chOff x="0" y="0"/>
          <a:chExt cx="0" cy="0"/>
        </a:xfrm>
      </p:grpSpPr>
      <p:sp>
        <p:nvSpPr>
          <p:cNvPr id="6"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dirty="0">
              <a:solidFill>
                <a:schemeClr val="tx1"/>
              </a:solidFill>
              <a:latin typeface="Calibri"/>
              <a:ea typeface="ＭＳ Ｐゴシック" pitchFamily="-104" charset="-128"/>
              <a:cs typeface="ＭＳ Ｐゴシック" pitchFamily="-104" charset="-128"/>
            </a:endParaRPr>
          </a:p>
        </p:txBody>
      </p:sp>
      <p:pic>
        <p:nvPicPr>
          <p:cNvPr id="7" name="Picture 80" descr="landis_gyr_rgb"/>
          <p:cNvPicPr>
            <a:picLocks noChangeAspect="1" noChangeArrowheads="1"/>
          </p:cNvPicPr>
          <p:nvPr/>
        </p:nvPicPr>
        <p:blipFill>
          <a:blip r:embed="rId2" cstate="print"/>
          <a:srcRect b="20452"/>
          <a:stretch>
            <a:fillRect/>
          </a:stretch>
        </p:blipFill>
        <p:spPr bwMode="auto">
          <a:xfrm>
            <a:off x="8205256" y="31750"/>
            <a:ext cx="828209" cy="529238"/>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de-CH"/>
          </a:p>
        </p:txBody>
      </p:sp>
      <p:sp>
        <p:nvSpPr>
          <p:cNvPr id="5" name="Slide Number Placeholder 4"/>
          <p:cNvSpPr>
            <a:spLocks noGrp="1"/>
          </p:cNvSpPr>
          <p:nvPr>
            <p:ph type="sldNum" sz="quarter" idx="12"/>
          </p:nvPr>
        </p:nvSpPr>
        <p:spPr/>
        <p:txBody>
          <a:bodyPr/>
          <a:lstStyle>
            <a:lvl1pPr>
              <a:defRPr/>
            </a:lvl1pPr>
          </a:lstStyle>
          <a:p>
            <a:fld id="{0276F91F-AB06-AA4D-B61C-BBA9DB1E2965}" type="slidenum">
              <a:rPr lang="en-US" smtClean="0"/>
              <a:pPr/>
              <a:t>‹#›</a:t>
            </a:fld>
            <a:endParaRPr lang="en-US" dirty="0"/>
          </a:p>
        </p:txBody>
      </p:sp>
      <p:pic>
        <p:nvPicPr>
          <p:cNvPr id="8" name="Picture 80"/>
          <p:cNvPicPr>
            <a:picLocks noChangeAspect="1" noChangeArrowheads="1"/>
          </p:cNvPicPr>
          <p:nvPr userDrawn="1"/>
        </p:nvPicPr>
        <p:blipFill>
          <a:blip r:embed="rId3" cstate="print">
            <a:extLst>
              <a:ext uri="{28A0092B-C50C-407E-A947-70E740481C1C}">
                <a14:useLocalDpi xmlns:a14="http://schemas.microsoft.com/office/drawing/2010/main"/>
              </a:ext>
            </a:extLst>
          </a:blip>
          <a:stretch>
            <a:fillRect/>
          </a:stretch>
        </p:blipFill>
        <p:spPr bwMode="auto">
          <a:xfrm>
            <a:off x="8323078" y="130202"/>
            <a:ext cx="589147" cy="44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8392676"/>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G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24989"/>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G Content 66:33">
    <p:spTree>
      <p:nvGrpSpPr>
        <p:cNvPr id="1" name=""/>
        <p:cNvGrpSpPr/>
        <p:nvPr/>
      </p:nvGrpSpPr>
      <p:grpSpPr>
        <a:xfrm>
          <a:off x="0" y="0"/>
          <a:ext cx="0" cy="0"/>
          <a:chOff x="0" y="0"/>
          <a:chExt cx="0" cy="0"/>
        </a:xfrm>
      </p:grpSpPr>
      <p:sp>
        <p:nvSpPr>
          <p:cNvPr id="8"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dirty="0">
              <a:solidFill>
                <a:schemeClr val="tx1"/>
              </a:solidFill>
              <a:latin typeface="Calibri"/>
              <a:ea typeface="ＭＳ Ｐゴシック" pitchFamily="-104" charset="-128"/>
              <a:cs typeface="ＭＳ Ｐゴシック" pitchFamily="-104" charset="-128"/>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de-CH" dirty="0"/>
          </a:p>
        </p:txBody>
      </p:sp>
      <p:sp>
        <p:nvSpPr>
          <p:cNvPr id="3" name="Content Placeholder 2"/>
          <p:cNvSpPr>
            <a:spLocks noGrp="1"/>
          </p:cNvSpPr>
          <p:nvPr>
            <p:ph idx="1"/>
          </p:nvPr>
        </p:nvSpPr>
        <p:spPr>
          <a:xfrm>
            <a:off x="360000" y="756000"/>
            <a:ext cx="8208000" cy="519606"/>
          </a:xfrm>
        </p:spPr>
        <p:txBody>
          <a:body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92ABEF96-8862-4A4B-BC0D-2D831BA0693B}" type="slidenum">
              <a:rPr lang="en-US" smtClean="0"/>
              <a:pPr/>
              <a:t>‹#›</a:t>
            </a:fld>
            <a:endParaRPr lang="en-US" dirty="0"/>
          </a:p>
        </p:txBody>
      </p:sp>
      <p:pic>
        <p:nvPicPr>
          <p:cNvPr id="9" name="Picture 80" descr="landis_gyr_rgb"/>
          <p:cNvPicPr>
            <a:picLocks noChangeAspect="1" noChangeArrowheads="1"/>
          </p:cNvPicPr>
          <p:nvPr/>
        </p:nvPicPr>
        <p:blipFill>
          <a:blip r:embed="rId4" cstate="print"/>
          <a:srcRect b="20452"/>
          <a:stretch>
            <a:fillRect/>
          </a:stretch>
        </p:blipFill>
        <p:spPr bwMode="auto">
          <a:xfrm>
            <a:off x="8205256" y="31750"/>
            <a:ext cx="828209" cy="529238"/>
          </a:xfrm>
          <a:prstGeom prst="rect">
            <a:avLst/>
          </a:prstGeom>
          <a:noFill/>
          <a:ln w="9525">
            <a:noFill/>
            <a:miter lim="800000"/>
            <a:headEnd/>
            <a:tailEnd/>
          </a:ln>
        </p:spPr>
      </p:pic>
      <p:sp>
        <p:nvSpPr>
          <p:cNvPr id="11" name="Content Placeholder 10"/>
          <p:cNvSpPr>
            <a:spLocks noGrp="1"/>
          </p:cNvSpPr>
          <p:nvPr>
            <p:ph sz="quarter" idx="13" hasCustomPrompt="1"/>
            <p:custDataLst>
              <p:tags r:id="rId1"/>
            </p:custDataLst>
          </p:nvPr>
        </p:nvSpPr>
        <p:spPr>
          <a:xfrm>
            <a:off x="5894520" y="1350000"/>
            <a:ext cx="2682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mtClean="0"/>
            </a:lvl1pPr>
            <a:lvl2pPr>
              <a:defRPr lang="en-US" smtClean="0"/>
            </a:lvl2pPr>
            <a:lvl3pPr>
              <a:defRPr lang="en-US" smtClean="0"/>
            </a:lvl3pPr>
            <a:lvl4pPr>
              <a:defRPr lang="en-US" smtClean="0"/>
            </a:lvl4pPr>
            <a:lvl5pPr>
              <a:defRPr lang="en-US" dirty="0" smtClean="0"/>
            </a:lvl5pPr>
          </a:lstStyle>
          <a:p>
            <a:pPr lvl="0"/>
            <a:r>
              <a:rPr lang="en-US"/>
              <a:t>
Second level
Third level
Fourth level
Fifth level</a:t>
            </a:r>
            <a:endParaRPr lang="en-US" dirty="0"/>
          </a:p>
        </p:txBody>
      </p:sp>
      <p:sp>
        <p:nvSpPr>
          <p:cNvPr id="15" name="Content Placeholder 10"/>
          <p:cNvSpPr>
            <a:spLocks noGrp="1"/>
          </p:cNvSpPr>
          <p:nvPr>
            <p:ph sz="quarter" idx="14" hasCustomPrompt="1"/>
            <p:custDataLst>
              <p:tags r:id="rId2"/>
            </p:custDataLst>
          </p:nvPr>
        </p:nvSpPr>
        <p:spPr>
          <a:xfrm>
            <a:off x="360000" y="1350000"/>
            <a:ext cx="5436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mtClean="0"/>
            </a:lvl1pPr>
            <a:lvl2pPr>
              <a:defRPr lang="en-US" smtClean="0"/>
            </a:lvl2pPr>
            <a:lvl3pPr>
              <a:defRPr lang="en-US" smtClean="0"/>
            </a:lvl3pPr>
            <a:lvl4pPr>
              <a:defRPr lang="en-US" smtClean="0"/>
            </a:lvl4pPr>
            <a:lvl5pPr>
              <a:defRPr lang="en-US" dirty="0" smtClean="0"/>
            </a:lvl5pPr>
          </a:lstStyle>
          <a:p>
            <a:pPr lvl="0"/>
            <a:r>
              <a:rPr lang="en-US"/>
              <a:t>
Second level
Third level
Fourth level
Fifth level</a:t>
            </a:r>
            <a:endParaRPr lang="en-US" dirty="0"/>
          </a:p>
        </p:txBody>
      </p:sp>
    </p:spTree>
    <p:extLst>
      <p:ext uri="{BB962C8B-B14F-4D97-AF65-F5344CB8AC3E}">
        <p14:creationId xmlns:p14="http://schemas.microsoft.com/office/powerpoint/2010/main" val="2801552567"/>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G Content 50:50">
    <p:spTree>
      <p:nvGrpSpPr>
        <p:cNvPr id="1" name=""/>
        <p:cNvGrpSpPr/>
        <p:nvPr/>
      </p:nvGrpSpPr>
      <p:grpSpPr>
        <a:xfrm>
          <a:off x="0" y="0"/>
          <a:ext cx="0" cy="0"/>
          <a:chOff x="0" y="0"/>
          <a:chExt cx="0" cy="0"/>
        </a:xfrm>
      </p:grpSpPr>
      <p:sp>
        <p:nvSpPr>
          <p:cNvPr id="8"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dirty="0">
              <a:solidFill>
                <a:schemeClr val="tx1"/>
              </a:solidFill>
              <a:latin typeface="Calibri"/>
              <a:ea typeface="ＭＳ Ｐゴシック" pitchFamily="-104" charset="-128"/>
              <a:cs typeface="ＭＳ Ｐゴシック" pitchFamily="-104" charset="-128"/>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de-CH" dirty="0"/>
          </a:p>
        </p:txBody>
      </p:sp>
      <p:sp>
        <p:nvSpPr>
          <p:cNvPr id="3" name="Content Placeholder 2"/>
          <p:cNvSpPr>
            <a:spLocks noGrp="1"/>
          </p:cNvSpPr>
          <p:nvPr>
            <p:ph idx="1"/>
          </p:nvPr>
        </p:nvSpPr>
        <p:spPr>
          <a:xfrm>
            <a:off x="360000" y="756000"/>
            <a:ext cx="8208000" cy="519606"/>
          </a:xfrm>
        </p:spPr>
        <p:txBody>
          <a:body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0276F91F-AB06-AA4D-B61C-BBA9DB1E2965}" type="slidenum">
              <a:rPr lang="en-US" smtClean="0"/>
              <a:pPr/>
              <a:t>‹#›</a:t>
            </a:fld>
            <a:endParaRPr lang="en-US" dirty="0"/>
          </a:p>
        </p:txBody>
      </p:sp>
      <p:pic>
        <p:nvPicPr>
          <p:cNvPr id="9" name="Picture 80" descr="landis_gyr_rgb"/>
          <p:cNvPicPr>
            <a:picLocks noChangeAspect="1" noChangeArrowheads="1"/>
          </p:cNvPicPr>
          <p:nvPr/>
        </p:nvPicPr>
        <p:blipFill>
          <a:blip r:embed="rId4" cstate="print"/>
          <a:srcRect b="20452"/>
          <a:stretch>
            <a:fillRect/>
          </a:stretch>
        </p:blipFill>
        <p:spPr bwMode="auto">
          <a:xfrm>
            <a:off x="8205256" y="31750"/>
            <a:ext cx="828209" cy="529238"/>
          </a:xfrm>
          <a:prstGeom prst="rect">
            <a:avLst/>
          </a:prstGeom>
          <a:noFill/>
          <a:ln w="9525">
            <a:noFill/>
            <a:miter lim="800000"/>
            <a:headEnd/>
            <a:tailEnd/>
          </a:ln>
        </p:spPr>
      </p:pic>
      <p:sp>
        <p:nvSpPr>
          <p:cNvPr id="11" name="Content Placeholder 10"/>
          <p:cNvSpPr>
            <a:spLocks noGrp="1"/>
          </p:cNvSpPr>
          <p:nvPr>
            <p:ph sz="quarter" idx="13" hasCustomPrompt="1"/>
            <p:custDataLst>
              <p:tags r:id="rId1"/>
            </p:custDataLst>
          </p:nvPr>
        </p:nvSpPr>
        <p:spPr>
          <a:xfrm>
            <a:off x="360000" y="1350000"/>
            <a:ext cx="4032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stStyle>
          <a:p>
            <a:pPr lvl="0"/>
            <a:r>
              <a:rPr lang="en-US"/>
              <a:t>
Second level
Third level
Fourth level
Fifth level</a:t>
            </a:r>
            <a:endParaRPr lang="en-US" dirty="0"/>
          </a:p>
        </p:txBody>
      </p:sp>
      <p:sp>
        <p:nvSpPr>
          <p:cNvPr id="15" name="Content Placeholder 10"/>
          <p:cNvSpPr>
            <a:spLocks noGrp="1"/>
          </p:cNvSpPr>
          <p:nvPr>
            <p:ph sz="quarter" idx="14" hasCustomPrompt="1"/>
            <p:custDataLst>
              <p:tags r:id="rId2"/>
            </p:custDataLst>
          </p:nvPr>
        </p:nvSpPr>
        <p:spPr>
          <a:xfrm>
            <a:off x="4543952" y="1348690"/>
            <a:ext cx="4032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mtClean="0"/>
            </a:lvl1pPr>
            <a:lvl2pPr>
              <a:defRPr lang="en-US" smtClean="0"/>
            </a:lvl2pPr>
            <a:lvl3pPr>
              <a:defRPr lang="en-US" smtClean="0"/>
            </a:lvl3pPr>
            <a:lvl4pPr>
              <a:defRPr lang="en-US" smtClean="0"/>
            </a:lvl4pPr>
            <a:lvl5pPr>
              <a:defRPr lang="en-US" dirty="0" smtClean="0"/>
            </a:lvl5pPr>
          </a:lstStyle>
          <a:p>
            <a:pPr lvl="0"/>
            <a:r>
              <a:rPr lang="en-US"/>
              <a:t>
Second level
Third level
Fourth level
Fifth level</a:t>
            </a:r>
            <a:endParaRPr lang="en-US" dirty="0"/>
          </a:p>
        </p:txBody>
      </p:sp>
      <p:pic>
        <p:nvPicPr>
          <p:cNvPr id="12" name="Picture 80"/>
          <p:cNvPicPr>
            <a:picLocks noChangeAspect="1" noChangeArrowheads="1"/>
          </p:cNvPicPr>
          <p:nvPr userDrawn="1"/>
        </p:nvPicPr>
        <p:blipFill>
          <a:blip r:embed="rId5" cstate="print">
            <a:extLst>
              <a:ext uri="{28A0092B-C50C-407E-A947-70E740481C1C}">
                <a14:useLocalDpi xmlns:a14="http://schemas.microsoft.com/office/drawing/2010/main"/>
              </a:ext>
            </a:extLst>
          </a:blip>
          <a:stretch>
            <a:fillRect/>
          </a:stretch>
        </p:blipFill>
        <p:spPr bwMode="auto">
          <a:xfrm>
            <a:off x="8323078" y="130202"/>
            <a:ext cx="589147" cy="44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2668931"/>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G Content 33:66">
    <p:spTree>
      <p:nvGrpSpPr>
        <p:cNvPr id="1" name=""/>
        <p:cNvGrpSpPr/>
        <p:nvPr/>
      </p:nvGrpSpPr>
      <p:grpSpPr>
        <a:xfrm>
          <a:off x="0" y="0"/>
          <a:ext cx="0" cy="0"/>
          <a:chOff x="0" y="0"/>
          <a:chExt cx="0" cy="0"/>
        </a:xfrm>
      </p:grpSpPr>
      <p:sp>
        <p:nvSpPr>
          <p:cNvPr id="8"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dirty="0">
              <a:solidFill>
                <a:schemeClr val="tx1"/>
              </a:solidFill>
              <a:latin typeface="Calibri"/>
              <a:ea typeface="ＭＳ Ｐゴシック" pitchFamily="-104" charset="-128"/>
              <a:cs typeface="ＭＳ Ｐゴシック" pitchFamily="-104" charset="-128"/>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de-CH" dirty="0"/>
          </a:p>
        </p:txBody>
      </p:sp>
      <p:sp>
        <p:nvSpPr>
          <p:cNvPr id="3" name="Content Placeholder 2"/>
          <p:cNvSpPr>
            <a:spLocks noGrp="1"/>
          </p:cNvSpPr>
          <p:nvPr>
            <p:ph idx="1"/>
          </p:nvPr>
        </p:nvSpPr>
        <p:spPr>
          <a:xfrm>
            <a:off x="360000" y="756000"/>
            <a:ext cx="8208000" cy="519606"/>
          </a:xfrm>
        </p:spPr>
        <p:txBody>
          <a:body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92ABEF96-8862-4A4B-BC0D-2D831BA0693B}" type="slidenum">
              <a:rPr lang="en-US" smtClean="0"/>
              <a:pPr/>
              <a:t>‹#›</a:t>
            </a:fld>
            <a:endParaRPr lang="en-US" dirty="0"/>
          </a:p>
        </p:txBody>
      </p:sp>
      <p:pic>
        <p:nvPicPr>
          <p:cNvPr id="9" name="Picture 80" descr="landis_gyr_rgb"/>
          <p:cNvPicPr>
            <a:picLocks noChangeAspect="1" noChangeArrowheads="1"/>
          </p:cNvPicPr>
          <p:nvPr/>
        </p:nvPicPr>
        <p:blipFill>
          <a:blip r:embed="rId4" cstate="print"/>
          <a:srcRect b="20452"/>
          <a:stretch>
            <a:fillRect/>
          </a:stretch>
        </p:blipFill>
        <p:spPr bwMode="auto">
          <a:xfrm>
            <a:off x="8205256" y="31750"/>
            <a:ext cx="828209" cy="529238"/>
          </a:xfrm>
          <a:prstGeom prst="rect">
            <a:avLst/>
          </a:prstGeom>
          <a:noFill/>
          <a:ln w="9525">
            <a:noFill/>
            <a:miter lim="800000"/>
            <a:headEnd/>
            <a:tailEnd/>
          </a:ln>
        </p:spPr>
      </p:pic>
      <p:sp>
        <p:nvSpPr>
          <p:cNvPr id="11" name="Content Placeholder 10"/>
          <p:cNvSpPr>
            <a:spLocks noGrp="1"/>
          </p:cNvSpPr>
          <p:nvPr>
            <p:ph sz="quarter" idx="13" hasCustomPrompt="1"/>
            <p:custDataLst>
              <p:tags r:id="rId1"/>
            </p:custDataLst>
          </p:nvPr>
        </p:nvSpPr>
        <p:spPr>
          <a:xfrm>
            <a:off x="360000" y="1350000"/>
            <a:ext cx="2682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mtClean="0"/>
            </a:lvl1pPr>
            <a:lvl2pPr>
              <a:defRPr lang="en-US" smtClean="0"/>
            </a:lvl2pPr>
            <a:lvl3pPr>
              <a:defRPr lang="en-US" smtClean="0"/>
            </a:lvl3pPr>
            <a:lvl4pPr>
              <a:defRPr lang="en-US" smtClean="0"/>
            </a:lvl4pPr>
            <a:lvl5pPr>
              <a:defRPr lang="en-US" dirty="0" smtClean="0"/>
            </a:lvl5pPr>
          </a:lstStyle>
          <a:p>
            <a:pPr lvl="0"/>
            <a:r>
              <a:rPr lang="en-US"/>
              <a:t>
Second level
Third level
Fourth level
Fifth level</a:t>
            </a:r>
            <a:endParaRPr lang="en-US" dirty="0"/>
          </a:p>
        </p:txBody>
      </p:sp>
      <p:sp>
        <p:nvSpPr>
          <p:cNvPr id="15" name="Content Placeholder 10"/>
          <p:cNvSpPr>
            <a:spLocks noGrp="1"/>
          </p:cNvSpPr>
          <p:nvPr>
            <p:ph sz="quarter" idx="14" hasCustomPrompt="1"/>
            <p:custDataLst>
              <p:tags r:id="rId2"/>
            </p:custDataLst>
          </p:nvPr>
        </p:nvSpPr>
        <p:spPr>
          <a:xfrm>
            <a:off x="3140632" y="1350000"/>
            <a:ext cx="5436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mtClean="0"/>
            </a:lvl1pPr>
            <a:lvl2pPr>
              <a:defRPr lang="en-US" smtClean="0"/>
            </a:lvl2pPr>
            <a:lvl3pPr>
              <a:defRPr lang="en-US" smtClean="0"/>
            </a:lvl3pPr>
            <a:lvl4pPr>
              <a:defRPr lang="en-US" smtClean="0"/>
            </a:lvl4pPr>
            <a:lvl5pPr>
              <a:defRPr lang="en-US" dirty="0" smtClean="0"/>
            </a:lvl5pPr>
          </a:lstStyle>
          <a:p>
            <a:pPr lvl="0"/>
            <a:r>
              <a:rPr lang="en-US"/>
              <a:t>
Second level
Third level
Fourth level
Fifth level</a:t>
            </a:r>
            <a:endParaRPr lang="en-US" dirty="0"/>
          </a:p>
        </p:txBody>
      </p:sp>
    </p:spTree>
    <p:extLst>
      <p:ext uri="{BB962C8B-B14F-4D97-AF65-F5344CB8AC3E}">
        <p14:creationId xmlns:p14="http://schemas.microsoft.com/office/powerpoint/2010/main" val="2755003267"/>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G Content 33:33:33">
    <p:spTree>
      <p:nvGrpSpPr>
        <p:cNvPr id="1" name=""/>
        <p:cNvGrpSpPr/>
        <p:nvPr/>
      </p:nvGrpSpPr>
      <p:grpSpPr>
        <a:xfrm>
          <a:off x="0" y="0"/>
          <a:ext cx="0" cy="0"/>
          <a:chOff x="0" y="0"/>
          <a:chExt cx="0" cy="0"/>
        </a:xfrm>
      </p:grpSpPr>
      <p:sp>
        <p:nvSpPr>
          <p:cNvPr id="8"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dirty="0">
              <a:solidFill>
                <a:schemeClr val="tx1"/>
              </a:solidFill>
              <a:latin typeface="Calibri"/>
              <a:ea typeface="ＭＳ Ｐゴシック" pitchFamily="-104" charset="-128"/>
              <a:cs typeface="ＭＳ Ｐゴシック" pitchFamily="-104" charset="-128"/>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de-CH" dirty="0"/>
          </a:p>
        </p:txBody>
      </p:sp>
      <p:sp>
        <p:nvSpPr>
          <p:cNvPr id="3" name="Content Placeholder 2"/>
          <p:cNvSpPr>
            <a:spLocks noGrp="1"/>
          </p:cNvSpPr>
          <p:nvPr>
            <p:ph idx="1"/>
          </p:nvPr>
        </p:nvSpPr>
        <p:spPr>
          <a:xfrm>
            <a:off x="360000" y="756000"/>
            <a:ext cx="8208000" cy="519606"/>
          </a:xfrm>
        </p:spPr>
        <p:txBody>
          <a:body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92ABEF96-8862-4A4B-BC0D-2D831BA0693B}" type="slidenum">
              <a:rPr lang="en-US" smtClean="0"/>
              <a:pPr/>
              <a:t>‹#›</a:t>
            </a:fld>
            <a:endParaRPr lang="en-US" dirty="0"/>
          </a:p>
        </p:txBody>
      </p:sp>
      <p:pic>
        <p:nvPicPr>
          <p:cNvPr id="9" name="Picture 80" descr="landis_gyr_rgb"/>
          <p:cNvPicPr>
            <a:picLocks noChangeAspect="1" noChangeArrowheads="1"/>
          </p:cNvPicPr>
          <p:nvPr/>
        </p:nvPicPr>
        <p:blipFill>
          <a:blip r:embed="rId5" cstate="print"/>
          <a:srcRect b="20452"/>
          <a:stretch>
            <a:fillRect/>
          </a:stretch>
        </p:blipFill>
        <p:spPr bwMode="auto">
          <a:xfrm>
            <a:off x="8205256" y="31750"/>
            <a:ext cx="828209" cy="529238"/>
          </a:xfrm>
          <a:prstGeom prst="rect">
            <a:avLst/>
          </a:prstGeom>
          <a:noFill/>
          <a:ln w="9525">
            <a:noFill/>
            <a:miter lim="800000"/>
            <a:headEnd/>
            <a:tailEnd/>
          </a:ln>
        </p:spPr>
      </p:pic>
      <p:sp>
        <p:nvSpPr>
          <p:cNvPr id="11" name="Content Placeholder 10"/>
          <p:cNvSpPr>
            <a:spLocks noGrp="1"/>
          </p:cNvSpPr>
          <p:nvPr>
            <p:ph sz="quarter" idx="13" hasCustomPrompt="1"/>
            <p:custDataLst>
              <p:tags r:id="rId1"/>
            </p:custDataLst>
          </p:nvPr>
        </p:nvSpPr>
        <p:spPr>
          <a:xfrm>
            <a:off x="5894520" y="1350000"/>
            <a:ext cx="2682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mtClean="0"/>
            </a:lvl1pPr>
            <a:lvl2pPr>
              <a:defRPr lang="en-US" smtClean="0"/>
            </a:lvl2pPr>
            <a:lvl3pPr>
              <a:defRPr lang="en-US" smtClean="0"/>
            </a:lvl3pPr>
            <a:lvl4pPr>
              <a:defRPr lang="en-US" smtClean="0"/>
            </a:lvl4pPr>
            <a:lvl5pPr>
              <a:defRPr lang="en-US" dirty="0" smtClean="0"/>
            </a:lvl5pPr>
          </a:lstStyle>
          <a:p>
            <a:pPr lvl="0"/>
            <a:r>
              <a:rPr lang="en-US"/>
              <a:t>
Second level
Third level
Fourth level
Fifth level</a:t>
            </a:r>
            <a:endParaRPr lang="en-US" dirty="0"/>
          </a:p>
        </p:txBody>
      </p:sp>
      <p:sp>
        <p:nvSpPr>
          <p:cNvPr id="15" name="Content Placeholder 10"/>
          <p:cNvSpPr>
            <a:spLocks noGrp="1"/>
          </p:cNvSpPr>
          <p:nvPr>
            <p:ph sz="quarter" idx="14" hasCustomPrompt="1"/>
            <p:custDataLst>
              <p:tags r:id="rId2"/>
            </p:custDataLst>
          </p:nvPr>
        </p:nvSpPr>
        <p:spPr>
          <a:xfrm>
            <a:off x="360000" y="1350000"/>
            <a:ext cx="2682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mtClean="0"/>
            </a:lvl1pPr>
            <a:lvl2pPr>
              <a:defRPr lang="en-US" smtClean="0"/>
            </a:lvl2pPr>
            <a:lvl3pPr>
              <a:defRPr lang="en-US" smtClean="0"/>
            </a:lvl3pPr>
            <a:lvl4pPr>
              <a:defRPr lang="en-US" smtClean="0"/>
            </a:lvl4pPr>
            <a:lvl5pPr>
              <a:defRPr lang="en-US" dirty="0" smtClean="0"/>
            </a:lvl5pPr>
          </a:lstStyle>
          <a:p>
            <a:pPr lvl="0"/>
            <a:r>
              <a:rPr lang="en-US"/>
              <a:t>
Second level
Third level
Fourth level
Fifth level</a:t>
            </a:r>
            <a:endParaRPr lang="en-US" dirty="0"/>
          </a:p>
        </p:txBody>
      </p:sp>
      <p:sp>
        <p:nvSpPr>
          <p:cNvPr id="12" name="Content Placeholder 10"/>
          <p:cNvSpPr>
            <a:spLocks noGrp="1"/>
          </p:cNvSpPr>
          <p:nvPr>
            <p:ph sz="quarter" idx="15" hasCustomPrompt="1"/>
            <p:custDataLst>
              <p:tags r:id="rId3"/>
            </p:custDataLst>
          </p:nvPr>
        </p:nvSpPr>
        <p:spPr>
          <a:xfrm>
            <a:off x="3131840" y="1350000"/>
            <a:ext cx="2682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mtClean="0"/>
            </a:lvl1pPr>
            <a:lvl2pPr>
              <a:defRPr lang="en-US" smtClean="0"/>
            </a:lvl2pPr>
            <a:lvl3pPr>
              <a:defRPr lang="en-US" smtClean="0"/>
            </a:lvl3pPr>
            <a:lvl4pPr>
              <a:defRPr lang="en-US" smtClean="0"/>
            </a:lvl4pPr>
            <a:lvl5pPr>
              <a:defRPr lang="en-US" dirty="0" smtClean="0"/>
            </a:lvl5pPr>
          </a:lstStyle>
          <a:p>
            <a:pPr lvl="0"/>
            <a:r>
              <a:rPr lang="en-US"/>
              <a:t>
Second level
Third level
Fourth level
Fifth level</a:t>
            </a:r>
            <a:endParaRPr lang="en-US" dirty="0"/>
          </a:p>
        </p:txBody>
      </p:sp>
    </p:spTree>
    <p:extLst>
      <p:ext uri="{BB962C8B-B14F-4D97-AF65-F5344CB8AC3E}">
        <p14:creationId xmlns:p14="http://schemas.microsoft.com/office/powerpoint/2010/main" val="372680999"/>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customXml/item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0000" y="36000"/>
            <a:ext cx="7164000" cy="61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ctr" anchorCtr="0" compatLnSpc="1">
            <a:prstTxWarp prst="textNoShape">
              <a:avLst/>
            </a:prstTxWarp>
            <a:normAutofit/>
          </a:bodyPr>
          <a:lstStyle/>
          <a:p>
            <a:pPr lvl="0"/>
            <a:r>
              <a:rPr lang="en-US"/>
              <a:t>Click to edit Master title style</a:t>
            </a:r>
            <a:endParaRPr lang="en-GB"/>
          </a:p>
        </p:txBody>
      </p:sp>
      <p:sp>
        <p:nvSpPr>
          <p:cNvPr id="1027" name="Rectangle 3"/>
          <p:cNvSpPr>
            <a:spLocks noGrp="1" noChangeArrowheads="1"/>
          </p:cNvSpPr>
          <p:nvPr>
            <p:ph type="body" idx="1"/>
            <p:custDataLst>
              <p:tags r:id="rId15"/>
            </p:custDataLst>
          </p:nvPr>
        </p:nvSpPr>
        <p:spPr bwMode="auto">
          <a:xfrm>
            <a:off x="360000" y="756000"/>
            <a:ext cx="8208000" cy="39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p>
            <a:pPr lvl="0"/>
            <a:r>
              <a:rPr lang="en-US"/>
              <a:t>
Second level
Third level
Fourth level
Fifth level</a:t>
            </a:r>
            <a:endParaRPr lang="en-GB" dirty="0"/>
          </a:p>
        </p:txBody>
      </p:sp>
      <p:sp>
        <p:nvSpPr>
          <p:cNvPr id="1030" name="Rectangle 6"/>
          <p:cNvSpPr>
            <a:spLocks noGrp="1" noChangeArrowheads="1"/>
          </p:cNvSpPr>
          <p:nvPr>
            <p:ph type="sldNum" sz="quarter" idx="4"/>
          </p:nvPr>
        </p:nvSpPr>
        <p:spPr bwMode="auto">
          <a:xfrm>
            <a:off x="8424000" y="4932000"/>
            <a:ext cx="540000"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ctr" anchorCtr="0" compatLnSpc="1">
            <a:prstTxWarp prst="textNoShape">
              <a:avLst/>
            </a:prstTxWarp>
          </a:bodyPr>
          <a:lstStyle>
            <a:lvl1pPr algn="r">
              <a:defRPr sz="1000">
                <a:solidFill>
                  <a:schemeClr val="bg2"/>
                </a:solidFill>
                <a:latin typeface="+mn-lt"/>
              </a:defRPr>
            </a:lvl1pPr>
          </a:lstStyle>
          <a:p>
            <a:fld id="{92ABEF96-8862-4A4B-BC0D-2D831BA0693B}" type="slidenum">
              <a:rPr lang="en-US" smtClean="0"/>
              <a:pPr/>
              <a:t>‹#›</a:t>
            </a:fld>
            <a:endParaRPr lang="en-US" dirty="0"/>
          </a:p>
        </p:txBody>
      </p:sp>
      <p:sp>
        <p:nvSpPr>
          <p:cNvPr id="5" name="TextBox 6"/>
          <p:cNvSpPr txBox="1">
            <a:spLocks noChangeArrowheads="1"/>
          </p:cNvSpPr>
          <p:nvPr userDrawn="1">
            <p:custDataLst>
              <p:tags r:id="rId16"/>
            </p:custDataLst>
          </p:nvPr>
        </p:nvSpPr>
        <p:spPr bwMode="auto">
          <a:xfrm>
            <a:off x="373063" y="4784725"/>
            <a:ext cx="7920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36000" rIns="72000" bIns="36000"/>
          <a:lstStyle>
            <a:lvl1pPr eaLnBrk="0" hangingPunct="0">
              <a:defRPr>
                <a:solidFill>
                  <a:schemeClr val="tx1"/>
                </a:solidFill>
                <a:latin typeface="Calibri" charset="0"/>
                <a:ea typeface="MS PGothic" charset="0"/>
                <a:cs typeface="MS PGothic" charset="0"/>
              </a:defRPr>
            </a:lvl1pPr>
            <a:lvl2pPr marL="742950" indent="-285750" eaLnBrk="0" hangingPunct="0">
              <a:defRPr>
                <a:solidFill>
                  <a:schemeClr val="tx1"/>
                </a:solidFill>
                <a:latin typeface="Calibri" charset="0"/>
                <a:ea typeface="MS PGothic" charset="0"/>
                <a:cs typeface="MS PGothic" charset="0"/>
              </a:defRPr>
            </a:lvl2pPr>
            <a:lvl3pPr marL="1143000" indent="-228600" eaLnBrk="0" hangingPunct="0">
              <a:defRPr>
                <a:solidFill>
                  <a:schemeClr val="tx1"/>
                </a:solidFill>
                <a:latin typeface="Calibri" charset="0"/>
                <a:ea typeface="MS PGothic" charset="0"/>
                <a:cs typeface="MS PGothic" charset="0"/>
              </a:defRPr>
            </a:lvl3pPr>
            <a:lvl4pPr marL="1600200" indent="-228600" eaLnBrk="0" hangingPunct="0">
              <a:defRPr>
                <a:solidFill>
                  <a:schemeClr val="tx1"/>
                </a:solidFill>
                <a:latin typeface="Calibri" charset="0"/>
                <a:ea typeface="MS PGothic" charset="0"/>
                <a:cs typeface="MS PGothic" charset="0"/>
              </a:defRPr>
            </a:lvl4pPr>
            <a:lvl5pPr marL="2057400" indent="-228600" eaLnBrk="0" hangingPunct="0">
              <a:defRPr>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Calibri" charset="0"/>
                <a:ea typeface="MS PGothic" charset="0"/>
                <a:cs typeface="MS PGothic" charset="0"/>
              </a:defRPr>
            </a:lvl9pPr>
          </a:lstStyle>
          <a:p>
            <a:pPr eaLnBrk="1" hangingPunct="1">
              <a:lnSpc>
                <a:spcPct val="200000"/>
              </a:lnSpc>
            </a:pPr>
            <a:r>
              <a:rPr lang="en-US" sz="900" dirty="0">
                <a:solidFill>
                  <a:schemeClr val="bg2"/>
                </a:solidFill>
              </a:rPr>
              <a:t>Product</a:t>
            </a:r>
            <a:r>
              <a:rPr lang="en-US" sz="900" baseline="0" dirty="0">
                <a:solidFill>
                  <a:schemeClr val="bg2"/>
                </a:solidFill>
              </a:rPr>
              <a:t> Presentation</a:t>
            </a:r>
            <a:r>
              <a:rPr lang="en-US" sz="900" dirty="0">
                <a:solidFill>
                  <a:schemeClr val="bg2"/>
                </a:solidFill>
              </a:rPr>
              <a:t>|  | Product</a:t>
            </a:r>
            <a:r>
              <a:rPr lang="en-US" sz="900" baseline="0" dirty="0">
                <a:solidFill>
                  <a:schemeClr val="bg2"/>
                </a:solidFill>
              </a:rPr>
              <a:t> Management IN- Feb</a:t>
            </a:r>
            <a:r>
              <a:rPr lang="en-US" sz="900" dirty="0">
                <a:solidFill>
                  <a:schemeClr val="bg2"/>
                </a:solidFill>
              </a:rPr>
              <a:t>, 2015</a:t>
            </a:r>
          </a:p>
        </p:txBody>
      </p:sp>
    </p:spTree>
    <p:custDataLst>
      <p:custData r:id="rId14"/>
    </p:custData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ransition>
    <p:wipe/>
  </p:transition>
  <p:hf sldNum="0" hdr="0" ftr="0"/>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charset="0"/>
        </a:defRPr>
      </a:lvl2pPr>
      <a:lvl3pPr algn="ctr" rtl="0" eaLnBrk="1" fontAlgn="base" hangingPunct="1">
        <a:spcBef>
          <a:spcPct val="0"/>
        </a:spcBef>
        <a:spcAft>
          <a:spcPct val="0"/>
        </a:spcAft>
        <a:defRPr sz="4400">
          <a:solidFill>
            <a:schemeClr val="tx2"/>
          </a:solidFill>
          <a:latin typeface="Times New Roman" charset="0"/>
        </a:defRPr>
      </a:lvl3pPr>
      <a:lvl4pPr algn="ctr" rtl="0" eaLnBrk="1" fontAlgn="base" hangingPunct="1">
        <a:spcBef>
          <a:spcPct val="0"/>
        </a:spcBef>
        <a:spcAft>
          <a:spcPct val="0"/>
        </a:spcAft>
        <a:defRPr sz="4400">
          <a:solidFill>
            <a:schemeClr val="tx2"/>
          </a:solidFill>
          <a:latin typeface="Times New Roman" charset="0"/>
        </a:defRPr>
      </a:lvl4pPr>
      <a:lvl5pPr algn="ctr" rtl="0" eaLnBrk="1" fontAlgn="base" hangingPunct="1">
        <a:spcBef>
          <a:spcPct val="0"/>
        </a:spcBef>
        <a:spcAft>
          <a:spcPct val="0"/>
        </a:spcAft>
        <a:defRPr sz="4400">
          <a:solidFill>
            <a:schemeClr val="tx2"/>
          </a:solidFill>
          <a:latin typeface="Times New Roman" charset="0"/>
        </a:defRPr>
      </a:lvl5pPr>
      <a:lvl6pPr marL="457200" algn="ctr" rtl="0" eaLnBrk="1" fontAlgn="base" hangingPunct="1">
        <a:spcBef>
          <a:spcPct val="0"/>
        </a:spcBef>
        <a:spcAft>
          <a:spcPct val="0"/>
        </a:spcAft>
        <a:defRPr sz="4400">
          <a:solidFill>
            <a:schemeClr val="tx2"/>
          </a:solidFill>
          <a:latin typeface="Times New Roman" charset="0"/>
        </a:defRPr>
      </a:lvl6pPr>
      <a:lvl7pPr marL="914400" algn="ctr" rtl="0" eaLnBrk="1" fontAlgn="base" hangingPunct="1">
        <a:spcBef>
          <a:spcPct val="0"/>
        </a:spcBef>
        <a:spcAft>
          <a:spcPct val="0"/>
        </a:spcAft>
        <a:defRPr sz="4400">
          <a:solidFill>
            <a:schemeClr val="tx2"/>
          </a:solidFill>
          <a:latin typeface="Times New Roman" charset="0"/>
        </a:defRPr>
      </a:lvl7pPr>
      <a:lvl8pPr marL="1371600" algn="ctr" rtl="0" eaLnBrk="1" fontAlgn="base" hangingPunct="1">
        <a:spcBef>
          <a:spcPct val="0"/>
        </a:spcBef>
        <a:spcAft>
          <a:spcPct val="0"/>
        </a:spcAft>
        <a:defRPr sz="4400">
          <a:solidFill>
            <a:schemeClr val="tx2"/>
          </a:solidFill>
          <a:latin typeface="Times New Roman" charset="0"/>
        </a:defRPr>
      </a:lvl8pPr>
      <a:lvl9pPr marL="1828800" algn="ctr" rtl="0" eaLnBrk="1" fontAlgn="base" hangingPunct="1">
        <a:spcBef>
          <a:spcPct val="0"/>
        </a:spcBef>
        <a:spcAft>
          <a:spcPct val="0"/>
        </a:spcAft>
        <a:defRPr sz="4400">
          <a:solidFill>
            <a:schemeClr val="tx2"/>
          </a:solidFill>
          <a:latin typeface="Times New Roman" charset="0"/>
        </a:defRPr>
      </a:lvl9pPr>
    </p:titleStyle>
    <p:bodyStyle>
      <a:lvl1pPr marL="0" indent="0" algn="l" rtl="0" eaLnBrk="1" fontAlgn="base" hangingPunct="1">
        <a:spcBef>
          <a:spcPts val="0"/>
        </a:spcBef>
        <a:spcAft>
          <a:spcPts val="1000"/>
        </a:spcAft>
        <a:buFont typeface="Calibri" pitchFamily="34" charset="0"/>
        <a:buChar char="​"/>
        <a:defRPr sz="2400" b="1">
          <a:solidFill>
            <a:schemeClr val="tx2"/>
          </a:solidFill>
          <a:latin typeface="+mn-lt"/>
          <a:ea typeface="+mn-ea"/>
          <a:cs typeface="+mn-cs"/>
        </a:defRPr>
      </a:lvl1pPr>
      <a:lvl2pPr marL="0" indent="0" algn="l" rtl="0" eaLnBrk="1" fontAlgn="base" hangingPunct="1">
        <a:spcBef>
          <a:spcPts val="0"/>
        </a:spcBef>
        <a:spcAft>
          <a:spcPts val="1000"/>
        </a:spcAft>
        <a:buFont typeface="Calibri" pitchFamily="34" charset="0"/>
        <a:buChar char="​"/>
        <a:defRPr sz="2200">
          <a:solidFill>
            <a:schemeClr val="bg2"/>
          </a:solidFill>
          <a:latin typeface="+mn-lt"/>
        </a:defRPr>
      </a:lvl2pPr>
      <a:lvl3pPr marL="234000" indent="-234000" algn="l" rtl="0" eaLnBrk="1" fontAlgn="base" hangingPunct="1">
        <a:spcBef>
          <a:spcPts val="0"/>
        </a:spcBef>
        <a:spcAft>
          <a:spcPct val="0"/>
        </a:spcAft>
        <a:buClr>
          <a:schemeClr val="tx2"/>
        </a:buClr>
        <a:buSzPct val="75000"/>
        <a:buFont typeface="Wingdings" pitchFamily="2" charset="2"/>
        <a:buChar char=""/>
        <a:defRPr sz="2000" b="1">
          <a:solidFill>
            <a:schemeClr val="bg2"/>
          </a:solidFill>
          <a:latin typeface="+mn-lt"/>
        </a:defRPr>
      </a:lvl3pPr>
      <a:lvl4pPr marL="468000" indent="-234000" algn="l" rtl="0" eaLnBrk="1" fontAlgn="base" hangingPunct="1">
        <a:spcBef>
          <a:spcPts val="0"/>
        </a:spcBef>
        <a:spcAft>
          <a:spcPct val="0"/>
        </a:spcAft>
        <a:buChar char="–"/>
        <a:defRPr sz="1800">
          <a:solidFill>
            <a:schemeClr val="bg2"/>
          </a:solidFill>
          <a:latin typeface="+mn-lt"/>
        </a:defRPr>
      </a:lvl4pPr>
      <a:lvl5pPr marL="702000" indent="-234000" algn="l" rtl="0" eaLnBrk="1" fontAlgn="base" hangingPunct="1">
        <a:spcBef>
          <a:spcPts val="0"/>
        </a:spcBef>
        <a:spcAft>
          <a:spcPct val="0"/>
        </a:spcAft>
        <a:buFont typeface="Symbol" pitchFamily="18" charset="2"/>
        <a:buChar char="-"/>
        <a:defRPr sz="1800">
          <a:solidFill>
            <a:schemeClr val="bg2"/>
          </a:solidFill>
          <a:latin typeface="+mn-lt"/>
        </a:defRPr>
      </a:lvl5pPr>
      <a:lvl6pPr marL="936000" indent="-234000" algn="l" rtl="0" eaLnBrk="1" fontAlgn="base" hangingPunct="1">
        <a:spcBef>
          <a:spcPts val="0"/>
        </a:spcBef>
        <a:spcAft>
          <a:spcPct val="0"/>
        </a:spcAft>
        <a:buFont typeface="Symbol" pitchFamily="18" charset="2"/>
        <a:buChar char="-"/>
        <a:defRPr sz="1800">
          <a:solidFill>
            <a:schemeClr val="bg2"/>
          </a:solidFill>
          <a:latin typeface="+mn-lt"/>
        </a:defRPr>
      </a:lvl6pPr>
      <a:lvl7pPr marL="1170000" indent="-234000" algn="l" rtl="0" eaLnBrk="1" fontAlgn="base" hangingPunct="1">
        <a:spcBef>
          <a:spcPts val="0"/>
        </a:spcBef>
        <a:spcAft>
          <a:spcPct val="0"/>
        </a:spcAft>
        <a:buFont typeface="Symbol" pitchFamily="18" charset="2"/>
        <a:buChar char="-"/>
        <a:defRPr sz="1800">
          <a:solidFill>
            <a:schemeClr val="bg2"/>
          </a:solidFill>
          <a:latin typeface="+mn-lt"/>
        </a:defRPr>
      </a:lvl7pPr>
      <a:lvl8pPr marL="1404000" indent="-234000" algn="l" rtl="0" eaLnBrk="1" fontAlgn="base" hangingPunct="1">
        <a:spcBef>
          <a:spcPts val="0"/>
        </a:spcBef>
        <a:spcAft>
          <a:spcPct val="0"/>
        </a:spcAft>
        <a:buFont typeface="Symbol" pitchFamily="18" charset="2"/>
        <a:buChar char="-"/>
        <a:defRPr sz="1800">
          <a:solidFill>
            <a:schemeClr val="bg2"/>
          </a:solidFill>
          <a:latin typeface="+mn-lt"/>
        </a:defRPr>
      </a:lvl8pPr>
      <a:lvl9pPr marL="1638000" indent="-234000" algn="l" rtl="0" eaLnBrk="1" fontAlgn="base" hangingPunct="1">
        <a:spcBef>
          <a:spcPts val="0"/>
        </a:spcBef>
        <a:spcAft>
          <a:spcPct val="0"/>
        </a:spcAft>
        <a:buFont typeface="Symbol" pitchFamily="18" charset="2"/>
        <a:buChar char="-"/>
        <a:defRPr sz="1800">
          <a:solidFill>
            <a:schemeClr val="bg2"/>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oreWCF/CoreWC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dotnet/core/tool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otnet/cor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github.com/dotnet/aspnetcor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learn.microsoft.com/en-us/aspnet/core/release-notes/aspnetcore-1.1?view=aspnetcore-8.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099" y="2657475"/>
            <a:ext cx="7168951" cy="1095900"/>
          </a:xfrm>
        </p:spPr>
        <p:txBody>
          <a:bodyPr>
            <a:normAutofit/>
          </a:bodyPr>
          <a:lstStyle/>
          <a:p>
            <a:r>
              <a:rPr lang="en-US" altLang="en-US" sz="2200" dirty="0">
                <a:latin typeface="Tahoma" pitchFamily="34" charset="0"/>
                <a:ea typeface="Tahoma" pitchFamily="34" charset="0"/>
                <a:cs typeface="Tahoma" pitchFamily="34" charset="0"/>
              </a:rPr>
              <a:t>.Net Core Training (Beginner Level)</a:t>
            </a:r>
            <a:br>
              <a:rPr lang="en-AU" altLang="en-US" sz="1600" dirty="0">
                <a:latin typeface="Tahoma" pitchFamily="34" charset="0"/>
                <a:ea typeface="Tahoma" pitchFamily="34" charset="0"/>
                <a:cs typeface="Tahoma" pitchFamily="34" charset="0"/>
              </a:rPr>
            </a:br>
            <a:endParaRPr lang="en-US" sz="27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807743539"/>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539" y="190500"/>
            <a:ext cx="8332788" cy="342900"/>
          </a:xfrm>
        </p:spPr>
        <p:txBody>
          <a:bodyPr>
            <a:noAutofit/>
          </a:bodyPr>
          <a:lstStyle/>
          <a:p>
            <a:pPr eaLnBrk="1" hangingPunct="1">
              <a:defRPr/>
            </a:pPr>
            <a:r>
              <a:rPr lang="en-US" dirty="0">
                <a:latin typeface="Tahoma" panose="020B0604030504040204" pitchFamily="34" charset="0"/>
                <a:ea typeface="Tahoma" panose="020B0604030504040204" pitchFamily="34" charset="0"/>
                <a:cs typeface="Tahoma" panose="020B0604030504040204" pitchFamily="34" charset="0"/>
              </a:rPr>
              <a:t>When to use .Net core</a:t>
            </a:r>
          </a:p>
        </p:txBody>
      </p:sp>
      <p:sp>
        <p:nvSpPr>
          <p:cNvPr id="6147" name="Content Placeholder 7"/>
          <p:cNvSpPr>
            <a:spLocks noGrp="1"/>
          </p:cNvSpPr>
          <p:nvPr>
            <p:ph idx="1"/>
          </p:nvPr>
        </p:nvSpPr>
        <p:spPr>
          <a:xfrm>
            <a:off x="746126" y="779859"/>
            <a:ext cx="7721600" cy="4030266"/>
          </a:xfrm>
        </p:spPr>
        <p:txBody>
          <a:bodyPr>
            <a:normAutofit/>
          </a:bodyPr>
          <a:lstStyle/>
          <a:p>
            <a:pPr marL="285750" indent="-285750">
              <a:buFont typeface="Wingdings" pitchFamily="2" charset="2"/>
              <a:buChar char="§"/>
            </a:pPr>
            <a:r>
              <a:rPr lang="en-US" alt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.Net core is properly used for cloud applications or refactoring large enterprise applications into microservices.</a:t>
            </a:r>
          </a:p>
          <a:p>
            <a:pPr marL="285750" indent="-285750">
              <a:buFont typeface="Wingdings" pitchFamily="2" charset="2"/>
              <a:buChar char="§"/>
            </a:pPr>
            <a:r>
              <a:rPr lang="en-US" alt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We should use .Net Core when:</a:t>
            </a:r>
          </a:p>
          <a:p>
            <a:pPr marL="285750" indent="-285750">
              <a:buFont typeface="Wingdings" panose="05000000000000000000" pitchFamily="2" charset="2"/>
              <a:buChar char="q"/>
            </a:pP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Cross-Platform Support needed</a:t>
            </a:r>
          </a:p>
          <a:p>
            <a:pPr marL="285750" indent="-285750">
              <a:buFont typeface="Wingdings" panose="05000000000000000000" pitchFamily="2" charset="2"/>
              <a:buChar char="q"/>
            </a:pP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Using Microservices</a:t>
            </a:r>
          </a:p>
          <a:p>
            <a:pPr marL="285750" indent="-285750">
              <a:buFont typeface="Wingdings" panose="05000000000000000000" pitchFamily="2" charset="2"/>
              <a:buChar char="q"/>
            </a:pP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Working with Docker containers</a:t>
            </a:r>
          </a:p>
          <a:p>
            <a:pPr marL="285750" indent="-285750">
              <a:buFont typeface="Wingdings" panose="05000000000000000000" pitchFamily="2" charset="2"/>
              <a:buChar char="q"/>
            </a:pP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High-performance and scalable system needs</a:t>
            </a:r>
          </a:p>
          <a:p>
            <a:pPr marL="285750" indent="-285750">
              <a:buFont typeface="Wingdings" panose="05000000000000000000" pitchFamily="2" charset="2"/>
              <a:buChar char="q"/>
            </a:pP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Need to run multiple .Net version side-by-side</a:t>
            </a:r>
          </a:p>
          <a:p>
            <a:pPr marL="285750" indent="-285750">
              <a:buFont typeface="Wingdings" panose="05000000000000000000" pitchFamily="2" charset="2"/>
              <a:buChar char="q"/>
            </a:pP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Want to use command line interface (CLI)</a:t>
            </a:r>
          </a:p>
        </p:txBody>
      </p:sp>
    </p:spTree>
    <p:extLst>
      <p:ext uri="{BB962C8B-B14F-4D97-AF65-F5344CB8AC3E}">
        <p14:creationId xmlns:p14="http://schemas.microsoft.com/office/powerpoint/2010/main" val="578755644"/>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1765"/>
            <a:ext cx="8332788" cy="342900"/>
          </a:xfrm>
        </p:spPr>
        <p:txBody>
          <a:bodyPr>
            <a:noAutofit/>
          </a:bodyPr>
          <a:lstStyle/>
          <a:p>
            <a:pPr algn="l"/>
            <a:r>
              <a:rPr lang="fr-FR" dirty="0">
                <a:latin typeface="Tahoma" panose="020B0604030504040204" pitchFamily="34" charset="0"/>
                <a:ea typeface="Tahoma" panose="020B0604030504040204" pitchFamily="34" charset="0"/>
                <a:cs typeface="Tahoma" panose="020B0604030504040204" pitchFamily="34" charset="0"/>
              </a:rPr>
              <a:t>.NET Framework technologies </a:t>
            </a:r>
            <a:r>
              <a:rPr lang="fr-FR" dirty="0" err="1">
                <a:latin typeface="Tahoma" panose="020B0604030504040204" pitchFamily="34" charset="0"/>
                <a:ea typeface="Tahoma" panose="020B0604030504040204" pitchFamily="34" charset="0"/>
                <a:cs typeface="Tahoma" panose="020B0604030504040204" pitchFamily="34" charset="0"/>
              </a:rPr>
              <a:t>unavailable</a:t>
            </a:r>
            <a:r>
              <a:rPr lang="fr-FR" dirty="0">
                <a:latin typeface="Tahoma" panose="020B0604030504040204" pitchFamily="34" charset="0"/>
                <a:ea typeface="Tahoma" panose="020B0604030504040204" pitchFamily="34" charset="0"/>
                <a:cs typeface="Tahoma" panose="020B0604030504040204" pitchFamily="34" charset="0"/>
              </a:rPr>
              <a:t> on .NET</a:t>
            </a:r>
          </a:p>
        </p:txBody>
      </p:sp>
      <p:sp>
        <p:nvSpPr>
          <p:cNvPr id="6147" name="Content Placeholder 7"/>
          <p:cNvSpPr>
            <a:spLocks noGrp="1"/>
          </p:cNvSpPr>
          <p:nvPr>
            <p:ph idx="1"/>
          </p:nvPr>
        </p:nvSpPr>
        <p:spPr>
          <a:xfrm>
            <a:off x="746126" y="779859"/>
            <a:ext cx="7721600" cy="4030266"/>
          </a:xfrm>
        </p:spPr>
        <p:txBody>
          <a:bodyPr>
            <a:normAutofit/>
          </a:bodyPr>
          <a:lstStyle/>
          <a:p>
            <a:pPr marL="285750" indent="-285750">
              <a:buFont typeface="Wingdings" pitchFamily="2" charset="2"/>
              <a:buChar char="§"/>
            </a:pP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Below are some features that were traditionally associated with .NET Framework but were not part of .NET Core:</a:t>
            </a:r>
          </a:p>
          <a:p>
            <a:pPr marL="285750" indent="-285750">
              <a:buFont typeface="Wingdings" panose="05000000000000000000" pitchFamily="2" charset="2"/>
              <a:buChar char="q"/>
            </a:pP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Application Domain</a:t>
            </a:r>
          </a:p>
          <a:p>
            <a:pPr marL="285750" indent="-285750">
              <a:buFont typeface="Wingdings" panose="05000000000000000000" pitchFamily="2" charset="2"/>
              <a:buChar char="q"/>
            </a:pP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.Net Remoting</a:t>
            </a:r>
          </a:p>
          <a:p>
            <a:pPr marL="285750" indent="-285750">
              <a:buFont typeface="Wingdings" panose="05000000000000000000" pitchFamily="2" charset="2"/>
              <a:buChar char="q"/>
            </a:pP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ASP.NET Web Forms</a:t>
            </a:r>
          </a:p>
          <a:p>
            <a:pPr marL="285750" indent="-285750">
              <a:buFont typeface="Wingdings" panose="05000000000000000000" pitchFamily="2" charset="2"/>
              <a:buChar char="q"/>
            </a:pP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Code Access Security</a:t>
            </a:r>
          </a:p>
          <a:p>
            <a:pPr marL="285750" indent="-285750">
              <a:buFont typeface="Wingdings" panose="05000000000000000000" pitchFamily="2" charset="2"/>
              <a:buChar char="q"/>
            </a:pP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WF (Windows Workflow Foundation)</a:t>
            </a:r>
          </a:p>
          <a:p>
            <a:pPr marL="285750" indent="-285750">
              <a:buFont typeface="Wingdings" panose="05000000000000000000" pitchFamily="2" charset="2"/>
              <a:buChar char="q"/>
            </a:pP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WCF (Windows Communication Foundation) – Some support of WCF added in .Net by </a:t>
            </a:r>
            <a:r>
              <a:rPr lang="en-IN" sz="1400" b="0" kern="1200" dirty="0" err="1">
                <a:solidFill>
                  <a:schemeClr val="tx1"/>
                </a:solidFill>
                <a:latin typeface="Tahoma" panose="020B0604030504040204" pitchFamily="34" charset="0"/>
                <a:ea typeface="Tahoma" panose="020B0604030504040204" pitchFamily="34" charset="0"/>
                <a:cs typeface="Tahoma" panose="020B0604030504040204" pitchFamily="34" charset="0"/>
              </a:rPr>
              <a:t>CoreWCF</a:t>
            </a:r>
            <a:r>
              <a:rPr lang="en-IN" sz="1100" b="0" i="0" dirty="0">
                <a:solidFill>
                  <a:srgbClr val="333333"/>
                </a:solidFill>
                <a:effectLst/>
                <a:latin typeface="Segoe UI" panose="020B0502040204020203" pitchFamily="34" charset="0"/>
              </a:rPr>
              <a:t> </a:t>
            </a:r>
            <a:r>
              <a:rPr lang="en-IN" sz="1400" b="0" kern="1200" dirty="0" err="1">
                <a:solidFill>
                  <a:schemeClr val="tx1"/>
                </a:solidFill>
                <a:latin typeface="Tahoma" panose="020B0604030504040204" pitchFamily="34" charset="0"/>
                <a:ea typeface="Tahoma" panose="020B0604030504040204" pitchFamily="34" charset="0"/>
                <a:cs typeface="Tahoma" panose="020B0604030504040204" pitchFamily="34" charset="0"/>
              </a:rPr>
              <a:t>Nuget</a:t>
            </a:r>
            <a:r>
              <a:rPr lang="en-IN"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 package.</a:t>
            </a:r>
          </a:p>
          <a:p>
            <a:pPr marL="519750" lvl="2" indent="-285750">
              <a:buFont typeface="Wingdings" panose="05000000000000000000" pitchFamily="2" charset="2"/>
              <a:buChar char="q"/>
            </a:pPr>
            <a:r>
              <a:rPr lang="en-US" sz="1000" b="0" kern="1200" dirty="0">
                <a:solidFill>
                  <a:schemeClr val="tx1"/>
                </a:solidFill>
                <a:latin typeface="Tahoma" panose="020B0604030504040204" pitchFamily="34" charset="0"/>
                <a:ea typeface="Tahoma" panose="020B0604030504040204" pitchFamily="34" charset="0"/>
                <a:cs typeface="Tahoma" panose="020B0604030504040204" pitchFamily="34" charset="0"/>
                <a:hlinkClick r:id="rId3"/>
              </a:rPr>
              <a:t>https://github.com/CoreWCF/CoreWCF</a:t>
            </a:r>
            <a:endParaRPr lang="en-US" sz="10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519750" lvl="2" indent="-285750">
              <a:buFont typeface="Wingdings" panose="05000000000000000000" pitchFamily="2" charset="2"/>
              <a:buChar char="q"/>
            </a:pPr>
            <a:endParaRPr lang="en-US" sz="10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Window form/WPF (Supported added from .Net 3, but application only run on window platform)</a:t>
            </a:r>
          </a:p>
          <a:p>
            <a:pPr marL="285750" indent="-285750">
              <a:buFont typeface="Wingdings" panose="05000000000000000000" pitchFamily="2" charset="2"/>
              <a:buChar char="q"/>
            </a:pPr>
            <a:endParaRPr lang="en-IN" sz="14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51411003"/>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90500"/>
            <a:ext cx="8332788" cy="342900"/>
          </a:xfrm>
        </p:spPr>
        <p:txBody>
          <a:bodyPr>
            <a:noAutofit/>
          </a:bodyPr>
          <a:lstStyle/>
          <a:p>
            <a:pPr eaLnBrk="1" hangingPunct="1">
              <a:defRPr/>
            </a:pPr>
            <a:r>
              <a:rPr lang="en-US" dirty="0">
                <a:latin typeface="Tahoma" panose="020B0604030504040204" pitchFamily="34" charset="0"/>
                <a:ea typeface="Tahoma" panose="020B0604030504040204" pitchFamily="34" charset="0"/>
                <a:cs typeface="Tahoma" panose="020B0604030504040204" pitchFamily="34" charset="0"/>
              </a:rPr>
              <a:t>Introduction to .Net CLI</a:t>
            </a:r>
          </a:p>
        </p:txBody>
      </p:sp>
      <p:sp>
        <p:nvSpPr>
          <p:cNvPr id="6147" name="Content Placeholder 7"/>
          <p:cNvSpPr>
            <a:spLocks noGrp="1"/>
          </p:cNvSpPr>
          <p:nvPr>
            <p:ph idx="1"/>
          </p:nvPr>
        </p:nvSpPr>
        <p:spPr>
          <a:xfrm>
            <a:off x="746126" y="702815"/>
            <a:ext cx="8077834" cy="3591481"/>
          </a:xfrm>
        </p:spPr>
        <p:txBody>
          <a:bodyPr>
            <a:noAutofit/>
          </a:bodyPr>
          <a:lstStyle/>
          <a:p>
            <a:pPr marL="285750" lvl="3" indent="-285750">
              <a:lnSpc>
                <a:spcPct val="110000"/>
              </a:lnSpc>
              <a:spcAft>
                <a:spcPts val="1000"/>
              </a:spcAft>
              <a:buFont typeface="Wingdings" pitchFamily="2" charset="2"/>
              <a:buChar char="§"/>
            </a:pPr>
            <a:r>
              <a:rPr lang="en-US" alt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The .NET CLI is a set of cross-platform tools for developing, building, running, and publishing .NET applications. </a:t>
            </a:r>
          </a:p>
          <a:p>
            <a:pPr marL="285750" lvl="3" indent="-285750">
              <a:lnSpc>
                <a:spcPct val="110000"/>
              </a:lnSpc>
              <a:spcAft>
                <a:spcPts val="1000"/>
              </a:spcAft>
              <a:buFont typeface="Wingdings" pitchFamily="2" charset="2"/>
              <a:buChar char="§"/>
            </a:pPr>
            <a:r>
              <a:rPr lang="en-US" alt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Key Components:</a:t>
            </a:r>
          </a:p>
          <a:p>
            <a:pPr marL="285750" lvl="3" indent="-285750">
              <a:lnSpc>
                <a:spcPct val="110000"/>
              </a:lnSpc>
              <a:spcAft>
                <a:spcPts val="1000"/>
              </a:spcAft>
              <a:buFont typeface="Wingdings" panose="05000000000000000000" pitchFamily="2" charset="2"/>
              <a:buChar char="q"/>
            </a:pPr>
            <a:r>
              <a:rPr lang="en-US" alt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dotnet Command</a:t>
            </a:r>
          </a:p>
          <a:p>
            <a:pPr marL="285750" lvl="3" indent="-285750">
              <a:lnSpc>
                <a:spcPct val="110000"/>
              </a:lnSpc>
              <a:spcAft>
                <a:spcPts val="1000"/>
              </a:spcAft>
              <a:buFont typeface="Wingdings" panose="05000000000000000000" pitchFamily="2" charset="2"/>
              <a:buChar char="q"/>
            </a:pPr>
            <a:r>
              <a:rPr lang="en-US" alt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Project Files</a:t>
            </a:r>
          </a:p>
          <a:p>
            <a:pPr marL="285750" lvl="3" indent="-285750">
              <a:lnSpc>
                <a:spcPct val="110000"/>
              </a:lnSpc>
              <a:spcAft>
                <a:spcPts val="1000"/>
              </a:spcAft>
              <a:buFont typeface="Wingdings" panose="05000000000000000000" pitchFamily="2" charset="2"/>
              <a:buChar char="q"/>
            </a:pPr>
            <a:r>
              <a:rPr lang="en-US" alt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Basic Commands:</a:t>
            </a:r>
          </a:p>
          <a:p>
            <a:pPr marL="519750" lvl="4" indent="-285750">
              <a:lnSpc>
                <a:spcPct val="110000"/>
              </a:lnSpc>
              <a:spcAft>
                <a:spcPts val="600"/>
              </a:spcAft>
              <a:buFont typeface="Wingdings" panose="05000000000000000000" pitchFamily="2" charset="2"/>
              <a:buChar char="v"/>
            </a:pPr>
            <a:r>
              <a:rPr lang="en-US" alt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dotnet new: Create a new project or file.</a:t>
            </a:r>
          </a:p>
          <a:p>
            <a:pPr marL="519750" lvl="4" indent="-285750">
              <a:lnSpc>
                <a:spcPct val="110000"/>
              </a:lnSpc>
              <a:spcAft>
                <a:spcPts val="600"/>
              </a:spcAft>
              <a:buFont typeface="Wingdings" panose="05000000000000000000" pitchFamily="2" charset="2"/>
              <a:buChar char="v"/>
            </a:pPr>
            <a:r>
              <a:rPr lang="en-US" alt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dotnet build: Build the project.</a:t>
            </a:r>
          </a:p>
          <a:p>
            <a:pPr marL="519750" lvl="4" indent="-285750">
              <a:lnSpc>
                <a:spcPct val="110000"/>
              </a:lnSpc>
              <a:spcAft>
                <a:spcPts val="600"/>
              </a:spcAft>
              <a:buFont typeface="Wingdings" panose="05000000000000000000" pitchFamily="2" charset="2"/>
              <a:buChar char="v"/>
            </a:pPr>
            <a:r>
              <a:rPr lang="en-US" alt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dotnet run: Run the application.</a:t>
            </a:r>
          </a:p>
          <a:p>
            <a:pPr marL="519750" lvl="4" indent="-285750">
              <a:lnSpc>
                <a:spcPct val="110000"/>
              </a:lnSpc>
              <a:spcAft>
                <a:spcPts val="600"/>
              </a:spcAft>
              <a:buFont typeface="Wingdings" panose="05000000000000000000" pitchFamily="2" charset="2"/>
              <a:buChar char="v"/>
            </a:pPr>
            <a:r>
              <a:rPr lang="en-US" alt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dotnet test: Run unit tests.</a:t>
            </a:r>
          </a:p>
          <a:p>
            <a:pPr marL="519750" lvl="4" indent="-285750">
              <a:lnSpc>
                <a:spcPct val="110000"/>
              </a:lnSpc>
              <a:spcAft>
                <a:spcPts val="600"/>
              </a:spcAft>
              <a:buFont typeface="Wingdings" panose="05000000000000000000" pitchFamily="2" charset="2"/>
              <a:buChar char="v"/>
            </a:pPr>
            <a:r>
              <a:rPr lang="en-US" alt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dotnet publish: Publish the application for deployment.</a:t>
            </a:r>
          </a:p>
          <a:p>
            <a:pPr marL="519750" lvl="4" indent="-285750">
              <a:lnSpc>
                <a:spcPct val="110000"/>
              </a:lnSpc>
              <a:spcAft>
                <a:spcPts val="600"/>
              </a:spcAft>
              <a:buFont typeface="Wingdings" panose="05000000000000000000" pitchFamily="2" charset="2"/>
              <a:buChar char="v"/>
            </a:pPr>
            <a:r>
              <a:rPr lang="en-US" alt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dotnet restore: Restore project dependencies.</a:t>
            </a:r>
          </a:p>
        </p:txBody>
      </p:sp>
      <p:sp>
        <p:nvSpPr>
          <p:cNvPr id="4" name="TextBox 3">
            <a:extLst>
              <a:ext uri="{FF2B5EF4-FFF2-40B4-BE49-F238E27FC236}">
                <a16:creationId xmlns:a16="http://schemas.microsoft.com/office/drawing/2014/main" id="{2F9E2CD4-40BD-3113-BF8F-7332ADE1EFE3}"/>
              </a:ext>
            </a:extLst>
          </p:cNvPr>
          <p:cNvSpPr txBox="1"/>
          <p:nvPr/>
        </p:nvSpPr>
        <p:spPr>
          <a:xfrm>
            <a:off x="695960" y="4614446"/>
            <a:ext cx="8128000" cy="338554"/>
          </a:xfrm>
          <a:prstGeom prst="rect">
            <a:avLst/>
          </a:prstGeom>
          <a:noFill/>
        </p:spPr>
        <p:txBody>
          <a:bodyPr wrap="square">
            <a:spAutoFit/>
          </a:bodyPr>
          <a:lstStyle/>
          <a:p>
            <a:r>
              <a:rPr lang="en-IN" sz="1600" dirty="0">
                <a:hlinkClick r:id="rId3"/>
              </a:rPr>
              <a:t>https://learn.microsoft.com/en-us/dotnet/core/tools/</a:t>
            </a:r>
            <a:endParaRPr lang="en-IN" sz="1600" dirty="0"/>
          </a:p>
        </p:txBody>
      </p:sp>
    </p:spTree>
    <p:extLst>
      <p:ext uri="{BB962C8B-B14F-4D97-AF65-F5344CB8AC3E}">
        <p14:creationId xmlns:p14="http://schemas.microsoft.com/office/powerpoint/2010/main" val="2963150145"/>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80975"/>
            <a:ext cx="8332788" cy="342900"/>
          </a:xfrm>
        </p:spPr>
        <p:txBody>
          <a:bodyPr>
            <a:noAutofit/>
          </a:bodyPr>
          <a:lstStyle/>
          <a:p>
            <a:pPr eaLnBrk="1" hangingPunct="1">
              <a:defRPr/>
            </a:pPr>
            <a:r>
              <a:rPr lang="en-US" dirty="0">
                <a:latin typeface="Tahoma" panose="020B0604030504040204" pitchFamily="34" charset="0"/>
                <a:ea typeface="Tahoma" panose="020B0604030504040204" pitchFamily="34" charset="0"/>
                <a:cs typeface="Tahoma" panose="020B0604030504040204" pitchFamily="34" charset="0"/>
              </a:rPr>
              <a:t>Project templates in .Net Core</a:t>
            </a:r>
          </a:p>
        </p:txBody>
      </p:sp>
      <p:sp>
        <p:nvSpPr>
          <p:cNvPr id="6147" name="Content Placeholder 7"/>
          <p:cNvSpPr>
            <a:spLocks noGrp="1"/>
          </p:cNvSpPr>
          <p:nvPr>
            <p:ph idx="1"/>
          </p:nvPr>
        </p:nvSpPr>
        <p:spPr>
          <a:xfrm>
            <a:off x="746125" y="779859"/>
            <a:ext cx="8397875" cy="4182666"/>
          </a:xfrm>
        </p:spPr>
        <p:txBody>
          <a:bodyPr>
            <a:normAutofit/>
          </a:bodyPr>
          <a:lstStyle/>
          <a:p>
            <a:pPr>
              <a:buNone/>
            </a:pPr>
            <a:endPar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
            </a:pPr>
            <a:endParaRPr lang="en-US" altLang="en-US" sz="1200" b="0" dirty="0">
              <a:solidFill>
                <a:schemeClr val="tx1"/>
              </a:solidFill>
              <a:latin typeface="Tahoma" pitchFamily="34" charset="0"/>
              <a:ea typeface="Tahoma" pitchFamily="34" charset="0"/>
              <a:cs typeface="Tahoma" pitchFamily="34" charset="0"/>
            </a:endParaRPr>
          </a:p>
        </p:txBody>
      </p:sp>
      <p:sp>
        <p:nvSpPr>
          <p:cNvPr id="3" name="TextBox 2"/>
          <p:cNvSpPr txBox="1"/>
          <p:nvPr/>
        </p:nvSpPr>
        <p:spPr>
          <a:xfrm>
            <a:off x="523875" y="723792"/>
            <a:ext cx="8332788" cy="3965188"/>
          </a:xfrm>
          <a:prstGeom prst="rect">
            <a:avLst/>
          </a:prstGeom>
          <a:noFill/>
        </p:spPr>
        <p:txBody>
          <a:bodyPr wrap="square" rtlCol="0">
            <a:spAutoFit/>
          </a:bodyPr>
          <a:lstStyle/>
          <a:p>
            <a:pPr marL="285750" indent="-285750">
              <a:spcAft>
                <a:spcPts val="600"/>
              </a:spcAft>
              <a:buFont typeface="Wingdings" pitchFamily="2" charset="2"/>
              <a:buChar char="§"/>
            </a:pPr>
            <a:r>
              <a:rPr lang="en-US" altLang="en-US" sz="1400" dirty="0">
                <a:latin typeface="Tahoma" panose="020B0604030504040204" pitchFamily="34" charset="0"/>
                <a:ea typeface="Tahoma" panose="020B0604030504040204" pitchFamily="34" charset="0"/>
                <a:cs typeface="Tahoma" panose="020B0604030504040204" pitchFamily="34" charset="0"/>
              </a:rPr>
              <a:t>In .NET Core, project templates serve as starting points for creating different types of applications.</a:t>
            </a:r>
          </a:p>
          <a:p>
            <a:pPr marL="285750" indent="-285750">
              <a:spcAft>
                <a:spcPts val="600"/>
              </a:spcAft>
              <a:buFont typeface="Wingdings" pitchFamily="2" charset="2"/>
              <a:buChar char="§"/>
            </a:pPr>
            <a:r>
              <a:rPr lang="en-US" altLang="en-US" sz="1400" dirty="0">
                <a:latin typeface="Tahoma" panose="020B0604030504040204" pitchFamily="34" charset="0"/>
                <a:ea typeface="Tahoma" panose="020B0604030504040204" pitchFamily="34" charset="0"/>
                <a:cs typeface="Tahoma" panose="020B0604030504040204" pitchFamily="34" charset="0"/>
              </a:rPr>
              <a:t>Below are some of the default project templates available in .NET Core:</a:t>
            </a:r>
          </a:p>
          <a:p>
            <a:pPr marL="285750" lvl="3" indent="-285750">
              <a:spcBef>
                <a:spcPts val="800"/>
              </a:spcBef>
              <a:spcAft>
                <a:spcPts val="0"/>
              </a:spcAft>
              <a:buFont typeface="Wingdings" panose="05000000000000000000" pitchFamily="2" charset="2"/>
              <a:buChar char="q"/>
            </a:pPr>
            <a:r>
              <a:rPr lang="en-US" altLang="en-US" sz="1400" dirty="0">
                <a:latin typeface="Tahoma" panose="020B0604030504040204" pitchFamily="34" charset="0"/>
                <a:ea typeface="Tahoma" panose="020B0604030504040204" pitchFamily="34" charset="0"/>
                <a:cs typeface="Tahoma" panose="020B0604030504040204" pitchFamily="34" charset="0"/>
              </a:rPr>
              <a:t>Console Application</a:t>
            </a:r>
          </a:p>
          <a:p>
            <a:pPr marL="742950" lvl="4" indent="-285750">
              <a:spcBef>
                <a:spcPts val="0"/>
              </a:spcBef>
              <a:spcAft>
                <a:spcPts val="0"/>
              </a:spcAft>
              <a:buFont typeface="Wingdings" panose="05000000000000000000" pitchFamily="2" charset="2"/>
              <a:buChar char="v"/>
            </a:pPr>
            <a:r>
              <a:rPr lang="en-US" altLang="en-US" sz="1400" dirty="0">
                <a:latin typeface="Tahoma" panose="020B0604030504040204" pitchFamily="34" charset="0"/>
                <a:ea typeface="Tahoma" panose="020B0604030504040204" pitchFamily="34" charset="0"/>
                <a:cs typeface="Tahoma" panose="020B0604030504040204" pitchFamily="34" charset="0"/>
              </a:rPr>
              <a:t>dotnet new console -n </a:t>
            </a:r>
            <a:r>
              <a:rPr lang="en-US" altLang="en-US" sz="1400" dirty="0" err="1">
                <a:latin typeface="Tahoma" panose="020B0604030504040204" pitchFamily="34" charset="0"/>
                <a:ea typeface="Tahoma" panose="020B0604030504040204" pitchFamily="34" charset="0"/>
                <a:cs typeface="Tahoma" panose="020B0604030504040204" pitchFamily="34" charset="0"/>
              </a:rPr>
              <a:t>MyConsoleApp</a:t>
            </a:r>
            <a:endParaRPr lang="en-US" altLang="en-US" sz="1400" dirty="0">
              <a:latin typeface="Tahoma" panose="020B0604030504040204" pitchFamily="34" charset="0"/>
              <a:ea typeface="Tahoma" panose="020B0604030504040204" pitchFamily="34" charset="0"/>
              <a:cs typeface="Tahoma" panose="020B0604030504040204" pitchFamily="34" charset="0"/>
            </a:endParaRPr>
          </a:p>
          <a:p>
            <a:pPr marL="285750" lvl="3" indent="-285750">
              <a:spcBef>
                <a:spcPts val="600"/>
              </a:spcBef>
              <a:spcAft>
                <a:spcPts val="0"/>
              </a:spcAft>
              <a:buFont typeface="Wingdings" panose="05000000000000000000" pitchFamily="2" charset="2"/>
              <a:buChar char="q"/>
            </a:pPr>
            <a:r>
              <a:rPr lang="en-US" altLang="en-US" sz="1400" dirty="0">
                <a:latin typeface="Tahoma" panose="020B0604030504040204" pitchFamily="34" charset="0"/>
                <a:ea typeface="Tahoma" panose="020B0604030504040204" pitchFamily="34" charset="0"/>
                <a:cs typeface="Tahoma" panose="020B0604030504040204" pitchFamily="34" charset="0"/>
              </a:rPr>
              <a:t>Class Library</a:t>
            </a:r>
          </a:p>
          <a:p>
            <a:pPr marL="742950" lvl="4" indent="-285750">
              <a:spcBef>
                <a:spcPts val="0"/>
              </a:spcBef>
              <a:spcAft>
                <a:spcPts val="0"/>
              </a:spcAft>
              <a:buFont typeface="Wingdings" panose="05000000000000000000" pitchFamily="2" charset="2"/>
              <a:buChar char="v"/>
            </a:pPr>
            <a:r>
              <a:rPr lang="en-US" altLang="en-US" sz="1400" dirty="0">
                <a:latin typeface="Tahoma" panose="020B0604030504040204" pitchFamily="34" charset="0"/>
                <a:ea typeface="Tahoma" panose="020B0604030504040204" pitchFamily="34" charset="0"/>
                <a:cs typeface="Tahoma" panose="020B0604030504040204" pitchFamily="34" charset="0"/>
              </a:rPr>
              <a:t>dotnet new </a:t>
            </a:r>
            <a:r>
              <a:rPr lang="en-US" altLang="en-US" sz="1400" dirty="0" err="1">
                <a:latin typeface="Tahoma" panose="020B0604030504040204" pitchFamily="34" charset="0"/>
                <a:ea typeface="Tahoma" panose="020B0604030504040204" pitchFamily="34" charset="0"/>
                <a:cs typeface="Tahoma" panose="020B0604030504040204" pitchFamily="34" charset="0"/>
              </a:rPr>
              <a:t>classlib</a:t>
            </a:r>
            <a:r>
              <a:rPr lang="en-US" altLang="en-US" sz="1400" dirty="0">
                <a:latin typeface="Tahoma" panose="020B0604030504040204" pitchFamily="34" charset="0"/>
                <a:ea typeface="Tahoma" panose="020B0604030504040204" pitchFamily="34" charset="0"/>
                <a:cs typeface="Tahoma" panose="020B0604030504040204" pitchFamily="34" charset="0"/>
              </a:rPr>
              <a:t> -n </a:t>
            </a:r>
            <a:r>
              <a:rPr lang="en-US" altLang="en-US" sz="1400" dirty="0" err="1">
                <a:latin typeface="Tahoma" panose="020B0604030504040204" pitchFamily="34" charset="0"/>
                <a:ea typeface="Tahoma" panose="020B0604030504040204" pitchFamily="34" charset="0"/>
                <a:cs typeface="Tahoma" panose="020B0604030504040204" pitchFamily="34" charset="0"/>
              </a:rPr>
              <a:t>MyLibrary</a:t>
            </a:r>
            <a:endParaRPr lang="en-US" altLang="en-US" sz="1400" dirty="0">
              <a:latin typeface="Tahoma" panose="020B0604030504040204" pitchFamily="34" charset="0"/>
              <a:ea typeface="Tahoma" panose="020B0604030504040204" pitchFamily="34" charset="0"/>
              <a:cs typeface="Tahoma" panose="020B0604030504040204" pitchFamily="34" charset="0"/>
            </a:endParaRPr>
          </a:p>
          <a:p>
            <a:pPr marL="285750" lvl="3" indent="-285750">
              <a:spcBef>
                <a:spcPts val="600"/>
              </a:spcBef>
              <a:spcAft>
                <a:spcPts val="0"/>
              </a:spcAft>
              <a:buFont typeface="Wingdings" panose="05000000000000000000" pitchFamily="2" charset="2"/>
              <a:buChar char="q"/>
            </a:pPr>
            <a:r>
              <a:rPr lang="en-US" altLang="en-US" sz="1400" dirty="0">
                <a:latin typeface="Tahoma" panose="020B0604030504040204" pitchFamily="34" charset="0"/>
                <a:ea typeface="Tahoma" panose="020B0604030504040204" pitchFamily="34" charset="0"/>
                <a:cs typeface="Tahoma" panose="020B0604030504040204" pitchFamily="34" charset="0"/>
              </a:rPr>
              <a:t>ASP.NET Core API Application</a:t>
            </a:r>
          </a:p>
          <a:p>
            <a:pPr marL="742950" lvl="4" indent="-285750">
              <a:spcBef>
                <a:spcPts val="0"/>
              </a:spcBef>
              <a:spcAft>
                <a:spcPts val="0"/>
              </a:spcAft>
              <a:buFont typeface="Wingdings" panose="05000000000000000000" pitchFamily="2" charset="2"/>
              <a:buChar char="v"/>
            </a:pPr>
            <a:r>
              <a:rPr lang="en-US" altLang="en-US" sz="1400" dirty="0">
                <a:latin typeface="Tahoma" panose="020B0604030504040204" pitchFamily="34" charset="0"/>
                <a:ea typeface="Tahoma" panose="020B0604030504040204" pitchFamily="34" charset="0"/>
                <a:cs typeface="Tahoma" panose="020B0604030504040204" pitchFamily="34" charset="0"/>
              </a:rPr>
              <a:t>dotnet new </a:t>
            </a:r>
            <a:r>
              <a:rPr lang="en-US" altLang="en-US" sz="1400" dirty="0" err="1">
                <a:latin typeface="Tahoma" panose="020B0604030504040204" pitchFamily="34" charset="0"/>
                <a:ea typeface="Tahoma" panose="020B0604030504040204" pitchFamily="34" charset="0"/>
                <a:cs typeface="Tahoma" panose="020B0604030504040204" pitchFamily="34" charset="0"/>
              </a:rPr>
              <a:t>webapi</a:t>
            </a:r>
            <a:r>
              <a:rPr lang="en-US" altLang="en-US" sz="1400" dirty="0">
                <a:latin typeface="Tahoma" panose="020B0604030504040204" pitchFamily="34" charset="0"/>
                <a:ea typeface="Tahoma" panose="020B0604030504040204" pitchFamily="34" charset="0"/>
                <a:cs typeface="Tahoma" panose="020B0604030504040204" pitchFamily="34" charset="0"/>
              </a:rPr>
              <a:t> -n </a:t>
            </a:r>
            <a:r>
              <a:rPr lang="en-US" altLang="en-US" sz="1400" dirty="0" err="1">
                <a:latin typeface="Tahoma" panose="020B0604030504040204" pitchFamily="34" charset="0"/>
                <a:ea typeface="Tahoma" panose="020B0604030504040204" pitchFamily="34" charset="0"/>
                <a:cs typeface="Tahoma" panose="020B0604030504040204" pitchFamily="34" charset="0"/>
              </a:rPr>
              <a:t>MyApi</a:t>
            </a:r>
            <a:r>
              <a:rPr lang="en-US" altLang="en-US" sz="1400" dirty="0">
                <a:latin typeface="Tahoma" panose="020B0604030504040204" pitchFamily="34" charset="0"/>
                <a:ea typeface="Tahoma" panose="020B0604030504040204" pitchFamily="34" charset="0"/>
                <a:cs typeface="Tahoma" panose="020B0604030504040204" pitchFamily="34" charset="0"/>
              </a:rPr>
              <a:t> </a:t>
            </a:r>
          </a:p>
          <a:p>
            <a:pPr marL="285750" lvl="3" indent="-285750">
              <a:spcBef>
                <a:spcPts val="600"/>
              </a:spcBef>
              <a:spcAft>
                <a:spcPts val="0"/>
              </a:spcAft>
              <a:buFont typeface="Wingdings" panose="05000000000000000000" pitchFamily="2" charset="2"/>
              <a:buChar char="q"/>
            </a:pPr>
            <a:r>
              <a:rPr lang="en-US" altLang="en-US" sz="1400" dirty="0">
                <a:latin typeface="Tahoma" panose="020B0604030504040204" pitchFamily="34" charset="0"/>
                <a:ea typeface="Tahoma" panose="020B0604030504040204" pitchFamily="34" charset="0"/>
                <a:cs typeface="Tahoma" panose="020B0604030504040204" pitchFamily="34" charset="0"/>
              </a:rPr>
              <a:t>Razor Pages Web Application</a:t>
            </a:r>
          </a:p>
          <a:p>
            <a:pPr marL="742950" lvl="4" indent="-285750">
              <a:spcBef>
                <a:spcPts val="0"/>
              </a:spcBef>
              <a:spcAft>
                <a:spcPts val="0"/>
              </a:spcAft>
              <a:buFont typeface="Wingdings" panose="05000000000000000000" pitchFamily="2" charset="2"/>
              <a:buChar char="v"/>
            </a:pPr>
            <a:r>
              <a:rPr lang="en-US" altLang="en-US" sz="1400" dirty="0">
                <a:latin typeface="Tahoma" panose="020B0604030504040204" pitchFamily="34" charset="0"/>
                <a:ea typeface="Tahoma" panose="020B0604030504040204" pitchFamily="34" charset="0"/>
                <a:cs typeface="Tahoma" panose="020B0604030504040204" pitchFamily="34" charset="0"/>
              </a:rPr>
              <a:t>dotnet new webapp -n </a:t>
            </a:r>
            <a:r>
              <a:rPr lang="en-US" altLang="en-US" sz="1400" dirty="0" err="1">
                <a:latin typeface="Tahoma" panose="020B0604030504040204" pitchFamily="34" charset="0"/>
                <a:ea typeface="Tahoma" panose="020B0604030504040204" pitchFamily="34" charset="0"/>
                <a:cs typeface="Tahoma" panose="020B0604030504040204" pitchFamily="34" charset="0"/>
              </a:rPr>
              <a:t>MyRazorPagesApp</a:t>
            </a:r>
            <a:endParaRPr lang="en-US" altLang="en-US" sz="1400" dirty="0">
              <a:latin typeface="Tahoma" panose="020B0604030504040204" pitchFamily="34" charset="0"/>
              <a:ea typeface="Tahoma" panose="020B0604030504040204" pitchFamily="34" charset="0"/>
              <a:cs typeface="Tahoma" panose="020B0604030504040204" pitchFamily="34" charset="0"/>
            </a:endParaRPr>
          </a:p>
          <a:p>
            <a:pPr marL="285750" lvl="3" indent="-285750">
              <a:spcBef>
                <a:spcPts val="600"/>
              </a:spcBef>
              <a:spcAft>
                <a:spcPts val="0"/>
              </a:spcAft>
              <a:buFont typeface="Wingdings" panose="05000000000000000000" pitchFamily="2" charset="2"/>
              <a:buChar char="q"/>
            </a:pPr>
            <a:r>
              <a:rPr lang="en-US" altLang="en-US" sz="1400" dirty="0">
                <a:latin typeface="Tahoma" panose="020B0604030504040204" pitchFamily="34" charset="0"/>
                <a:ea typeface="Tahoma" panose="020B0604030504040204" pitchFamily="34" charset="0"/>
                <a:cs typeface="Tahoma" panose="020B0604030504040204" pitchFamily="34" charset="0"/>
              </a:rPr>
              <a:t>MVC (Model-View-Controller) Web Application</a:t>
            </a:r>
          </a:p>
          <a:p>
            <a:pPr marL="742950" lvl="4" indent="-285750">
              <a:spcBef>
                <a:spcPts val="0"/>
              </a:spcBef>
              <a:spcAft>
                <a:spcPts val="0"/>
              </a:spcAft>
              <a:buFont typeface="Wingdings" panose="05000000000000000000" pitchFamily="2" charset="2"/>
              <a:buChar char="v"/>
            </a:pPr>
            <a:r>
              <a:rPr lang="en-US" altLang="en-US" sz="1400" dirty="0">
                <a:latin typeface="Tahoma" panose="020B0604030504040204" pitchFamily="34" charset="0"/>
                <a:ea typeface="Tahoma" panose="020B0604030504040204" pitchFamily="34" charset="0"/>
                <a:cs typeface="Tahoma" panose="020B0604030504040204" pitchFamily="34" charset="0"/>
              </a:rPr>
              <a:t>dotnet new </a:t>
            </a:r>
            <a:r>
              <a:rPr lang="en-US" altLang="en-US" sz="1400" dirty="0" err="1">
                <a:latin typeface="Tahoma" panose="020B0604030504040204" pitchFamily="34" charset="0"/>
                <a:ea typeface="Tahoma" panose="020B0604030504040204" pitchFamily="34" charset="0"/>
                <a:cs typeface="Tahoma" panose="020B0604030504040204" pitchFamily="34" charset="0"/>
              </a:rPr>
              <a:t>mvc</a:t>
            </a:r>
            <a:r>
              <a:rPr lang="en-US" altLang="en-US" sz="1400" dirty="0">
                <a:latin typeface="Tahoma" panose="020B0604030504040204" pitchFamily="34" charset="0"/>
                <a:ea typeface="Tahoma" panose="020B0604030504040204" pitchFamily="34" charset="0"/>
                <a:cs typeface="Tahoma" panose="020B0604030504040204" pitchFamily="34" charset="0"/>
              </a:rPr>
              <a:t> -n </a:t>
            </a:r>
            <a:r>
              <a:rPr lang="en-US" altLang="en-US" sz="1400" dirty="0" err="1">
                <a:latin typeface="Tahoma" panose="020B0604030504040204" pitchFamily="34" charset="0"/>
                <a:ea typeface="Tahoma" panose="020B0604030504040204" pitchFamily="34" charset="0"/>
                <a:cs typeface="Tahoma" panose="020B0604030504040204" pitchFamily="34" charset="0"/>
              </a:rPr>
              <a:t>MyMvcApp</a:t>
            </a:r>
            <a:r>
              <a:rPr lang="en-US" altLang="en-US" sz="1400" dirty="0">
                <a:latin typeface="Tahoma" panose="020B0604030504040204" pitchFamily="34" charset="0"/>
                <a:ea typeface="Tahoma" panose="020B0604030504040204" pitchFamily="34" charset="0"/>
                <a:cs typeface="Tahoma" panose="020B0604030504040204" pitchFamily="34" charset="0"/>
              </a:rPr>
              <a:t> </a:t>
            </a:r>
          </a:p>
          <a:p>
            <a:pPr marL="285750" lvl="3" indent="-285750">
              <a:spcBef>
                <a:spcPts val="600"/>
              </a:spcBef>
              <a:spcAft>
                <a:spcPts val="0"/>
              </a:spcAft>
              <a:buFont typeface="Wingdings" panose="05000000000000000000" pitchFamily="2" charset="2"/>
              <a:buChar char="q"/>
            </a:pPr>
            <a:r>
              <a:rPr lang="en-US" altLang="en-US" sz="1400" dirty="0">
                <a:latin typeface="Tahoma" panose="020B0604030504040204" pitchFamily="34" charset="0"/>
                <a:ea typeface="Tahoma" panose="020B0604030504040204" pitchFamily="34" charset="0"/>
                <a:cs typeface="Tahoma" panose="020B0604030504040204" pitchFamily="34" charset="0"/>
              </a:rPr>
              <a:t>Angular with ASP.NET Core Web Application</a:t>
            </a:r>
          </a:p>
          <a:p>
            <a:pPr marL="742950" lvl="4" indent="-285750">
              <a:spcBef>
                <a:spcPts val="0"/>
              </a:spcBef>
              <a:spcAft>
                <a:spcPts val="0"/>
              </a:spcAft>
              <a:buFont typeface="Wingdings" panose="05000000000000000000" pitchFamily="2" charset="2"/>
              <a:buChar char="v"/>
            </a:pPr>
            <a:r>
              <a:rPr lang="en-US" altLang="en-US" sz="1400" dirty="0">
                <a:latin typeface="Tahoma" panose="020B0604030504040204" pitchFamily="34" charset="0"/>
                <a:ea typeface="Tahoma" panose="020B0604030504040204" pitchFamily="34" charset="0"/>
                <a:cs typeface="Tahoma" panose="020B0604030504040204" pitchFamily="34" charset="0"/>
              </a:rPr>
              <a:t>dotnet new angular -n </a:t>
            </a:r>
            <a:r>
              <a:rPr lang="en-US" altLang="en-US" sz="1400" dirty="0" err="1">
                <a:latin typeface="Tahoma" panose="020B0604030504040204" pitchFamily="34" charset="0"/>
                <a:ea typeface="Tahoma" panose="020B0604030504040204" pitchFamily="34" charset="0"/>
                <a:cs typeface="Tahoma" panose="020B0604030504040204" pitchFamily="34" charset="0"/>
              </a:rPr>
              <a:t>MyAngularApp</a:t>
            </a:r>
            <a:r>
              <a:rPr lang="en-US" altLang="en-US" sz="1400" dirty="0">
                <a:latin typeface="Tahoma" panose="020B0604030504040204" pitchFamily="34" charset="0"/>
                <a:ea typeface="Tahoma" panose="020B0604030504040204" pitchFamily="34" charset="0"/>
                <a:cs typeface="Tahoma" panose="020B0604030504040204" pitchFamily="34" charset="0"/>
              </a:rPr>
              <a:t> </a:t>
            </a:r>
          </a:p>
          <a:p>
            <a:endParaRPr lang="en-US" sz="1400" dirty="0"/>
          </a:p>
        </p:txBody>
      </p:sp>
      <p:pic>
        <p:nvPicPr>
          <p:cNvPr id="5" name="Picture 4">
            <a:extLst>
              <a:ext uri="{FF2B5EF4-FFF2-40B4-BE49-F238E27FC236}">
                <a16:creationId xmlns:a16="http://schemas.microsoft.com/office/drawing/2014/main" id="{D1EBBC97-A4B0-9DCC-64D0-8D5695A739BA}"/>
              </a:ext>
            </a:extLst>
          </p:cNvPr>
          <p:cNvPicPr>
            <a:picLocks noChangeAspect="1"/>
          </p:cNvPicPr>
          <p:nvPr/>
        </p:nvPicPr>
        <p:blipFill>
          <a:blip r:embed="rId3"/>
          <a:stretch>
            <a:fillRect/>
          </a:stretch>
        </p:blipFill>
        <p:spPr>
          <a:xfrm>
            <a:off x="4930730" y="1330354"/>
            <a:ext cx="4148183" cy="3688238"/>
          </a:xfrm>
          <a:prstGeom prst="rect">
            <a:avLst/>
          </a:prstGeom>
        </p:spPr>
      </p:pic>
    </p:spTree>
    <p:extLst>
      <p:ext uri="{BB962C8B-B14F-4D97-AF65-F5344CB8AC3E}">
        <p14:creationId xmlns:p14="http://schemas.microsoft.com/office/powerpoint/2010/main" val="793748388"/>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80975"/>
            <a:ext cx="8332788" cy="342900"/>
          </a:xfrm>
        </p:spPr>
        <p:txBody>
          <a:bodyPr>
            <a:noAutofit/>
          </a:bodyPr>
          <a:lstStyle/>
          <a:p>
            <a:pPr eaLnBrk="1" hangingPunct="1">
              <a:defRPr/>
            </a:pPr>
            <a:r>
              <a:rPr lang="en-US" dirty="0" err="1">
                <a:latin typeface="Tahoma" panose="020B0604030504040204" pitchFamily="34" charset="0"/>
                <a:ea typeface="Tahoma" panose="020B0604030504040204" pitchFamily="34" charset="0"/>
                <a:cs typeface="Tahoma" panose="020B0604030504040204" pitchFamily="34" charset="0"/>
              </a:rPr>
              <a:t>Asp.Net</a:t>
            </a:r>
            <a:r>
              <a:rPr lang="en-US" dirty="0">
                <a:latin typeface="Tahoma" panose="020B0604030504040204" pitchFamily="34" charset="0"/>
                <a:ea typeface="Tahoma" panose="020B0604030504040204" pitchFamily="34" charset="0"/>
                <a:cs typeface="Tahoma" panose="020B0604030504040204" pitchFamily="34" charset="0"/>
              </a:rPr>
              <a:t> Core Web Api Project Template</a:t>
            </a:r>
          </a:p>
        </p:txBody>
      </p:sp>
      <p:sp>
        <p:nvSpPr>
          <p:cNvPr id="6147" name="Content Placeholder 7"/>
          <p:cNvSpPr>
            <a:spLocks noGrp="1"/>
          </p:cNvSpPr>
          <p:nvPr>
            <p:ph idx="1"/>
          </p:nvPr>
        </p:nvSpPr>
        <p:spPr>
          <a:xfrm>
            <a:off x="746125" y="779859"/>
            <a:ext cx="8397875" cy="4182666"/>
          </a:xfrm>
        </p:spPr>
        <p:txBody>
          <a:bodyPr>
            <a:normAutofit/>
          </a:bodyPr>
          <a:lstStyle/>
          <a:p>
            <a:pPr>
              <a:buNone/>
            </a:pPr>
            <a:endPar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
            </a:pPr>
            <a:endParaRPr lang="en-US" altLang="en-US" sz="1200" b="0" dirty="0">
              <a:solidFill>
                <a:schemeClr val="tx1"/>
              </a:solidFill>
              <a:latin typeface="Tahoma" pitchFamily="34" charset="0"/>
              <a:ea typeface="Tahoma" pitchFamily="34" charset="0"/>
              <a:cs typeface="Tahoma" pitchFamily="34" charset="0"/>
            </a:endParaRPr>
          </a:p>
        </p:txBody>
      </p:sp>
      <p:sp>
        <p:nvSpPr>
          <p:cNvPr id="5" name="TextBox 4">
            <a:extLst>
              <a:ext uri="{FF2B5EF4-FFF2-40B4-BE49-F238E27FC236}">
                <a16:creationId xmlns:a16="http://schemas.microsoft.com/office/drawing/2014/main" id="{FCD7CC28-2A97-783C-6A05-AC8AB1D81646}"/>
              </a:ext>
            </a:extLst>
          </p:cNvPr>
          <p:cNvSpPr txBox="1"/>
          <p:nvPr/>
        </p:nvSpPr>
        <p:spPr>
          <a:xfrm>
            <a:off x="361950" y="934733"/>
            <a:ext cx="4579494" cy="4093428"/>
          </a:xfrm>
          <a:prstGeom prst="rect">
            <a:avLst/>
          </a:prstGeom>
          <a:noFill/>
        </p:spPr>
        <p:txBody>
          <a:bodyPr wrap="square">
            <a:spAutoFit/>
          </a:bodyPr>
          <a:lstStyle/>
          <a:p>
            <a:pPr marL="285750" lvl="3" indent="-285750">
              <a:spcBef>
                <a:spcPts val="800"/>
              </a:spcBef>
              <a:spcAft>
                <a:spcPts val="0"/>
              </a:spcAft>
              <a:buFont typeface="Wingdings" panose="05000000000000000000" pitchFamily="2" charset="2"/>
              <a:buChar char="q"/>
            </a:pPr>
            <a:r>
              <a:rPr lang="en-US" altLang="en-US" sz="1400" dirty="0">
                <a:latin typeface="Tahoma" panose="020B0604030504040204" pitchFamily="34" charset="0"/>
                <a:ea typeface="Tahoma" panose="020B0604030504040204" pitchFamily="34" charset="0"/>
                <a:cs typeface="Tahoma" panose="020B0604030504040204" pitchFamily="34" charset="0"/>
              </a:rPr>
              <a:t>Controllers</a:t>
            </a:r>
          </a:p>
          <a:p>
            <a:pPr marL="742950" lvl="4" indent="-285750">
              <a:spcBef>
                <a:spcPts val="0"/>
              </a:spcBef>
              <a:spcAft>
                <a:spcPts val="0"/>
              </a:spcAft>
              <a:buFont typeface="Wingdings" panose="05000000000000000000" pitchFamily="2" charset="2"/>
              <a:buChar char="v"/>
            </a:pPr>
            <a:r>
              <a:rPr lang="en-IN" sz="1400" dirty="0" err="1">
                <a:latin typeface="Tahoma" panose="020B0604030504040204" pitchFamily="34" charset="0"/>
                <a:ea typeface="Tahoma" panose="020B0604030504040204" pitchFamily="34" charset="0"/>
                <a:cs typeface="Tahoma" panose="020B0604030504040204" pitchFamily="34" charset="0"/>
              </a:rPr>
              <a:t>WeatherForecastController.cs</a:t>
            </a:r>
            <a:endParaRPr lang="en-US" altLang="en-US" sz="1400" dirty="0">
              <a:latin typeface="Tahoma" panose="020B0604030504040204" pitchFamily="34" charset="0"/>
              <a:ea typeface="Tahoma" panose="020B0604030504040204" pitchFamily="34" charset="0"/>
              <a:cs typeface="Tahoma" panose="020B0604030504040204" pitchFamily="34" charset="0"/>
            </a:endParaRPr>
          </a:p>
          <a:p>
            <a:pPr marL="285750" lvl="3" indent="-285750">
              <a:spcBef>
                <a:spcPts val="600"/>
              </a:spcBef>
              <a:spcAft>
                <a:spcPts val="0"/>
              </a:spcAft>
              <a:buFont typeface="Wingdings" panose="05000000000000000000" pitchFamily="2" charset="2"/>
              <a:buChar char="q"/>
            </a:pPr>
            <a:r>
              <a:rPr lang="en-US" altLang="en-US" sz="1400" dirty="0">
                <a:latin typeface="Tahoma" panose="020B0604030504040204" pitchFamily="34" charset="0"/>
                <a:ea typeface="Tahoma" panose="020B0604030504040204" pitchFamily="34" charset="0"/>
                <a:cs typeface="Tahoma" panose="020B0604030504040204" pitchFamily="34" charset="0"/>
              </a:rPr>
              <a:t>Obj</a:t>
            </a:r>
          </a:p>
          <a:p>
            <a:pPr marL="742950" lvl="4" indent="-285750">
              <a:spcBef>
                <a:spcPts val="0"/>
              </a:spcBef>
              <a:spcAft>
                <a:spcPts val="0"/>
              </a:spcAft>
              <a:buFont typeface="Wingdings" panose="05000000000000000000" pitchFamily="2" charset="2"/>
              <a:buChar char="v"/>
            </a:pPr>
            <a:r>
              <a:rPr lang="en-US" altLang="en-US" sz="1400" dirty="0">
                <a:latin typeface="Tahoma" panose="020B0604030504040204" pitchFamily="34" charset="0"/>
                <a:ea typeface="Tahoma" panose="020B0604030504040204" pitchFamily="34" charset="0"/>
                <a:cs typeface="Tahoma" panose="020B0604030504040204" pitchFamily="34" charset="0"/>
              </a:rPr>
              <a:t>Debug</a:t>
            </a:r>
          </a:p>
          <a:p>
            <a:pPr marL="742950" lvl="4" indent="-285750">
              <a:spcBef>
                <a:spcPts val="0"/>
              </a:spcBef>
              <a:spcAft>
                <a:spcPts val="0"/>
              </a:spcAft>
              <a:buFont typeface="Wingdings" panose="05000000000000000000" pitchFamily="2" charset="2"/>
              <a:buChar char="v"/>
            </a:pPr>
            <a:r>
              <a:rPr lang="en-US" altLang="en-US" sz="1400" dirty="0">
                <a:latin typeface="Tahoma" panose="020B0604030504040204" pitchFamily="34" charset="0"/>
                <a:ea typeface="Tahoma" panose="020B0604030504040204" pitchFamily="34" charset="0"/>
                <a:cs typeface="Tahoma" panose="020B0604030504040204" pitchFamily="34" charset="0"/>
              </a:rPr>
              <a:t>Release</a:t>
            </a:r>
          </a:p>
          <a:p>
            <a:pPr marL="285750" lvl="3" indent="-285750">
              <a:spcBef>
                <a:spcPts val="600"/>
              </a:spcBef>
              <a:spcAft>
                <a:spcPts val="0"/>
              </a:spcAft>
              <a:buFont typeface="Wingdings" panose="05000000000000000000" pitchFamily="2" charset="2"/>
              <a:buChar char="q"/>
            </a:pPr>
            <a:r>
              <a:rPr lang="en-US" altLang="en-US" sz="1400" dirty="0">
                <a:latin typeface="Tahoma" panose="020B0604030504040204" pitchFamily="34" charset="0"/>
                <a:ea typeface="Tahoma" panose="020B0604030504040204" pitchFamily="34" charset="0"/>
                <a:cs typeface="Tahoma" panose="020B0604030504040204" pitchFamily="34" charset="0"/>
              </a:rPr>
              <a:t>Properties</a:t>
            </a:r>
          </a:p>
          <a:p>
            <a:pPr marL="742950" lvl="4" indent="-285750">
              <a:spcBef>
                <a:spcPts val="0"/>
              </a:spcBef>
              <a:spcAft>
                <a:spcPts val="0"/>
              </a:spcAft>
              <a:buFont typeface="Wingdings" panose="05000000000000000000" pitchFamily="2" charset="2"/>
              <a:buChar char="v"/>
            </a:pPr>
            <a:r>
              <a:rPr lang="en-US" altLang="en-US" sz="1400" dirty="0" err="1">
                <a:latin typeface="Tahoma" panose="020B0604030504040204" pitchFamily="34" charset="0"/>
                <a:ea typeface="Tahoma" panose="020B0604030504040204" pitchFamily="34" charset="0"/>
                <a:cs typeface="Tahoma" panose="020B0604030504040204" pitchFamily="34" charset="0"/>
              </a:rPr>
              <a:t>launchSettings.json</a:t>
            </a:r>
            <a:endParaRPr lang="en-US" altLang="en-US" sz="1400" dirty="0">
              <a:latin typeface="Tahoma" panose="020B0604030504040204" pitchFamily="34" charset="0"/>
              <a:ea typeface="Tahoma" panose="020B0604030504040204" pitchFamily="34" charset="0"/>
              <a:cs typeface="Tahoma" panose="020B0604030504040204" pitchFamily="34" charset="0"/>
            </a:endParaRPr>
          </a:p>
          <a:p>
            <a:pPr marL="285750" lvl="3" indent="-285750">
              <a:spcBef>
                <a:spcPts val="600"/>
              </a:spcBef>
              <a:spcAft>
                <a:spcPts val="0"/>
              </a:spcAft>
              <a:buFont typeface="Wingdings" panose="05000000000000000000" pitchFamily="2" charset="2"/>
              <a:buChar char="q"/>
            </a:pPr>
            <a:r>
              <a:rPr lang="en-US" altLang="en-US" sz="1400" dirty="0" err="1">
                <a:latin typeface="Tahoma" panose="020B0604030504040204" pitchFamily="34" charset="0"/>
                <a:ea typeface="Tahoma" panose="020B0604030504040204" pitchFamily="34" charset="0"/>
                <a:cs typeface="Tahoma" panose="020B0604030504040204" pitchFamily="34" charset="0"/>
              </a:rPr>
              <a:t>appSettings.json</a:t>
            </a:r>
            <a:endParaRPr lang="en-US" altLang="en-US" sz="1400" dirty="0">
              <a:latin typeface="Tahoma" panose="020B0604030504040204" pitchFamily="34" charset="0"/>
              <a:ea typeface="Tahoma" panose="020B0604030504040204" pitchFamily="34" charset="0"/>
              <a:cs typeface="Tahoma" panose="020B0604030504040204" pitchFamily="34" charset="0"/>
            </a:endParaRPr>
          </a:p>
          <a:p>
            <a:pPr marL="742950" lvl="4" indent="-285750">
              <a:spcBef>
                <a:spcPts val="600"/>
              </a:spcBef>
              <a:spcAft>
                <a:spcPts val="0"/>
              </a:spcAft>
              <a:buFont typeface="Wingdings" panose="05000000000000000000" pitchFamily="2" charset="2"/>
              <a:buChar char="v"/>
            </a:pPr>
            <a:r>
              <a:rPr lang="en-US" altLang="en-US" sz="1400" dirty="0" err="1">
                <a:latin typeface="Tahoma" panose="020B0604030504040204" pitchFamily="34" charset="0"/>
                <a:ea typeface="Tahoma" panose="020B0604030504040204" pitchFamily="34" charset="0"/>
                <a:cs typeface="Tahoma" panose="020B0604030504040204" pitchFamily="34" charset="0"/>
              </a:rPr>
              <a:t>Appsettings.Development.json</a:t>
            </a:r>
            <a:endParaRPr lang="en-US" altLang="en-US" sz="1400" dirty="0">
              <a:latin typeface="Tahoma" panose="020B0604030504040204" pitchFamily="34" charset="0"/>
              <a:ea typeface="Tahoma" panose="020B0604030504040204" pitchFamily="34" charset="0"/>
              <a:cs typeface="Tahoma" panose="020B0604030504040204" pitchFamily="34" charset="0"/>
            </a:endParaRPr>
          </a:p>
          <a:p>
            <a:pPr marL="285750" lvl="3" indent="-285750">
              <a:spcBef>
                <a:spcPts val="600"/>
              </a:spcBef>
              <a:spcAft>
                <a:spcPts val="0"/>
              </a:spcAft>
              <a:buFont typeface="Wingdings" panose="05000000000000000000" pitchFamily="2" charset="2"/>
              <a:buChar char="q"/>
            </a:pPr>
            <a:r>
              <a:rPr lang="en-US" altLang="en-US" sz="1400" dirty="0" err="1">
                <a:latin typeface="Tahoma" panose="020B0604030504040204" pitchFamily="34" charset="0"/>
                <a:ea typeface="Tahoma" panose="020B0604030504040204" pitchFamily="34" charset="0"/>
                <a:cs typeface="Tahoma" panose="020B0604030504040204" pitchFamily="34" charset="0"/>
              </a:rPr>
              <a:t>Mywebapi.csproj</a:t>
            </a:r>
            <a:endParaRPr lang="en-US" altLang="en-US" sz="1400" dirty="0">
              <a:latin typeface="Tahoma" panose="020B0604030504040204" pitchFamily="34" charset="0"/>
              <a:ea typeface="Tahoma" panose="020B0604030504040204" pitchFamily="34" charset="0"/>
              <a:cs typeface="Tahoma" panose="020B0604030504040204" pitchFamily="34" charset="0"/>
            </a:endParaRPr>
          </a:p>
          <a:p>
            <a:pPr marL="285750" lvl="3" indent="-285750">
              <a:spcBef>
                <a:spcPts val="600"/>
              </a:spcBef>
              <a:spcAft>
                <a:spcPts val="0"/>
              </a:spcAft>
              <a:buFont typeface="Wingdings" panose="05000000000000000000" pitchFamily="2" charset="2"/>
              <a:buChar char="q"/>
            </a:pPr>
            <a:r>
              <a:rPr lang="en-US" altLang="en-US" sz="1400" dirty="0" err="1">
                <a:latin typeface="Tahoma" panose="020B0604030504040204" pitchFamily="34" charset="0"/>
                <a:ea typeface="Tahoma" panose="020B0604030504040204" pitchFamily="34" charset="0"/>
                <a:cs typeface="Tahoma" panose="020B0604030504040204" pitchFamily="34" charset="0"/>
              </a:rPr>
              <a:t>Program.cs</a:t>
            </a:r>
            <a:endParaRPr lang="en-US" altLang="en-US" sz="1400" dirty="0">
              <a:latin typeface="Tahoma" panose="020B0604030504040204" pitchFamily="34" charset="0"/>
              <a:ea typeface="Tahoma" panose="020B0604030504040204" pitchFamily="34" charset="0"/>
              <a:cs typeface="Tahoma" panose="020B0604030504040204" pitchFamily="34" charset="0"/>
            </a:endParaRPr>
          </a:p>
          <a:p>
            <a:pPr marL="285750" lvl="3" indent="-285750">
              <a:spcBef>
                <a:spcPts val="600"/>
              </a:spcBef>
              <a:spcAft>
                <a:spcPts val="0"/>
              </a:spcAft>
              <a:buFont typeface="Wingdings" panose="05000000000000000000" pitchFamily="2" charset="2"/>
              <a:buChar char="q"/>
            </a:pPr>
            <a:r>
              <a:rPr lang="en-US" altLang="en-US" sz="1400" dirty="0" err="1">
                <a:latin typeface="Tahoma" panose="020B0604030504040204" pitchFamily="34" charset="0"/>
                <a:ea typeface="Tahoma" panose="020B0604030504040204" pitchFamily="34" charset="0"/>
                <a:cs typeface="Tahoma" panose="020B0604030504040204" pitchFamily="34" charset="0"/>
              </a:rPr>
              <a:t>WeatherForecast.cs</a:t>
            </a:r>
            <a:endParaRPr lang="en-US" altLang="en-US" sz="1400" dirty="0">
              <a:latin typeface="Tahoma" panose="020B0604030504040204" pitchFamily="34" charset="0"/>
              <a:ea typeface="Tahoma" panose="020B0604030504040204" pitchFamily="34" charset="0"/>
              <a:cs typeface="Tahoma" panose="020B0604030504040204" pitchFamily="34" charset="0"/>
            </a:endParaRPr>
          </a:p>
          <a:p>
            <a:pPr marL="285750" lvl="3" indent="-285750">
              <a:spcBef>
                <a:spcPts val="600"/>
              </a:spcBef>
              <a:spcAft>
                <a:spcPts val="0"/>
              </a:spcAft>
              <a:buFont typeface="Wingdings" panose="05000000000000000000" pitchFamily="2" charset="2"/>
              <a:buChar char="q"/>
            </a:pPr>
            <a:endParaRPr lang="en-US" altLang="en-US" sz="1400" dirty="0">
              <a:latin typeface="Tahoma" panose="020B0604030504040204" pitchFamily="34" charset="0"/>
              <a:ea typeface="Tahoma" panose="020B0604030504040204" pitchFamily="34" charset="0"/>
              <a:cs typeface="Tahoma" panose="020B0604030504040204" pitchFamily="34" charset="0"/>
            </a:endParaRPr>
          </a:p>
          <a:p>
            <a:pPr marL="742950" lvl="4" indent="-285750">
              <a:spcBef>
                <a:spcPts val="600"/>
              </a:spcBef>
              <a:spcAft>
                <a:spcPts val="0"/>
              </a:spcAft>
              <a:buFont typeface="Wingdings" panose="05000000000000000000" pitchFamily="2" charset="2"/>
              <a:buChar char="q"/>
            </a:pPr>
            <a:endParaRPr lang="en-US" altLang="en-US" sz="1400" dirty="0">
              <a:latin typeface="Tahoma" panose="020B0604030504040204" pitchFamily="34" charset="0"/>
              <a:ea typeface="Tahoma" panose="020B0604030504040204" pitchFamily="34" charset="0"/>
              <a:cs typeface="Tahoma" panose="020B0604030504040204" pitchFamily="34" charset="0"/>
            </a:endParaRPr>
          </a:p>
          <a:p>
            <a:pPr marL="742950" lvl="4" indent="-285750">
              <a:spcBef>
                <a:spcPts val="600"/>
              </a:spcBef>
              <a:spcAft>
                <a:spcPts val="0"/>
              </a:spcAft>
              <a:buFont typeface="Wingdings" panose="05000000000000000000" pitchFamily="2" charset="2"/>
              <a:buChar char="q"/>
            </a:pPr>
            <a:endParaRPr lang="en-US" altLang="en-US" sz="1400" dirty="0">
              <a:latin typeface="Tahoma" panose="020B0604030504040204" pitchFamily="34" charset="0"/>
              <a:ea typeface="Tahoma" panose="020B0604030504040204" pitchFamily="34" charset="0"/>
              <a:cs typeface="Tahoma" panose="020B0604030504040204" pitchFamily="34" charset="0"/>
            </a:endParaRPr>
          </a:p>
        </p:txBody>
      </p:sp>
      <p:pic>
        <p:nvPicPr>
          <p:cNvPr id="10" name="Picture 9">
            <a:extLst>
              <a:ext uri="{FF2B5EF4-FFF2-40B4-BE49-F238E27FC236}">
                <a16:creationId xmlns:a16="http://schemas.microsoft.com/office/drawing/2014/main" id="{1C132E64-AEF0-453E-D457-5CFDE2B8AF67}"/>
              </a:ext>
            </a:extLst>
          </p:cNvPr>
          <p:cNvPicPr>
            <a:picLocks noChangeAspect="1"/>
          </p:cNvPicPr>
          <p:nvPr/>
        </p:nvPicPr>
        <p:blipFill rotWithShape="1">
          <a:blip r:embed="rId3"/>
          <a:srcRect l="3423"/>
          <a:stretch/>
        </p:blipFill>
        <p:spPr>
          <a:xfrm>
            <a:off x="5513493" y="860212"/>
            <a:ext cx="3009985" cy="3887471"/>
          </a:xfrm>
          <a:prstGeom prst="rect">
            <a:avLst/>
          </a:prstGeom>
        </p:spPr>
      </p:pic>
    </p:spTree>
    <p:extLst>
      <p:ext uri="{BB962C8B-B14F-4D97-AF65-F5344CB8AC3E}">
        <p14:creationId xmlns:p14="http://schemas.microsoft.com/office/powerpoint/2010/main" val="501309538"/>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80975"/>
            <a:ext cx="8332788" cy="342900"/>
          </a:xfrm>
        </p:spPr>
        <p:txBody>
          <a:bodyPr>
            <a:noAutofit/>
          </a:bodyPr>
          <a:lstStyle/>
          <a:p>
            <a:pPr eaLnBrk="1" hangingPunct="1">
              <a:defRPr/>
            </a:pPr>
            <a:r>
              <a:rPr lang="en-US" dirty="0">
                <a:latin typeface="Tahoma" panose="020B0604030504040204" pitchFamily="34" charset="0"/>
                <a:ea typeface="Tahoma" panose="020B0604030504040204" pitchFamily="34" charset="0"/>
                <a:cs typeface="Tahoma" panose="020B0604030504040204" pitchFamily="34" charset="0"/>
              </a:rPr>
              <a:t>How to implement REST API in .Net Core</a:t>
            </a:r>
          </a:p>
        </p:txBody>
      </p:sp>
      <p:sp>
        <p:nvSpPr>
          <p:cNvPr id="6147" name="Content Placeholder 7"/>
          <p:cNvSpPr>
            <a:spLocks noGrp="1"/>
          </p:cNvSpPr>
          <p:nvPr>
            <p:ph idx="1"/>
          </p:nvPr>
        </p:nvSpPr>
        <p:spPr>
          <a:xfrm>
            <a:off x="746125" y="779859"/>
            <a:ext cx="8397875" cy="4182666"/>
          </a:xfrm>
        </p:spPr>
        <p:txBody>
          <a:bodyPr>
            <a:normAutofit/>
          </a:bodyPr>
          <a:lstStyle/>
          <a:p>
            <a:pPr>
              <a:buNone/>
            </a:pPr>
            <a:endPar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
            </a:pPr>
            <a:endParaRPr lang="en-US" altLang="en-US" sz="1200" b="0" dirty="0">
              <a:solidFill>
                <a:schemeClr val="tx1"/>
              </a:solidFill>
              <a:latin typeface="Tahoma" pitchFamily="34" charset="0"/>
              <a:ea typeface="Tahoma" pitchFamily="34" charset="0"/>
              <a:cs typeface="Tahoma" pitchFamily="34" charset="0"/>
            </a:endParaRPr>
          </a:p>
        </p:txBody>
      </p:sp>
      <p:sp>
        <p:nvSpPr>
          <p:cNvPr id="3" name="TextBox 2"/>
          <p:cNvSpPr txBox="1"/>
          <p:nvPr/>
        </p:nvSpPr>
        <p:spPr>
          <a:xfrm>
            <a:off x="523875" y="771203"/>
            <a:ext cx="7972425" cy="3775393"/>
          </a:xfrm>
          <a:prstGeom prst="rect">
            <a:avLst/>
          </a:prstGeom>
          <a:noFill/>
        </p:spPr>
        <p:txBody>
          <a:bodyPr wrap="square" rtlCol="0">
            <a:spAutoFit/>
          </a:bodyPr>
          <a:lstStyle/>
          <a:p>
            <a:pPr marL="285750" indent="-285750">
              <a:buFont typeface="Wingdings" pitchFamily="2" charset="2"/>
              <a:buChar char="§"/>
            </a:pPr>
            <a:r>
              <a:rPr lang="en-US" altLang="en-US" sz="1400" dirty="0">
                <a:latin typeface="Tahoma" panose="020B0604030504040204" pitchFamily="34" charset="0"/>
                <a:ea typeface="Tahoma" panose="020B0604030504040204" pitchFamily="34" charset="0"/>
                <a:cs typeface="Tahoma" panose="020B0604030504040204" pitchFamily="34" charset="0"/>
              </a:rPr>
              <a:t>Implementing a REST API in ASP.NET Core involves creating controllers, defining routes, handling HTTP requests and responses, and configuring the application to handle RESTful operations. </a:t>
            </a:r>
          </a:p>
          <a:p>
            <a:pPr marL="285750" indent="-285750">
              <a:spcBef>
                <a:spcPts val="800"/>
              </a:spcBef>
              <a:buFont typeface="Wingdings" pitchFamily="2" charset="2"/>
              <a:buChar char="§"/>
            </a:pPr>
            <a:r>
              <a:rPr lang="en-US" altLang="en-US" sz="1400" dirty="0">
                <a:latin typeface="Tahoma" panose="020B0604030504040204" pitchFamily="34" charset="0"/>
                <a:ea typeface="Tahoma" panose="020B0604030504040204" pitchFamily="34" charset="0"/>
                <a:cs typeface="Tahoma" panose="020B0604030504040204" pitchFamily="34" charset="0"/>
              </a:rPr>
              <a:t>Below is a step-by-step guide to creating a simple REST API in ASP.NET Core.</a:t>
            </a:r>
          </a:p>
          <a:p>
            <a:pPr marL="285750" lvl="3" indent="-285750">
              <a:spcBef>
                <a:spcPts val="800"/>
              </a:spcBef>
              <a:spcAft>
                <a:spcPts val="0"/>
              </a:spcAft>
              <a:buFont typeface="Wingdings" panose="05000000000000000000" pitchFamily="2" charset="2"/>
              <a:buChar char="q"/>
            </a:pPr>
            <a:r>
              <a:rPr lang="en-US" altLang="en-US" sz="1400" dirty="0">
                <a:latin typeface="Tahoma" panose="020B0604030504040204" pitchFamily="34" charset="0"/>
                <a:ea typeface="Tahoma" panose="020B0604030504040204" pitchFamily="34" charset="0"/>
                <a:cs typeface="Tahoma" panose="020B0604030504040204" pitchFamily="34" charset="0"/>
              </a:rPr>
              <a:t>Step 1: Create a new ASP.NET Core Project</a:t>
            </a:r>
          </a:p>
          <a:p>
            <a:pPr marL="742950" lvl="4" indent="-285750">
              <a:spcBef>
                <a:spcPts val="0"/>
              </a:spcBef>
              <a:spcAft>
                <a:spcPts val="0"/>
              </a:spcAft>
              <a:buFont typeface="Wingdings" panose="05000000000000000000" pitchFamily="2" charset="2"/>
              <a:buChar char="v"/>
            </a:pPr>
            <a:r>
              <a:rPr lang="en-US" altLang="en-US" sz="1400" dirty="0">
                <a:latin typeface="Tahoma" panose="020B0604030504040204" pitchFamily="34" charset="0"/>
                <a:ea typeface="Tahoma" panose="020B0604030504040204" pitchFamily="34" charset="0"/>
                <a:cs typeface="Tahoma" panose="020B0604030504040204" pitchFamily="34" charset="0"/>
              </a:rPr>
              <a:t>dotnet new </a:t>
            </a:r>
            <a:r>
              <a:rPr lang="en-US" altLang="en-US" sz="1400" dirty="0" err="1">
                <a:latin typeface="Tahoma" panose="020B0604030504040204" pitchFamily="34" charset="0"/>
                <a:ea typeface="Tahoma" panose="020B0604030504040204" pitchFamily="34" charset="0"/>
                <a:cs typeface="Tahoma" panose="020B0604030504040204" pitchFamily="34" charset="0"/>
              </a:rPr>
              <a:t>webapi</a:t>
            </a:r>
            <a:r>
              <a:rPr lang="en-US" altLang="en-US" sz="1400" dirty="0">
                <a:latin typeface="Tahoma" panose="020B0604030504040204" pitchFamily="34" charset="0"/>
                <a:ea typeface="Tahoma" panose="020B0604030504040204" pitchFamily="34" charset="0"/>
                <a:cs typeface="Tahoma" panose="020B0604030504040204" pitchFamily="34" charset="0"/>
              </a:rPr>
              <a:t> -n </a:t>
            </a:r>
            <a:r>
              <a:rPr lang="en-US" altLang="en-US" sz="1400" dirty="0" err="1">
                <a:latin typeface="Tahoma" panose="020B0604030504040204" pitchFamily="34" charset="0"/>
                <a:ea typeface="Tahoma" panose="020B0604030504040204" pitchFamily="34" charset="0"/>
                <a:cs typeface="Tahoma" panose="020B0604030504040204" pitchFamily="34" charset="0"/>
              </a:rPr>
              <a:t>MyApi</a:t>
            </a:r>
            <a:endParaRPr lang="en-US" altLang="en-US" sz="1400" dirty="0">
              <a:latin typeface="Tahoma" panose="020B0604030504040204" pitchFamily="34" charset="0"/>
              <a:ea typeface="Tahoma" panose="020B0604030504040204" pitchFamily="34" charset="0"/>
              <a:cs typeface="Tahoma" panose="020B0604030504040204" pitchFamily="34" charset="0"/>
            </a:endParaRPr>
          </a:p>
          <a:p>
            <a:pPr marL="742950" lvl="4" indent="-285750">
              <a:spcBef>
                <a:spcPts val="0"/>
              </a:spcBef>
              <a:spcAft>
                <a:spcPts val="0"/>
              </a:spcAft>
              <a:buFont typeface="Wingdings" panose="05000000000000000000" pitchFamily="2" charset="2"/>
              <a:buChar char="v"/>
            </a:pPr>
            <a:r>
              <a:rPr lang="en-US" altLang="en-US" sz="1400" dirty="0">
                <a:latin typeface="Tahoma" panose="020B0604030504040204" pitchFamily="34" charset="0"/>
                <a:ea typeface="Tahoma" panose="020B0604030504040204" pitchFamily="34" charset="0"/>
                <a:cs typeface="Tahoma" panose="020B0604030504040204" pitchFamily="34" charset="0"/>
              </a:rPr>
              <a:t>cd </a:t>
            </a:r>
            <a:r>
              <a:rPr lang="en-US" altLang="en-US" sz="1400" dirty="0" err="1">
                <a:latin typeface="Tahoma" panose="020B0604030504040204" pitchFamily="34" charset="0"/>
                <a:ea typeface="Tahoma" panose="020B0604030504040204" pitchFamily="34" charset="0"/>
                <a:cs typeface="Tahoma" panose="020B0604030504040204" pitchFamily="34" charset="0"/>
              </a:rPr>
              <a:t>MyApi</a:t>
            </a:r>
            <a:endParaRPr lang="en-US" altLang="en-US" sz="1400" dirty="0">
              <a:latin typeface="Tahoma" panose="020B0604030504040204" pitchFamily="34" charset="0"/>
              <a:ea typeface="Tahoma" panose="020B0604030504040204" pitchFamily="34" charset="0"/>
              <a:cs typeface="Tahoma" panose="020B0604030504040204" pitchFamily="34" charset="0"/>
            </a:endParaRPr>
          </a:p>
          <a:p>
            <a:pPr marL="742950" lvl="4" indent="-285750">
              <a:spcBef>
                <a:spcPts val="0"/>
              </a:spcBef>
              <a:spcAft>
                <a:spcPts val="0"/>
              </a:spcAft>
              <a:buFont typeface="Wingdings" panose="05000000000000000000" pitchFamily="2" charset="2"/>
              <a:buChar char="v"/>
            </a:pPr>
            <a:endParaRPr lang="en-US" sz="1400" dirty="0">
              <a:latin typeface="Tahoma" panose="020B0604030504040204" pitchFamily="34" charset="0"/>
              <a:ea typeface="Tahoma" panose="020B0604030504040204" pitchFamily="34" charset="0"/>
              <a:cs typeface="Tahoma" panose="020B0604030504040204" pitchFamily="34" charset="0"/>
            </a:endParaRPr>
          </a:p>
          <a:p>
            <a:pPr marL="285750" lvl="3" indent="-285750">
              <a:spcBef>
                <a:spcPts val="800"/>
              </a:spcBef>
              <a:spcAft>
                <a:spcPts val="0"/>
              </a:spcAft>
              <a:buFont typeface="Wingdings" panose="05000000000000000000" pitchFamily="2" charset="2"/>
              <a:buChar char="q"/>
            </a:pPr>
            <a:r>
              <a:rPr lang="en-US" sz="1400" dirty="0">
                <a:latin typeface="Tahoma" panose="020B0604030504040204" pitchFamily="34" charset="0"/>
                <a:ea typeface="Tahoma" panose="020B0604030504040204" pitchFamily="34" charset="0"/>
                <a:cs typeface="Tahoma" panose="020B0604030504040204" pitchFamily="34" charset="0"/>
              </a:rPr>
              <a:t>Step 2: Create a Controller</a:t>
            </a:r>
          </a:p>
          <a:p>
            <a:pPr marL="285750" lvl="3" indent="-285750">
              <a:spcBef>
                <a:spcPts val="800"/>
              </a:spcBef>
              <a:spcAft>
                <a:spcPts val="0"/>
              </a:spcAft>
              <a:buFont typeface="Wingdings" panose="05000000000000000000" pitchFamily="2" charset="2"/>
              <a:buChar char="q"/>
            </a:pPr>
            <a:r>
              <a:rPr lang="en-US" sz="1400" dirty="0">
                <a:latin typeface="Tahoma" panose="020B0604030504040204" pitchFamily="34" charset="0"/>
                <a:ea typeface="Tahoma" panose="020B0604030504040204" pitchFamily="34" charset="0"/>
                <a:cs typeface="Tahoma" panose="020B0604030504040204" pitchFamily="34" charset="0"/>
              </a:rPr>
              <a:t>Step 3: Define Action Method</a:t>
            </a:r>
          </a:p>
          <a:p>
            <a:pPr marL="285750" lvl="3" indent="-285750">
              <a:spcBef>
                <a:spcPts val="800"/>
              </a:spcBef>
              <a:spcAft>
                <a:spcPts val="0"/>
              </a:spcAft>
              <a:buFont typeface="Wingdings" panose="05000000000000000000" pitchFamily="2" charset="2"/>
              <a:buChar char="q"/>
            </a:pPr>
            <a:r>
              <a:rPr lang="en-US" sz="1400" dirty="0">
                <a:latin typeface="Tahoma" panose="020B0604030504040204" pitchFamily="34" charset="0"/>
                <a:ea typeface="Tahoma" panose="020B0604030504040204" pitchFamily="34" charset="0"/>
                <a:cs typeface="Tahoma" panose="020B0604030504040204" pitchFamily="34" charset="0"/>
              </a:rPr>
              <a:t>Step 4: Run the Application</a:t>
            </a:r>
          </a:p>
          <a:p>
            <a:pPr marL="742950" lvl="4" indent="-285750">
              <a:spcBef>
                <a:spcPts val="0"/>
              </a:spcBef>
              <a:spcAft>
                <a:spcPts val="600"/>
              </a:spcAft>
              <a:buFont typeface="Wingdings" panose="05000000000000000000" pitchFamily="2" charset="2"/>
              <a:buChar char="v"/>
            </a:pPr>
            <a:r>
              <a:rPr lang="en-US" sz="1400" dirty="0">
                <a:latin typeface="Tahoma" panose="020B0604030504040204" pitchFamily="34" charset="0"/>
                <a:ea typeface="Tahoma" panose="020B0604030504040204" pitchFamily="34" charset="0"/>
                <a:cs typeface="Tahoma" panose="020B0604030504040204" pitchFamily="34" charset="0"/>
              </a:rPr>
              <a:t>dotnet build</a:t>
            </a:r>
          </a:p>
          <a:p>
            <a:pPr marL="742950" lvl="4" indent="-285750">
              <a:spcBef>
                <a:spcPts val="0"/>
              </a:spcBef>
              <a:spcAft>
                <a:spcPts val="600"/>
              </a:spcAft>
              <a:buFont typeface="Wingdings" panose="05000000000000000000" pitchFamily="2" charset="2"/>
              <a:buChar char="v"/>
            </a:pPr>
            <a:r>
              <a:rPr lang="en-US" sz="1400" dirty="0">
                <a:latin typeface="Tahoma" panose="020B0604030504040204" pitchFamily="34" charset="0"/>
                <a:ea typeface="Tahoma" panose="020B0604030504040204" pitchFamily="34" charset="0"/>
                <a:cs typeface="Tahoma" panose="020B0604030504040204" pitchFamily="34" charset="0"/>
              </a:rPr>
              <a:t>dotnet run </a:t>
            </a:r>
          </a:p>
          <a:p>
            <a:pPr marL="742950" lvl="4" indent="-285750">
              <a:spcBef>
                <a:spcPts val="0"/>
              </a:spcBef>
              <a:spcAft>
                <a:spcPts val="600"/>
              </a:spcAft>
              <a:buFont typeface="Wingdings" panose="05000000000000000000" pitchFamily="2" charset="2"/>
              <a:buChar char="v"/>
            </a:pPr>
            <a:r>
              <a:rPr lang="en-US" sz="1400" dirty="0">
                <a:latin typeface="Tahoma" panose="020B0604030504040204" pitchFamily="34" charset="0"/>
                <a:ea typeface="Tahoma" panose="020B0604030504040204" pitchFamily="34" charset="0"/>
                <a:cs typeface="Tahoma" panose="020B0604030504040204" pitchFamily="34" charset="0"/>
              </a:rPr>
              <a:t>Your API will be available at https://localhost:7012/swagger.</a:t>
            </a:r>
          </a:p>
        </p:txBody>
      </p:sp>
      <p:pic>
        <p:nvPicPr>
          <p:cNvPr id="8" name="Picture 7">
            <a:extLst>
              <a:ext uri="{FF2B5EF4-FFF2-40B4-BE49-F238E27FC236}">
                <a16:creationId xmlns:a16="http://schemas.microsoft.com/office/drawing/2014/main" id="{3C479C22-60B8-7248-D21C-172D84618349}"/>
              </a:ext>
            </a:extLst>
          </p:cNvPr>
          <p:cNvPicPr>
            <a:picLocks noChangeAspect="1"/>
          </p:cNvPicPr>
          <p:nvPr/>
        </p:nvPicPr>
        <p:blipFill>
          <a:blip r:embed="rId3"/>
          <a:stretch>
            <a:fillRect/>
          </a:stretch>
        </p:blipFill>
        <p:spPr>
          <a:xfrm>
            <a:off x="4430307" y="1788159"/>
            <a:ext cx="4189817" cy="2358229"/>
          </a:xfrm>
          <a:prstGeom prst="rect">
            <a:avLst/>
          </a:prstGeom>
        </p:spPr>
      </p:pic>
    </p:spTree>
    <p:extLst>
      <p:ext uri="{BB962C8B-B14F-4D97-AF65-F5344CB8AC3E}">
        <p14:creationId xmlns:p14="http://schemas.microsoft.com/office/powerpoint/2010/main" val="3709847024"/>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80975"/>
            <a:ext cx="8332788" cy="342900"/>
          </a:xfrm>
        </p:spPr>
        <p:txBody>
          <a:bodyPr>
            <a:noAutofit/>
          </a:bodyPr>
          <a:lstStyle/>
          <a:p>
            <a:pPr>
              <a:lnSpc>
                <a:spcPct val="107000"/>
              </a:lnSpc>
              <a:spcBef>
                <a:spcPts val="1500"/>
              </a:spcBef>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Middleware and Dependency Injection Concept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147" name="Content Placeholder 7"/>
          <p:cNvSpPr>
            <a:spLocks noGrp="1"/>
          </p:cNvSpPr>
          <p:nvPr>
            <p:ph idx="1"/>
          </p:nvPr>
        </p:nvSpPr>
        <p:spPr>
          <a:xfrm>
            <a:off x="746125" y="779859"/>
            <a:ext cx="8397875" cy="4182666"/>
          </a:xfrm>
        </p:spPr>
        <p:txBody>
          <a:bodyPr>
            <a:normAutofit/>
          </a:bodyPr>
          <a:lstStyle/>
          <a:p>
            <a:pPr>
              <a:buNone/>
            </a:pPr>
            <a:endPar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
            </a:pPr>
            <a:endParaRPr lang="en-US" altLang="en-US" sz="1200" b="0" dirty="0">
              <a:solidFill>
                <a:schemeClr val="tx1"/>
              </a:solidFill>
              <a:latin typeface="Tahoma" pitchFamily="34" charset="0"/>
              <a:ea typeface="Tahoma" pitchFamily="34" charset="0"/>
              <a:cs typeface="Tahoma" pitchFamily="34" charset="0"/>
            </a:endParaRPr>
          </a:p>
        </p:txBody>
      </p:sp>
      <p:sp>
        <p:nvSpPr>
          <p:cNvPr id="3" name="TextBox 2"/>
          <p:cNvSpPr txBox="1"/>
          <p:nvPr/>
        </p:nvSpPr>
        <p:spPr>
          <a:xfrm>
            <a:off x="523875" y="771203"/>
            <a:ext cx="7972425" cy="4078039"/>
          </a:xfrm>
          <a:prstGeom prst="rect">
            <a:avLst/>
          </a:prstGeom>
          <a:noFill/>
        </p:spPr>
        <p:txBody>
          <a:bodyPr wrap="square" rtlCol="0">
            <a:spAutoFit/>
          </a:bodyPr>
          <a:lstStyle/>
          <a:p>
            <a:pPr marL="285750" lvl="3" indent="-285750">
              <a:spcBef>
                <a:spcPts val="0"/>
              </a:spcBef>
              <a:spcAft>
                <a:spcPts val="1000"/>
              </a:spcAft>
              <a:buFont typeface="Wingdings" pitchFamily="2" charset="2"/>
              <a:buChar char="§"/>
            </a:pPr>
            <a:r>
              <a:rPr lang="en-IN" sz="1400" dirty="0">
                <a:latin typeface="Tahoma" panose="020B0604030504040204" pitchFamily="34" charset="0"/>
                <a:ea typeface="Tahoma" panose="020B0604030504040204" pitchFamily="34" charset="0"/>
                <a:cs typeface="Tahoma" panose="020B0604030504040204" pitchFamily="34" charset="0"/>
              </a:rPr>
              <a:t>Middleware and Dependency Injection are two fundamental concepts in ASP.NET Core that play crucial roles in building modular, extensible, and maintainable web applications.</a:t>
            </a:r>
          </a:p>
          <a:p>
            <a:pPr marL="285750" lvl="3" indent="-285750">
              <a:spcBef>
                <a:spcPts val="0"/>
              </a:spcBef>
              <a:spcAft>
                <a:spcPts val="0"/>
              </a:spcAft>
              <a:buFont typeface="Wingdings" pitchFamily="2" charset="2"/>
              <a:buChar char="§"/>
            </a:pPr>
            <a:r>
              <a:rPr lang="en-IN" sz="1400" b="1" dirty="0">
                <a:latin typeface="Tahoma" panose="020B0604030504040204" pitchFamily="34" charset="0"/>
                <a:ea typeface="Tahoma" panose="020B0604030504040204" pitchFamily="34" charset="0"/>
                <a:cs typeface="Tahoma" panose="020B0604030504040204" pitchFamily="34" charset="0"/>
              </a:rPr>
              <a:t>Middleware</a:t>
            </a:r>
          </a:p>
          <a:p>
            <a:pPr marL="285750" lvl="3" indent="-285750">
              <a:spcBef>
                <a:spcPts val="800"/>
              </a:spcBef>
              <a:spcAft>
                <a:spcPts val="0"/>
              </a:spcAft>
              <a:buFont typeface="Wingdings" panose="05000000000000000000" pitchFamily="2" charset="2"/>
              <a:buChar char="q"/>
            </a:pPr>
            <a:r>
              <a:rPr lang="en-IN" sz="1400" dirty="0">
                <a:latin typeface="Tahoma" panose="020B0604030504040204" pitchFamily="34" charset="0"/>
                <a:ea typeface="Tahoma" panose="020B0604030504040204" pitchFamily="34" charset="0"/>
                <a:cs typeface="Tahoma" panose="020B0604030504040204" pitchFamily="34" charset="0"/>
              </a:rPr>
              <a:t>Middleware in ASP.NET Core is software components that are arranged in a pipeline to process requests and responses. </a:t>
            </a:r>
          </a:p>
          <a:p>
            <a:pPr marL="285750" lvl="3" indent="-285750">
              <a:spcBef>
                <a:spcPts val="800"/>
              </a:spcBef>
              <a:spcAft>
                <a:spcPts val="0"/>
              </a:spcAft>
              <a:buFont typeface="Wingdings" panose="05000000000000000000" pitchFamily="2" charset="2"/>
              <a:buChar char="q"/>
            </a:pPr>
            <a:r>
              <a:rPr lang="en-IN" sz="1400" dirty="0">
                <a:latin typeface="Tahoma" panose="020B0604030504040204" pitchFamily="34" charset="0"/>
                <a:ea typeface="Tahoma" panose="020B0604030504040204" pitchFamily="34" charset="0"/>
                <a:cs typeface="Tahoma" panose="020B0604030504040204" pitchFamily="34" charset="0"/>
              </a:rPr>
              <a:t>Each middleware component in the pipeline performs a specific task, such as authentication, routing, logging, etc.</a:t>
            </a:r>
          </a:p>
          <a:p>
            <a:pPr marL="285750" lvl="3" indent="-285750">
              <a:spcBef>
                <a:spcPts val="800"/>
              </a:spcBef>
              <a:spcAft>
                <a:spcPts val="0"/>
              </a:spcAft>
              <a:buFont typeface="Wingdings" panose="05000000000000000000" pitchFamily="2" charset="2"/>
              <a:buChar char="q"/>
            </a:pPr>
            <a:r>
              <a:rPr lang="en-IN" sz="1400" dirty="0">
                <a:latin typeface="Tahoma" panose="020B0604030504040204" pitchFamily="34" charset="0"/>
                <a:ea typeface="Tahoma" panose="020B0604030504040204" pitchFamily="34" charset="0"/>
                <a:cs typeface="Tahoma" panose="020B0604030504040204" pitchFamily="34" charset="0"/>
              </a:rPr>
              <a:t>Keys concepts: </a:t>
            </a:r>
          </a:p>
          <a:p>
            <a:pPr marL="742950" lvl="4" indent="-285750">
              <a:spcBef>
                <a:spcPts val="0"/>
              </a:spcBef>
              <a:spcAft>
                <a:spcPts val="0"/>
              </a:spcAft>
              <a:buFont typeface="Wingdings" panose="05000000000000000000" pitchFamily="2" charset="2"/>
              <a:buChar char="v"/>
            </a:pPr>
            <a:r>
              <a:rPr lang="en-US" sz="1400" dirty="0">
                <a:latin typeface="Tahoma" panose="020B0604030504040204" pitchFamily="34" charset="0"/>
                <a:ea typeface="Tahoma" panose="020B0604030504040204" pitchFamily="34" charset="0"/>
                <a:cs typeface="Tahoma" panose="020B0604030504040204" pitchFamily="34" charset="0"/>
              </a:rPr>
              <a:t>Middleware Components</a:t>
            </a:r>
          </a:p>
          <a:p>
            <a:pPr marL="742950" lvl="4" indent="-285750">
              <a:spcBef>
                <a:spcPts val="0"/>
              </a:spcBef>
              <a:spcAft>
                <a:spcPts val="0"/>
              </a:spcAft>
              <a:buFont typeface="Wingdings" panose="05000000000000000000" pitchFamily="2" charset="2"/>
              <a:buChar char="v"/>
            </a:pPr>
            <a:r>
              <a:rPr lang="en-US" sz="1400">
                <a:latin typeface="Tahoma" panose="020B0604030504040204" pitchFamily="34" charset="0"/>
                <a:ea typeface="Tahoma" panose="020B0604030504040204" pitchFamily="34" charset="0"/>
                <a:cs typeface="Tahoma" panose="020B0604030504040204" pitchFamily="34" charset="0"/>
              </a:rPr>
              <a:t>Middleware Pipeline</a:t>
            </a:r>
            <a:endParaRPr lang="en-US" sz="1400" dirty="0">
              <a:latin typeface="Tahoma" panose="020B0604030504040204" pitchFamily="34" charset="0"/>
              <a:ea typeface="Tahoma" panose="020B0604030504040204" pitchFamily="34" charset="0"/>
              <a:cs typeface="Tahoma" panose="020B0604030504040204" pitchFamily="34" charset="0"/>
            </a:endParaRPr>
          </a:p>
          <a:p>
            <a:pPr marL="742950" lvl="4" indent="-285750">
              <a:spcBef>
                <a:spcPts val="0"/>
              </a:spcBef>
              <a:spcAft>
                <a:spcPts val="0"/>
              </a:spcAft>
              <a:buFont typeface="Wingdings" panose="05000000000000000000" pitchFamily="2" charset="2"/>
              <a:buChar char="v"/>
            </a:pPr>
            <a:r>
              <a:rPr lang="en-US" sz="1400" dirty="0">
                <a:latin typeface="Tahoma" panose="020B0604030504040204" pitchFamily="34" charset="0"/>
                <a:ea typeface="Tahoma" panose="020B0604030504040204" pitchFamily="34" charset="0"/>
                <a:cs typeface="Tahoma" panose="020B0604030504040204" pitchFamily="34" charset="0"/>
              </a:rPr>
              <a:t>Order of Execution</a:t>
            </a:r>
          </a:p>
          <a:p>
            <a:pPr marL="742950" lvl="4" indent="-285750">
              <a:spcBef>
                <a:spcPts val="0"/>
              </a:spcBef>
              <a:spcAft>
                <a:spcPts val="0"/>
              </a:spcAft>
              <a:buFont typeface="Wingdings" panose="05000000000000000000" pitchFamily="2" charset="2"/>
              <a:buChar char="v"/>
            </a:pPr>
            <a:r>
              <a:rPr lang="en-US" sz="1400" dirty="0">
                <a:latin typeface="Tahoma" panose="020B0604030504040204" pitchFamily="34" charset="0"/>
                <a:ea typeface="Tahoma" panose="020B0604030504040204" pitchFamily="34" charset="0"/>
                <a:cs typeface="Tahoma" panose="020B0604030504040204" pitchFamily="34" charset="0"/>
              </a:rPr>
              <a:t>Request Processing</a:t>
            </a:r>
          </a:p>
          <a:p>
            <a:pPr marL="742950" lvl="4" indent="-285750">
              <a:spcBef>
                <a:spcPts val="0"/>
              </a:spcBef>
              <a:spcAft>
                <a:spcPts val="0"/>
              </a:spcAft>
              <a:buFont typeface="Wingdings" panose="05000000000000000000" pitchFamily="2" charset="2"/>
              <a:buChar char="v"/>
            </a:pPr>
            <a:r>
              <a:rPr lang="en-US" sz="1400" dirty="0">
                <a:latin typeface="Tahoma" panose="020B0604030504040204" pitchFamily="34" charset="0"/>
                <a:ea typeface="Tahoma" panose="020B0604030504040204" pitchFamily="34" charset="0"/>
                <a:cs typeface="Tahoma" panose="020B0604030504040204" pitchFamily="34" charset="0"/>
              </a:rPr>
              <a:t>Short-Circuiting</a:t>
            </a:r>
            <a:endParaRPr lang="en-IN" sz="1400" dirty="0">
              <a:latin typeface="Tahoma" panose="020B0604030504040204" pitchFamily="34" charset="0"/>
              <a:ea typeface="Tahoma" panose="020B0604030504040204" pitchFamily="34" charset="0"/>
              <a:cs typeface="Tahoma" panose="020B0604030504040204" pitchFamily="34" charset="0"/>
            </a:endParaRPr>
          </a:p>
          <a:p>
            <a:pPr marL="285750" lvl="3" indent="-285750">
              <a:spcBef>
                <a:spcPts val="800"/>
              </a:spcBef>
              <a:spcAft>
                <a:spcPts val="0"/>
              </a:spcAft>
              <a:buFont typeface="Wingdings" panose="05000000000000000000" pitchFamily="2" charset="2"/>
              <a:buChar char="q"/>
            </a:pPr>
            <a:r>
              <a:rPr lang="en-IN" sz="1400" dirty="0">
                <a:latin typeface="Tahoma" panose="020B0604030504040204" pitchFamily="34" charset="0"/>
                <a:ea typeface="Tahoma" panose="020B0604030504040204" pitchFamily="34" charset="0"/>
                <a:cs typeface="Tahoma" panose="020B0604030504040204" pitchFamily="34" charset="0"/>
              </a:rPr>
              <a:t>Middleware registration</a:t>
            </a:r>
          </a:p>
          <a:p>
            <a:pPr marL="742950" lvl="4" indent="-285750">
              <a:spcBef>
                <a:spcPts val="0"/>
              </a:spcBef>
              <a:spcAft>
                <a:spcPts val="0"/>
              </a:spcAft>
              <a:buFont typeface="Wingdings" panose="05000000000000000000" pitchFamily="2" charset="2"/>
              <a:buChar char="v"/>
            </a:pPr>
            <a:r>
              <a:rPr lang="en-IN" sz="1400" dirty="0">
                <a:latin typeface="Tahoma" panose="020B0604030504040204" pitchFamily="34" charset="0"/>
                <a:ea typeface="Tahoma" panose="020B0604030504040204" pitchFamily="34" charset="0"/>
                <a:cs typeface="Tahoma" panose="020B0604030504040204" pitchFamily="34" charset="0"/>
              </a:rPr>
              <a:t>Use</a:t>
            </a:r>
          </a:p>
          <a:p>
            <a:pPr marL="742950" lvl="4" indent="-285750">
              <a:spcBef>
                <a:spcPts val="0"/>
              </a:spcBef>
              <a:spcAft>
                <a:spcPts val="0"/>
              </a:spcAft>
              <a:buFont typeface="Wingdings" panose="05000000000000000000" pitchFamily="2" charset="2"/>
              <a:buChar char="v"/>
            </a:pPr>
            <a:r>
              <a:rPr lang="en-IN" sz="1400" dirty="0">
                <a:latin typeface="Tahoma" panose="020B0604030504040204" pitchFamily="34" charset="0"/>
                <a:ea typeface="Tahoma" panose="020B0604030504040204" pitchFamily="34" charset="0"/>
                <a:cs typeface="Tahoma" panose="020B0604030504040204" pitchFamily="34" charset="0"/>
              </a:rPr>
              <a:t>Run</a:t>
            </a:r>
          </a:p>
        </p:txBody>
      </p:sp>
      <p:pic>
        <p:nvPicPr>
          <p:cNvPr id="5" name="Picture 4">
            <a:extLst>
              <a:ext uri="{FF2B5EF4-FFF2-40B4-BE49-F238E27FC236}">
                <a16:creationId xmlns:a16="http://schemas.microsoft.com/office/drawing/2014/main" id="{0E01959C-BF7F-4F9E-5F99-0CF6C3E112D3}"/>
              </a:ext>
            </a:extLst>
          </p:cNvPr>
          <p:cNvPicPr>
            <a:picLocks noChangeAspect="1"/>
          </p:cNvPicPr>
          <p:nvPr/>
        </p:nvPicPr>
        <p:blipFill>
          <a:blip r:embed="rId3"/>
          <a:stretch>
            <a:fillRect/>
          </a:stretch>
        </p:blipFill>
        <p:spPr>
          <a:xfrm>
            <a:off x="3475327" y="2547710"/>
            <a:ext cx="5344823" cy="2250452"/>
          </a:xfrm>
          <a:prstGeom prst="rect">
            <a:avLst/>
          </a:prstGeom>
        </p:spPr>
      </p:pic>
    </p:spTree>
    <p:extLst>
      <p:ext uri="{BB962C8B-B14F-4D97-AF65-F5344CB8AC3E}">
        <p14:creationId xmlns:p14="http://schemas.microsoft.com/office/powerpoint/2010/main" val="3015368245"/>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1E90-9031-B1F1-EA72-77EE38646D68}"/>
              </a:ext>
            </a:extLst>
          </p:cNvPr>
          <p:cNvSpPr>
            <a:spLocks noGrp="1"/>
          </p:cNvSpPr>
          <p:nvPr>
            <p:ph type="title"/>
          </p:nvPr>
        </p:nvSpPr>
        <p:spPr/>
        <p:txBody>
          <a:bodyPr/>
          <a:lstStyle/>
          <a:p>
            <a:r>
              <a:rPr lang="en-IN" dirty="0"/>
              <a:t>Built in Middleware</a:t>
            </a:r>
          </a:p>
        </p:txBody>
      </p:sp>
      <p:pic>
        <p:nvPicPr>
          <p:cNvPr id="5" name="Content Placeholder 4">
            <a:extLst>
              <a:ext uri="{FF2B5EF4-FFF2-40B4-BE49-F238E27FC236}">
                <a16:creationId xmlns:a16="http://schemas.microsoft.com/office/drawing/2014/main" id="{48D6B9C4-9E7F-B084-0F2D-0DF76CF41BB5}"/>
              </a:ext>
            </a:extLst>
          </p:cNvPr>
          <p:cNvPicPr>
            <a:picLocks noGrp="1" noChangeAspect="1"/>
          </p:cNvPicPr>
          <p:nvPr>
            <p:ph idx="1"/>
          </p:nvPr>
        </p:nvPicPr>
        <p:blipFill>
          <a:blip r:embed="rId3"/>
          <a:stretch>
            <a:fillRect/>
          </a:stretch>
        </p:blipFill>
        <p:spPr>
          <a:xfrm>
            <a:off x="360363" y="850753"/>
            <a:ext cx="8207375" cy="3770606"/>
          </a:xfrm>
        </p:spPr>
      </p:pic>
    </p:spTree>
    <p:extLst>
      <p:ext uri="{BB962C8B-B14F-4D97-AF65-F5344CB8AC3E}">
        <p14:creationId xmlns:p14="http://schemas.microsoft.com/office/powerpoint/2010/main" val="3239509202"/>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80975"/>
            <a:ext cx="8332788" cy="342900"/>
          </a:xfrm>
        </p:spPr>
        <p:txBody>
          <a:bodyPr>
            <a:noAutofit/>
          </a:bodyPr>
          <a:lstStyle/>
          <a:p>
            <a:pPr>
              <a:lnSpc>
                <a:spcPct val="107000"/>
              </a:lnSpc>
              <a:spcBef>
                <a:spcPts val="1500"/>
              </a:spcBef>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Dependency Injection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147" name="Content Placeholder 7"/>
          <p:cNvSpPr>
            <a:spLocks noGrp="1"/>
          </p:cNvSpPr>
          <p:nvPr>
            <p:ph idx="1"/>
          </p:nvPr>
        </p:nvSpPr>
        <p:spPr>
          <a:xfrm>
            <a:off x="746125" y="779859"/>
            <a:ext cx="8397875" cy="4182666"/>
          </a:xfrm>
        </p:spPr>
        <p:txBody>
          <a:bodyPr>
            <a:normAutofit/>
          </a:bodyPr>
          <a:lstStyle/>
          <a:p>
            <a:pPr>
              <a:buNone/>
            </a:pPr>
            <a:endPar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
            </a:pPr>
            <a:endParaRPr lang="en-US" altLang="en-US" sz="1200" b="0" dirty="0">
              <a:solidFill>
                <a:schemeClr val="tx1"/>
              </a:solidFill>
              <a:latin typeface="Tahoma" pitchFamily="34" charset="0"/>
              <a:ea typeface="Tahoma" pitchFamily="34" charset="0"/>
              <a:cs typeface="Tahoma" pitchFamily="34" charset="0"/>
            </a:endParaRPr>
          </a:p>
        </p:txBody>
      </p:sp>
      <p:sp>
        <p:nvSpPr>
          <p:cNvPr id="3" name="TextBox 2"/>
          <p:cNvSpPr txBox="1"/>
          <p:nvPr/>
        </p:nvSpPr>
        <p:spPr>
          <a:xfrm>
            <a:off x="523875" y="771203"/>
            <a:ext cx="7972425" cy="4098558"/>
          </a:xfrm>
          <a:prstGeom prst="rect">
            <a:avLst/>
          </a:prstGeom>
          <a:noFill/>
        </p:spPr>
        <p:txBody>
          <a:bodyPr wrap="square" rtlCol="0">
            <a:spAutoFit/>
          </a:bodyPr>
          <a:lstStyle/>
          <a:p>
            <a:pPr marL="285750" lvl="3" indent="-285750">
              <a:spcBef>
                <a:spcPts val="0"/>
              </a:spcBef>
              <a:spcAft>
                <a:spcPts val="0"/>
              </a:spcAft>
              <a:buFont typeface="Wingdings" pitchFamily="2" charset="2"/>
              <a:buChar char="§"/>
            </a:pPr>
            <a:r>
              <a:rPr lang="en-IN" sz="1400" b="1" dirty="0">
                <a:latin typeface="Tahoma" panose="020B0604030504040204" pitchFamily="34" charset="0"/>
                <a:ea typeface="Tahoma" panose="020B0604030504040204" pitchFamily="34" charset="0"/>
                <a:cs typeface="Tahoma" panose="020B0604030504040204" pitchFamily="34" charset="0"/>
              </a:rPr>
              <a:t>Dependency Injection</a:t>
            </a:r>
          </a:p>
          <a:p>
            <a:pPr marL="285750" lvl="3" indent="-285750">
              <a:spcBef>
                <a:spcPts val="800"/>
              </a:spcBef>
              <a:spcAft>
                <a:spcPts val="600"/>
              </a:spcAft>
              <a:buFont typeface="Wingdings" panose="05000000000000000000" pitchFamily="2" charset="2"/>
              <a:buChar char="q"/>
            </a:pPr>
            <a:r>
              <a:rPr lang="en-US" sz="1400" dirty="0">
                <a:latin typeface="Tahoma" panose="020B0604030504040204" pitchFamily="34" charset="0"/>
                <a:ea typeface="Tahoma" panose="020B0604030504040204" pitchFamily="34" charset="0"/>
                <a:cs typeface="Tahoma" panose="020B0604030504040204" pitchFamily="34" charset="0"/>
              </a:rPr>
              <a:t>Dependency Injection in ASP.NET Core is a design pattern and a built-in framework for managing the dependencies of an application. </a:t>
            </a:r>
          </a:p>
          <a:p>
            <a:pPr marL="285750" lvl="3" indent="-285750">
              <a:spcBef>
                <a:spcPts val="800"/>
              </a:spcBef>
              <a:spcAft>
                <a:spcPts val="600"/>
              </a:spcAft>
              <a:buFont typeface="Wingdings" panose="05000000000000000000" pitchFamily="2" charset="2"/>
              <a:buChar char="q"/>
            </a:pPr>
            <a:r>
              <a:rPr lang="en-US" sz="1400" dirty="0">
                <a:latin typeface="Tahoma" panose="020B0604030504040204" pitchFamily="34" charset="0"/>
                <a:ea typeface="Tahoma" panose="020B0604030504040204" pitchFamily="34" charset="0"/>
                <a:cs typeface="Tahoma" panose="020B0604030504040204" pitchFamily="34" charset="0"/>
              </a:rPr>
              <a:t>It promotes the separation of concerns by allowing components to be loosely coupled. </a:t>
            </a:r>
          </a:p>
          <a:p>
            <a:pPr marL="285750" lvl="3" indent="-285750">
              <a:spcBef>
                <a:spcPts val="800"/>
              </a:spcBef>
              <a:spcAft>
                <a:spcPts val="600"/>
              </a:spcAft>
              <a:buFont typeface="Wingdings" panose="05000000000000000000" pitchFamily="2" charset="2"/>
              <a:buChar char="q"/>
            </a:pPr>
            <a:r>
              <a:rPr lang="en-US" sz="1400" dirty="0">
                <a:latin typeface="Tahoma" panose="020B0604030504040204" pitchFamily="34" charset="0"/>
                <a:ea typeface="Tahoma" panose="020B0604030504040204" pitchFamily="34" charset="0"/>
                <a:cs typeface="Tahoma" panose="020B0604030504040204" pitchFamily="34" charset="0"/>
              </a:rPr>
              <a:t>Services (dependencies) are registered in the DI container during application startup, and they can be injected into other components, such as controllers, middleware, or services.</a:t>
            </a:r>
          </a:p>
          <a:p>
            <a:pPr marL="285750" lvl="3" indent="-285750">
              <a:spcBef>
                <a:spcPts val="800"/>
              </a:spcBef>
              <a:spcAft>
                <a:spcPts val="600"/>
              </a:spcAft>
              <a:buFont typeface="Wingdings" panose="05000000000000000000" pitchFamily="2" charset="2"/>
              <a:buChar char="q"/>
            </a:pPr>
            <a:r>
              <a:rPr lang="en-US" sz="1400" dirty="0">
                <a:latin typeface="Tahoma" panose="020B0604030504040204" pitchFamily="34" charset="0"/>
                <a:ea typeface="Tahoma" panose="020B0604030504040204" pitchFamily="34" charset="0"/>
                <a:cs typeface="Tahoma" panose="020B0604030504040204" pitchFamily="34" charset="0"/>
              </a:rPr>
              <a:t>Key concepts:</a:t>
            </a:r>
          </a:p>
          <a:p>
            <a:pPr marL="742950" lvl="4" indent="-285750">
              <a:spcBef>
                <a:spcPts val="0"/>
              </a:spcBef>
              <a:spcAft>
                <a:spcPts val="600"/>
              </a:spcAft>
              <a:buFont typeface="Wingdings" panose="05000000000000000000" pitchFamily="2" charset="2"/>
              <a:buChar char="v"/>
            </a:pPr>
            <a:r>
              <a:rPr lang="en-US" sz="1400" dirty="0">
                <a:latin typeface="Tahoma" panose="020B0604030504040204" pitchFamily="34" charset="0"/>
                <a:ea typeface="Tahoma" panose="020B0604030504040204" pitchFamily="34" charset="0"/>
                <a:cs typeface="Tahoma" panose="020B0604030504040204" pitchFamily="34" charset="0"/>
              </a:rPr>
              <a:t>Service</a:t>
            </a:r>
          </a:p>
          <a:p>
            <a:pPr marL="742950" lvl="4" indent="-285750">
              <a:spcBef>
                <a:spcPts val="0"/>
              </a:spcBef>
              <a:spcAft>
                <a:spcPts val="600"/>
              </a:spcAft>
              <a:buFont typeface="Wingdings" panose="05000000000000000000" pitchFamily="2" charset="2"/>
              <a:buChar char="v"/>
            </a:pPr>
            <a:r>
              <a:rPr lang="en-US" sz="1400" dirty="0">
                <a:latin typeface="Tahoma" panose="020B0604030504040204" pitchFamily="34" charset="0"/>
                <a:ea typeface="Tahoma" panose="020B0604030504040204" pitchFamily="34" charset="0"/>
                <a:cs typeface="Tahoma" panose="020B0604030504040204" pitchFamily="34" charset="0"/>
              </a:rPr>
              <a:t>Service Container (DI Container)</a:t>
            </a:r>
          </a:p>
          <a:p>
            <a:pPr marL="285750" lvl="3" indent="-285750">
              <a:spcBef>
                <a:spcPts val="800"/>
              </a:spcBef>
              <a:spcAft>
                <a:spcPts val="600"/>
              </a:spcAft>
              <a:buFont typeface="Wingdings" panose="05000000000000000000" pitchFamily="2" charset="2"/>
              <a:buChar char="q"/>
            </a:pPr>
            <a:r>
              <a:rPr lang="en-IN" sz="1400" dirty="0">
                <a:latin typeface="Tahoma" panose="020B0604030504040204" pitchFamily="34" charset="0"/>
                <a:ea typeface="Tahoma" panose="020B0604030504040204" pitchFamily="34" charset="0"/>
                <a:cs typeface="Tahoma" panose="020B0604030504040204" pitchFamily="34" charset="0"/>
              </a:rPr>
              <a:t>Basic Service registration</a:t>
            </a:r>
          </a:p>
          <a:p>
            <a:pPr marL="742950" lvl="4" indent="-285750">
              <a:spcBef>
                <a:spcPts val="0"/>
              </a:spcBef>
              <a:spcAft>
                <a:spcPts val="600"/>
              </a:spcAft>
              <a:buFont typeface="Wingdings" panose="05000000000000000000" pitchFamily="2" charset="2"/>
              <a:buChar char="v"/>
            </a:pPr>
            <a:r>
              <a:rPr lang="en-US" sz="1400" b="1" dirty="0">
                <a:latin typeface="Tahoma" panose="020B0604030504040204" pitchFamily="34" charset="0"/>
                <a:ea typeface="Tahoma" panose="020B0604030504040204" pitchFamily="34" charset="0"/>
                <a:cs typeface="Tahoma" panose="020B0604030504040204" pitchFamily="34" charset="0"/>
              </a:rPr>
              <a:t>Transient</a:t>
            </a:r>
            <a:r>
              <a:rPr lang="en-US" sz="1400" dirty="0">
                <a:latin typeface="Tahoma" panose="020B0604030504040204" pitchFamily="34" charset="0"/>
                <a:ea typeface="Tahoma" panose="020B0604030504040204" pitchFamily="34" charset="0"/>
                <a:cs typeface="Tahoma" panose="020B0604030504040204" pitchFamily="34" charset="0"/>
              </a:rPr>
              <a:t>: A new instance is created every time the service is requested.</a:t>
            </a:r>
          </a:p>
          <a:p>
            <a:pPr marL="742950" lvl="4" indent="-285750">
              <a:spcBef>
                <a:spcPts val="0"/>
              </a:spcBef>
              <a:spcAft>
                <a:spcPts val="600"/>
              </a:spcAft>
              <a:buFont typeface="Wingdings" panose="05000000000000000000" pitchFamily="2" charset="2"/>
              <a:buChar char="v"/>
            </a:pPr>
            <a:r>
              <a:rPr lang="en-US" sz="1400" b="1" dirty="0">
                <a:latin typeface="Tahoma" panose="020B0604030504040204" pitchFamily="34" charset="0"/>
                <a:ea typeface="Tahoma" panose="020B0604030504040204" pitchFamily="34" charset="0"/>
                <a:cs typeface="Tahoma" panose="020B0604030504040204" pitchFamily="34" charset="0"/>
              </a:rPr>
              <a:t>Scoped</a:t>
            </a:r>
            <a:r>
              <a:rPr lang="en-US" sz="1400" dirty="0">
                <a:latin typeface="Tahoma" panose="020B0604030504040204" pitchFamily="34" charset="0"/>
                <a:ea typeface="Tahoma" panose="020B0604030504040204" pitchFamily="34" charset="0"/>
                <a:cs typeface="Tahoma" panose="020B0604030504040204" pitchFamily="34" charset="0"/>
              </a:rPr>
              <a:t>: A single instance is created per request.</a:t>
            </a:r>
          </a:p>
          <a:p>
            <a:pPr marL="742950" lvl="4" indent="-285750">
              <a:spcBef>
                <a:spcPts val="0"/>
              </a:spcBef>
              <a:spcAft>
                <a:spcPts val="600"/>
              </a:spcAft>
              <a:buFont typeface="Wingdings" panose="05000000000000000000" pitchFamily="2" charset="2"/>
              <a:buChar char="v"/>
            </a:pPr>
            <a:r>
              <a:rPr lang="en-US" sz="1400" b="1" dirty="0">
                <a:latin typeface="Tahoma" panose="020B0604030504040204" pitchFamily="34" charset="0"/>
                <a:ea typeface="Tahoma" panose="020B0604030504040204" pitchFamily="34" charset="0"/>
                <a:cs typeface="Tahoma" panose="020B0604030504040204" pitchFamily="34" charset="0"/>
              </a:rPr>
              <a:t>Singleton</a:t>
            </a:r>
            <a:r>
              <a:rPr lang="en-US" sz="1400" dirty="0">
                <a:latin typeface="Tahoma" panose="020B0604030504040204" pitchFamily="34" charset="0"/>
                <a:ea typeface="Tahoma" panose="020B0604030504040204" pitchFamily="34" charset="0"/>
                <a:cs typeface="Tahoma" panose="020B0604030504040204" pitchFamily="34" charset="0"/>
              </a:rPr>
              <a:t>: A single instance is created for the lifetime of the application.</a:t>
            </a:r>
          </a:p>
        </p:txBody>
      </p:sp>
    </p:spTree>
    <p:extLst>
      <p:ext uri="{BB962C8B-B14F-4D97-AF65-F5344CB8AC3E}">
        <p14:creationId xmlns:p14="http://schemas.microsoft.com/office/powerpoint/2010/main" val="3189622261"/>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80975"/>
            <a:ext cx="8332788" cy="342900"/>
          </a:xfrm>
        </p:spPr>
        <p:txBody>
          <a:bodyPr>
            <a:noAutofit/>
          </a:bodyPr>
          <a:lstStyle/>
          <a:p>
            <a:pPr>
              <a:lnSpc>
                <a:spcPct val="107000"/>
              </a:lnSpc>
              <a:spcBef>
                <a:spcPts val="1500"/>
              </a:spcBef>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Dependency Injection (Continue…)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147" name="Content Placeholder 7"/>
          <p:cNvSpPr>
            <a:spLocks noGrp="1"/>
          </p:cNvSpPr>
          <p:nvPr>
            <p:ph idx="1"/>
          </p:nvPr>
        </p:nvSpPr>
        <p:spPr>
          <a:xfrm>
            <a:off x="746125" y="779859"/>
            <a:ext cx="8397875" cy="4182666"/>
          </a:xfrm>
        </p:spPr>
        <p:txBody>
          <a:bodyPr>
            <a:normAutofit/>
          </a:bodyPr>
          <a:lstStyle/>
          <a:p>
            <a:pPr>
              <a:buNone/>
            </a:pPr>
            <a:endPar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
            </a:pPr>
            <a:endParaRPr lang="en-US" altLang="en-US" sz="1200" b="0" dirty="0">
              <a:solidFill>
                <a:schemeClr val="tx1"/>
              </a:solidFill>
              <a:latin typeface="Tahoma" pitchFamily="34" charset="0"/>
              <a:ea typeface="Tahoma" pitchFamily="34" charset="0"/>
              <a:cs typeface="Tahoma" pitchFamily="34" charset="0"/>
            </a:endParaRPr>
          </a:p>
        </p:txBody>
      </p:sp>
      <p:sp>
        <p:nvSpPr>
          <p:cNvPr id="3" name="TextBox 2"/>
          <p:cNvSpPr txBox="1"/>
          <p:nvPr/>
        </p:nvSpPr>
        <p:spPr>
          <a:xfrm>
            <a:off x="523875" y="725483"/>
            <a:ext cx="7972425" cy="4750018"/>
          </a:xfrm>
          <a:prstGeom prst="rect">
            <a:avLst/>
          </a:prstGeom>
          <a:noFill/>
        </p:spPr>
        <p:txBody>
          <a:bodyPr wrap="square" rtlCol="0">
            <a:spAutoFit/>
          </a:bodyPr>
          <a:lstStyle/>
          <a:p>
            <a:pPr marL="285750" lvl="3" indent="-285750">
              <a:spcBef>
                <a:spcPts val="800"/>
              </a:spcBef>
              <a:spcAft>
                <a:spcPts val="0"/>
              </a:spcAft>
              <a:buFont typeface="Wingdings" panose="05000000000000000000" pitchFamily="2" charset="2"/>
              <a:buChar char="q"/>
            </a:pPr>
            <a:r>
              <a:rPr lang="en-US" sz="1600" dirty="0"/>
              <a:t>Other ways of Service Registration: </a:t>
            </a:r>
          </a:p>
          <a:p>
            <a:pPr marL="742950" lvl="4" indent="-285750">
              <a:spcBef>
                <a:spcPts val="800"/>
              </a:spcBef>
              <a:spcAft>
                <a:spcPts val="0"/>
              </a:spcAft>
              <a:buFont typeface="Wingdings" panose="05000000000000000000" pitchFamily="2" charset="2"/>
              <a:buChar char="v"/>
            </a:pPr>
            <a:r>
              <a:rPr lang="en-US" sz="1400" dirty="0">
                <a:latin typeface="Tahoma" panose="020B0604030504040204" pitchFamily="34" charset="0"/>
                <a:ea typeface="Tahoma" panose="020B0604030504040204" pitchFamily="34" charset="0"/>
                <a:cs typeface="Tahoma" panose="020B0604030504040204" pitchFamily="34" charset="0"/>
              </a:rPr>
              <a:t>By Configuration:</a:t>
            </a:r>
          </a:p>
          <a:p>
            <a:pPr marL="457200" lvl="4">
              <a:spcBef>
                <a:spcPts val="0"/>
              </a:spcBef>
              <a:spcAft>
                <a:spcPts val="0"/>
              </a:spcAft>
            </a:pP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services.Configure</a:t>
            </a:r>
            <a:r>
              <a:rPr lang="en-US" sz="1400" dirty="0">
                <a:latin typeface="Tahoma" panose="020B0604030504040204" pitchFamily="34" charset="0"/>
                <a:ea typeface="Tahoma" panose="020B0604030504040204" pitchFamily="34" charset="0"/>
                <a:cs typeface="Tahoma" panose="020B0604030504040204" pitchFamily="34" charset="0"/>
              </a:rPr>
              <a:t>&lt;</a:t>
            </a:r>
            <a:r>
              <a:rPr lang="en-US" sz="1400" dirty="0" err="1">
                <a:latin typeface="Tahoma" panose="020B0604030504040204" pitchFamily="34" charset="0"/>
                <a:ea typeface="Tahoma" panose="020B0604030504040204" pitchFamily="34" charset="0"/>
                <a:cs typeface="Tahoma" panose="020B0604030504040204" pitchFamily="34" charset="0"/>
              </a:rPr>
              <a:t>AppSettings</a:t>
            </a:r>
            <a:r>
              <a:rPr lang="en-US" sz="1400" dirty="0">
                <a:latin typeface="Tahoma" panose="020B0604030504040204" pitchFamily="34" charset="0"/>
                <a:ea typeface="Tahoma" panose="020B0604030504040204" pitchFamily="34" charset="0"/>
                <a:cs typeface="Tahoma" panose="020B0604030504040204" pitchFamily="34" charset="0"/>
              </a:rPr>
              <a:t>&gt;(</a:t>
            </a:r>
            <a:r>
              <a:rPr lang="en-US" sz="1400" dirty="0" err="1">
                <a:latin typeface="Tahoma" panose="020B0604030504040204" pitchFamily="34" charset="0"/>
                <a:ea typeface="Tahoma" panose="020B0604030504040204" pitchFamily="34" charset="0"/>
                <a:cs typeface="Tahoma" panose="020B0604030504040204" pitchFamily="34" charset="0"/>
              </a:rPr>
              <a:t>Configuration.GetSection</a:t>
            </a:r>
            <a:r>
              <a:rPr lang="en-US" sz="1400" dirty="0">
                <a:latin typeface="Tahoma" panose="020B0604030504040204" pitchFamily="34" charset="0"/>
                <a:ea typeface="Tahoma" panose="020B0604030504040204" pitchFamily="34" charset="0"/>
                <a:cs typeface="Tahoma" panose="020B0604030504040204" pitchFamily="34" charset="0"/>
              </a:rPr>
              <a:t>("</a:t>
            </a:r>
            <a:r>
              <a:rPr lang="en-US" sz="1400" dirty="0" err="1">
                <a:latin typeface="Tahoma" panose="020B0604030504040204" pitchFamily="34" charset="0"/>
                <a:ea typeface="Tahoma" panose="020B0604030504040204" pitchFamily="34" charset="0"/>
                <a:cs typeface="Tahoma" panose="020B0604030504040204" pitchFamily="34" charset="0"/>
              </a:rPr>
              <a:t>AppSettings</a:t>
            </a:r>
            <a:r>
              <a:rPr lang="en-US" sz="1400" dirty="0">
                <a:latin typeface="Tahoma" panose="020B0604030504040204" pitchFamily="34" charset="0"/>
                <a:ea typeface="Tahoma" panose="020B0604030504040204" pitchFamily="34" charset="0"/>
                <a:cs typeface="Tahoma" panose="020B0604030504040204" pitchFamily="34" charset="0"/>
              </a:rPr>
              <a:t>"));</a:t>
            </a:r>
          </a:p>
          <a:p>
            <a:pPr marL="742950" lvl="4" indent="-285750">
              <a:spcBef>
                <a:spcPts val="800"/>
              </a:spcBef>
              <a:spcAft>
                <a:spcPts val="0"/>
              </a:spcAft>
              <a:buFont typeface="Wingdings" panose="05000000000000000000" pitchFamily="2" charset="2"/>
              <a:buChar char="v"/>
            </a:pPr>
            <a:r>
              <a:rPr lang="en-US" sz="1400" dirty="0">
                <a:latin typeface="Tahoma" panose="020B0604030504040204" pitchFamily="34" charset="0"/>
                <a:ea typeface="Tahoma" panose="020B0604030504040204" pitchFamily="34" charset="0"/>
                <a:cs typeface="Tahoma" panose="020B0604030504040204" pitchFamily="34" charset="0"/>
              </a:rPr>
              <a:t>By Custom Logic:</a:t>
            </a:r>
          </a:p>
          <a:p>
            <a:pPr marL="914400" lvl="5"/>
            <a:r>
              <a:rPr lang="en-US" sz="1600" dirty="0" err="1"/>
              <a:t>services.AddTransient</a:t>
            </a:r>
            <a:r>
              <a:rPr lang="en-US" sz="1600" dirty="0"/>
              <a:t>&lt;</a:t>
            </a:r>
            <a:r>
              <a:rPr lang="en-US" sz="1600" dirty="0" err="1"/>
              <a:t>IService</a:t>
            </a:r>
            <a:r>
              <a:rPr lang="en-US" sz="1600" dirty="0"/>
              <a:t>&gt;(</a:t>
            </a:r>
            <a:r>
              <a:rPr lang="en-US" sz="1600" dirty="0" err="1"/>
              <a:t>sp</a:t>
            </a:r>
            <a:r>
              <a:rPr lang="en-US" sz="1600" dirty="0"/>
              <a:t> =&gt;</a:t>
            </a:r>
          </a:p>
          <a:p>
            <a:pPr marL="914400" lvl="5"/>
            <a:r>
              <a:rPr lang="en-US" sz="1600" dirty="0"/>
              <a:t>        {</a:t>
            </a:r>
          </a:p>
          <a:p>
            <a:pPr marL="914400" lvl="5"/>
            <a:r>
              <a:rPr lang="en-US" sz="1600" dirty="0"/>
              <a:t>            // Custom logic to create and return the service instance</a:t>
            </a:r>
          </a:p>
          <a:p>
            <a:pPr marL="914400" lvl="5"/>
            <a:r>
              <a:rPr lang="en-US" sz="1600" dirty="0"/>
              <a:t>            return new </a:t>
            </a:r>
            <a:r>
              <a:rPr lang="en-US" sz="1600" dirty="0" err="1"/>
              <a:t>CustomService</a:t>
            </a:r>
            <a:r>
              <a:rPr lang="en-US" sz="1600" dirty="0"/>
              <a:t>();</a:t>
            </a:r>
          </a:p>
          <a:p>
            <a:pPr marL="914400" lvl="5"/>
            <a:r>
              <a:rPr lang="en-US" sz="1600" dirty="0"/>
              <a:t>        });</a:t>
            </a:r>
          </a:p>
          <a:p>
            <a:pPr marL="742950" lvl="4" indent="-285750">
              <a:spcBef>
                <a:spcPts val="800"/>
              </a:spcBef>
              <a:spcAft>
                <a:spcPts val="0"/>
              </a:spcAft>
              <a:buFont typeface="Wingdings" panose="05000000000000000000" pitchFamily="2" charset="2"/>
              <a:buChar char="v"/>
            </a:pPr>
            <a:r>
              <a:rPr lang="en-US" sz="1400" dirty="0">
                <a:latin typeface="Tahoma" panose="020B0604030504040204" pitchFamily="34" charset="0"/>
                <a:ea typeface="Tahoma" panose="020B0604030504040204" pitchFamily="34" charset="0"/>
                <a:cs typeface="Tahoma" panose="020B0604030504040204" pitchFamily="34" charset="0"/>
              </a:rPr>
              <a:t>By Options Pattern:</a:t>
            </a:r>
          </a:p>
          <a:p>
            <a:pPr marL="457200" lvl="4">
              <a:spcBef>
                <a:spcPts val="0"/>
              </a:spcBef>
              <a:spcAft>
                <a:spcPts val="0"/>
              </a:spcAft>
            </a:pP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services.Configure</a:t>
            </a:r>
            <a:r>
              <a:rPr lang="en-US" sz="1400" dirty="0">
                <a:latin typeface="Tahoma" panose="020B0604030504040204" pitchFamily="34" charset="0"/>
                <a:ea typeface="Tahoma" panose="020B0604030504040204" pitchFamily="34" charset="0"/>
                <a:cs typeface="Tahoma" panose="020B0604030504040204" pitchFamily="34" charset="0"/>
              </a:rPr>
              <a:t>&lt;</a:t>
            </a:r>
            <a:r>
              <a:rPr lang="en-US" sz="1400" dirty="0" err="1">
                <a:latin typeface="Tahoma" panose="020B0604030504040204" pitchFamily="34" charset="0"/>
                <a:ea typeface="Tahoma" panose="020B0604030504040204" pitchFamily="34" charset="0"/>
                <a:cs typeface="Tahoma" panose="020B0604030504040204" pitchFamily="34" charset="0"/>
              </a:rPr>
              <a:t>ServiceOptions</a:t>
            </a:r>
            <a:r>
              <a:rPr lang="en-US" sz="1400" dirty="0">
                <a:latin typeface="Tahoma" panose="020B0604030504040204" pitchFamily="34" charset="0"/>
                <a:ea typeface="Tahoma" panose="020B0604030504040204" pitchFamily="34" charset="0"/>
                <a:cs typeface="Tahoma" panose="020B0604030504040204" pitchFamily="34" charset="0"/>
              </a:rPr>
              <a:t>&gt;(</a:t>
            </a:r>
            <a:r>
              <a:rPr lang="en-US" sz="1400" dirty="0" err="1">
                <a:latin typeface="Tahoma" panose="020B0604030504040204" pitchFamily="34" charset="0"/>
                <a:ea typeface="Tahoma" panose="020B0604030504040204" pitchFamily="34" charset="0"/>
                <a:cs typeface="Tahoma" panose="020B0604030504040204" pitchFamily="34" charset="0"/>
              </a:rPr>
              <a:t>Configuration.GetSection</a:t>
            </a:r>
            <a:r>
              <a:rPr lang="en-US" sz="1400" dirty="0">
                <a:latin typeface="Tahoma" panose="020B0604030504040204" pitchFamily="34" charset="0"/>
                <a:ea typeface="Tahoma" panose="020B0604030504040204" pitchFamily="34" charset="0"/>
                <a:cs typeface="Tahoma" panose="020B0604030504040204" pitchFamily="34" charset="0"/>
              </a:rPr>
              <a:t>("</a:t>
            </a:r>
            <a:r>
              <a:rPr lang="en-US" sz="1400" dirty="0" err="1">
                <a:latin typeface="Tahoma" panose="020B0604030504040204" pitchFamily="34" charset="0"/>
                <a:ea typeface="Tahoma" panose="020B0604030504040204" pitchFamily="34" charset="0"/>
                <a:cs typeface="Tahoma" panose="020B0604030504040204" pitchFamily="34" charset="0"/>
              </a:rPr>
              <a:t>ServiceOptions</a:t>
            </a:r>
            <a:r>
              <a:rPr lang="en-US" sz="1400" dirty="0">
                <a:latin typeface="Tahoma" panose="020B0604030504040204" pitchFamily="34" charset="0"/>
                <a:ea typeface="Tahoma" panose="020B0604030504040204" pitchFamily="34" charset="0"/>
                <a:cs typeface="Tahoma" panose="020B0604030504040204" pitchFamily="34" charset="0"/>
              </a:rPr>
              <a:t>"));</a:t>
            </a:r>
          </a:p>
          <a:p>
            <a:pPr marL="285750" lvl="3" indent="-285750">
              <a:spcBef>
                <a:spcPts val="800"/>
              </a:spcBef>
              <a:spcAft>
                <a:spcPts val="0"/>
              </a:spcAft>
              <a:buFont typeface="Wingdings" panose="05000000000000000000" pitchFamily="2" charset="2"/>
              <a:buChar char="q"/>
            </a:pPr>
            <a:r>
              <a:rPr lang="en-IN" sz="1600" dirty="0"/>
              <a:t>Service injection in Controller</a:t>
            </a:r>
          </a:p>
          <a:p>
            <a:pPr marL="742950" lvl="4" indent="-285750">
              <a:spcBef>
                <a:spcPts val="800"/>
              </a:spcBef>
              <a:spcAft>
                <a:spcPts val="0"/>
              </a:spcAft>
              <a:buFont typeface="Wingdings" panose="05000000000000000000" pitchFamily="2" charset="2"/>
              <a:buChar char="v"/>
            </a:pPr>
            <a:r>
              <a:rPr lang="en-IN" sz="1400" dirty="0">
                <a:latin typeface="Tahoma" panose="020B0604030504040204" pitchFamily="34" charset="0"/>
                <a:ea typeface="Tahoma" panose="020B0604030504040204" pitchFamily="34" charset="0"/>
                <a:cs typeface="Tahoma" panose="020B0604030504040204" pitchFamily="34" charset="0"/>
              </a:rPr>
              <a:t>Constructer</a:t>
            </a:r>
          </a:p>
          <a:p>
            <a:pPr marL="742950" lvl="4" indent="-285750">
              <a:spcBef>
                <a:spcPts val="800"/>
              </a:spcBef>
              <a:spcAft>
                <a:spcPts val="0"/>
              </a:spcAft>
              <a:buFont typeface="Wingdings" panose="05000000000000000000" pitchFamily="2" charset="2"/>
              <a:buChar char="v"/>
            </a:pPr>
            <a:r>
              <a:rPr lang="en-IN" sz="1400" dirty="0" err="1">
                <a:latin typeface="Tahoma" panose="020B0604030504040204" pitchFamily="34" charset="0"/>
                <a:ea typeface="Tahoma" panose="020B0604030504040204" pitchFamily="34" charset="0"/>
                <a:cs typeface="Tahoma" panose="020B0604030504040204" pitchFamily="34" charset="0"/>
              </a:rPr>
              <a:t>FromService</a:t>
            </a:r>
            <a:r>
              <a:rPr lang="en-IN" sz="1400" dirty="0">
                <a:latin typeface="Tahoma" panose="020B0604030504040204" pitchFamily="34" charset="0"/>
                <a:ea typeface="Tahoma" panose="020B0604030504040204" pitchFamily="34" charset="0"/>
                <a:cs typeface="Tahoma" panose="020B0604030504040204" pitchFamily="34" charset="0"/>
              </a:rPr>
              <a:t> attribute</a:t>
            </a:r>
          </a:p>
          <a:p>
            <a:pPr marL="742950" lvl="4" indent="-285750">
              <a:spcBef>
                <a:spcPts val="800"/>
              </a:spcBef>
              <a:spcAft>
                <a:spcPts val="0"/>
              </a:spcAft>
              <a:buFont typeface="Wingdings" panose="05000000000000000000" pitchFamily="2" charset="2"/>
              <a:buChar char="v"/>
            </a:pPr>
            <a:r>
              <a:rPr lang="en-IN" sz="1400" dirty="0" err="1">
                <a:latin typeface="Tahoma" panose="020B0604030504040204" pitchFamily="34" charset="0"/>
                <a:ea typeface="Tahoma" panose="020B0604030504040204" pitchFamily="34" charset="0"/>
                <a:cs typeface="Tahoma" panose="020B0604030504040204" pitchFamily="34" charset="0"/>
              </a:rPr>
              <a:t>RequestServices</a:t>
            </a:r>
            <a:r>
              <a:rPr lang="en-IN" sz="1400" dirty="0">
                <a:latin typeface="Tahoma" panose="020B0604030504040204" pitchFamily="34" charset="0"/>
                <a:ea typeface="Tahoma" panose="020B0604030504040204" pitchFamily="34" charset="0"/>
                <a:cs typeface="Tahoma" panose="020B0604030504040204" pitchFamily="34" charset="0"/>
              </a:rPr>
              <a:t> method of </a:t>
            </a:r>
            <a:r>
              <a:rPr lang="en-IN" sz="1400" dirty="0" err="1">
                <a:latin typeface="Tahoma" panose="020B0604030504040204" pitchFamily="34" charset="0"/>
                <a:ea typeface="Tahoma" panose="020B0604030504040204" pitchFamily="34" charset="0"/>
                <a:cs typeface="Tahoma" panose="020B0604030504040204" pitchFamily="34" charset="0"/>
              </a:rPr>
              <a:t>HttpContext</a:t>
            </a:r>
            <a:endParaRPr lang="en-IN" sz="1400" dirty="0">
              <a:latin typeface="Tahoma" panose="020B0604030504040204" pitchFamily="34" charset="0"/>
              <a:ea typeface="Tahoma" panose="020B0604030504040204" pitchFamily="34" charset="0"/>
              <a:cs typeface="Tahoma" panose="020B0604030504040204" pitchFamily="34" charset="0"/>
            </a:endParaRPr>
          </a:p>
          <a:p>
            <a:pPr marL="742950" lvl="4" indent="-285750">
              <a:spcBef>
                <a:spcPts val="0"/>
              </a:spcBef>
              <a:spcAft>
                <a:spcPts val="0"/>
              </a:spcAft>
              <a:buFont typeface="Wingdings" panose="05000000000000000000" pitchFamily="2" charset="2"/>
              <a:buChar char="v"/>
            </a:pPr>
            <a:endParaRPr lang="en-IN" sz="1400" dirty="0">
              <a:latin typeface="Tahoma" panose="020B0604030504040204" pitchFamily="34" charset="0"/>
              <a:ea typeface="Tahoma" panose="020B0604030504040204" pitchFamily="34" charset="0"/>
              <a:cs typeface="Tahoma" panose="020B0604030504040204" pitchFamily="34" charset="0"/>
            </a:endParaRPr>
          </a:p>
          <a:p>
            <a:pPr marL="742950" lvl="4" indent="-285750">
              <a:spcBef>
                <a:spcPts val="0"/>
              </a:spcBef>
              <a:spcAft>
                <a:spcPts val="0"/>
              </a:spcAft>
              <a:buFont typeface="Wingdings" panose="05000000000000000000" pitchFamily="2" charset="2"/>
              <a:buChar char="v"/>
            </a:pP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09165224"/>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154077" y="152400"/>
            <a:ext cx="8334375" cy="342900"/>
          </a:xfrm>
        </p:spPr>
        <p:txBody>
          <a:bodyPr>
            <a:noAutofit/>
          </a:bodyPr>
          <a:lstStyle/>
          <a:p>
            <a:pPr eaLnBrk="1" hangingPunct="1">
              <a:defRPr/>
            </a:pPr>
            <a:r>
              <a:rPr lang="en-US" dirty="0">
                <a:latin typeface="Tahoma" pitchFamily="34" charset="0"/>
                <a:ea typeface="Tahoma" pitchFamily="34" charset="0"/>
                <a:cs typeface="Tahoma" pitchFamily="34" charset="0"/>
              </a:rPr>
              <a:t>Content</a:t>
            </a:r>
            <a:endParaRPr lang="en-US" dirty="0">
              <a:solidFill>
                <a:srgbClr val="156570"/>
              </a:solidFill>
              <a:latin typeface="Tahoma" pitchFamily="34" charset="0"/>
              <a:ea typeface="Tahoma" pitchFamily="34" charset="0"/>
              <a:cs typeface="Tahoma" pitchFamily="34" charset="0"/>
            </a:endParaRPr>
          </a:p>
        </p:txBody>
      </p:sp>
      <p:sp>
        <p:nvSpPr>
          <p:cNvPr id="2" name="TextBox 1"/>
          <p:cNvSpPr txBox="1"/>
          <p:nvPr/>
        </p:nvSpPr>
        <p:spPr>
          <a:xfrm>
            <a:off x="582507" y="976468"/>
            <a:ext cx="7978986" cy="3057247"/>
          </a:xfrm>
          <a:prstGeom prst="rect">
            <a:avLst/>
          </a:prstGeom>
          <a:noFill/>
        </p:spPr>
        <p:txBody>
          <a:bodyPr wrap="square" rtlCol="0">
            <a:spAutoFit/>
          </a:bodyPr>
          <a:lstStyle>
            <a:defPPr>
              <a:defRPr lang="de-DE"/>
            </a:defPPr>
            <a:lvl1pPr marL="285750" indent="-285750">
              <a:spcBef>
                <a:spcPts val="0"/>
              </a:spcBef>
              <a:spcAft>
                <a:spcPts val="1000"/>
              </a:spcAft>
              <a:buFont typeface="Wingdings" pitchFamily="2" charset="2"/>
              <a:buChar char="§"/>
              <a:defRPr sz="1400">
                <a:latin typeface="Tahoma" panose="020B0604030504040204" pitchFamily="34" charset="0"/>
                <a:ea typeface="Tahoma" panose="020B0604030504040204" pitchFamily="34" charset="0"/>
                <a:cs typeface="Tahoma" panose="020B0604030504040204" pitchFamily="34" charset="0"/>
              </a:defRPr>
            </a:lvl1pPr>
          </a:lstStyle>
          <a:p>
            <a:pPr>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Why Microsoft created .Net Core platform?</a:t>
            </a:r>
            <a:endParaRPr lang="en-US" dirty="0"/>
          </a:p>
          <a:p>
            <a:pPr>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.Net Core</a:t>
            </a:r>
          </a:p>
          <a:p>
            <a:pPr>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.Net Core Characteristics/Benefits</a:t>
            </a:r>
            <a:endParaRPr lang="en-US" dirty="0"/>
          </a:p>
          <a:p>
            <a:pPr>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When to use .Net core</a:t>
            </a:r>
          </a:p>
          <a:p>
            <a:pPr>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Introduction to .Net CLI</a:t>
            </a:r>
          </a:p>
          <a:p>
            <a:pPr>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Project templates in .Net Core</a:t>
            </a:r>
          </a:p>
          <a:p>
            <a:pPr>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How to implement REST API in .Net Core</a:t>
            </a:r>
          </a:p>
          <a:p>
            <a:pPr>
              <a:buFont typeface="Wingdings" panose="05000000000000000000" pitchFamily="2" charset="2"/>
              <a:buChar char="q"/>
            </a:pPr>
            <a:r>
              <a:rPr lang="en-IN" dirty="0"/>
              <a:t>Middleware and Dependency Injection Concept</a:t>
            </a:r>
          </a:p>
          <a:p>
            <a:pPr>
              <a:buFont typeface="Wingdings" panose="05000000000000000000" pitchFamily="2" charset="2"/>
              <a:buChar char="q"/>
            </a:pPr>
            <a:r>
              <a:rPr lang="en-IN" dirty="0" err="1"/>
              <a:t>QnA</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21443047"/>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90502" y="2280437"/>
            <a:ext cx="3857748" cy="612000"/>
          </a:xfrm>
        </p:spPr>
        <p:txBody>
          <a:bodyPr>
            <a:normAutofit/>
          </a:bodyPr>
          <a:lstStyle/>
          <a:p>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81770208"/>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154077" y="152400"/>
            <a:ext cx="8334375" cy="342900"/>
          </a:xfrm>
        </p:spPr>
        <p:txBody>
          <a:bodyPr>
            <a:noAutofit/>
          </a:bodyPr>
          <a:lstStyle/>
          <a:p>
            <a:pPr eaLnBrk="1" hangingPunct="1">
              <a:defRPr/>
            </a:pPr>
            <a:r>
              <a:rPr lang="en-US" dirty="0">
                <a:latin typeface="Tahoma" pitchFamily="34" charset="0"/>
                <a:ea typeface="Tahoma" pitchFamily="34" charset="0"/>
                <a:cs typeface="Tahoma" pitchFamily="34" charset="0"/>
              </a:rPr>
              <a:t>.Prerequisites Basic Understanding </a:t>
            </a:r>
            <a:endParaRPr lang="en-US" dirty="0">
              <a:solidFill>
                <a:srgbClr val="156570"/>
              </a:solidFill>
              <a:latin typeface="Tahoma" pitchFamily="34" charset="0"/>
              <a:ea typeface="Tahoma" pitchFamily="34" charset="0"/>
              <a:cs typeface="Tahoma" pitchFamily="34" charset="0"/>
            </a:endParaRPr>
          </a:p>
        </p:txBody>
      </p:sp>
      <p:sp>
        <p:nvSpPr>
          <p:cNvPr id="2" name="TextBox 1"/>
          <p:cNvSpPr txBox="1"/>
          <p:nvPr/>
        </p:nvSpPr>
        <p:spPr>
          <a:xfrm>
            <a:off x="582507" y="976468"/>
            <a:ext cx="7978986" cy="1682512"/>
          </a:xfrm>
          <a:prstGeom prst="rect">
            <a:avLst/>
          </a:prstGeom>
          <a:noFill/>
        </p:spPr>
        <p:txBody>
          <a:bodyPr wrap="square" rtlCol="0">
            <a:spAutoFit/>
          </a:bodyPr>
          <a:lstStyle>
            <a:defPPr>
              <a:defRPr lang="de-DE"/>
            </a:defPPr>
            <a:lvl1pPr marL="285750" indent="-285750">
              <a:spcBef>
                <a:spcPts val="0"/>
              </a:spcBef>
              <a:spcAft>
                <a:spcPts val="1000"/>
              </a:spcAft>
              <a:buFont typeface="Wingdings" pitchFamily="2" charset="2"/>
              <a:buChar char="§"/>
              <a:defRPr sz="1400">
                <a:latin typeface="Tahoma" panose="020B0604030504040204" pitchFamily="34" charset="0"/>
                <a:ea typeface="Tahoma" panose="020B0604030504040204" pitchFamily="34" charset="0"/>
                <a:cs typeface="Tahoma" panose="020B0604030504040204" pitchFamily="34" charset="0"/>
              </a:defRPr>
            </a:lvl1pPr>
          </a:lstStyle>
          <a:p>
            <a:pPr>
              <a:buFont typeface="Wingdings" panose="05000000000000000000" pitchFamily="2" charset="2"/>
              <a:buChar char="q"/>
            </a:pPr>
            <a:r>
              <a:rPr lang="en-US" dirty="0"/>
              <a:t>.NET Framework</a:t>
            </a:r>
          </a:p>
          <a:p>
            <a:pPr>
              <a:buFont typeface="Wingdings" panose="05000000000000000000" pitchFamily="2" charset="2"/>
              <a:buChar char="q"/>
            </a:pPr>
            <a:r>
              <a:rPr lang="en-US" dirty="0" err="1"/>
              <a:t>Asp.Net</a:t>
            </a:r>
            <a:r>
              <a:rPr lang="en-US" dirty="0"/>
              <a:t> MVC Api</a:t>
            </a:r>
          </a:p>
          <a:p>
            <a:pPr>
              <a:buFont typeface="Wingdings" panose="05000000000000000000" pitchFamily="2" charset="2"/>
              <a:buChar char="q"/>
            </a:pPr>
            <a:r>
              <a:rPr lang="en-US" dirty="0"/>
              <a:t>C#</a:t>
            </a:r>
          </a:p>
          <a:p>
            <a:pPr>
              <a:buFont typeface="Wingdings" panose="05000000000000000000" pitchFamily="2" charset="2"/>
              <a:buChar char="q"/>
            </a:pPr>
            <a:r>
              <a:rPr lang="en-US" dirty="0"/>
              <a:t>Rest Api</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486852867"/>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154077" y="152400"/>
            <a:ext cx="8334375" cy="342900"/>
          </a:xfrm>
        </p:spPr>
        <p:txBody>
          <a:bodyPr>
            <a:noAutofit/>
          </a:bodyPr>
          <a:lstStyle/>
          <a:p>
            <a:pPr eaLnBrk="1" hangingPunct="1">
              <a:defRPr/>
            </a:pPr>
            <a:r>
              <a:rPr lang="en-US" dirty="0">
                <a:latin typeface="Tahoma" pitchFamily="34" charset="0"/>
                <a:ea typeface="Tahoma" pitchFamily="34" charset="0"/>
                <a:cs typeface="Tahoma" pitchFamily="34" charset="0"/>
              </a:rPr>
              <a:t>.Net Ecosystem</a:t>
            </a:r>
            <a:endParaRPr lang="en-US" dirty="0">
              <a:solidFill>
                <a:srgbClr val="156570"/>
              </a:solidFill>
              <a:latin typeface="Tahoma" pitchFamily="34" charset="0"/>
              <a:ea typeface="Tahoma" pitchFamily="34" charset="0"/>
              <a:cs typeface="Tahoma" pitchFamily="34" charset="0"/>
            </a:endParaRPr>
          </a:p>
        </p:txBody>
      </p:sp>
      <p:sp>
        <p:nvSpPr>
          <p:cNvPr id="2" name="TextBox 1"/>
          <p:cNvSpPr txBox="1"/>
          <p:nvPr/>
        </p:nvSpPr>
        <p:spPr>
          <a:xfrm>
            <a:off x="582507" y="747868"/>
            <a:ext cx="7978986" cy="3831818"/>
          </a:xfrm>
          <a:prstGeom prst="rect">
            <a:avLst/>
          </a:prstGeom>
          <a:noFill/>
        </p:spPr>
        <p:txBody>
          <a:bodyPr wrap="square" rtlCol="0">
            <a:spAutoFit/>
          </a:bodyPr>
          <a:lstStyle>
            <a:defPPr>
              <a:defRPr lang="de-DE"/>
            </a:defPPr>
            <a:lvl1pPr marL="285750" indent="-285750">
              <a:spcBef>
                <a:spcPts val="0"/>
              </a:spcBef>
              <a:spcAft>
                <a:spcPts val="1000"/>
              </a:spcAft>
              <a:buFont typeface="Wingdings" pitchFamily="2" charset="2"/>
              <a:buChar char="§"/>
              <a:defRPr sz="1400">
                <a:latin typeface="Tahoma" panose="020B0604030504040204" pitchFamily="34" charset="0"/>
                <a:ea typeface="Tahoma" panose="020B0604030504040204" pitchFamily="34" charset="0"/>
                <a:cs typeface="Tahoma" panose="020B0604030504040204" pitchFamily="34" charset="0"/>
              </a:defRPr>
            </a:lvl1pPr>
          </a:lstStyle>
          <a:p>
            <a:r>
              <a:rPr lang="en-US" dirty="0"/>
              <a:t>A comprehensive platform developed by Microsoft for building, deploying, and running various types of applications, including web applications, desktop applications, mobile applications, cloud-based services, and more:-</a:t>
            </a:r>
          </a:p>
          <a:p>
            <a:pPr>
              <a:buFont typeface="Wingdings" panose="05000000000000000000" pitchFamily="2" charset="2"/>
              <a:buChar char="q"/>
            </a:pPr>
            <a:r>
              <a:rPr lang="en-US" dirty="0"/>
              <a:t>.NET Framework – first release was in 2002</a:t>
            </a:r>
          </a:p>
          <a:p>
            <a:pPr>
              <a:buFont typeface="Wingdings" panose="05000000000000000000" pitchFamily="2" charset="2"/>
              <a:buChar char="q"/>
            </a:pPr>
            <a:r>
              <a:rPr lang="en-US" dirty="0"/>
              <a:t>.NET Core – first release was in 2016</a:t>
            </a:r>
          </a:p>
          <a:p>
            <a:pPr>
              <a:buFont typeface="Wingdings" panose="05000000000000000000" pitchFamily="2" charset="2"/>
              <a:buChar char="q"/>
            </a:pPr>
            <a:r>
              <a:rPr lang="en-US" dirty="0"/>
              <a:t>Entity Framework/ Entity Framework Core</a:t>
            </a:r>
          </a:p>
          <a:p>
            <a:pPr>
              <a:buFont typeface="Wingdings" panose="05000000000000000000" pitchFamily="2" charset="2"/>
              <a:buChar char="q"/>
            </a:pPr>
            <a:r>
              <a:rPr lang="en-US" dirty="0"/>
              <a:t>Xamarin/Maui</a:t>
            </a:r>
          </a:p>
          <a:p>
            <a:pPr>
              <a:buFont typeface="Wingdings" panose="05000000000000000000" pitchFamily="2" charset="2"/>
              <a:buChar char="q"/>
            </a:pPr>
            <a:r>
              <a:rPr lang="en-US" dirty="0" err="1"/>
              <a:t>Blazor</a:t>
            </a:r>
            <a:endParaRPr lang="en-US" dirty="0"/>
          </a:p>
          <a:p>
            <a:pPr>
              <a:buFont typeface="Wingdings" panose="05000000000000000000" pitchFamily="2" charset="2"/>
              <a:buChar char="q"/>
            </a:pPr>
            <a:r>
              <a:rPr lang="en-US" dirty="0"/>
              <a:t>Azure</a:t>
            </a:r>
          </a:p>
          <a:p>
            <a:pPr>
              <a:buFont typeface="Wingdings" panose="05000000000000000000" pitchFamily="2" charset="2"/>
              <a:buChar char="q"/>
            </a:pPr>
            <a:r>
              <a:rPr lang="en-US" dirty="0"/>
              <a:t>Visual Studio/ Visual Studio Code</a:t>
            </a:r>
          </a:p>
          <a:p>
            <a:pPr>
              <a:buFont typeface="Wingdings" panose="05000000000000000000" pitchFamily="2" charset="2"/>
              <a:buChar char="q"/>
            </a:pPr>
            <a:r>
              <a:rPr lang="en-US" dirty="0"/>
              <a:t>NuGet</a:t>
            </a:r>
          </a:p>
          <a:p>
            <a:pPr>
              <a:buFont typeface="Wingdings" panose="05000000000000000000" pitchFamily="2" charset="2"/>
              <a:buChar char="q"/>
            </a:pPr>
            <a:r>
              <a:rPr lang="en-US" dirty="0"/>
              <a:t>C#/</a:t>
            </a:r>
            <a:r>
              <a:rPr lang="en-US" dirty="0" err="1"/>
              <a:t>VB.Net</a:t>
            </a:r>
            <a:r>
              <a:rPr lang="en-US" dirty="0"/>
              <a:t>/F# Languages</a:t>
            </a:r>
          </a:p>
        </p:txBody>
      </p:sp>
    </p:spTree>
    <p:extLst>
      <p:ext uri="{BB962C8B-B14F-4D97-AF65-F5344CB8AC3E}">
        <p14:creationId xmlns:p14="http://schemas.microsoft.com/office/powerpoint/2010/main" val="2945363358"/>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90500"/>
            <a:ext cx="8332788" cy="342900"/>
          </a:xfrm>
        </p:spPr>
        <p:txBody>
          <a:bodyPr>
            <a:noAutofit/>
          </a:bodyPr>
          <a:lstStyle/>
          <a:p>
            <a:pPr eaLnBrk="1" hangingPunct="1">
              <a:defRPr/>
            </a:pPr>
            <a:r>
              <a:rPr lang="en-US" dirty="0">
                <a:latin typeface="Tahoma" panose="020B0604030504040204" pitchFamily="34" charset="0"/>
                <a:ea typeface="Tahoma" panose="020B0604030504040204" pitchFamily="34" charset="0"/>
                <a:cs typeface="Tahoma" panose="020B0604030504040204" pitchFamily="34" charset="0"/>
              </a:rPr>
              <a:t>Why Microsoft created .Net Core platform?</a:t>
            </a:r>
          </a:p>
        </p:txBody>
      </p:sp>
      <p:sp>
        <p:nvSpPr>
          <p:cNvPr id="6147" name="Content Placeholder 7"/>
          <p:cNvSpPr>
            <a:spLocks noGrp="1"/>
          </p:cNvSpPr>
          <p:nvPr>
            <p:ph idx="1"/>
          </p:nvPr>
        </p:nvSpPr>
        <p:spPr>
          <a:xfrm>
            <a:off x="412675" y="1578700"/>
            <a:ext cx="3729591" cy="3298392"/>
          </a:xfrm>
        </p:spPr>
        <p:txBody>
          <a:bodyPr>
            <a:normAutofit/>
          </a:bodyPr>
          <a:lstStyle/>
          <a:p>
            <a:pPr marL="285750" indent="-285750">
              <a:spcAft>
                <a:spcPts val="1200"/>
              </a:spcAft>
              <a:buFont typeface="Wingdings" panose="05000000000000000000" pitchFamily="2" charset="2"/>
              <a:buChar char="q"/>
            </a:pP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Cross-Platform Support</a:t>
            </a:r>
          </a:p>
          <a:p>
            <a:pPr marL="285750" indent="-285750">
              <a:spcAft>
                <a:spcPts val="1200"/>
              </a:spcAft>
              <a:buFont typeface="Wingdings" panose="05000000000000000000" pitchFamily="2" charset="2"/>
              <a:buChar char="q"/>
            </a:pP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Performance</a:t>
            </a:r>
          </a:p>
          <a:p>
            <a:pPr marL="285750" indent="-285750">
              <a:spcAft>
                <a:spcPts val="1200"/>
              </a:spcAft>
              <a:buFont typeface="Wingdings" panose="05000000000000000000" pitchFamily="2" charset="2"/>
              <a:buChar char="q"/>
            </a:pP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Containerization and Microservices</a:t>
            </a:r>
          </a:p>
          <a:p>
            <a:pPr marL="285750" indent="-285750">
              <a:spcAft>
                <a:spcPts val="1200"/>
              </a:spcAft>
              <a:buFont typeface="Wingdings" panose="05000000000000000000" pitchFamily="2" charset="2"/>
              <a:buChar char="q"/>
            </a:pP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Open Source and Community Involvement</a:t>
            </a:r>
          </a:p>
          <a:p>
            <a:pPr marL="285750" indent="-285750">
              <a:buFont typeface="Wingdings" pitchFamily="2" charset="2"/>
              <a:buChar char="§"/>
            </a:pP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hlinkClick r:id="rId3"/>
              </a:rPr>
              <a:t>https://github.com/dotnet/core</a:t>
            </a:r>
            <a:endPar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
            </a:pP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hlinkClick r:id="rId4"/>
              </a:rPr>
              <a:t>https://github.com/dotnet/aspnetcore</a:t>
            </a:r>
            <a:endPar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
            </a:pPr>
            <a:endPar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
            </a:pPr>
            <a:endParaRPr lang="en-US" altLang="en-US" sz="1200" b="0" dirty="0">
              <a:solidFill>
                <a:schemeClr val="tx1"/>
              </a:solidFill>
              <a:latin typeface="Tahoma" pitchFamily="34" charset="0"/>
              <a:ea typeface="Tahoma" pitchFamily="34" charset="0"/>
              <a:cs typeface="Tahoma" pitchFamily="34" charset="0"/>
            </a:endParaRPr>
          </a:p>
        </p:txBody>
      </p:sp>
      <p:pic>
        <p:nvPicPr>
          <p:cNvPr id="3" name="Picture 2" descr="A white sheet with black text&#10;&#10;Description automatically generated">
            <a:extLst>
              <a:ext uri="{FF2B5EF4-FFF2-40B4-BE49-F238E27FC236}">
                <a16:creationId xmlns:a16="http://schemas.microsoft.com/office/drawing/2014/main" id="{CF4B3899-9284-DD3F-DA90-4AB6FA82BC43}"/>
              </a:ext>
            </a:extLst>
          </p:cNvPr>
          <p:cNvPicPr>
            <a:picLocks noChangeAspect="1"/>
          </p:cNvPicPr>
          <p:nvPr/>
        </p:nvPicPr>
        <p:blipFill rotWithShape="1">
          <a:blip r:embed="rId5"/>
          <a:srcRect r="4408"/>
          <a:stretch/>
        </p:blipFill>
        <p:spPr>
          <a:xfrm>
            <a:off x="3943792" y="1121426"/>
            <a:ext cx="5001734" cy="3490383"/>
          </a:xfrm>
          <a:prstGeom prst="rect">
            <a:avLst/>
          </a:prstGeom>
        </p:spPr>
      </p:pic>
      <p:sp>
        <p:nvSpPr>
          <p:cNvPr id="5" name="TextBox 4">
            <a:extLst>
              <a:ext uri="{FF2B5EF4-FFF2-40B4-BE49-F238E27FC236}">
                <a16:creationId xmlns:a16="http://schemas.microsoft.com/office/drawing/2014/main" id="{F4DE659D-D98C-1948-B84F-81C4B19E9B8F}"/>
              </a:ext>
            </a:extLst>
          </p:cNvPr>
          <p:cNvSpPr txBox="1"/>
          <p:nvPr/>
        </p:nvSpPr>
        <p:spPr>
          <a:xfrm>
            <a:off x="412675" y="794440"/>
            <a:ext cx="8332788" cy="523220"/>
          </a:xfrm>
          <a:prstGeom prst="rect">
            <a:avLst/>
          </a:prstGeom>
          <a:noFill/>
        </p:spPr>
        <p:txBody>
          <a:bodyPr wrap="square">
            <a:spAutoFit/>
          </a:bodyPr>
          <a:lstStyle/>
          <a:p>
            <a:pPr marL="285750" indent="-285750">
              <a:buFont typeface="Wingdings" pitchFamily="2" charset="2"/>
              <a:buChar char="§"/>
            </a:pP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Some of the key limitations in the traditional .NET Framework that led to the creation of .NET Core include: </a:t>
            </a:r>
          </a:p>
        </p:txBody>
      </p:sp>
    </p:spTree>
    <p:extLst>
      <p:ext uri="{BB962C8B-B14F-4D97-AF65-F5344CB8AC3E}">
        <p14:creationId xmlns:p14="http://schemas.microsoft.com/office/powerpoint/2010/main" val="766624671"/>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539" y="190500"/>
            <a:ext cx="8332788" cy="342900"/>
          </a:xfrm>
        </p:spPr>
        <p:txBody>
          <a:bodyPr>
            <a:noAutofit/>
          </a:bodyPr>
          <a:lstStyle/>
          <a:p>
            <a:pPr eaLnBrk="1" hangingPunct="1">
              <a:defRPr/>
            </a:pPr>
            <a:r>
              <a:rPr lang="en-US" dirty="0">
                <a:latin typeface="Tahoma" panose="020B0604030504040204" pitchFamily="34" charset="0"/>
                <a:ea typeface="Tahoma" panose="020B0604030504040204" pitchFamily="34" charset="0"/>
                <a:cs typeface="Tahoma" panose="020B0604030504040204" pitchFamily="34" charset="0"/>
              </a:rPr>
              <a:t>.Net Core</a:t>
            </a:r>
          </a:p>
        </p:txBody>
      </p:sp>
      <p:sp>
        <p:nvSpPr>
          <p:cNvPr id="6147" name="Content Placeholder 7"/>
          <p:cNvSpPr>
            <a:spLocks noGrp="1"/>
          </p:cNvSpPr>
          <p:nvPr>
            <p:ph idx="1"/>
          </p:nvPr>
        </p:nvSpPr>
        <p:spPr>
          <a:xfrm>
            <a:off x="746126" y="779859"/>
            <a:ext cx="7721600" cy="4030266"/>
          </a:xfrm>
        </p:spPr>
        <p:txBody>
          <a:bodyPr>
            <a:normAutofit/>
          </a:bodyPr>
          <a:lstStyle/>
          <a:p>
            <a:pPr marL="285750" indent="-285750">
              <a:buFont typeface="Wingdings" pitchFamily="2" charset="2"/>
              <a:buChar char="§"/>
            </a:pPr>
            <a:r>
              <a:rPr lang="en-US" alt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.Net Core is rewrite of the .Net Framework.</a:t>
            </a:r>
          </a:p>
          <a:p>
            <a:pPr marL="285750" indent="-285750">
              <a:buFont typeface="Wingdings" pitchFamily="2" charset="2"/>
              <a:buChar char="§"/>
            </a:pPr>
            <a:r>
              <a:rPr lang="en-US" alt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.Net Framework is not going away and Microsoft will be going to support it a</a:t>
            </a:r>
            <a:r>
              <a:rPr 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nd will continue to be distributed with future releases of Windows. </a:t>
            </a:r>
            <a:endParaRPr lang="en-US" alt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
            </a:pPr>
            <a:r>
              <a:rPr lang="en-US" alt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alt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NET Core is an open-source, cross-platform framework developed by Microsoft for building modern, high-performance, and scalable applications. </a:t>
            </a:r>
          </a:p>
          <a:p>
            <a:pPr marL="285750" indent="-285750">
              <a:buFont typeface="Wingdings" pitchFamily="2" charset="2"/>
              <a:buChar char="§"/>
            </a:pPr>
            <a:r>
              <a:rPr lang="en-US" altLang="en-US" sz="1400" b="0" kern="1200" dirty="0" err="1">
                <a:solidFill>
                  <a:schemeClr val="tx1"/>
                </a:solidFill>
                <a:latin typeface="Tahoma" panose="020B0604030504040204" pitchFamily="34" charset="0"/>
                <a:ea typeface="Tahoma" panose="020B0604030504040204" pitchFamily="34" charset="0"/>
                <a:cs typeface="Tahoma" panose="020B0604030504040204" pitchFamily="34" charset="0"/>
              </a:rPr>
              <a:t>CoreCLR</a:t>
            </a:r>
            <a:r>
              <a:rPr lang="en-US" alt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 is a .Net execution engine that includes garbage collector and assimilation of machine code in .Net Core.</a:t>
            </a:r>
          </a:p>
          <a:p>
            <a:pPr marL="285750" indent="-285750">
              <a:buFont typeface="Wingdings" pitchFamily="2" charset="2"/>
              <a:buChar char="§"/>
            </a:pPr>
            <a:r>
              <a:rPr lang="en-US" alt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Due to sky scraping performance of .Net core development, it is considered as an advanced version of the .Net Framework for building microservices.</a:t>
            </a:r>
          </a:p>
          <a:p>
            <a:pPr marL="285750" indent="-285750">
              <a:buFont typeface="Wingdings" pitchFamily="2" charset="2"/>
              <a:buChar char="§"/>
            </a:pPr>
            <a:r>
              <a:rPr lang="en-US" alt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Microsoft maintains both runtimes for building applications while sharing many of the same APIS called .Net Standard</a:t>
            </a:r>
          </a:p>
        </p:txBody>
      </p:sp>
      <p:pic>
        <p:nvPicPr>
          <p:cNvPr id="5" name="Picture 4">
            <a:extLst>
              <a:ext uri="{FF2B5EF4-FFF2-40B4-BE49-F238E27FC236}">
                <a16:creationId xmlns:a16="http://schemas.microsoft.com/office/drawing/2014/main" id="{A0A164B4-F420-85CC-1EEF-F9CA8AA9DE69}"/>
              </a:ext>
            </a:extLst>
          </p:cNvPr>
          <p:cNvPicPr>
            <a:picLocks noChangeAspect="1"/>
          </p:cNvPicPr>
          <p:nvPr/>
        </p:nvPicPr>
        <p:blipFill>
          <a:blip r:embed="rId3"/>
          <a:stretch>
            <a:fillRect/>
          </a:stretch>
        </p:blipFill>
        <p:spPr>
          <a:xfrm>
            <a:off x="3254589" y="3689519"/>
            <a:ext cx="2452687" cy="1348244"/>
          </a:xfrm>
          <a:prstGeom prst="rect">
            <a:avLst/>
          </a:prstGeom>
        </p:spPr>
      </p:pic>
    </p:spTree>
    <p:extLst>
      <p:ext uri="{BB962C8B-B14F-4D97-AF65-F5344CB8AC3E}">
        <p14:creationId xmlns:p14="http://schemas.microsoft.com/office/powerpoint/2010/main" val="862051978"/>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81AE3BC-1902-A394-E9B3-C7398E7880DE}"/>
              </a:ext>
            </a:extLst>
          </p:cNvPr>
          <p:cNvSpPr>
            <a:spLocks noGrp="1"/>
          </p:cNvSpPr>
          <p:nvPr>
            <p:ph type="title"/>
          </p:nvPr>
        </p:nvSpPr>
        <p:spPr>
          <a:xfrm>
            <a:off x="314539" y="190500"/>
            <a:ext cx="8332788" cy="342900"/>
          </a:xfrm>
        </p:spPr>
        <p:txBody>
          <a:bodyPr>
            <a:noAutofit/>
          </a:bodyPr>
          <a:lstStyle/>
          <a:p>
            <a:pPr eaLnBrk="1" hangingPunct="1">
              <a:defRPr/>
            </a:pPr>
            <a:r>
              <a:rPr lang="en-US" dirty="0">
                <a:latin typeface="Tahoma" panose="020B0604030504040204" pitchFamily="34" charset="0"/>
                <a:ea typeface="Tahoma" panose="020B0604030504040204" pitchFamily="34" charset="0"/>
                <a:cs typeface="Tahoma" panose="020B0604030504040204" pitchFamily="34" charset="0"/>
              </a:rPr>
              <a:t>.Net future innovation</a:t>
            </a:r>
          </a:p>
        </p:txBody>
      </p:sp>
      <p:pic>
        <p:nvPicPr>
          <p:cNvPr id="12" name="Picture 11">
            <a:extLst>
              <a:ext uri="{FF2B5EF4-FFF2-40B4-BE49-F238E27FC236}">
                <a16:creationId xmlns:a16="http://schemas.microsoft.com/office/drawing/2014/main" id="{05B22AD3-020D-AE57-E65D-17B99CF6FB32}"/>
              </a:ext>
            </a:extLst>
          </p:cNvPr>
          <p:cNvPicPr>
            <a:picLocks noChangeAspect="1"/>
          </p:cNvPicPr>
          <p:nvPr/>
        </p:nvPicPr>
        <p:blipFill>
          <a:blip r:embed="rId3"/>
          <a:stretch>
            <a:fillRect/>
          </a:stretch>
        </p:blipFill>
        <p:spPr>
          <a:xfrm>
            <a:off x="792480" y="1101514"/>
            <a:ext cx="7321867" cy="3405520"/>
          </a:xfrm>
          <a:prstGeom prst="rect">
            <a:avLst/>
          </a:prstGeom>
        </p:spPr>
      </p:pic>
    </p:spTree>
    <p:extLst>
      <p:ext uri="{BB962C8B-B14F-4D97-AF65-F5344CB8AC3E}">
        <p14:creationId xmlns:p14="http://schemas.microsoft.com/office/powerpoint/2010/main" val="2123312517"/>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539" y="190500"/>
            <a:ext cx="8332788" cy="342900"/>
          </a:xfrm>
        </p:spPr>
        <p:txBody>
          <a:bodyPr>
            <a:noAutofit/>
          </a:bodyPr>
          <a:lstStyle/>
          <a:p>
            <a:pPr eaLnBrk="1" hangingPunct="1">
              <a:defRPr/>
            </a:pPr>
            <a:r>
              <a:rPr lang="en-US" dirty="0">
                <a:latin typeface="Tahoma" panose="020B0604030504040204" pitchFamily="34" charset="0"/>
                <a:ea typeface="Tahoma" panose="020B0604030504040204" pitchFamily="34" charset="0"/>
                <a:cs typeface="Tahoma" panose="020B0604030504040204" pitchFamily="34" charset="0"/>
              </a:rPr>
              <a:t>.Net Core Characteristics/Benefit</a:t>
            </a:r>
          </a:p>
        </p:txBody>
      </p:sp>
      <p:sp>
        <p:nvSpPr>
          <p:cNvPr id="6147" name="Content Placeholder 7"/>
          <p:cNvSpPr>
            <a:spLocks noGrp="1"/>
          </p:cNvSpPr>
          <p:nvPr>
            <p:ph idx="1"/>
          </p:nvPr>
        </p:nvSpPr>
        <p:spPr>
          <a:xfrm>
            <a:off x="746126" y="779859"/>
            <a:ext cx="7721600" cy="4030266"/>
          </a:xfrm>
        </p:spPr>
        <p:txBody>
          <a:bodyPr>
            <a:normAutofit/>
          </a:bodyPr>
          <a:lstStyle/>
          <a:p>
            <a:pPr marL="285750" indent="-285750">
              <a:spcAft>
                <a:spcPts val="1200"/>
              </a:spcAft>
              <a:buFont typeface="Wingdings" pitchFamily="2" charset="2"/>
              <a:buChar char="§"/>
            </a:pPr>
            <a:r>
              <a:rPr lang="en-US" alt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Open-Source Framework</a:t>
            </a:r>
          </a:p>
          <a:p>
            <a:pPr marL="285750" indent="-285750">
              <a:spcAft>
                <a:spcPts val="1200"/>
              </a:spcAft>
              <a:buFont typeface="Wingdings" pitchFamily="2" charset="2"/>
              <a:buChar char="§"/>
            </a:pPr>
            <a:r>
              <a:rPr lang="en-US" alt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Cross-Platform</a:t>
            </a:r>
          </a:p>
          <a:p>
            <a:pPr marL="285750" indent="-285750">
              <a:spcAft>
                <a:spcPts val="1200"/>
              </a:spcAft>
              <a:buFont typeface="Wingdings" pitchFamily="2" charset="2"/>
              <a:buChar char="§"/>
            </a:pPr>
            <a:r>
              <a:rPr lang="en-US" alt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Consistent across Architecture</a:t>
            </a:r>
          </a:p>
          <a:p>
            <a:pPr marL="285750" indent="-285750">
              <a:spcAft>
                <a:spcPts val="1200"/>
              </a:spcAft>
              <a:buFont typeface="Wingdings" pitchFamily="2" charset="2"/>
              <a:buChar char="§"/>
            </a:pPr>
            <a:r>
              <a:rPr lang="en-US" alt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Wide-range of applications</a:t>
            </a:r>
          </a:p>
          <a:p>
            <a:pPr marL="285750" indent="-285750">
              <a:spcAft>
                <a:spcPts val="1200"/>
              </a:spcAft>
              <a:buFont typeface="Wingdings" pitchFamily="2" charset="2"/>
              <a:buChar char="§"/>
            </a:pPr>
            <a:r>
              <a:rPr lang="en-US" alt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Supports Multiple Languages</a:t>
            </a:r>
          </a:p>
          <a:p>
            <a:pPr marL="285750" indent="-285750">
              <a:spcAft>
                <a:spcPts val="1200"/>
              </a:spcAft>
              <a:buFont typeface="Wingdings" pitchFamily="2" charset="2"/>
              <a:buChar char="§"/>
            </a:pPr>
            <a:r>
              <a:rPr lang="en-US" alt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Modular Architecture</a:t>
            </a:r>
          </a:p>
          <a:p>
            <a:pPr marL="285750" indent="-285750">
              <a:spcAft>
                <a:spcPts val="1200"/>
              </a:spcAft>
              <a:buFont typeface="Wingdings" pitchFamily="2" charset="2"/>
              <a:buChar char="§"/>
            </a:pPr>
            <a:r>
              <a:rPr lang="en-US" alt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CLI Tools</a:t>
            </a:r>
          </a:p>
          <a:p>
            <a:pPr marL="285750" indent="-285750">
              <a:spcAft>
                <a:spcPts val="1200"/>
              </a:spcAft>
              <a:buFont typeface="Wingdings" pitchFamily="2" charset="2"/>
              <a:buChar char="§"/>
            </a:pPr>
            <a:r>
              <a:rPr lang="en-US" alt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Flexible Deployment</a:t>
            </a:r>
          </a:p>
          <a:p>
            <a:pPr marL="285750" indent="-285750">
              <a:spcAft>
                <a:spcPts val="1200"/>
              </a:spcAft>
              <a:buFont typeface="Wingdings" pitchFamily="2" charset="2"/>
              <a:buChar char="§"/>
            </a:pPr>
            <a:r>
              <a:rPr lang="en-US" alt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High Performance</a:t>
            </a:r>
          </a:p>
          <a:p>
            <a:pPr marL="285750" indent="-285750">
              <a:spcAft>
                <a:spcPts val="1200"/>
              </a:spcAft>
              <a:buFont typeface="Wingdings" pitchFamily="2" charset="2"/>
              <a:buChar char="§"/>
            </a:pPr>
            <a:r>
              <a:rPr lang="en-US" altLang="en-US"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Unified Platform</a:t>
            </a:r>
          </a:p>
        </p:txBody>
      </p:sp>
    </p:spTree>
    <p:extLst>
      <p:ext uri="{BB962C8B-B14F-4D97-AF65-F5344CB8AC3E}">
        <p14:creationId xmlns:p14="http://schemas.microsoft.com/office/powerpoint/2010/main" val="1399203014"/>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81AE3BC-1902-A394-E9B3-C7398E7880DE}"/>
              </a:ext>
            </a:extLst>
          </p:cNvPr>
          <p:cNvSpPr>
            <a:spLocks noGrp="1"/>
          </p:cNvSpPr>
          <p:nvPr>
            <p:ph type="title"/>
          </p:nvPr>
        </p:nvSpPr>
        <p:spPr>
          <a:xfrm>
            <a:off x="182877" y="427567"/>
            <a:ext cx="8332788" cy="342900"/>
          </a:xfrm>
        </p:spPr>
        <p:txBody>
          <a:bodyPr>
            <a:noAutofit/>
          </a:bodyPr>
          <a:lstStyle/>
          <a:p>
            <a:pPr>
              <a:defRPr/>
            </a:pPr>
            <a:r>
              <a:rPr lang="en-US" dirty="0">
                <a:latin typeface="Tahoma" panose="020B0604030504040204" pitchFamily="34" charset="0"/>
                <a:ea typeface="Tahoma" panose="020B0604030504040204" pitchFamily="34" charset="0"/>
                <a:cs typeface="Tahoma" panose="020B0604030504040204" pitchFamily="34" charset="0"/>
              </a:rPr>
              <a:t>.NET and .NET Core release lifecycle</a:t>
            </a:r>
            <a:br>
              <a:rPr lang="en-US" b="0" i="0" dirty="0">
                <a:solidFill>
                  <a:srgbClr val="141414"/>
                </a:solidFill>
                <a:effectLst/>
                <a:latin typeface="Space Grotesk"/>
              </a:rPr>
            </a:b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06CCA6D1-104F-D40B-C629-58DF3D43B7D5}"/>
              </a:ext>
            </a:extLst>
          </p:cNvPr>
          <p:cNvSpPr txBox="1"/>
          <p:nvPr/>
        </p:nvSpPr>
        <p:spPr>
          <a:xfrm>
            <a:off x="338666" y="4562044"/>
            <a:ext cx="9387840" cy="307777"/>
          </a:xfrm>
          <a:prstGeom prst="rect">
            <a:avLst/>
          </a:prstGeom>
          <a:noFill/>
        </p:spPr>
        <p:txBody>
          <a:bodyPr wrap="square">
            <a:spAutoFit/>
          </a:bodyPr>
          <a:lstStyle/>
          <a:p>
            <a:r>
              <a:rPr lang="en-IN" sz="1400" dirty="0">
                <a:hlinkClick r:id="rId2"/>
              </a:rPr>
              <a:t>https://learn.microsoft.com/en-us/aspnet/core/release-notes/aspnetcore-8.0?view=aspnetcore-8.0</a:t>
            </a:r>
            <a:endParaRPr lang="en-IN" sz="1400" dirty="0"/>
          </a:p>
        </p:txBody>
      </p:sp>
      <p:graphicFrame>
        <p:nvGraphicFramePr>
          <p:cNvPr id="9" name="Table 8">
            <a:extLst>
              <a:ext uri="{FF2B5EF4-FFF2-40B4-BE49-F238E27FC236}">
                <a16:creationId xmlns:a16="http://schemas.microsoft.com/office/drawing/2014/main" id="{339B68A6-9602-3D30-B539-A1C2D4F48DDA}"/>
              </a:ext>
            </a:extLst>
          </p:cNvPr>
          <p:cNvGraphicFramePr>
            <a:graphicFrameLocks noGrp="1"/>
          </p:cNvGraphicFramePr>
          <p:nvPr>
            <p:extLst>
              <p:ext uri="{D42A27DB-BD31-4B8C-83A1-F6EECF244321}">
                <p14:modId xmlns:p14="http://schemas.microsoft.com/office/powerpoint/2010/main" val="2218018405"/>
              </p:ext>
            </p:extLst>
          </p:nvPr>
        </p:nvGraphicFramePr>
        <p:xfrm>
          <a:off x="420902" y="803693"/>
          <a:ext cx="8207374" cy="3751943"/>
        </p:xfrm>
        <a:graphic>
          <a:graphicData uri="http://schemas.openxmlformats.org/drawingml/2006/table">
            <a:tbl>
              <a:tblPr>
                <a:tableStyleId>{5C22544A-7EE6-4342-B048-85BDC9FD1C3A}</a:tableStyleId>
              </a:tblPr>
              <a:tblGrid>
                <a:gridCol w="683948">
                  <a:extLst>
                    <a:ext uri="{9D8B030D-6E8A-4147-A177-3AD203B41FA5}">
                      <a16:colId xmlns:a16="http://schemas.microsoft.com/office/drawing/2014/main" val="3575907041"/>
                    </a:ext>
                  </a:extLst>
                </a:gridCol>
                <a:gridCol w="1006380">
                  <a:extLst>
                    <a:ext uri="{9D8B030D-6E8A-4147-A177-3AD203B41FA5}">
                      <a16:colId xmlns:a16="http://schemas.microsoft.com/office/drawing/2014/main" val="2211696453"/>
                    </a:ext>
                  </a:extLst>
                </a:gridCol>
                <a:gridCol w="781655">
                  <a:extLst>
                    <a:ext uri="{9D8B030D-6E8A-4147-A177-3AD203B41FA5}">
                      <a16:colId xmlns:a16="http://schemas.microsoft.com/office/drawing/2014/main" val="2278948268"/>
                    </a:ext>
                  </a:extLst>
                </a:gridCol>
                <a:gridCol w="986839">
                  <a:extLst>
                    <a:ext uri="{9D8B030D-6E8A-4147-A177-3AD203B41FA5}">
                      <a16:colId xmlns:a16="http://schemas.microsoft.com/office/drawing/2014/main" val="1688412114"/>
                    </a:ext>
                  </a:extLst>
                </a:gridCol>
                <a:gridCol w="771884">
                  <a:extLst>
                    <a:ext uri="{9D8B030D-6E8A-4147-A177-3AD203B41FA5}">
                      <a16:colId xmlns:a16="http://schemas.microsoft.com/office/drawing/2014/main" val="2741670663"/>
                    </a:ext>
                  </a:extLst>
                </a:gridCol>
                <a:gridCol w="3976668">
                  <a:extLst>
                    <a:ext uri="{9D8B030D-6E8A-4147-A177-3AD203B41FA5}">
                      <a16:colId xmlns:a16="http://schemas.microsoft.com/office/drawing/2014/main" val="3460892314"/>
                    </a:ext>
                  </a:extLst>
                </a:gridCol>
              </a:tblGrid>
              <a:tr h="152423">
                <a:tc>
                  <a:txBody>
                    <a:bodyPr/>
                    <a:lstStyle/>
                    <a:p>
                      <a:pPr algn="ctr" fontAlgn="b"/>
                      <a:r>
                        <a:rPr lang="en-IN" sz="800" b="1" u="none" strike="noStrike">
                          <a:effectLst/>
                        </a:rPr>
                        <a:t>Version</a:t>
                      </a:r>
                      <a:endParaRPr lang="en-IN" sz="800" b="1" i="0" u="none" strike="noStrike">
                        <a:solidFill>
                          <a:srgbClr val="141414"/>
                        </a:solidFill>
                        <a:effectLst/>
                        <a:latin typeface="Open Sans" panose="020B0606030504020204" pitchFamily="34" charset="0"/>
                      </a:endParaRPr>
                    </a:p>
                  </a:txBody>
                  <a:tcPr marL="5862" marR="5862" marT="5862" marB="0" anchor="b"/>
                </a:tc>
                <a:tc>
                  <a:txBody>
                    <a:bodyPr/>
                    <a:lstStyle/>
                    <a:p>
                      <a:pPr algn="ctr" fontAlgn="b"/>
                      <a:r>
                        <a:rPr lang="en-IN" sz="800" b="1" u="none" strike="noStrike" dirty="0">
                          <a:effectLst/>
                        </a:rPr>
                        <a:t> Release date</a:t>
                      </a:r>
                      <a:endParaRPr lang="en-IN" sz="800" b="1" i="0" u="none" strike="noStrike" dirty="0">
                        <a:solidFill>
                          <a:srgbClr val="141414"/>
                        </a:solidFill>
                        <a:effectLst/>
                        <a:latin typeface="Open Sans" panose="020B0606030504020204" pitchFamily="34" charset="0"/>
                      </a:endParaRPr>
                    </a:p>
                  </a:txBody>
                  <a:tcPr marL="5862" marR="5862" marT="5862" marB="0" anchor="b"/>
                </a:tc>
                <a:tc>
                  <a:txBody>
                    <a:bodyPr/>
                    <a:lstStyle/>
                    <a:p>
                      <a:pPr algn="ctr" fontAlgn="b"/>
                      <a:r>
                        <a:rPr lang="en-IN" sz="800" b="1" u="none" strike="noStrike">
                          <a:effectLst/>
                        </a:rPr>
                        <a:t>Latest  version</a:t>
                      </a:r>
                      <a:endParaRPr lang="en-IN" sz="800" b="1" i="0" u="none" strike="noStrike">
                        <a:solidFill>
                          <a:srgbClr val="141414"/>
                        </a:solidFill>
                        <a:effectLst/>
                        <a:latin typeface="Open Sans" panose="020B0606030504020204" pitchFamily="34" charset="0"/>
                      </a:endParaRPr>
                    </a:p>
                  </a:txBody>
                  <a:tcPr marL="5862" marR="5862" marT="5862" marB="0" anchor="b"/>
                </a:tc>
                <a:tc>
                  <a:txBody>
                    <a:bodyPr/>
                    <a:lstStyle/>
                    <a:p>
                      <a:pPr algn="ctr" fontAlgn="b"/>
                      <a:r>
                        <a:rPr lang="en-IN" sz="800" b="1" u="none" strike="noStrike">
                          <a:effectLst/>
                        </a:rPr>
                        <a:t>End of support</a:t>
                      </a:r>
                      <a:endParaRPr lang="en-IN" sz="800" b="1" i="0" u="none" strike="noStrike">
                        <a:solidFill>
                          <a:srgbClr val="141414"/>
                        </a:solidFill>
                        <a:effectLst/>
                        <a:latin typeface="Open Sans" panose="020B0606030504020204" pitchFamily="34" charset="0"/>
                      </a:endParaRPr>
                    </a:p>
                  </a:txBody>
                  <a:tcPr marL="5862" marR="5862" marT="5862" marB="0" anchor="b"/>
                </a:tc>
                <a:tc>
                  <a:txBody>
                    <a:bodyPr/>
                    <a:lstStyle/>
                    <a:p>
                      <a:pPr algn="ctr" fontAlgn="b"/>
                      <a:r>
                        <a:rPr lang="en-IN" sz="800" b="1" u="none" strike="noStrike">
                          <a:effectLst/>
                        </a:rPr>
                        <a:t>Support phase</a:t>
                      </a:r>
                      <a:endParaRPr lang="en-IN" sz="800" b="1" i="0" u="none" strike="noStrike">
                        <a:solidFill>
                          <a:srgbClr val="141414"/>
                        </a:solidFill>
                        <a:effectLst/>
                        <a:latin typeface="Open Sans" panose="020B0606030504020204" pitchFamily="34" charset="0"/>
                      </a:endParaRPr>
                    </a:p>
                  </a:txBody>
                  <a:tcPr marL="5862" marR="5862" marT="5862" marB="0" anchor="b"/>
                </a:tc>
                <a:tc>
                  <a:txBody>
                    <a:bodyPr/>
                    <a:lstStyle/>
                    <a:p>
                      <a:pPr algn="ctr" fontAlgn="b"/>
                      <a:r>
                        <a:rPr lang="en-IN" sz="800" b="1" u="none" strike="noStrike" dirty="0">
                          <a:effectLst/>
                        </a:rPr>
                        <a:t>Major Changes</a:t>
                      </a:r>
                      <a:endParaRPr lang="en-IN" sz="800" b="1" i="0" u="none" strike="noStrike" dirty="0">
                        <a:solidFill>
                          <a:srgbClr val="141414"/>
                        </a:solidFill>
                        <a:effectLst/>
                        <a:latin typeface="Open Sans" panose="020B0606030504020204" pitchFamily="34" charset="0"/>
                      </a:endParaRPr>
                    </a:p>
                  </a:txBody>
                  <a:tcPr marL="5862" marR="5862" marT="5862" marB="0" anchor="b"/>
                </a:tc>
                <a:extLst>
                  <a:ext uri="{0D108BD9-81ED-4DB2-BD59-A6C34878D82A}">
                    <a16:rowId xmlns:a16="http://schemas.microsoft.com/office/drawing/2014/main" val="347050513"/>
                  </a:ext>
                </a:extLst>
              </a:tr>
              <a:tr h="298983">
                <a:tc>
                  <a:txBody>
                    <a:bodyPr/>
                    <a:lstStyle/>
                    <a:p>
                      <a:pPr algn="l" fontAlgn="t"/>
                      <a:r>
                        <a:rPr lang="en-IN" sz="800" u="none" strike="noStrike">
                          <a:effectLst/>
                        </a:rPr>
                        <a:t>.NET 8</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November 14, 2023</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8.0.0</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November 10, 2026</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Active</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Improvement in Blazor, Signal R, Minimal APIs, Kestrel servers, ASP.NET Core Identity etc.</a:t>
                      </a:r>
                      <a:endParaRPr lang="en-IN" sz="800" b="0" i="0" u="none" strike="noStrike">
                        <a:solidFill>
                          <a:srgbClr val="141414"/>
                        </a:solidFill>
                        <a:effectLst/>
                        <a:latin typeface="Open Sans" panose="020B0606030504020204" pitchFamily="34" charset="0"/>
                      </a:endParaRPr>
                    </a:p>
                  </a:txBody>
                  <a:tcPr marL="5862" marR="5862" marT="5862" marB="0"/>
                </a:tc>
                <a:extLst>
                  <a:ext uri="{0D108BD9-81ED-4DB2-BD59-A6C34878D82A}">
                    <a16:rowId xmlns:a16="http://schemas.microsoft.com/office/drawing/2014/main" val="1841620158"/>
                  </a:ext>
                </a:extLst>
              </a:tr>
              <a:tr h="445543">
                <a:tc>
                  <a:txBody>
                    <a:bodyPr/>
                    <a:lstStyle/>
                    <a:p>
                      <a:pPr algn="l" fontAlgn="t"/>
                      <a:r>
                        <a:rPr lang="en-IN" sz="800" u="none" strike="noStrike">
                          <a:effectLst/>
                        </a:rPr>
                        <a:t>.NET 7</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November 8, 2022</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7.0.14</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May 14, 2024</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Active</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ML.NET and .NET MAUI Updates, </a:t>
                      </a:r>
                      <a:br>
                        <a:rPr lang="en-IN" sz="800" u="none" strike="noStrike">
                          <a:effectLst/>
                        </a:rPr>
                      </a:br>
                      <a:r>
                        <a:rPr lang="en-IN" sz="800" u="none" strike="noStrike">
                          <a:effectLst/>
                        </a:rPr>
                        <a:t>Asp.Net Core update -Output caching middleware, Rate-limiting middleware, Request decompression middleware</a:t>
                      </a:r>
                      <a:endParaRPr lang="en-IN" sz="800" b="0" i="0" u="none" strike="noStrike">
                        <a:solidFill>
                          <a:srgbClr val="141414"/>
                        </a:solidFill>
                        <a:effectLst/>
                        <a:latin typeface="Open Sans" panose="020B0606030504020204" pitchFamily="34" charset="0"/>
                      </a:endParaRPr>
                    </a:p>
                  </a:txBody>
                  <a:tcPr marL="5862" marR="5862" marT="5862" marB="0"/>
                </a:tc>
                <a:extLst>
                  <a:ext uri="{0D108BD9-81ED-4DB2-BD59-A6C34878D82A}">
                    <a16:rowId xmlns:a16="http://schemas.microsoft.com/office/drawing/2014/main" val="3160748730"/>
                  </a:ext>
                </a:extLst>
              </a:tr>
              <a:tr h="592103">
                <a:tc>
                  <a:txBody>
                    <a:bodyPr/>
                    <a:lstStyle/>
                    <a:p>
                      <a:pPr algn="l" fontAlgn="t"/>
                      <a:r>
                        <a:rPr lang="en-IN" sz="800" u="none" strike="noStrike">
                          <a:effectLst/>
                        </a:rPr>
                        <a:t>.NET 6</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November 8, 2021</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6.0.25</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dirty="0">
                          <a:effectLst/>
                        </a:rPr>
                        <a:t>November 12, 2024</a:t>
                      </a:r>
                      <a:endParaRPr lang="en-IN" sz="800" b="0" i="0" u="none" strike="noStrike" dirty="0">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Active</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US" sz="800" u="none" strike="noStrike">
                          <a:effectLst/>
                        </a:rPr>
                        <a:t>C# 10.0 support</a:t>
                      </a:r>
                      <a:br>
                        <a:rPr lang="en-US" sz="800" u="none" strike="noStrike">
                          <a:effectLst/>
                        </a:rPr>
                      </a:br>
                      <a:r>
                        <a:rPr lang="en-US" sz="800" u="none" strike="noStrike">
                          <a:effectLst/>
                        </a:rPr>
                        <a:t>Hot Reload for editing code while the application is running</a:t>
                      </a:r>
                      <a:br>
                        <a:rPr lang="en-US" sz="800" u="none" strike="noStrike">
                          <a:effectLst/>
                        </a:rPr>
                      </a:br>
                      <a:r>
                        <a:rPr lang="en-US" sz="800" u="none" strike="noStrike">
                          <a:effectLst/>
                        </a:rPr>
                        <a:t>MAUI (Multi-platform App UI) Preview</a:t>
                      </a:r>
                      <a:br>
                        <a:rPr lang="en-US" sz="800" u="none" strike="noStrike">
                          <a:effectLst/>
                        </a:rPr>
                      </a:br>
                      <a:r>
                        <a:rPr lang="en-US" sz="800" u="none" strike="noStrike">
                          <a:effectLst/>
                        </a:rPr>
                        <a:t>Performance improvements</a:t>
                      </a:r>
                      <a:endParaRPr lang="en-US" sz="800" b="0" i="0" u="none" strike="noStrike">
                        <a:solidFill>
                          <a:srgbClr val="141414"/>
                        </a:solidFill>
                        <a:effectLst/>
                        <a:latin typeface="Open Sans" panose="020B0606030504020204" pitchFamily="34" charset="0"/>
                      </a:endParaRPr>
                    </a:p>
                  </a:txBody>
                  <a:tcPr marL="5862" marR="5862" marT="5862" marB="0"/>
                </a:tc>
                <a:extLst>
                  <a:ext uri="{0D108BD9-81ED-4DB2-BD59-A6C34878D82A}">
                    <a16:rowId xmlns:a16="http://schemas.microsoft.com/office/drawing/2014/main" val="1263914963"/>
                  </a:ext>
                </a:extLst>
              </a:tr>
              <a:tr h="416231">
                <a:tc>
                  <a:txBody>
                    <a:bodyPr/>
                    <a:lstStyle/>
                    <a:p>
                      <a:pPr algn="l" fontAlgn="t"/>
                      <a:r>
                        <a:rPr lang="en-IN" sz="800" u="none" strike="noStrike">
                          <a:effectLst/>
                        </a:rPr>
                        <a:t>.NET 5</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November 10, 2020</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5.0.17</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May 10, 2022</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Expire</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US" sz="800" u="none" strike="noStrike">
                          <a:effectLst/>
                        </a:rPr>
                        <a:t>Unification of .NET Core, .NET Framework, and Xamarin into a single platform (.NET 5)</a:t>
                      </a:r>
                      <a:br>
                        <a:rPr lang="en-US" sz="800" u="none" strike="noStrike">
                          <a:effectLst/>
                        </a:rPr>
                      </a:br>
                      <a:r>
                        <a:rPr lang="en-US" sz="800" u="none" strike="noStrike">
                          <a:effectLst/>
                        </a:rPr>
                        <a:t>Support for Windows, macOS, Linux, iOS, Android, and more</a:t>
                      </a:r>
                      <a:br>
                        <a:rPr lang="en-US" sz="800" u="none" strike="noStrike">
                          <a:effectLst/>
                        </a:rPr>
                      </a:br>
                      <a:r>
                        <a:rPr lang="en-US" sz="800" u="none" strike="noStrike">
                          <a:effectLst/>
                        </a:rPr>
                        <a:t>C# 9.0 support, Performance improvements</a:t>
                      </a:r>
                      <a:endParaRPr lang="en-US" sz="800" b="0" i="0" u="none" strike="noStrike">
                        <a:solidFill>
                          <a:srgbClr val="141414"/>
                        </a:solidFill>
                        <a:effectLst/>
                        <a:latin typeface="Open Sans" panose="020B0606030504020204" pitchFamily="34" charset="0"/>
                      </a:endParaRPr>
                    </a:p>
                  </a:txBody>
                  <a:tcPr marL="5862" marR="5862" marT="5862" marB="0"/>
                </a:tc>
                <a:extLst>
                  <a:ext uri="{0D108BD9-81ED-4DB2-BD59-A6C34878D82A}">
                    <a16:rowId xmlns:a16="http://schemas.microsoft.com/office/drawing/2014/main" val="3495061118"/>
                  </a:ext>
                </a:extLst>
              </a:tr>
              <a:tr h="199322">
                <a:tc>
                  <a:txBody>
                    <a:bodyPr/>
                    <a:lstStyle/>
                    <a:p>
                      <a:pPr algn="l" fontAlgn="t"/>
                      <a:r>
                        <a:rPr lang="en-IN" sz="800" u="none" strike="noStrike">
                          <a:effectLst/>
                        </a:rPr>
                        <a:t>.NET Core 3.1</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December 3, 2019</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3.1.32</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December 13, 2022</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Expire</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US" sz="800" u="none" strike="noStrike">
                          <a:effectLst/>
                        </a:rPr>
                        <a:t>Improved performance, Support for C# 8.0 features, Enhanced JSON APIs</a:t>
                      </a:r>
                      <a:endParaRPr lang="en-US" sz="800" b="0" i="0" u="none" strike="noStrike">
                        <a:solidFill>
                          <a:srgbClr val="141414"/>
                        </a:solidFill>
                        <a:effectLst/>
                        <a:latin typeface="Open Sans" panose="020B0606030504020204" pitchFamily="34" charset="0"/>
                      </a:endParaRPr>
                    </a:p>
                  </a:txBody>
                  <a:tcPr marL="5862" marR="5862" marT="5862" marB="0"/>
                </a:tc>
                <a:extLst>
                  <a:ext uri="{0D108BD9-81ED-4DB2-BD59-A6C34878D82A}">
                    <a16:rowId xmlns:a16="http://schemas.microsoft.com/office/drawing/2014/main" val="276287797"/>
                  </a:ext>
                </a:extLst>
              </a:tr>
              <a:tr h="298983">
                <a:tc>
                  <a:txBody>
                    <a:bodyPr/>
                    <a:lstStyle/>
                    <a:p>
                      <a:pPr algn="l" fontAlgn="t"/>
                      <a:r>
                        <a:rPr lang="en-IN" sz="800" u="none" strike="noStrike">
                          <a:effectLst/>
                        </a:rPr>
                        <a:t>.NET Core 3.0</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September 23, 2019</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3.0.3</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March 3, 2020</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Expire</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US" sz="800" u="none" strike="noStrike">
                          <a:effectLst/>
                        </a:rPr>
                        <a:t>C# 8.0 support, Improved performance, Windows Desktop support (WinForms and WPF), ASP.NET Core updates</a:t>
                      </a:r>
                      <a:endParaRPr lang="en-US" sz="800" b="0" i="0" u="none" strike="noStrike">
                        <a:solidFill>
                          <a:srgbClr val="141414"/>
                        </a:solidFill>
                        <a:effectLst/>
                        <a:latin typeface="Open Sans" panose="020B0606030504020204" pitchFamily="34" charset="0"/>
                      </a:endParaRPr>
                    </a:p>
                  </a:txBody>
                  <a:tcPr marL="5862" marR="5862" marT="5862" marB="0"/>
                </a:tc>
                <a:extLst>
                  <a:ext uri="{0D108BD9-81ED-4DB2-BD59-A6C34878D82A}">
                    <a16:rowId xmlns:a16="http://schemas.microsoft.com/office/drawing/2014/main" val="2855050939"/>
                  </a:ext>
                </a:extLst>
              </a:tr>
              <a:tr h="298983">
                <a:tc>
                  <a:txBody>
                    <a:bodyPr/>
                    <a:lstStyle/>
                    <a:p>
                      <a:pPr algn="l" fontAlgn="t"/>
                      <a:r>
                        <a:rPr lang="en-IN" sz="800" u="none" strike="noStrike">
                          <a:effectLst/>
                        </a:rPr>
                        <a:t>.NET Core 2.2</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December 4, 2018</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2.2.8</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December 23, 2019</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Expire</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US" sz="800" u="none" strike="noStrike" dirty="0">
                          <a:effectLst/>
                        </a:rPr>
                        <a:t>Improved performance, Runtime Diagnostics improvement,</a:t>
                      </a:r>
                      <a:br>
                        <a:rPr lang="en-US" sz="800" u="none" strike="noStrike" dirty="0">
                          <a:effectLst/>
                        </a:rPr>
                      </a:br>
                      <a:r>
                        <a:rPr lang="en-US" sz="800" u="none" strike="noStrike" dirty="0">
                          <a:effectLst/>
                        </a:rPr>
                        <a:t>New features in ASP.NET Core, Enhanced Azure integration</a:t>
                      </a:r>
                      <a:endParaRPr lang="en-US" sz="800" b="0" i="0" u="none" strike="noStrike" dirty="0">
                        <a:solidFill>
                          <a:srgbClr val="141414"/>
                        </a:solidFill>
                        <a:effectLst/>
                        <a:latin typeface="Open Sans" panose="020B0606030504020204" pitchFamily="34" charset="0"/>
                      </a:endParaRPr>
                    </a:p>
                  </a:txBody>
                  <a:tcPr marL="5862" marR="5862" marT="5862" marB="0"/>
                </a:tc>
                <a:extLst>
                  <a:ext uri="{0D108BD9-81ED-4DB2-BD59-A6C34878D82A}">
                    <a16:rowId xmlns:a16="http://schemas.microsoft.com/office/drawing/2014/main" val="2285810393"/>
                  </a:ext>
                </a:extLst>
              </a:tr>
              <a:tr h="152423">
                <a:tc>
                  <a:txBody>
                    <a:bodyPr/>
                    <a:lstStyle/>
                    <a:p>
                      <a:pPr algn="l" fontAlgn="t"/>
                      <a:r>
                        <a:rPr lang="en-IN" sz="800" u="none" strike="noStrike">
                          <a:effectLst/>
                        </a:rPr>
                        <a:t>.NET Core 2.1</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May 30, 2018</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2.1.30</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August 21, 2021</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Expire</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US" sz="800" u="none" strike="noStrike">
                          <a:effectLst/>
                        </a:rPr>
                        <a:t>SignalR, Improved performance, HttpClientFactory, ASP.NET Core updates</a:t>
                      </a:r>
                      <a:endParaRPr lang="en-US" sz="800" b="0" i="0" u="none" strike="noStrike">
                        <a:solidFill>
                          <a:srgbClr val="141414"/>
                        </a:solidFill>
                        <a:effectLst/>
                        <a:latin typeface="Open Sans" panose="020B0606030504020204" pitchFamily="34" charset="0"/>
                      </a:endParaRPr>
                    </a:p>
                  </a:txBody>
                  <a:tcPr marL="5862" marR="5862" marT="5862" marB="0"/>
                </a:tc>
                <a:extLst>
                  <a:ext uri="{0D108BD9-81ED-4DB2-BD59-A6C34878D82A}">
                    <a16:rowId xmlns:a16="http://schemas.microsoft.com/office/drawing/2014/main" val="1952817099"/>
                  </a:ext>
                </a:extLst>
              </a:tr>
              <a:tr h="298983">
                <a:tc>
                  <a:txBody>
                    <a:bodyPr/>
                    <a:lstStyle/>
                    <a:p>
                      <a:pPr algn="l" fontAlgn="t"/>
                      <a:r>
                        <a:rPr lang="en-IN" sz="800" u="none" strike="noStrike">
                          <a:effectLst/>
                        </a:rPr>
                        <a:t>.NET Core 2.0</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August 14, 2017</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2.0.9</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October 1, 2018</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Expire</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US" sz="800" u="none" strike="noStrike">
                          <a:effectLst/>
                        </a:rPr>
                        <a:t>.NET Standard 2.0 support, Improved performance, Windows 10 Fall Creators Update support, Azure integration improvements</a:t>
                      </a:r>
                      <a:endParaRPr lang="en-US" sz="800" b="0" i="0" u="none" strike="noStrike">
                        <a:solidFill>
                          <a:srgbClr val="141414"/>
                        </a:solidFill>
                        <a:effectLst/>
                        <a:latin typeface="Open Sans" panose="020B0606030504020204" pitchFamily="34" charset="0"/>
                      </a:endParaRPr>
                    </a:p>
                  </a:txBody>
                  <a:tcPr marL="5862" marR="5862" marT="5862" marB="0"/>
                </a:tc>
                <a:extLst>
                  <a:ext uri="{0D108BD9-81ED-4DB2-BD59-A6C34878D82A}">
                    <a16:rowId xmlns:a16="http://schemas.microsoft.com/office/drawing/2014/main" val="489044720"/>
                  </a:ext>
                </a:extLst>
              </a:tr>
              <a:tr h="152423">
                <a:tc>
                  <a:txBody>
                    <a:bodyPr/>
                    <a:lstStyle/>
                    <a:p>
                      <a:pPr algn="l" fontAlgn="t"/>
                      <a:r>
                        <a:rPr lang="en-IN" sz="800" u="none" strike="noStrike">
                          <a:effectLst/>
                        </a:rPr>
                        <a:t>.NET Core 1.1</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November 16, 2016</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1.1.13</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June 27, 2019</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Expire</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ASP.NET Core updates, Kestrel Server, Azure Support, new APIs addition</a:t>
                      </a:r>
                      <a:endParaRPr lang="en-IN" sz="800" b="0" i="0" u="none" strike="noStrike">
                        <a:solidFill>
                          <a:srgbClr val="141414"/>
                        </a:solidFill>
                        <a:effectLst/>
                        <a:latin typeface="Open Sans" panose="020B0606030504020204" pitchFamily="34" charset="0"/>
                      </a:endParaRPr>
                    </a:p>
                  </a:txBody>
                  <a:tcPr marL="5862" marR="5862" marT="5862" marB="0"/>
                </a:tc>
                <a:extLst>
                  <a:ext uri="{0D108BD9-81ED-4DB2-BD59-A6C34878D82A}">
                    <a16:rowId xmlns:a16="http://schemas.microsoft.com/office/drawing/2014/main" val="1031276252"/>
                  </a:ext>
                </a:extLst>
              </a:tr>
              <a:tr h="445543">
                <a:tc>
                  <a:txBody>
                    <a:bodyPr/>
                    <a:lstStyle/>
                    <a:p>
                      <a:pPr algn="l" fontAlgn="t"/>
                      <a:r>
                        <a:rPr lang="en-IN" sz="800" u="none" strike="noStrike">
                          <a:effectLst/>
                        </a:rPr>
                        <a:t>.NET Core 1.0</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dirty="0">
                          <a:effectLst/>
                        </a:rPr>
                        <a:t>June 27, 2016</a:t>
                      </a:r>
                      <a:endParaRPr lang="en-IN" sz="800" b="0" i="0" u="none" strike="noStrike" dirty="0">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1.0.16</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dirty="0">
                          <a:effectLst/>
                        </a:rPr>
                        <a:t>June 27, 2019</a:t>
                      </a:r>
                      <a:endParaRPr lang="en-IN" sz="800" b="0" i="0" u="none" strike="noStrike" dirty="0">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a:effectLst/>
                        </a:rPr>
                        <a:t>Expire</a:t>
                      </a:r>
                      <a:endParaRPr lang="en-IN" sz="800" b="0" i="0" u="none" strike="noStrike">
                        <a:solidFill>
                          <a:srgbClr val="141414"/>
                        </a:solidFill>
                        <a:effectLst/>
                        <a:latin typeface="Open Sans" panose="020B0606030504020204" pitchFamily="34" charset="0"/>
                      </a:endParaRPr>
                    </a:p>
                  </a:txBody>
                  <a:tcPr marL="5862" marR="5862" marT="5862" marB="0"/>
                </a:tc>
                <a:tc>
                  <a:txBody>
                    <a:bodyPr/>
                    <a:lstStyle/>
                    <a:p>
                      <a:pPr algn="l" fontAlgn="t"/>
                      <a:r>
                        <a:rPr lang="en-IN" sz="800" u="none" strike="noStrike" dirty="0">
                          <a:effectLst/>
                        </a:rPr>
                        <a:t>Cross-platform support (Windows, macOS, and Linux)</a:t>
                      </a:r>
                      <a:br>
                        <a:rPr lang="en-IN" sz="800" u="none" strike="noStrike" dirty="0">
                          <a:effectLst/>
                        </a:rPr>
                      </a:br>
                      <a:r>
                        <a:rPr lang="en-IN" sz="800" u="none" strike="noStrike" dirty="0">
                          <a:effectLst/>
                        </a:rPr>
                        <a:t>ASP.NET Core, </a:t>
                      </a:r>
                      <a:r>
                        <a:rPr lang="en-IN" sz="800" u="none" strike="noStrike" dirty="0" err="1">
                          <a:effectLst/>
                        </a:rPr>
                        <a:t>Cli</a:t>
                      </a:r>
                      <a:r>
                        <a:rPr lang="en-IN" sz="800" u="none" strike="noStrike" dirty="0">
                          <a:effectLst/>
                        </a:rPr>
                        <a:t>-tool, UWP, </a:t>
                      </a:r>
                      <a:r>
                        <a:rPr lang="en-IN" sz="800" u="none" strike="noStrike" dirty="0" err="1">
                          <a:effectLst/>
                        </a:rPr>
                        <a:t>Xamarin.Forms</a:t>
                      </a:r>
                      <a:r>
                        <a:rPr lang="en-IN" sz="800" u="none" strike="noStrike" dirty="0">
                          <a:effectLst/>
                        </a:rPr>
                        <a:t>, Open Source</a:t>
                      </a:r>
                      <a:br>
                        <a:rPr lang="en-IN" sz="800" u="none" strike="noStrike" dirty="0">
                          <a:effectLst/>
                        </a:rPr>
                      </a:br>
                      <a:r>
                        <a:rPr lang="en-IN" sz="800" u="none" strike="noStrike" dirty="0">
                          <a:effectLst/>
                        </a:rPr>
                        <a:t>Entity Framework Core</a:t>
                      </a:r>
                      <a:endParaRPr lang="en-IN" sz="800" b="0" i="0" u="none" strike="noStrike" dirty="0">
                        <a:solidFill>
                          <a:srgbClr val="141414"/>
                        </a:solidFill>
                        <a:effectLst/>
                        <a:latin typeface="Open Sans" panose="020B0606030504020204" pitchFamily="34" charset="0"/>
                      </a:endParaRPr>
                    </a:p>
                  </a:txBody>
                  <a:tcPr marL="5862" marR="5862" marT="5862" marB="0"/>
                </a:tc>
                <a:extLst>
                  <a:ext uri="{0D108BD9-81ED-4DB2-BD59-A6C34878D82A}">
                    <a16:rowId xmlns:a16="http://schemas.microsoft.com/office/drawing/2014/main" val="562669587"/>
                  </a:ext>
                </a:extLst>
              </a:tr>
            </a:tbl>
          </a:graphicData>
        </a:graphic>
      </p:graphicFrame>
    </p:spTree>
    <p:extLst>
      <p:ext uri="{BB962C8B-B14F-4D97-AF65-F5344CB8AC3E}">
        <p14:creationId xmlns:p14="http://schemas.microsoft.com/office/powerpoint/2010/main" val="255298418"/>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OFFICEATWORKPOWERPOINTMASTERTEMPLATECONFIGURATION" val="&lt;!--Created with officeatwork--&gt;&#10;&lt;MasterTemplateConfiguration&gt;&#10;  &lt;TableOfContentsCollection&gt;&#10;    &lt;TableOfContents&gt;&#10;      &lt;Id&gt;cdb70706-a991-4008-8df7-ac3474bfc31e&lt;/Id&gt;&#10;      &lt;IdName&gt;TOC&lt;/IdName&gt;&#10;      &lt;Label&gt;Table of Content&lt;/Label&gt;&#10;      &lt;ImageMso&gt;&lt;/ImageMso&gt;&#10;      &lt;Image&gt;&lt;/Image&gt;&#10;      &lt;ShowToc&gt;true&lt;/ShowToc&gt;&#10;      &lt;Layout&gt;L+G Agenda&lt;/Layout&gt;&#10;      &lt;TableOfContentsTitle&gt;Agenda&lt;/TableOfContentsTitle&gt;&#10;      &lt;Insert&gt;L+G Title&lt;/Insert&gt;&#10;      &lt;InsertRelativePosition&gt;After&lt;/InsertRelativePosition&gt;&#10;      &lt;Level1&gt;L+G Chapter&lt;/Level1&gt;&#10;      &lt;Level2&gt;&lt;/Level2&gt;&#10;      &lt;Level3&gt;&lt;/Level3&gt;&#10;      &lt;Level4&gt;&lt;/Level4&gt;&#10;      &lt;Level5&gt;&lt;/Level5&gt;&#10;      &lt;ShowPositionIndicatorSlides&gt;true&lt;/ShowPositionIndicatorSlides&gt;&#10;      &lt;UseSeparatePositionIndicatorSlides&gt;false&lt;/UseSeparatePositionIndicatorSlides&gt;&#10;      &lt;PositionIndicatorSlidesLayout&gt;&lt;/PositionIndicatorSlidesLayout&gt;&#10;      &lt;PositionIndicatorSlidesTitle&gt;&lt;/PositionIndicatorSlidesTitle&gt;&#10;      &lt;PositionIndicatorSlidesInsertRelativePosition&gt;Before&lt;/PositionIndicatorSlidesInsertRelativePosition&gt;&#10;      &lt;PositionIndicatorSlidesLevel1&gt;L+G Chapter&lt;/PositionIndicatorSlidesLevel1&gt;&#10;      &lt;PositionIndicatorSlidesLevel2&gt;&lt;/PositionIndicatorSlidesLevel2&gt;&#10;      &lt;PositionIndicatorSlidesLevel3&gt;&lt;/PositionIndicatorSlidesLevel3&gt;&#10;      &lt;PositionIndicatorSlidesLevel4&gt;&lt;/PositionIndicatorSlidesLevel4&gt;&#10;      &lt;IsSelected&gt;false&lt;/IsSelected&gt;&#10;      &lt;IsExpanded&gt;false&lt;/IsExpanded&gt;&#10;    &lt;/TableOfContents&gt;&#10;  &lt;/TableOfContentsCollection&gt;&#10;  &lt;ThemeDefinition&gt;&#10;    &lt;DefaultThemeDefinition&gt;%Themes%/L+G.thmx&lt;/DefaultThemeDefinition&gt;&#10;    &lt;PresentationThemeDefinition&gt;%Themes%/L+G.thmx&lt;/PresentationThemeDefinition&gt;&#10;    &lt;SlideThemeDefinition&gt;%Themes%/L+G.thmx&lt;/SlideThemeDefinition&gt;&#10;    &lt;ObjectThemeDefinition&gt;%Themes%/L+G.thmx&lt;/ObjectThemeDefinition&gt;&#10;  &lt;/ThemeDefinition&gt;&#10;  &lt;MasterProperties&gt;&#10;    &lt;MasterProperty Id=&quot;2004112217333376588294&quot;&gt;&#10;      &lt;Fields&gt;&#10;        &lt;Field Id=&quot;2010032915520270663768&quot; ShowField=&quot;false&quot; /&gt;&#10;        &lt;Field Id=&quot;2012923476349748769834&quot; ShowField=&quot;true&quot; /&gt;&#10;        &lt;Field Id=&quot;2011982347978498756646&quot; ShowField=&quot;false&quot; /&gt;&#10;        &lt;Field Id=&quot;2012062711062970386791&quot; ShowField=&quot;false&quot; /&gt;&#10;        &lt;Field Id=&quot;2012012520054785565395&quot; ShowField=&quot;false&quot; /&gt;&#10;        &lt;Field Id=&quot;2012012520080780558727&quot; ShowField=&quot;false&quot; /&gt;&#10;        &lt;Field Id=&quot;2012062615175029200466&quot; ShowField=&quot;false&quot; /&gt;&#10;        &lt;Field Id=&quot;2012012520083872958843&quot; ShowField=&quot;false&quot; /&gt;&#10;        &lt;Field Id=&quot;2012012523409843966476&quot; ShowField=&quot;true&quot; /&gt;&#10;        &lt;Field Id=&quot;2012329475973463848654&quot; ShowField=&quot;true&quot; /&gt;&#10;        &lt;Field Id=&quot;2012239759459897875876&quot; ShowField=&quot;true&quot; /&gt;&#10;        &lt;Field Id=&quot;2012325342345264324546&quot; ShowField=&quot;true&quot; /&gt;&#10;        &lt;Field Id=&quot;2012012520071652886181&quot; ShowField=&quot;false&quot; /&gt;&#10;        &lt;Field Id=&quot;2012012520080998865719&quot; ShowField=&quot;false&quot; /&gt;&#10;      &lt;/Fields&gt;&#10;    &lt;/MasterProperty&gt;&#10;  &lt;/MasterProperties&gt;&#10;  &lt;ContentItems&gt;&#10;    &lt;ContentItem Language=&quot;2052&quot; IsDefault=&quot;false&quot;&gt;&#10;      &lt;File HasContent=&quot;false&quot; LinkToLanguage=&quot;&quot; /&gt;&#10;    &lt;/ContentItem&gt;&#10;    &lt;ContentItem Language=&quot;3076&quot; IsDefault=&quot;false&quot;&gt;&#10;      &lt;File HasContent=&quot;false&quot; LinkToLanguage=&quot;&quot; /&gt;&#10;    &lt;/ContentItem&gt;&#10;    &lt;ContentItem Language=&quot;1029&quot; IsDefault=&quot;false&quot;&gt;&#10;      &lt;File HasContent=&quot;false&quot; LinkToLanguage=&quot;&quot; /&gt;&#10;    &lt;/ContentItem&gt;&#10;    &lt;ContentItem Language=&quot;1030&quot; IsDefault=&quot;false&quot;&gt;&#10;      &lt;File HasContent=&quot;false&quot; LinkToLanguage=&quot;&quot; /&gt;&#10;    &lt;/ContentItem&gt;&#10;    &lt;ContentItem Language=&quot;1043&quot; IsDefault=&quot;false&quot;&gt;&#10;      &lt;File HasContent=&quot;false&quot; LinkToLanguage=&quot;&quot; /&gt;&#10;    &lt;/ContentItem&gt;&#10;    &lt;ContentItem Language=&quot;2067&quot; IsDefault=&quot;false&quot;&gt;&#10;      &lt;File HasContent=&quot;false&quot; LinkToLanguage=&quot;&quot; /&gt;&#10;    &lt;/ContentItem&gt;&#10;    &lt;ContentItem Language=&quot;3081&quot; IsDefault=&quot;false&quot;&gt;&#10;      &lt;File HasContent=&quot;false&quot; LinkToLanguage=&quot;&quot; /&gt;&#10;    &lt;/ContentItem&gt;&#10;    &lt;ContentItem Language=&quot;5129&quot; IsDefault=&quot;false&quot;&gt;&#10;      &lt;File HasContent=&quot;false&quot; LinkToLanguage=&quot;&quot; /&gt;&#10;    &lt;/ContentItem&gt;&#10;    &lt;ContentItem Language=&quot;7177&quot; IsDefault=&quot;false&quot;&gt;&#10;      &lt;File HasContent=&quot;false&quot; LinkToLanguage=&quot;&quot; /&gt;&#10;    &lt;/ContentItem&gt;&#10;    &lt;ContentItem Language=&quot;2057&quot; IsDefault=&quot;false&quot;&gt;&#10;      &lt;File HasContent=&quot;false&quot; LinkToLanguage=&quot;&quot; /&gt;&#10;    &lt;/ContentItem&gt;&#10;    &lt;ContentItem Language=&quot;1033&quot; IsDefault=&quot;false&quot;&gt;&#10;      &lt;File HasContent=&quot;false&quot; LinkToLanguage=&quot;&quot; /&gt;&#10;    &lt;/ContentItem&gt;&#10;    &lt;ContentItem Language=&quot;1035&quot; IsDefault=&quot;false&quot;&gt;&#10;      &lt;File HasContent=&quot;false&quot; LinkToLanguage=&quot;&quot; /&gt;&#10;    &lt;/ContentItem&gt;&#10;    &lt;ContentItem Language=&quot;1036&quot; IsDefault=&quot;false&quot;&gt;&#10;      &lt;File HasContent=&quot;false&quot; LinkToLanguage=&quot;&quot; /&gt;&#10;    &lt;/ContentItem&gt;&#10;    &lt;ContentItem Language=&quot;2060&quot; IsDefault=&quot;false&quot;&gt;&#10;      &lt;File HasContent=&quot;false&quot; LinkToLanguage=&quot;&quot; /&gt;&#10;    &lt;/ContentItem&gt;&#10;    &lt;ContentItem Language=&quot;4108&quot; IsDefault=&quot;false&quot;&gt;&#10;      &lt;File HasContent=&quot;false&quot; LinkToLanguage=&quot;&quot; /&gt;&#10;    &lt;/ContentItem&gt;&#10;    &lt;ContentItem Language=&quot;1031&quot; IsDefault=&quot;false&quot;&gt;&#10;      &lt;File HasContent=&quot;false&quot; LinkToLanguage=&quot;&quot; /&gt;&#10;    &lt;/ContentItem&gt;&#10;    &lt;ContentItem Language=&quot;3079&quot; IsDefault=&quot;false&quot;&gt;&#10;      &lt;File HasContent=&quot;false&quot; LinkToLanguage=&quot;&quot; /&gt;&#10;    &lt;/ContentItem&gt;&#10;    &lt;ContentItem Language=&quot;2055&quot; IsDefault=&quot;true&quot;&gt;&#10;      &lt;File HasContent=&quot;true&quot; LinkToLanguage=&quot;&quot; /&gt;&#10;    &lt;/ContentItem&gt;&#10;    &lt;ContentItem Language=&quot;1032&quot; IsDefault=&quot;false&quot;&gt;&#10;      &lt;File HasContent=&quot;false&quot; LinkToLanguage=&quot;&quot; /&gt;&#10;    &lt;/ContentItem&gt;&#10;    &lt;ContentItem Language=&quot;1081&quot; IsDefault=&quot;false&quot;&gt;&#10;      &lt;File HasContent=&quot;false&quot; LinkToLanguage=&quot;&quot; /&gt;&#10;    &lt;/ContentItem&gt;&#10;    &lt;ContentItem Language=&quot;1040&quot; IsDefault=&quot;false&quot;&gt;&#10;      &lt;File HasContent=&quot;false&quot; LinkToLanguage=&quot;&quot; /&gt;&#10;    &lt;/ContentItem&gt;&#10;    &lt;ContentItem Language=&quot;2064&quot; IsDefault=&quot;false&quot;&gt;&#10;      &lt;File HasContent=&quot;false&quot; LinkToLanguage=&quot;&quot; /&gt;&#10;    &lt;/ContentItem&gt;&#10;    &lt;ContentItem Language=&quot;1044&quot; IsDefault=&quot;false&quot;&gt;&#10;      &lt;File HasContent=&quot;false&quot; LinkToLanguage=&quot;&quot; /&gt;&#10;    &lt;/ContentItem&gt;&#10;    &lt;ContentItem Language=&quot;2068&quot; IsDefault=&quot;false&quot;&gt;&#10;      &lt;File HasContent=&quot;false&quot; LinkToLanguage=&quot;&quot; /&gt;&#10;    &lt;/ContentItem&gt;&#10;    &lt;ContentItem Language=&quot;1045&quot; IsDefault=&quot;false&quot;&gt;&#10;      &lt;File HasContent=&quot;false&quot; LinkToLanguage=&quot;&quot; /&gt;&#10;    &lt;/ContentItem&gt;&#10;    &lt;ContentItem Language=&quot;1046&quot; IsDefault=&quot;false&quot;&gt;&#10;      &lt;File HasContent=&quot;false&quot; LinkToLanguage=&quot;&quot; /&gt;&#10;    &lt;/ContentItem&gt;&#10;    &lt;ContentItem Language=&quot;1049&quot; IsDefault=&quot;false&quot;&gt;&#10;      &lt;File HasContent=&quot;false&quot; LinkToLanguage=&quot;&quot; /&gt;&#10;    &lt;/ContentItem&gt;&#10;    &lt;ContentItem Language=&quot;1060&quot; IsDefault=&quot;false&quot;&gt;&#10;      &lt;File HasContent=&quot;false&quot; LinkToLanguage=&quot;&quot; /&gt;&#10;    &lt;/ContentItem&gt;&#10;    &lt;ContentItem Language=&quot;1051&quot; IsDefault=&quot;false&quot;&gt;&#10;      &lt;File HasContent=&quot;false&quot; LinkToLanguage=&quot;&quot; /&gt;&#10;    &lt;/ContentItem&gt;&#10;    &lt;ContentItem Language=&quot;1034&quot; IsDefault=&quot;false&quot;&gt;&#10;      &lt;File HasContent=&quot;false&quot; LinkToLanguage=&quot;&quot; /&gt;&#10;    &lt;/ContentItem&gt;&#10;    &lt;ContentItem Language=&quot;2058&quot; IsDefault=&quot;false&quot;&gt;&#10;      &lt;File HasContent=&quot;false&quot; LinkToLanguage=&quot;&quot; /&gt;&#10;    &lt;/ContentItem&gt;&#10;    &lt;ContentItem Language=&quot;1053&quot; IsDefault=&quot;false&quot;&gt;&#10;      &lt;File HasContent=&quot;false&quot; LinkToLanguage=&quot;&quot; /&gt;&#10;    &lt;/ContentItem&gt;&#10;  &lt;/ContentItems&gt;&#10;&lt;/MasterTemplateConfiguration&gt;"/>
  <p:tag name="OFFICEATWORKPOWERPOINTMASTERTEMPLATEID" val="Presentation"/>
  <p:tag name="OFFICEATWORKPRESENTATIONPROJECTID" val="landisgyrcom"/>
  <p:tag name="OAWWIZARDSTEPS" val="0|1|4"/>
  <p:tag name="ZOAWLANGID" val="1033"/>
  <p:tag name="OAWDOCPROPSOURCE" val="&lt;DocProps&gt;&lt;DocProp UID=&quot;2002122011014149059130932&quot; EntryUID=&quot;2012070308280291872493&quot;&gt;&lt;Field Name=&quot;IDName&quot; Value=&quot;LG CH Zug&quot;/&gt;&lt;Field Name=&quot;Organisation&quot; Value=&quot;Landis+Gyr AG&quot;/&gt;&lt;Field Name=&quot;Department&quot; Value=&quot;&quot;/&gt;&lt;Field Name=&quot;City&quot; Value=&quot;Zug&quot;/&gt;&lt;Field Name=&quot;Phone&quot; Value=&quot;+41 41 935 6000&quot;/&gt;&lt;Field Name=&quot;Address1&quot; Value=&quot;Theilerstrasse 1&quot;/&gt;&lt;Field Name=&quot;Address2&quot; Value=&quot;Postfach 260&quot;/&gt;&lt;Field Name=&quot;Address3&quot; Value=&quot;6301 Zug&quot;/&gt;&lt;Field Name=&quot;Address4&quot; Value=&quot;Switzerland&quot;/&gt;&lt;Field Name=&quot;Address5&quot; Value=&quot;&quot;/&gt;&lt;Field Name=&quot;Address6&quot; Value=&quot;&quot;/&gt;&lt;Field Name=&quot;AdressSingleLine&quot; Value=&quot;Landis+Gyr AG, Theilerstrasse 1, 6300 Zug, Switzerland&quot;/&gt;&lt;Field Name=&quot;Internet&quot; Value=&quot;www.landisgyr.com&quot;/&gt;&lt;Field Name=&quot;Footer1&quot; Value=&quot;&quot;/&gt;&lt;Field Name=&quot;Footer2&quot; Value=&quot;&quot;/&gt;&lt;Field Name=&quot;Footer3&quot; Value=&quot;&quot;/&gt;&lt;Field Name=&quot;Footer4&quot; Value=&quot;&quot;/&gt;&lt;Field Name=&quot;Footer5&quot; Value=&quot;&quot;/&gt;&lt;Field Name=&quot;Footer6&quot; Value=&quot;&quot;/&gt;&lt;Field Name=&quot;Footer7&quot; Value=&quot;&quot;/&gt;&lt;Field Name=&quot;Footer8&quot; Value=&quot;&quot;/&gt;&lt;Field Name=&quot;Footer9&quot; Value=&quot;&quot;/&gt;&lt;Field Name=&quot;Footer10&quot; Value=&quot;&quot;/&gt;&lt;Field Name=&quot;WdA4LogoColorPortrait&quot; Value=&quot;%Logos%\WD_A4_portrait_color_landisgyr.2100.320.wmf&quot;/&gt;&lt;Field Name=&quot;WdA4LogoBlackWhitePortrait&quot; Value=&quot;%Logos%\WD_A4_portrait_bw_landisgyr.2100.320.wmf&quot;/&gt;&lt;Field Name=&quot;WdA4LogoColorQuer&quot; Value=&quot;&quot;/&gt;&lt;Field Name=&quot;WdA4LogoBlackWhiteQuer&quot; Value=&quot;&quot;/&gt;&lt;Field Name=&quot;WdLetterLogoColorPortrait&quot; Value=&quot;%Logos%\WD_USLetter_portrait_color_landisgyr.2100.320.wmf&quot;/&gt;&lt;Field Name=&quot;WdLetterLogoBlackWhitePortrait&quot; Value=&quot;%Logos%\WD_USLetter_portrait_bw_landisgyr.2100.320.wmf&quot;/&gt;&lt;Field Name=&quot;WdLetterLogoColorQuer&quot; Value=&quot;&quot;/&gt;&lt;Field Name=&quot;WdLetterLogoBlackWhiteQuer&quot; Value=&quot;&quot;/&gt;&lt;Field Name=&quot;WdAdditionalLogosColor&quot; Value=&quot;&quot;/&gt;&lt;Field Name=&quot;WdAdditionalLogosBlackWhite&quot; Value=&quot;&quot;/&gt;&lt;Field Name=&quot;IntroductionBeforeSubject&quot; Value=&quot;&quot;/&gt;&lt;Field Name=&quot;RecipientHorizontalOffset&quot; Value=&quot;&quot;/&gt;&lt;Field Name=&quot;RecipientVerticalOffset&quot; Value=&quot;&quot;/&gt;&lt;Field Name=&quot;PpThemesDefault&quot; Value=&quot;%Themes%\L+G.thmx&quot;/&gt;&lt;Field Name=&quot;PpThemesPresentation&quot; Value=&quot;%Themes%\L+G.thmx&quot;/&gt;&lt;Field Name=&quot;PpThemesSlide&quot; Value=&quot;%Themes%\L+G.thmx&quot;/&gt;&lt;Field Name=&quot;PpThemesObject&quot; Value=&quot;%Themes%\L+G.thmx&quot;/&gt;&lt;Field Name=&quot;PpLogoTitleSlides169&quot; Value=&quot;&quot;/&gt;&lt;Field Name=&quot;PpLogoContentSlides169&quot; Value=&quot;&quot;/&gt;&lt;Field Name=&quot;OlLogoSignature&quot; Value=&quot;&quot;/&gt;&lt;Field Name=&quot;Data_UID&quot; Value=&quot;2012070308280291872493&quot;/&gt;&lt;Field Name=&quot;Field_Name&quot; Value=&quot;Address4&quot;/&gt;&lt;Field Name=&quot;Field_UID&quot; Value=&quot;20030218192902313169500211&quot;/&gt;&lt;Field Name=&quot;ML_LCID&quot; Value=&quot;1033&quot;/&gt;&lt;Field Name=&quot;ML_Value&quot; Value=&quot;Switzerland&quot;/&gt;&lt;/DocProp&gt;&lt;DocProp UID=&quot;2006040509495284662868&quot; EntryUID=&quot;2003121817293296325874&quot;&gt;&lt;Field Name=&quot;IDName&quot; Value=&quot;(Leer)&quot;/&gt;&lt;/DocProp&gt;&lt;DocProp UID=&quot;200212191811121321310321301031x&quot; EntryUID=&quot;2003121817293296325874&quot;&gt;&lt;Field Name=&quot;IDName&quot; Value=&quot;(Leer)&quot;/&gt;&lt;/DocProp&gt;&lt;DocProp UID=&quot;2002122010583847234010578&quot; EntryUID=&quot;2003121817293296325874&quot;&gt;&lt;Field Name=&quot;IDName&quot; Value=&quot;(Leer)&quot;/&gt;&lt;/DocProp&gt;&lt;DocProp UID=&quot;2003061115381095709037&quot; EntryUID=&quot;2003121817293296325874&quot;&gt;&lt;Field Name=&quot;IDName&quot; Value=&quot;(Leer)&quot;/&gt;&lt;/DocProp&gt;&lt;DocProp UID=&quot;2012091310453284859401&quot; EntryUID=&quot;1033&quot;&gt;&lt;Field Name=&quot;IDName&quot; Value=&quot;English - United States&quot;/&gt;&lt;Field Name=&quot;Data_UID&quot; Value=&quot;1033&quot;/&gt;&lt;Field Name=&quot;Field_Name&quot; Value=&quot;&quot;/&gt;&lt;Field Name=&quot;Field_UID&quot; Value=&quot;&quot;/&gt;&lt;Field Name=&quot;ML_LCID&quot; Value=&quot;&quot;/&gt;&lt;Field Name=&quot;ML_Value&quot; Value=&quot;&quot;/&gt;&lt;/DocProp&gt;&lt;DocProp UID=&quot;2004112217333376588294&quot; EntryUID=&quot;2004123010144120300001&quot;&gt;&lt;Field UID=&quot;2012923476349748769834&quot; Name=&quot;PresentationDate&quot; Value=&quot;December, 2012&quot;/&gt;&lt;Field UID=&quot;2012012523409843966476&quot; Name=&quot;PresentationSubTitle&quot; Value=&quot;&quot;/&gt;&lt;Field UID=&quot;2012329475973463848654&quot; Name=&quot;EventInfo&quot; Value=&quot;&quot;/&gt;&lt;Field UID=&quot;2012239759459897875876&quot; Name=&quot;PptInfoInFooter&quot; Value=&quot;A Company Portrait&quot;/&gt;&lt;Field UID=&quot;2012325342345264324546&quot; Name=&quot;PptLocationInFooter&quot; Value=&quot;&quot;/&gt;&lt;/DocProp&gt;&lt;/DocProps&gt;&#10;"/>
</p:tagLst>
</file>

<file path=ppt/tags/tag10.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11.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12.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13.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14.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15.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16.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17.xml><?xml version="1.0" encoding="utf-8"?>
<p:tagLst xmlns:a="http://schemas.openxmlformats.org/drawingml/2006/main" xmlns:r="http://schemas.openxmlformats.org/officeDocument/2006/relationships" xmlns:p="http://schemas.openxmlformats.org/presentationml/2006/main">
  <p:tag name="OFFICATWORKEXPRESSIONTAG" val="[[Translate(&quot;Doc.Agenda&quot;)]]"/>
</p:tagLst>
</file>

<file path=ppt/tags/tag18.xml><?xml version="1.0" encoding="utf-8"?>
<p:tagLst xmlns:a="http://schemas.openxmlformats.org/drawingml/2006/main" xmlns:r="http://schemas.openxmlformats.org/officeDocument/2006/relationships" xmlns:p="http://schemas.openxmlformats.org/presentationml/2006/main">
  <p:tag name="OFFICATWORKEXPRESSIONTAG" val="[[Translate(&quot;Doc.ThankYou&quot;)]]"/>
</p:tagLst>
</file>

<file path=ppt/tags/tag19.xml><?xml version="1.0" encoding="utf-8"?>
<p:tagLst xmlns:a="http://schemas.openxmlformats.org/drawingml/2006/main" xmlns:r="http://schemas.openxmlformats.org/officeDocument/2006/relationships" xmlns:p="http://schemas.openxmlformats.org/presentationml/2006/main">
  <p:tag name="OFFICATWORKEXPRESSIONTAG" val="[[IF (GetMasterPropertyValue(&quot;CustomField&quot;, &quot;PptInfoInFooter&quot;)=&quot;&quot;, &quot;&quot;, GetMasterPropertyValue(&quot;CustomField&quot;, &quot;PptInfoInFooter&quot;) &amp; &quot; | &quot;)]][[IF (GetMasterPropertyValue(&quot;Signature1&quot;, &quot;Name&quot;)=&quot;&quot;, &quot;&quot;, [[GetMasterPropertyValue(&quot;Signature1&quot;, &quot;Name&quot;)]] &amp; &quot; | &quot;)]][[Translate(&quot;Doc.CopyrightLandisGyr&quot;)]][[IF (GetMasterPropertyValue(&quot;CustomField&quot;, &quot;PptLocationInFooter&quot;)=&quot;&quot;, IF (GetMasterPropertyValue(&quot;CustomField&quot;, &quot;PresentationDate&quot;)=&quot;&quot;, &quot;&quot;, &quot; | &quot; &amp; GetMasterPropertyValue(&quot;CustomField&quot;, &quot;PresentationDate&quot;)), IF (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p:tagLst>
</file>

<file path=ppt/tags/tag2.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20.xml><?xml version="1.0" encoding="utf-8"?>
<p:tagLst xmlns:a="http://schemas.openxmlformats.org/drawingml/2006/main" xmlns:r="http://schemas.openxmlformats.org/officeDocument/2006/relationships" xmlns:p="http://schemas.openxmlformats.org/presentationml/2006/main">
  <p:tag name="OFFICATWORKEXPRESSIONTAG" val="[[IF (GetMasterPropertyValue(&quot;CustomField&quot;, &quot;PresentationSubTitle&quot;)=&quot;&quot;, &quot;&quot;, GetMasterPropertyValue(&quot;CustomField&quot;, &quot;PresentationSubTitle&quot;) &amp; &quot;&#10;&quot;)]][[IF (GetMasterPropertyValue(&quot;Signature1&quot;, &quot;Name&quot;)=&quot;&quot;, &quot;&quot;, [[GetMasterPropertyValue(&quot;Signature1&quot;, &quot;Name&quot;)]] &amp; [[IF (GetMasterPropertyValue(&quot;Signature2&quot;, &quot;Name&quot;)=&quot;&quot;, &quot;&quot;, &quot; | &quot; &amp; GetMasterPropertyValue(&quot;Signature2&quot;, &quot;Name&quot;))]] &amp; &quot;&#10;&quot;)]][[IF (GetMasterPropertyValue(&quot;CustomField&quot;, &quot;EventInfo&quot;)=&quot;&quot;, &quot;&quot;, GetMasterPropertyValue(&quot;CustomField&quot;, &quot;EventInfo&quot;))]]"/>
</p:tagLst>
</file>

<file path=ppt/tags/tag21.xml><?xml version="1.0" encoding="utf-8"?>
<p:tagLst xmlns:a="http://schemas.openxmlformats.org/drawingml/2006/main" xmlns:r="http://schemas.openxmlformats.org/officeDocument/2006/relationships" xmlns:p="http://schemas.openxmlformats.org/presentationml/2006/main">
  <p:tag name="OFFICATWORKEXPRESSIONTAG" val="[[IF (GetMasterPropertyValue(&quot;CustomField&quot;, &quot;PptInfoInFooter&quot;)=&quot;&quot;, &quot;&quot;, GetMasterPropertyValue(&quot;CustomField&quot;, &quot;PptInfoInFooter&quot;) &amp; &quot; | &quot;)]][[IF (GetMasterPropertyValue(&quot;Signature1&quot;, &quot;Name&quot;)=&quot;&quot;, &quot;&quot;, [[GetMasterPropertyValue(&quot;Signature1&quot;, &quot;Name&quot;)]] &amp; &quot; | &quot;)]][[Translate(&quot;Doc.CopyrightLandisGyr&quot;)]][[IF (GetMasterPropertyValue(&quot;CustomField&quot;, &quot;PptLocationInFooter&quot;)=&quot;&quot;, IF (GetMasterPropertyValue(&quot;CustomField&quot;, &quot;PresentationDate&quot;)=&quot;&quot;, &quot;&quot;, &quot; | &quot; &amp; GetMasterPropertyValue(&quot;CustomField&quot;, &quot;PresentationDate&quot;)), IF (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p:tagLst>
</file>

<file path=ppt/tags/tag3.xml><?xml version="1.0" encoding="utf-8"?>
<p:tagLst xmlns:a="http://schemas.openxmlformats.org/drawingml/2006/main" xmlns:r="http://schemas.openxmlformats.org/officeDocument/2006/relationships" xmlns:p="http://schemas.openxmlformats.org/presentationml/2006/main">
  <p:tag name="OFFICATWORKEXPRESSIONTAG" val="[[IF (GetMasterPropertyValue(&quot;CustomField&quot;, &quot;PptInfoInFooter&quot;)=&quot;&quot;, &quot;&quot;, GetMasterPropertyValue(&quot;CustomField&quot;, &quot;PptInfoInFooter&quot;) &amp; &quot; | &quot;)]][[IF (GetMasterPropertyValue(&quot;Signature1&quot;, &quot;Name&quot;)=&quot;&quot;, &quot;&quot;, [[GetMasterPropertyValue(&quot;Signature1&quot;, &quot;Name&quot;)]] &amp; &quot; | &quot;)]][[Translate(&quot;Doc.CopyrightLandisGyr&quot;)]][[IF (GetMasterPropertyValue(&quot;CustomField&quot;, &quot;PptLocationInFooter&quot;)=&quot;&quot;, IF (GetMasterPropertyValue(&quot;CustomField&quot;, &quot;PresentationDate&quot;)=&quot;&quot;, &quot;&quot;, &quot; | &quot; &amp; GetMasterPropertyValue(&quot;CustomField&quot;, &quot;PresentationDate&quot;)), IF (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p:tagLst>
</file>

<file path=ppt/tags/tag4.xml><?xml version="1.0" encoding="utf-8"?>
<p:tagLst xmlns:a="http://schemas.openxmlformats.org/drawingml/2006/main" xmlns:r="http://schemas.openxmlformats.org/officeDocument/2006/relationships" xmlns:p="http://schemas.openxmlformats.org/presentationml/2006/main">
  <p:tag name="OFFICATWORKEXPRESSIONTAG" val="[[IF(GetMasterPropertyValue(&quot;CustomField&quot;, &quot;PresentationSubTitle&quot;)=&quot;&quot;, &quot;&quot;, GetMasterPropertyValue(&quot;CustomField&quot;, &quot;PresentationSubTitle&quot;) &amp; &quot;&#10;&quot;) &amp; IF(GetMasterPropertyValue(&quot;Signature1&quot;, &quot;Name&quot;)=&quot;&quot;, &quot;&quot;, GetMasterPropertyValue(&quot;Signature1&quot;, &quot;Name&quot;) &amp; IF(GetMasterPropertyValue(&quot;Signature2&quot;, &quot;Name&quot;)=&quot;&quot;, &quot;&quot;, &quot; | &quot; &amp; GetMasterPropertyValue(&quot;Signature2&quot;, &quot;Name&quot;)) &amp; &quot;&#10;&quot;) &amp; IF(GetMasterPropertyValue(&quot;CustomField&quot;, &quot;EventInfo&quot;)=&quot;&quot;, &quot;&quot;, GetMasterPropertyValue(&quot;CustomField&quot;, &quot;EventInfo&quot;))]]"/>
</p:tagLst>
</file>

<file path=ppt/tags/tag5.xml><?xml version="1.0" encoding="utf-8"?>
<p:tagLst xmlns:a="http://schemas.openxmlformats.org/drawingml/2006/main" xmlns:r="http://schemas.openxmlformats.org/officeDocument/2006/relationships" xmlns:p="http://schemas.openxmlformats.org/presentationml/2006/main">
  <p:tag name="OFFICATWORKEXPRESSIONTAG" val="[[IF (GetMasterPropertyValue(&quot;CustomField&quot;, &quot;PptInfoInFooter&quot;)=&quot;&quot;, &quot;&quot;, GetMasterPropertyValue(&quot;CustomField&quot;, &quot;PptInfoInFooter&quot;) &amp; &quot; | &quot;)]][[IF (GetMasterPropertyValue(&quot;Signature1&quot;, &quot;Name&quot;)=&quot;&quot;, &quot;&quot;, [[GetMasterPropertyValue(&quot;Signature1&quot;, &quot;Name&quot;)]] &amp; &quot; | &quot;)]][[Translate(&quot;Doc.CopyrightLandisGyr&quot;)]][[IF (GetMasterPropertyValue(&quot;CustomField&quot;, &quot;PptLocationInFooter&quot;)=&quot;&quot;, IF (GetMasterPropertyValue(&quot;CustomField&quot;, &quot;PresentationDate&quot;)=&quot;&quot;, &quot;&quot;, &quot; | &quot; &amp; GetMasterPropertyValue(&quot;CustomField&quot;, &quot;PresentationDate&quot;)), IF (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p:tagLst>
</file>

<file path=ppt/tags/tag6.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7.xml><?xml version="1.0" encoding="utf-8"?>
<p:tagLst xmlns:a="http://schemas.openxmlformats.org/drawingml/2006/main" xmlns:r="http://schemas.openxmlformats.org/officeDocument/2006/relationships" xmlns:p="http://schemas.openxmlformats.org/presentationml/2006/main">
  <p:tag name="OFFICATWORKEXPRESSIONTAG" val="[[IF (GetMasterPropertyValue(&quot;CustomField&quot;, &quot;PptInfoInFooter&quot;)=&quot;&quot;, &quot;&quot;, GetMasterPropertyValue(&quot;CustomField&quot;, &quot;PptInfoInFooter&quot;) &amp; &quot; | &quot;)]][[IF (GetMasterPropertyValue(&quot;Signature1&quot;, &quot;Name&quot;)=&quot;&quot;, &quot;&quot;, [[GetMasterPropertyValue(&quot;Signature1&quot;, &quot;Name&quot;)]] &amp; &quot; | &quot;)]][[Translate(&quot;Doc.CopyrightLandisGyr&quot;)]][[IF (GetMasterPropertyValue(&quot;CustomField&quot;, &quot;PptLocationInFooter&quot;)=&quot;&quot;, IF (GetMasterPropertyValue(&quot;CustomField&quot;, &quot;PresentationDate&quot;)=&quot;&quot;, &quot;&quot;, &quot; | &quot; &amp; GetMasterPropertyValue(&quot;CustomField&quot;, &quot;PresentationDate&quot;)), IF (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p:tagLst>
</file>

<file path=ppt/tags/tag8.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9.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heme/theme1.xml><?xml version="1.0" encoding="utf-8"?>
<a:theme xmlns:a="http://schemas.openxmlformats.org/drawingml/2006/main" name="1_L+G">
  <a:themeElements>
    <a:clrScheme name="L+G">
      <a:dk1>
        <a:srgbClr val="000000"/>
      </a:dk1>
      <a:lt1>
        <a:srgbClr val="FFFFFF"/>
      </a:lt1>
      <a:dk2>
        <a:srgbClr val="7AB800"/>
      </a:dk2>
      <a:lt2>
        <a:srgbClr val="4D4F53"/>
      </a:lt2>
      <a:accent1>
        <a:srgbClr val="064383"/>
      </a:accent1>
      <a:accent2>
        <a:srgbClr val="763E58"/>
      </a:accent2>
      <a:accent3>
        <a:srgbClr val="E6C751"/>
      </a:accent3>
      <a:accent4>
        <a:srgbClr val="54781C"/>
      </a:accent4>
      <a:accent5>
        <a:srgbClr val="A3090E"/>
      </a:accent5>
      <a:accent6>
        <a:srgbClr val="CA5A21"/>
      </a:accent6>
      <a:hlink>
        <a:srgbClr val="54781C"/>
      </a:hlink>
      <a:folHlink>
        <a:srgbClr val="A3090E"/>
      </a:folHlink>
    </a:clrScheme>
    <a:fontScheme name="L+G">
      <a:majorFont>
        <a:latin typeface="Calibri"/>
        <a:ea typeface=""/>
        <a:cs typeface=""/>
      </a:majorFont>
      <a:minorFont>
        <a:latin typeface="Calibri"/>
        <a:ea typeface=""/>
        <a:cs typeface=""/>
      </a:minorFont>
    </a:fontScheme>
    <a:fmtScheme name="L+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DesignTheme>%Themes%/L+G.thmx</DesignTheme>
</file>

<file path=customXml/item2.xml><?xml version="1.0" encoding="utf-8"?>
<DesignTheme>%Themes%/L+G.thmx</DesignTheme>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Year xmlns="5bb0687f-17ae-4ff8-885c-67809df21f82">2012</Year>
    <fcb0be3305ce4880bc55ac8e2dbf696f xmlns="5bb0687f-17ae-4ff8-885c-67809df21f82">
      <Terms xmlns="http://schemas.microsoft.com/office/infopath/2007/PartnerControls">
        <TermInfo xmlns="http://schemas.microsoft.com/office/infopath/2007/PartnerControls">
          <TermName xmlns="http://schemas.microsoft.com/office/infopath/2007/PartnerControls">Presentation</TermName>
          <TermId xmlns="http://schemas.microsoft.com/office/infopath/2007/PartnerControls">52d0ea37-49f6-4ac7-bb29-a442c3c381d6</TermId>
        </TermInfo>
      </Terms>
    </fcb0be3305ce4880bc55ac8e2dbf696f>
    <peeaa14829b54140ac21e18358c8da6e xmlns="5bb0687f-17ae-4ff8-885c-67809df21f82">
      <Terms xmlns="http://schemas.microsoft.com/office/infopath/2007/PartnerControls">
        <TermInfo xmlns="http://schemas.microsoft.com/office/infopath/2007/PartnerControls">
          <TermName xmlns="http://schemas.microsoft.com/office/infopath/2007/PartnerControls">Umbrella</TermName>
          <TermId xmlns="http://schemas.microsoft.com/office/infopath/2007/PartnerControls">5af42207-c0d0-4b69-b2cb-a199bedd17e5</TermId>
        </TermInfo>
      </Terms>
    </peeaa14829b54140ac21e18358c8da6e>
    <TaxCatchAll xmlns="5bb0687f-17ae-4ff8-885c-67809df21f82">
      <Value>7</Value>
      <Value>27</Value>
      <Value>3</Value>
    </TaxCatchAll>
    <c561959a13ff43ca8aba4a99ddd56710 xmlns="5bb0687f-17ae-4ff8-885c-67809df21f82">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76b9f30e-4c70-46ea-8e99-52385b2942c5</TermId>
        </TermInfo>
      </Terms>
    </c561959a13ff43ca8aba4a99ddd56710>
  </documentManagement>
</p:properties>
</file>

<file path=customXml/item5.xml><?xml version="1.0" encoding="utf-8"?>
<DesignTheme>%Themes%/L+G.thmx</DesignTheme>
</file>

<file path=customXml/item6.xml><?xml version="1.0" encoding="utf-8"?>
<ct:contentTypeSchema xmlns:ct="http://schemas.microsoft.com/office/2006/metadata/contentType" xmlns:ma="http://schemas.microsoft.com/office/2006/metadata/properties/metaAttributes" ct:_="" ma:_="" ma:contentTypeName="GlobalIntranetPublishingDocument" ma:contentTypeID="0x0101002520E56D38D4674695F49507906056920100A8594E130DB387419012C37BFC8550A7" ma:contentTypeVersion="7" ma:contentTypeDescription="" ma:contentTypeScope="" ma:versionID="8d37d73829ac030e3926a0b03a3f9ee5">
  <xsd:schema xmlns:xsd="http://www.w3.org/2001/XMLSchema" xmlns:xs="http://www.w3.org/2001/XMLSchema" xmlns:p="http://schemas.microsoft.com/office/2006/metadata/properties" xmlns:ns2="5bb0687f-17ae-4ff8-885c-67809df21f82" targetNamespace="http://schemas.microsoft.com/office/2006/metadata/properties" ma:root="true" ma:fieldsID="bf5d1ed8a6a5679af8559f4f48aa844a" ns2:_="">
    <xsd:import namespace="5bb0687f-17ae-4ff8-885c-67809df21f82"/>
    <xsd:element name="properties">
      <xsd:complexType>
        <xsd:sequence>
          <xsd:element name="documentManagement">
            <xsd:complexType>
              <xsd:all>
                <xsd:element ref="ns2:fcb0be3305ce4880bc55ac8e2dbf696f" minOccurs="0"/>
                <xsd:element ref="ns2:TaxCatchAll" minOccurs="0"/>
                <xsd:element ref="ns2:TaxCatchAllLabel" minOccurs="0"/>
                <xsd:element ref="ns2:peeaa14829b54140ac21e18358c8da6e" minOccurs="0"/>
                <xsd:element ref="ns2:c561959a13ff43ca8aba4a99ddd56710" minOccurs="0"/>
                <xsd:element ref="ns2:Yea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b0687f-17ae-4ff8-885c-67809df21f82" elementFormDefault="qualified">
    <xsd:import namespace="http://schemas.microsoft.com/office/2006/documentManagement/types"/>
    <xsd:import namespace="http://schemas.microsoft.com/office/infopath/2007/PartnerControls"/>
    <xsd:element name="fcb0be3305ce4880bc55ac8e2dbf696f" ma:index="8" nillable="true" ma:taxonomy="true" ma:internalName="fcb0be3305ce4880bc55ac8e2dbf696f" ma:taxonomyFieldName="DocumentType" ma:displayName="Document Type" ma:indexed="true" ma:readOnly="false" ma:default="" ma:fieldId="{fcb0be33-05ce-4880-bc55-ac8e2dbf696f}" ma:sspId="fac2c793-c9aa-4ada-98ee-1a1ec89a5ae1" ma:termSetId="4ec982e0-9e73-48ac-b805-a2ef79fd18e3"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6c559659-dd70-41d9-accf-3068bcaa1bb2}" ma:internalName="TaxCatchAll" ma:showField="CatchAllData" ma:web="5bb0687f-17ae-4ff8-885c-67809df21f82">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6c559659-dd70-41d9-accf-3068bcaa1bb2}" ma:internalName="TaxCatchAllLabel" ma:readOnly="true" ma:showField="CatchAllDataLabel" ma:web="5bb0687f-17ae-4ff8-885c-67809df21f82">
      <xsd:complexType>
        <xsd:complexContent>
          <xsd:extension base="dms:MultiChoiceLookup">
            <xsd:sequence>
              <xsd:element name="Value" type="dms:Lookup" maxOccurs="unbounded" minOccurs="0" nillable="true"/>
            </xsd:sequence>
          </xsd:extension>
        </xsd:complexContent>
      </xsd:complexType>
    </xsd:element>
    <xsd:element name="peeaa14829b54140ac21e18358c8da6e" ma:index="12" nillable="true" ma:taxonomy="true" ma:internalName="peeaa14829b54140ac21e18358c8da6e" ma:taxonomyFieldName="Topic" ma:displayName="Topic" ma:readOnly="false" ma:default="" ma:fieldId="{9eeaa148-29b5-4140-ac21-e18358c8da6e}" ma:taxonomyMulti="true" ma:sspId="fac2c793-c9aa-4ada-98ee-1a1ec89a5ae1" ma:termSetId="31b20cf5-6468-456f-8467-65c807ce4ddc" ma:anchorId="00000000-0000-0000-0000-000000000000" ma:open="false" ma:isKeyword="false">
      <xsd:complexType>
        <xsd:sequence>
          <xsd:element ref="pc:Terms" minOccurs="0" maxOccurs="1"/>
        </xsd:sequence>
      </xsd:complexType>
    </xsd:element>
    <xsd:element name="c561959a13ff43ca8aba4a99ddd56710" ma:index="14" nillable="true" ma:taxonomy="true" ma:internalName="c561959a13ff43ca8aba4a99ddd56710" ma:taxonomyFieldName="DocumentLanguage" ma:displayName="Document Language" ma:indexed="true" ma:readOnly="false" ma:default="" ma:fieldId="{c561959a-13ff-43ca-8aba-4a99ddd56710}" ma:sspId="fac2c793-c9aa-4ada-98ee-1a1ec89a5ae1" ma:termSetId="5f81fdae-39cf-4406-a722-63dbe2ffe4ec" ma:anchorId="00000000-0000-0000-0000-000000000000" ma:open="false" ma:isKeyword="false">
      <xsd:complexType>
        <xsd:sequence>
          <xsd:element ref="pc:Terms" minOccurs="0" maxOccurs="1"/>
        </xsd:sequence>
      </xsd:complexType>
    </xsd:element>
    <xsd:element name="Year" ma:index="16" nillable="true" ma:displayName="Year" ma:default="2013" ma:format="Dropdown" ma:indexed="true" ma:internalName="Year">
      <xsd:simpleType>
        <xsd:restriction base="dms:Choice">
          <xsd:enumeration value="2000"/>
          <xsd:enumeration value="2001"/>
          <xsd:enumeration value="2002"/>
          <xsd:enumeration value="2003"/>
          <xsd:enumeration value="2004"/>
          <xsd:enumeration value="2005"/>
          <xsd:enumeration value="2006"/>
          <xsd:enumeration value="2007"/>
          <xsd:enumeration value="2008"/>
          <xsd:enumeration value="2009"/>
          <xsd:enumeration value="2010"/>
          <xsd:enumeration value="2011"/>
          <xsd:enumeration value="2012"/>
          <xsd:enumeration value="2013"/>
          <xsd:enumeration value="2014"/>
          <xsd:enumeration value="2015"/>
          <xsd:enumeration value="2016"/>
          <xsd:enumeration value="2017"/>
          <xsd:enumeration value="2018"/>
          <xsd:enumeration value="2019"/>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5C43D4-A990-4B52-A88F-ACA30ACF98AD}">
  <ds:schemaRefs/>
</ds:datastoreItem>
</file>

<file path=customXml/itemProps2.xml><?xml version="1.0" encoding="utf-8"?>
<ds:datastoreItem xmlns:ds="http://schemas.openxmlformats.org/officeDocument/2006/customXml" ds:itemID="{5F911DAD-9881-4DC8-931A-2F1080F9EAE7}">
  <ds:schemaRefs/>
</ds:datastoreItem>
</file>

<file path=customXml/itemProps3.xml><?xml version="1.0" encoding="utf-8"?>
<ds:datastoreItem xmlns:ds="http://schemas.openxmlformats.org/officeDocument/2006/customXml" ds:itemID="{F79DEBE4-9930-402E-A8B9-9BB063199D51}">
  <ds:schemaRefs>
    <ds:schemaRef ds:uri="http://schemas.microsoft.com/sharepoint/v3/contenttype/forms"/>
  </ds:schemaRefs>
</ds:datastoreItem>
</file>

<file path=customXml/itemProps4.xml><?xml version="1.0" encoding="utf-8"?>
<ds:datastoreItem xmlns:ds="http://schemas.openxmlformats.org/officeDocument/2006/customXml" ds:itemID="{85C2056B-B15C-4FD2-AD0B-2DF22029A34E}">
  <ds:schemaRefs>
    <ds:schemaRef ds:uri="http://purl.org/dc/terms/"/>
    <ds:schemaRef ds:uri="http://schemas.microsoft.com/office/2006/documentManagement/types"/>
    <ds:schemaRef ds:uri="http://schemas.microsoft.com/office/2006/metadata/properties"/>
    <ds:schemaRef ds:uri="5bb0687f-17ae-4ff8-885c-67809df21f82"/>
    <ds:schemaRef ds:uri="http://www.w3.org/XML/1998/namespace"/>
    <ds:schemaRef ds:uri="http://purl.org/dc/elements/1.1/"/>
    <ds:schemaRef ds:uri="http://schemas.openxmlformats.org/package/2006/metadata/core-properties"/>
    <ds:schemaRef ds:uri="http://schemas.microsoft.com/office/infopath/2007/PartnerControls"/>
    <ds:schemaRef ds:uri="http://purl.org/dc/dcmitype/"/>
  </ds:schemaRefs>
</ds:datastoreItem>
</file>

<file path=customXml/itemProps5.xml><?xml version="1.0" encoding="utf-8"?>
<ds:datastoreItem xmlns:ds="http://schemas.openxmlformats.org/officeDocument/2006/customXml" ds:itemID="{55B47F4E-8372-4213-ACF9-ED4AC950D5FA}">
  <ds:schemaRefs/>
</ds:datastoreItem>
</file>

<file path=customXml/itemProps6.xml><?xml version="1.0" encoding="utf-8"?>
<ds:datastoreItem xmlns:ds="http://schemas.openxmlformats.org/officeDocument/2006/customXml" ds:itemID="{03C88197-123E-4C96-9C8C-83ADB7B68D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b0687f-17ae-4ff8-885c-67809df21f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19729</TotalTime>
  <Words>6041</Words>
  <Application>Microsoft Office PowerPoint</Application>
  <PresentationFormat>On-screen Show (16:9)</PresentationFormat>
  <Paragraphs>516</Paragraphs>
  <Slides>20</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Calibri</vt:lpstr>
      <vt:lpstr>Courier New</vt:lpstr>
      <vt:lpstr>Open Sans</vt:lpstr>
      <vt:lpstr>Segoe UI</vt:lpstr>
      <vt:lpstr>Space Grotesk</vt:lpstr>
      <vt:lpstr>Symbol</vt:lpstr>
      <vt:lpstr>Tahoma</vt:lpstr>
      <vt:lpstr>Times New Roman</vt:lpstr>
      <vt:lpstr>Wingdings</vt:lpstr>
      <vt:lpstr>1_L+G</vt:lpstr>
      <vt:lpstr>.Net Core Training (Beginner Level) </vt:lpstr>
      <vt:lpstr>Content</vt:lpstr>
      <vt:lpstr>.Prerequisites Basic Understanding </vt:lpstr>
      <vt:lpstr>.Net Ecosystem</vt:lpstr>
      <vt:lpstr>Why Microsoft created .Net Core platform?</vt:lpstr>
      <vt:lpstr>.Net Core</vt:lpstr>
      <vt:lpstr>.Net future innovation</vt:lpstr>
      <vt:lpstr>.Net Core Characteristics/Benefit</vt:lpstr>
      <vt:lpstr>.NET and .NET Core release lifecycle </vt:lpstr>
      <vt:lpstr>When to use .Net core</vt:lpstr>
      <vt:lpstr>.NET Framework technologies unavailable on .NET</vt:lpstr>
      <vt:lpstr>Introduction to .Net CLI</vt:lpstr>
      <vt:lpstr>Project templates in .Net Core</vt:lpstr>
      <vt:lpstr>Asp.Net Core Web Api Project Template</vt:lpstr>
      <vt:lpstr>How to implement REST API in .Net Core</vt:lpstr>
      <vt:lpstr>Middleware and Dependency Injection Concept</vt:lpstr>
      <vt:lpstr>Built in Middleware</vt:lpstr>
      <vt:lpstr>Dependency Injection </vt:lpstr>
      <vt:lpstr>Dependency Injection (Continue…)</vt:lpstr>
      <vt:lpstr>Thank You</vt:lpstr>
    </vt:vector>
  </TitlesOfParts>
  <Company>officeatwork AG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Umbrella Presentation_English</dc:title>
  <dc:creator>Zehnder, Thomas</dc:creator>
  <cp:lastModifiedBy>Gupta, Shubh</cp:lastModifiedBy>
  <cp:revision>1562</cp:revision>
  <cp:lastPrinted>2014-07-02T12:53:18Z</cp:lastPrinted>
  <dcterms:created xsi:type="dcterms:W3CDTF">2012-08-31T13:30:39Z</dcterms:created>
  <dcterms:modified xsi:type="dcterms:W3CDTF">2023-12-22T01:05:16Z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0x0101002520E56D38D4674695F49507906056920100A8594E130DB387419012C37BFC8550A7</vt:lpwstr>
  </property>
  <property fmtid="{D5CDD505-2E9C-101B-9397-08002B2CF9AE}" pid="3" name="Topic">
    <vt:lpwstr>27;#Umbrella|5af42207-c0d0-4b69-b2cb-a199bedd17e5</vt:lpwstr>
  </property>
  <property fmtid="{D5CDD505-2E9C-101B-9397-08002B2CF9AE}" pid="4" name="DocumentType">
    <vt:lpwstr>7;#Presentation|52d0ea37-49f6-4ac7-bb29-a442c3c381d6</vt:lpwstr>
  </property>
  <property fmtid="{D5CDD505-2E9C-101B-9397-08002B2CF9AE}" pid="5" name="DocumentLanguage">
    <vt:lpwstr>3;#English|76b9f30e-4c70-46ea-8e99-52385b2942c5</vt:lpwstr>
  </property>
  <property fmtid="{D5CDD505-2E9C-101B-9397-08002B2CF9AE}" pid="6" name="MSIP_Label_724d29b2-602f-4b77-ba15-b7b42511c7c5_Enabled">
    <vt:lpwstr>true</vt:lpwstr>
  </property>
  <property fmtid="{D5CDD505-2E9C-101B-9397-08002B2CF9AE}" pid="7" name="MSIP_Label_724d29b2-602f-4b77-ba15-b7b42511c7c5_SetDate">
    <vt:lpwstr>2023-11-26T10:38:27Z</vt:lpwstr>
  </property>
  <property fmtid="{D5CDD505-2E9C-101B-9397-08002B2CF9AE}" pid="8" name="MSIP_Label_724d29b2-602f-4b77-ba15-b7b42511c7c5_Method">
    <vt:lpwstr>Standard</vt:lpwstr>
  </property>
  <property fmtid="{D5CDD505-2E9C-101B-9397-08002B2CF9AE}" pid="9" name="MSIP_Label_724d29b2-602f-4b77-ba15-b7b42511c7c5_Name">
    <vt:lpwstr>724d29b2-602f-4b77-ba15-b7b42511c7c5</vt:lpwstr>
  </property>
  <property fmtid="{D5CDD505-2E9C-101B-9397-08002B2CF9AE}" pid="10" name="MSIP_Label_724d29b2-602f-4b77-ba15-b7b42511c7c5_SiteId">
    <vt:lpwstr>ee2cd48b-958f-4be4-9852-b8f104c001b9</vt:lpwstr>
  </property>
  <property fmtid="{D5CDD505-2E9C-101B-9397-08002B2CF9AE}" pid="11" name="MSIP_Label_724d29b2-602f-4b77-ba15-b7b42511c7c5_ActionId">
    <vt:lpwstr>f26928d5-6641-426d-8471-ac56113e8a6b</vt:lpwstr>
  </property>
  <property fmtid="{D5CDD505-2E9C-101B-9397-08002B2CF9AE}" pid="12" name="MSIP_Label_724d29b2-602f-4b77-ba15-b7b42511c7c5_ContentBits">
    <vt:lpwstr>0</vt:lpwstr>
  </property>
</Properties>
</file>