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390" r:id="rId5"/>
    <p:sldId id="391" r:id="rId6"/>
    <p:sldId id="393" r:id="rId7"/>
    <p:sldId id="392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9" r:id="rId21"/>
    <p:sldId id="410" r:id="rId22"/>
    <p:sldId id="411" r:id="rId23"/>
    <p:sldId id="412" r:id="rId24"/>
    <p:sldId id="406" r:id="rId25"/>
    <p:sldId id="407" r:id="rId26"/>
    <p:sldId id="4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00"/>
    <a:srgbClr val="FF0066"/>
    <a:srgbClr val="BD493F"/>
    <a:srgbClr val="3333CC"/>
    <a:srgbClr val="3399FF"/>
    <a:srgbClr val="FFCC99"/>
    <a:srgbClr val="B7E7FF"/>
    <a:srgbClr val="CCFFFF"/>
    <a:srgbClr val="D9D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BA64B-BB49-43A6-84C1-5C0CFCF9F6F3}" v="1" dt="2023-04-04T13:03:01.319"/>
    <p1510:client id="{24DCAD6D-17BA-43CD-9A0E-F3FB68A80497}" v="123" dt="2023-03-21T09:21:15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7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99E78-6C12-412C-9994-A3110F199DD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DCC1-B37A-4AB4-A343-4C1E5D96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/>
        <a:ea typeface="Times New Roman"/>
        <a:cs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DCC1-B37A-4AB4-A343-4C1E5D96C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7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6.png"/><Relationship Id="rId5" Type="http://schemas.openxmlformats.org/officeDocument/2006/relationships/tags" Target="../tags/tag62.xml"/><Relationship Id="rId10" Type="http://schemas.openxmlformats.org/officeDocument/2006/relationships/image" Target="../media/image5.png"/><Relationship Id="rId4" Type="http://schemas.openxmlformats.org/officeDocument/2006/relationships/tags" Target="../tags/tag61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1E047-79BD-465C-818E-80AF7CAE3C4E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8" name="Rechteck 8"/>
          <p:cNvSpPr/>
          <p:nvPr/>
        </p:nvSpPr>
        <p:spPr>
          <a:xfrm>
            <a:off x="-2" y="3437467"/>
            <a:ext cx="9412819" cy="1193800"/>
          </a:xfrm>
          <a:prstGeom prst="rect">
            <a:avLst/>
          </a:prstGeom>
          <a:solidFill>
            <a:srgbClr val="7AB800">
              <a:alpha val="8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err="1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01593" y="-73025"/>
            <a:ext cx="3665348" cy="171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>
            <p:custDataLst>
              <p:tags r:id="rId2"/>
            </p:custDataLst>
          </p:nvPr>
        </p:nvSpPr>
        <p:spPr>
          <a:xfrm>
            <a:off x="576000" y="4656000"/>
            <a:ext cx="8736000" cy="384260"/>
          </a:xfrm>
          <a:prstGeom prst="rect">
            <a:avLst/>
          </a:prstGeom>
          <a:noFill/>
        </p:spPr>
        <p:txBody>
          <a:bodyPr wrap="square" lIns="96000" tIns="48000" rIns="96000" bIns="48000" rtlCol="0">
            <a:spAutoFit/>
          </a:bodyPr>
          <a:lstStyle/>
          <a:p>
            <a:endParaRPr lang="de-CH" sz="1867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>
            <p:custDataLst>
              <p:tags r:id="rId3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2023 | Proprietary + Confidential </a:t>
            </a:r>
            <a:endParaRPr lang="de-CH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6000" y="3504000"/>
            <a:ext cx="8736000" cy="10560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>
              <a:defRPr lang="de-CH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 bwMode="auto">
          <a:xfrm>
            <a:off x="12385291" y="-27384"/>
            <a:ext cx="1199541" cy="52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Content 33: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0000" y="1008000"/>
            <a:ext cx="10944000" cy="692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0" descr="landis_gyr_rgb"/>
          <p:cNvPicPr>
            <a:picLocks noChangeAspect="1" noChangeArrowheads="1"/>
          </p:cNvPicPr>
          <p:nvPr/>
        </p:nvPicPr>
        <p:blipFill>
          <a:blip r:embed="rId8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000" y="1800000"/>
            <a:ext cx="3576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 baseline="0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4187509" y="1800000"/>
            <a:ext cx="7248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 baseline="0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2" name="TextBox 10"/>
          <p:cNvSpPr txBox="1"/>
          <p:nvPr>
            <p:custDataLst>
              <p:tags r:id="rId6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534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Content 33:33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0000" y="1008000"/>
            <a:ext cx="10944000" cy="692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0" descr="landis_gyr_rgb"/>
          <p:cNvPicPr>
            <a:picLocks noChangeAspect="1" noChangeArrowheads="1"/>
          </p:cNvPicPr>
          <p:nvPr/>
        </p:nvPicPr>
        <p:blipFill>
          <a:blip r:embed="rId9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7859360" y="1800000"/>
            <a:ext cx="3576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480000" y="1800000"/>
            <a:ext cx="3576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175787" y="1800000"/>
            <a:ext cx="3576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3" name="TextBox 10"/>
          <p:cNvSpPr txBox="1"/>
          <p:nvPr>
            <p:custDataLst>
              <p:tags r:id="rId7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4651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+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337131" y="48000"/>
            <a:ext cx="767648" cy="816000"/>
          </a:xfrm>
        </p:spPr>
        <p:txBody>
          <a:bodyPr>
            <a:no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 marL="311992" indent="-311992">
              <a:spcAft>
                <a:spcPts val="667"/>
              </a:spcAft>
              <a:buClr>
                <a:schemeClr val="tx2"/>
              </a:buClr>
              <a:buSzPct val="75000"/>
              <a:buFont typeface="Wingdings" pitchFamily="2" charset="2"/>
              <a:buChar char=""/>
              <a:defRPr sz="2933" b="0">
                <a:solidFill>
                  <a:schemeClr val="bg2"/>
                </a:solidFill>
              </a:defRPr>
            </a:lvl1pPr>
            <a:lvl2pPr marL="623984" indent="-311992">
              <a:spcAft>
                <a:spcPts val="667"/>
              </a:spcAft>
              <a:buFont typeface="Calibri" pitchFamily="34" charset="0"/>
              <a:buChar char="–"/>
              <a:defRPr sz="2667"/>
            </a:lvl2pPr>
            <a:lvl3pPr marL="935977" indent="-311992">
              <a:spcAft>
                <a:spcPts val="667"/>
              </a:spcAft>
              <a:buClr>
                <a:schemeClr val="bg2"/>
              </a:buClr>
              <a:buSzPct val="100000"/>
              <a:buFont typeface="Calibri" pitchFamily="34" charset="0"/>
              <a:buChar char="–"/>
              <a:defRPr b="0"/>
            </a:lvl3pPr>
            <a:lvl4pPr marL="1247969">
              <a:spcAft>
                <a:spcPts val="667"/>
              </a:spcAft>
              <a:defRPr sz="2667"/>
            </a:lvl4pPr>
            <a:lvl5pPr marL="1559961" indent="-311992">
              <a:spcAft>
                <a:spcPts val="667"/>
              </a:spcAft>
              <a:buFont typeface="Calibri" pitchFamily="34" charset="0"/>
              <a:buChar char="–"/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0" descr="landis_gyr_rgb"/>
          <p:cNvPicPr>
            <a:picLocks noChangeAspect="1" noChangeArrowheads="1"/>
          </p:cNvPicPr>
          <p:nvPr/>
        </p:nvPicPr>
        <p:blipFill>
          <a:blip r:embed="rId7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80000" y="48000"/>
            <a:ext cx="9552000" cy="816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00" tIns="48000" rIns="96000" bIns="48000" numCol="1" anchor="ctr" anchorCtr="0" compatLnSpc="1">
            <a:prstTxWarp prst="textNoShape">
              <a:avLst/>
            </a:prstTxWarp>
            <a:normAutofit/>
          </a:bodyPr>
          <a:lstStyle>
            <a:lvl1pPr eaLnBrk="1" hangingPunct="1"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4400">
                <a:solidFill>
                  <a:schemeClr val="tx2"/>
                </a:solidFill>
              </a:defRPr>
            </a:lvl2pPr>
            <a:lvl3pPr algn="ctr" eaLnBrk="1" hangingPunct="1">
              <a:defRPr sz="4400">
                <a:solidFill>
                  <a:schemeClr val="tx2"/>
                </a:solidFill>
              </a:defRPr>
            </a:lvl3pPr>
            <a:lvl4pPr algn="ctr" eaLnBrk="1" hangingPunct="1">
              <a:defRPr sz="4400">
                <a:solidFill>
                  <a:schemeClr val="tx2"/>
                </a:solidFill>
              </a:defRPr>
            </a:lvl4pPr>
            <a:lvl5pPr algn="ctr" eaLnBrk="1" hangingPunct="1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733" b="1"/>
              <a:t>Agenda</a:t>
            </a: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| March, 2023| 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81600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" y="0"/>
            <a:ext cx="12183377" cy="6858000"/>
          </a:xfrm>
          <a:prstGeom prst="rect">
            <a:avLst/>
          </a:prstGeom>
        </p:spPr>
      </p:pic>
      <p:sp>
        <p:nvSpPr>
          <p:cNvPr id="9" name="Textfeld 2"/>
          <p:cNvSpPr txBox="1"/>
          <p:nvPr>
            <p:custDataLst>
              <p:tags r:id="rId1"/>
            </p:custDataLst>
          </p:nvPr>
        </p:nvSpPr>
        <p:spPr>
          <a:xfrm>
            <a:off x="480001" y="2112001"/>
            <a:ext cx="9961033" cy="579185"/>
          </a:xfrm>
          <a:prstGeom prst="rect">
            <a:avLst/>
          </a:prstGeom>
          <a:noFill/>
        </p:spPr>
        <p:txBody>
          <a:bodyPr wrap="square" lIns="96000" tIns="48000" rIns="96000" bIns="48000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alibri"/>
              </a:rPr>
              <a:t>Thank you for your attention</a:t>
            </a:r>
            <a:endParaRPr kumimoji="0" lang="de-DE" sz="3733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1593" y="-73025"/>
            <a:ext cx="3665348" cy="171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2289312" y="48000"/>
            <a:ext cx="719456" cy="816000"/>
          </a:xfr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289312" y="1008000"/>
            <a:ext cx="719456" cy="5280000"/>
          </a:xfrm>
        </p:spPr>
        <p:txBody>
          <a:bodyPr>
            <a:normAutofit/>
          </a:bodyPr>
          <a:lstStyle>
            <a:lvl1pPr marL="311992" indent="-311992">
              <a:spcAft>
                <a:spcPts val="667"/>
              </a:spcAft>
              <a:buClr>
                <a:schemeClr val="tx2"/>
              </a:buClr>
              <a:buSzPct val="75000"/>
              <a:buFont typeface="Wingdings" pitchFamily="2" charset="2"/>
              <a:buChar char=""/>
              <a:defRPr sz="1067">
                <a:solidFill>
                  <a:schemeClr val="bg2"/>
                </a:solidFill>
              </a:defRPr>
            </a:lvl1pPr>
            <a:lvl2pPr marL="623984" indent="-311992">
              <a:spcAft>
                <a:spcPts val="667"/>
              </a:spcAft>
              <a:buFont typeface="Calibri" pitchFamily="34" charset="0"/>
              <a:buChar char="–"/>
              <a:defRPr sz="1067"/>
            </a:lvl2pPr>
            <a:lvl3pPr marL="935977" indent="-311992">
              <a:spcAft>
                <a:spcPts val="667"/>
              </a:spcAft>
              <a:buClr>
                <a:schemeClr val="bg2"/>
              </a:buClr>
              <a:buSzPct val="100000"/>
              <a:buFont typeface="Calibri" pitchFamily="34" charset="0"/>
              <a:buChar char="–"/>
              <a:defRPr sz="1067" b="0"/>
            </a:lvl3pPr>
            <a:lvl4pPr marL="1247969">
              <a:spcAft>
                <a:spcPts val="667"/>
              </a:spcAft>
              <a:defRPr sz="1067"/>
            </a:lvl4pPr>
            <a:lvl5pPr marL="1559961" indent="-311992">
              <a:spcAft>
                <a:spcPts val="667"/>
              </a:spcAft>
              <a:buFont typeface="Calibri" pitchFamily="34" charset="0"/>
              <a:buChar char="–"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4681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End with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" y="0"/>
            <a:ext cx="12183377" cy="6858000"/>
          </a:xfrm>
          <a:prstGeom prst="rect">
            <a:avLst/>
          </a:prstGeom>
        </p:spPr>
      </p:pic>
      <p:sp>
        <p:nvSpPr>
          <p:cNvPr id="9" name="Textfeld 2"/>
          <p:cNvSpPr txBox="1"/>
          <p:nvPr>
            <p:custDataLst>
              <p:tags r:id="rId1"/>
            </p:custDataLst>
          </p:nvPr>
        </p:nvSpPr>
        <p:spPr>
          <a:xfrm>
            <a:off x="480001" y="2112001"/>
            <a:ext cx="9961033" cy="579185"/>
          </a:xfrm>
          <a:prstGeom prst="rect">
            <a:avLst/>
          </a:prstGeom>
          <a:noFill/>
        </p:spPr>
        <p:txBody>
          <a:bodyPr wrap="square" lIns="96000" tIns="48000" rIns="96000" bIns="48000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alibri"/>
              </a:rPr>
              <a:t>Thank you for your attention</a:t>
            </a:r>
            <a:endParaRPr kumimoji="0" lang="de-DE" sz="3733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1593" y="-73025"/>
            <a:ext cx="3665348" cy="171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2289312" y="48000"/>
            <a:ext cx="719456" cy="816000"/>
          </a:xfrm>
        </p:spPr>
        <p:txBody>
          <a:bodyPr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289312" y="1008000"/>
            <a:ext cx="719456" cy="5280000"/>
          </a:xfrm>
        </p:spPr>
        <p:txBody>
          <a:bodyPr>
            <a:normAutofit/>
          </a:bodyPr>
          <a:lstStyle>
            <a:lvl1pPr marL="311992" indent="-311992">
              <a:spcAft>
                <a:spcPts val="667"/>
              </a:spcAft>
              <a:buClr>
                <a:schemeClr val="tx2"/>
              </a:buClr>
              <a:buSzPct val="75000"/>
              <a:buFont typeface="Wingdings" pitchFamily="2" charset="2"/>
              <a:buChar char=""/>
              <a:defRPr sz="1067">
                <a:solidFill>
                  <a:schemeClr val="bg2"/>
                </a:solidFill>
              </a:defRPr>
            </a:lvl1pPr>
            <a:lvl2pPr marL="623984" indent="-311992">
              <a:spcAft>
                <a:spcPts val="667"/>
              </a:spcAft>
              <a:buFont typeface="Calibri" pitchFamily="34" charset="0"/>
              <a:buChar char="–"/>
              <a:defRPr sz="1067"/>
            </a:lvl2pPr>
            <a:lvl3pPr marL="935977" indent="-311992">
              <a:spcAft>
                <a:spcPts val="667"/>
              </a:spcAft>
              <a:buClr>
                <a:schemeClr val="bg2"/>
              </a:buClr>
              <a:buSzPct val="100000"/>
              <a:buFont typeface="Calibri" pitchFamily="34" charset="0"/>
              <a:buChar char="–"/>
              <a:defRPr sz="1067" b="0"/>
            </a:lvl3pPr>
            <a:lvl4pPr marL="1247969">
              <a:spcAft>
                <a:spcPts val="667"/>
              </a:spcAft>
              <a:defRPr sz="1067"/>
            </a:lvl4pPr>
            <a:lvl5pPr marL="1559961" indent="-311992">
              <a:spcAft>
                <a:spcPts val="667"/>
              </a:spcAft>
              <a:buFont typeface="Calibri" pitchFamily="34" charset="0"/>
              <a:buChar char="–"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0" y="3235201"/>
            <a:ext cx="4905600" cy="263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1" y="3236979"/>
            <a:ext cx="4094400" cy="13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160000" y="3681601"/>
            <a:ext cx="31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200" b="0"/>
          </a:p>
        </p:txBody>
      </p:sp>
      <p:sp>
        <p:nvSpPr>
          <p:cNvPr id="12" name="Textfeld 11"/>
          <p:cNvSpPr txBox="1"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155069" y="3849526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0"/>
              <a:t>Phone +81 3 5532 7515</a:t>
            </a:r>
          </a:p>
          <a:p>
            <a:endParaRPr lang="de-CH" sz="1200" b="0"/>
          </a:p>
          <a:p>
            <a:r>
              <a:rPr lang="de-CH" sz="1200" b="0"/>
              <a:t>Landis+Gyr</a:t>
            </a:r>
          </a:p>
          <a:p>
            <a:r>
              <a:rPr lang="de-CH" sz="1200" b="0"/>
              <a:t>www.landisgyr.com</a:t>
            </a:r>
          </a:p>
        </p:txBody>
      </p:sp>
      <p:pic>
        <p:nvPicPr>
          <p:cNvPr id="4" name="Picture 2" descr="C:\Users\LIB\Desktop\Picture1.jpg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0" y="3547200"/>
            <a:ext cx="1219200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82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+ 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/>
          <a:lstStyle>
            <a:lvl1pPr marL="457189" indent="-457189"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lang="en-US" sz="2933" b="1" dirty="0">
                <a:solidFill>
                  <a:schemeClr val="bg2"/>
                </a:solidFill>
                <a:latin typeface="+mn-lt"/>
              </a:defRPr>
            </a:lvl1pPr>
            <a:lvl2pPr marL="609585" indent="-457189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v"/>
              <a:defRPr b="1"/>
            </a:lvl2pPr>
            <a:lvl3pPr marL="731502">
              <a:defRPr sz="2933" b="1"/>
            </a:lvl3pPr>
            <a:lvl4pPr marL="853419">
              <a:defRPr sz="2667" b="1"/>
            </a:lvl4pPr>
            <a:lvl5pPr marL="975336">
              <a:defRPr sz="2667" b="1"/>
            </a:lvl5pPr>
            <a:lvl6pPr>
              <a:defRPr sz="2667"/>
            </a:lvl6pPr>
          </a:lstStyle>
          <a:p>
            <a:pPr lvl="0"/>
            <a:r>
              <a:rPr lang="en-US" dirty="0"/>
              <a:t>Use the button Indent Increase to add bullet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0" descr="landis_gyr_rgb"/>
          <p:cNvPicPr>
            <a:picLocks noChangeAspect="1" noChangeArrowheads="1"/>
          </p:cNvPicPr>
          <p:nvPr/>
        </p:nvPicPr>
        <p:blipFill>
          <a:blip r:embed="rId6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2023 | Proprietary + Confidential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1701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" y="0"/>
            <a:ext cx="12183377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 bwMode="auto">
          <a:xfrm>
            <a:off x="480000" y="1991591"/>
            <a:ext cx="7536213" cy="64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b" anchorCtr="0" compatLnSpc="1">
            <a:prstTxWarp prst="textNoShape">
              <a:avLst/>
            </a:prstTxWarp>
            <a:sp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3681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+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pic>
        <p:nvPicPr>
          <p:cNvPr id="7" name="Picture 80" descr="landis_gyr_rgb"/>
          <p:cNvPicPr>
            <a:picLocks noChangeAspect="1" noChangeArrowheads="1"/>
          </p:cNvPicPr>
          <p:nvPr/>
        </p:nvPicPr>
        <p:blipFill>
          <a:blip r:embed="rId5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10"/>
          <p:cNvSpPr txBox="1"/>
          <p:nvPr>
            <p:custDataLst>
              <p:tags r:id="rId3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455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0000" y="48000"/>
            <a:ext cx="9552000" cy="816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pic>
        <p:nvPicPr>
          <p:cNvPr id="4" name="Picture 80" descr="landis_gyr_rgb"/>
          <p:cNvPicPr>
            <a:picLocks noChangeAspect="1" noChangeArrowheads="1"/>
          </p:cNvPicPr>
          <p:nvPr/>
        </p:nvPicPr>
        <p:blipFill>
          <a:blip r:embed="rId3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69585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pic>
        <p:nvPicPr>
          <p:cNvPr id="7" name="Picture 80" descr="landis_gyr_rgb"/>
          <p:cNvPicPr>
            <a:picLocks noChangeAspect="1" noChangeArrowheads="1"/>
          </p:cNvPicPr>
          <p:nvPr/>
        </p:nvPicPr>
        <p:blipFill>
          <a:blip r:embed="rId6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10"/>
          <p:cNvSpPr txBox="1"/>
          <p:nvPr>
            <p:custDataLst>
              <p:tags r:id="rId3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| March, 2023 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80000" y="1008000"/>
            <a:ext cx="10944000" cy="692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5799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+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7898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Content 66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0000" y="1008000"/>
            <a:ext cx="10944000" cy="692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0" descr="landis_gyr_rgb"/>
          <p:cNvPicPr>
            <a:picLocks noChangeAspect="1" noChangeArrowheads="1"/>
          </p:cNvPicPr>
          <p:nvPr/>
        </p:nvPicPr>
        <p:blipFill>
          <a:blip r:embed="rId8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7859360" y="1800000"/>
            <a:ext cx="3576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z="2933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 baseline="0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480000" y="1800000"/>
            <a:ext cx="7248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2" name="TextBox 10"/>
          <p:cNvSpPr txBox="1"/>
          <p:nvPr>
            <p:custDataLst>
              <p:tags r:id="rId6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3783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+G Content 50: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18"/>
          <p:cNvSpPr/>
          <p:nvPr/>
        </p:nvSpPr>
        <p:spPr>
          <a:xfrm>
            <a:off x="-20444" y="0"/>
            <a:ext cx="10800000" cy="933451"/>
          </a:xfrm>
          <a:prstGeom prst="rect">
            <a:avLst/>
          </a:prstGeom>
          <a:solidFill>
            <a:srgbClr val="7AB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2400">
              <a:solidFill>
                <a:schemeClr val="tx1"/>
              </a:solidFill>
              <a:latin typeface="Calibri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0000" y="1008000"/>
            <a:ext cx="10944000" cy="692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0" descr="landis_gyr_rgb"/>
          <p:cNvPicPr>
            <a:picLocks noChangeAspect="1" noChangeArrowheads="1"/>
          </p:cNvPicPr>
          <p:nvPr/>
        </p:nvPicPr>
        <p:blipFill>
          <a:blip r:embed="rId8" cstate="print"/>
          <a:srcRect b="20452"/>
          <a:stretch>
            <a:fillRect/>
          </a:stretch>
        </p:blipFill>
        <p:spPr bwMode="auto">
          <a:xfrm>
            <a:off x="10940342" y="42333"/>
            <a:ext cx="1104279" cy="70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000" y="1800000"/>
            <a:ext cx="5376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dirty="0" smtClean="0"/>
            </a:lvl1pPr>
            <a:lvl2pPr>
              <a:defRPr lang="en-US" dirty="0" smtClean="0"/>
            </a:lvl2pPr>
            <a:lvl3pPr>
              <a:defRPr lang="en-US" sz="2933" b="0" dirty="0" smtClean="0"/>
            </a:lvl3pPr>
            <a:lvl4pPr>
              <a:defRPr lang="en-US" sz="2667" dirty="0" smtClean="0"/>
            </a:lvl4pPr>
            <a:lvl5pPr>
              <a:defRPr lang="en-US" sz="2667" dirty="0" smtClean="0"/>
            </a:lvl5pPr>
            <a:lvl6pPr>
              <a:defRPr sz="2667" baseline="0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058603" y="1798254"/>
            <a:ext cx="5376000" cy="448762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2933" smtClean="0"/>
            </a:lvl1pPr>
            <a:lvl2pPr>
              <a:defRPr lang="en-US" smtClean="0"/>
            </a:lvl2pPr>
            <a:lvl3pPr>
              <a:defRPr lang="en-US" sz="2933" b="0" smtClean="0"/>
            </a:lvl3pPr>
            <a:lvl4pPr>
              <a:defRPr lang="en-US" sz="2667" smtClean="0"/>
            </a:lvl4pPr>
            <a:lvl5pPr>
              <a:defRPr lang="en-US" sz="2667" dirty="0" smtClean="0"/>
            </a:lvl5pPr>
            <a:lvl6pPr>
              <a:defRPr sz="2667"/>
            </a:lvl6pPr>
          </a:lstStyle>
          <a:p>
            <a:pPr lvl="0"/>
            <a:r>
              <a:rPr lang="en-US"/>
              <a:t>Use the button Indent Increase to add bullet points
Second level
Third level
Fourth level
Fifth level</a:t>
            </a:r>
          </a:p>
        </p:txBody>
      </p:sp>
      <p:sp>
        <p:nvSpPr>
          <p:cNvPr id="12" name="TextBox 10"/>
          <p:cNvSpPr txBox="1"/>
          <p:nvPr>
            <p:custDataLst>
              <p:tags r:id="rId6"/>
            </p:custDataLst>
          </p:nvPr>
        </p:nvSpPr>
        <p:spPr>
          <a:xfrm>
            <a:off x="480000" y="6405331"/>
            <a:ext cx="10560000" cy="452669"/>
          </a:xfrm>
          <a:prstGeom prst="rect">
            <a:avLst/>
          </a:prstGeom>
          <a:noFill/>
        </p:spPr>
        <p:txBody>
          <a:bodyPr wrap="square" lIns="96000" tIns="48000" rIns="96000" bIns="480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2"/>
                </a:solidFill>
                <a:latin typeface="+mn-lt"/>
              </a:rPr>
              <a:t>© </a:t>
            </a:r>
            <a:r>
              <a:rPr lang="en-US" sz="1200" dirty="0" err="1">
                <a:solidFill>
                  <a:schemeClr val="bg2"/>
                </a:solidFill>
                <a:latin typeface="+mn-lt"/>
              </a:rPr>
              <a:t>Landis+Gyr</a:t>
            </a:r>
            <a:r>
              <a:rPr lang="en-US" sz="1200" dirty="0">
                <a:solidFill>
                  <a:schemeClr val="bg2"/>
                </a:solidFill>
                <a:latin typeface="+mn-lt"/>
              </a:rPr>
              <a:t> | March, 2023 |  </a:t>
            </a:r>
            <a:endParaRPr lang="de-CH"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6970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80000" y="48000"/>
            <a:ext cx="9552000" cy="8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480000" y="1008000"/>
            <a:ext cx="10944000" cy="52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Use the button Indent Increase to add bullet points Second level Third level Fourth level Fifth level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11232000" y="6576000"/>
            <a:ext cx="720000" cy="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 algn="r">
              <a:defRPr sz="1333">
                <a:solidFill>
                  <a:schemeClr val="bg2"/>
                </a:solidFill>
                <a:latin typeface="Times New Roman"/>
              </a:defRPr>
            </a:lvl1pPr>
          </a:lstStyle>
          <a:p>
            <a:fld id="{3111FE93-51A2-4199-9482-6BD7F350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Times New Roman"/>
          <a:ea typeface="Times New Roman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Times New Roman" charset="0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ts val="1333"/>
        </a:spcAft>
        <a:buFont typeface="Calibri" pitchFamily="34" charset="0"/>
        <a:buChar char="​"/>
        <a:defRPr sz="3200" b="1">
          <a:solidFill>
            <a:schemeClr val="bg2"/>
          </a:solidFill>
          <a:latin typeface="Times New Roman"/>
          <a:ea typeface="Times New Roman"/>
          <a:cs typeface="Times New Roman"/>
        </a:defRPr>
      </a:lvl1pPr>
      <a:lvl2pPr marL="0" indent="0" algn="l" rtl="0" eaLnBrk="1" fontAlgn="base" hangingPunct="1">
        <a:spcBef>
          <a:spcPts val="0"/>
        </a:spcBef>
        <a:spcAft>
          <a:spcPts val="1333"/>
        </a:spcAft>
        <a:buFont typeface="Calibri" pitchFamily="34" charset="0"/>
        <a:buChar char="​"/>
        <a:defRPr sz="2933">
          <a:solidFill>
            <a:schemeClr val="bg2"/>
          </a:solidFill>
          <a:latin typeface="Times New Roman"/>
        </a:defRPr>
      </a:lvl2pPr>
      <a:lvl3pPr marL="311992" indent="-311992" algn="l" rtl="0" eaLnBrk="1" fontAlgn="base" hangingPunct="1">
        <a:spcBef>
          <a:spcPts val="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"/>
        <a:defRPr sz="2667" b="1">
          <a:solidFill>
            <a:schemeClr val="bg2"/>
          </a:solidFill>
          <a:latin typeface="Times New Roman"/>
        </a:defRPr>
      </a:lvl3pPr>
      <a:lvl4pPr marL="623984" indent="-311992" algn="l" rtl="0" eaLnBrk="1" fontAlgn="base" hangingPunct="1">
        <a:spcBef>
          <a:spcPts val="0"/>
        </a:spcBef>
        <a:spcAft>
          <a:spcPct val="0"/>
        </a:spcAft>
        <a:buChar char="–"/>
        <a:defRPr sz="2400">
          <a:solidFill>
            <a:schemeClr val="bg2"/>
          </a:solidFill>
          <a:latin typeface="Times New Roman"/>
        </a:defRPr>
      </a:lvl4pPr>
      <a:lvl5pPr marL="935977" indent="-311992" algn="l" rtl="0" eaLnBrk="1" fontAlgn="base" hangingPunct="1">
        <a:spcBef>
          <a:spcPts val="0"/>
        </a:spcBef>
        <a:spcAft>
          <a:spcPct val="0"/>
        </a:spcAft>
        <a:buFont typeface="Symbol" pitchFamily="18" charset="2"/>
        <a:buChar char="-"/>
        <a:defRPr sz="2400">
          <a:solidFill>
            <a:schemeClr val="bg2"/>
          </a:solidFill>
          <a:latin typeface="Times New Roman"/>
        </a:defRPr>
      </a:lvl5pPr>
      <a:lvl6pPr marL="1247969" indent="-311992" algn="l" rtl="0" eaLnBrk="1" fontAlgn="base" hangingPunct="1">
        <a:spcBef>
          <a:spcPts val="0"/>
        </a:spcBef>
        <a:spcAft>
          <a:spcPct val="0"/>
        </a:spcAft>
        <a:buFont typeface="Symbol" pitchFamily="18" charset="2"/>
        <a:buChar char="-"/>
        <a:defRPr sz="2400">
          <a:solidFill>
            <a:schemeClr val="bg2"/>
          </a:solidFill>
          <a:latin typeface="Times New Roman"/>
        </a:defRPr>
      </a:lvl6pPr>
      <a:lvl7pPr marL="1559961" indent="-311992" algn="l" rtl="0" eaLnBrk="1" fontAlgn="base" hangingPunct="1">
        <a:spcBef>
          <a:spcPts val="0"/>
        </a:spcBef>
        <a:spcAft>
          <a:spcPct val="0"/>
        </a:spcAft>
        <a:buFont typeface="Symbol" pitchFamily="18" charset="2"/>
        <a:buChar char="-"/>
        <a:defRPr sz="2400">
          <a:solidFill>
            <a:schemeClr val="bg2"/>
          </a:solidFill>
          <a:latin typeface="Times New Roman"/>
        </a:defRPr>
      </a:lvl7pPr>
      <a:lvl8pPr marL="1871953" indent="-311992" algn="l" rtl="0" eaLnBrk="1" fontAlgn="base" hangingPunct="1">
        <a:spcBef>
          <a:spcPts val="0"/>
        </a:spcBef>
        <a:spcAft>
          <a:spcPct val="0"/>
        </a:spcAft>
        <a:buFont typeface="Symbol" pitchFamily="18" charset="2"/>
        <a:buChar char="-"/>
        <a:defRPr sz="2400">
          <a:solidFill>
            <a:schemeClr val="bg2"/>
          </a:solidFill>
          <a:latin typeface="Times New Roman"/>
        </a:defRPr>
      </a:lvl8pPr>
      <a:lvl9pPr marL="2183945" indent="-311992" algn="l" rtl="0" eaLnBrk="1" fontAlgn="base" hangingPunct="1">
        <a:spcBef>
          <a:spcPts val="0"/>
        </a:spcBef>
        <a:spcAft>
          <a:spcPct val="0"/>
        </a:spcAft>
        <a:buFont typeface="Symbol" pitchFamily="18" charset="2"/>
        <a:buChar char="-"/>
        <a:defRPr sz="2400">
          <a:solidFill>
            <a:schemeClr val="bg2"/>
          </a:solidFill>
          <a:latin typeface="Times New Roman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reeMammals/Ocelot#features" TargetMode="External"/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" TargetMode="External"/><Relationship Id="rId7" Type="http://schemas.openxmlformats.org/officeDocument/2006/relationships/hyperlink" Target="https://github.com/traefik/traefik#features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raefik/traefik" TargetMode="External"/><Relationship Id="rId5" Type="http://schemas.openxmlformats.org/officeDocument/2006/relationships/hyperlink" Target="https://aws.amazon.com/ecs" TargetMode="External"/><Relationship Id="rId4" Type="http://schemas.openxmlformats.org/officeDocument/2006/relationships/hyperlink" Target="https://kubernetes.i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patterns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patterns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59A0-D3F2-4F0E-9828-697FAFE3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29" y="3540760"/>
            <a:ext cx="7512165" cy="1056000"/>
          </a:xfrm>
        </p:spPr>
        <p:txBody>
          <a:bodyPr>
            <a:normAutofit/>
          </a:bodyPr>
          <a:lstStyle/>
          <a:p>
            <a:r>
              <a:rPr lang="en-IN" sz="4000" spc="-225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IN" sz="4000" spc="-3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4000" spc="-9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spc="-385" dirty="0"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4D4C-C4F0-57B2-0F46-BB91F29E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spc="-215" dirty="0">
                <a:latin typeface="Calibri" panose="020F0502020204030204" pitchFamily="34" charset="0"/>
                <a:cs typeface="Calibri" panose="020F0502020204030204" pitchFamily="34" charset="0"/>
              </a:rPr>
              <a:t>Advantages of Microservices</a:t>
            </a:r>
            <a:endParaRPr lang="en-IN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AE9B-52F1-F5D0-BD1E-AB12E041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 independent and framework independent.</a:t>
            </a:r>
          </a:p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Independently develop, deploy, redeploy, version and scale component services in seconds without compromising the integrity of an application</a:t>
            </a:r>
          </a:p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Better fault isolation keeps other services to work even on failure.</a:t>
            </a:r>
          </a:p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Zero downtime upgrades. </a:t>
            </a:r>
          </a:p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 can be of from different servers or even from different datacentres.</a:t>
            </a:r>
          </a:p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Reliable and self-healing.</a:t>
            </a:r>
          </a:p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Supports continuous integration and delivery.</a:t>
            </a:r>
          </a:p>
          <a:p>
            <a:pPr algn="l"/>
            <a:r>
              <a:rPr lang="en-IN" sz="3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Easy to integrate with third parties.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AC5D-D3A2-1277-B066-7ADE0754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6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127B-D7C0-760B-05AA-476FC96C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spc="-215" dirty="0">
                <a:latin typeface="Calibri" panose="020F0502020204030204" pitchFamily="34" charset="0"/>
                <a:cs typeface="Calibri" panose="020F0502020204030204" pitchFamily="34" charset="0"/>
              </a:rPr>
              <a:t>Challenges of Microservices</a:t>
            </a:r>
            <a:endParaRPr lang="en-IN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769E-10A5-E381-4933-69D30363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00" y="1113183"/>
            <a:ext cx="11712000" cy="5462816"/>
          </a:xfrm>
        </p:spPr>
        <p:txBody>
          <a:bodyPr>
            <a:noAutofit/>
          </a:bodyPr>
          <a:lstStyle/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A microservices application is more complex as compared to the equivalent monolithic application.</a:t>
            </a:r>
          </a:p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and testing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Building and testing a service that relies on other services need domains understanding and refactoring them can be difficult.</a:t>
            </a:r>
          </a:p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Lack of governance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The decentralized approach to building microservices has advantages, but it also lead to so many problems like maintenance because of many different languages and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frameworks.</a:t>
            </a:r>
          </a:p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Network congestion and latency 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The use of many small, services can result into additional latency because of interservice communication and a long chain of service dependencies. So design APIs carefully and use asynchronous communication patterns.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453AE-E550-332A-0680-57DFF57E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E047-29CB-D0EE-941E-EB815CA5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kern="0" spc="-215" dirty="0">
                <a:latin typeface="Calibri" panose="020F0502020204030204" pitchFamily="34" charset="0"/>
                <a:cs typeface="Calibri" panose="020F0502020204030204" pitchFamily="34" charset="0"/>
              </a:rPr>
              <a:t>Challenges of Microservices Contd..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5F41-C71B-014C-8C3A-79BE36B6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166190"/>
            <a:ext cx="10944000" cy="5121809"/>
          </a:xfrm>
        </p:spPr>
        <p:txBody>
          <a:bodyPr>
            <a:normAutofit fontScale="92500"/>
          </a:bodyPr>
          <a:lstStyle/>
          <a:p>
            <a:pPr algn="l"/>
            <a:r>
              <a:rPr lang="en-IN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Integrity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Each microservice is responsible for its own data persistence. As a result, data consistency can be a challenge.</a:t>
            </a:r>
          </a:p>
          <a:p>
            <a:pPr algn="l"/>
            <a:r>
              <a:rPr lang="en-IN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To be successful with microservices requires a mature DevOps culture. Correlated logging across services can be challenging for a single user operation.</a:t>
            </a:r>
          </a:p>
          <a:p>
            <a:pPr algn="l"/>
            <a:r>
              <a:rPr lang="en-IN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Versioning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Be careful while updating a service. It must not break services that depend on it. So without careful design, you might have problems with backward or forward compatibility.</a:t>
            </a:r>
          </a:p>
          <a:p>
            <a:pPr algn="l"/>
            <a:r>
              <a:rPr lang="en-IN" sz="3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Skillset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Microservices are highly distributed systems. So need a skilled and experience team to implement it.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AB77-C044-4967-068C-5933033B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F2D8-A18C-D763-93C0-F75CB817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Tools/IDE 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A62C-3F19-8E5F-41F9-0C8C04C8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spc="-215" dirty="0"/>
          </a:p>
          <a:p>
            <a:endParaRPr lang="en-IN" sz="3200" spc="-215" dirty="0"/>
          </a:p>
          <a:p>
            <a:endParaRPr lang="en-IN" sz="3200" spc="-215" dirty="0"/>
          </a:p>
          <a:p>
            <a:endParaRPr lang="en-IN" sz="3200" spc="-215" dirty="0"/>
          </a:p>
          <a:p>
            <a:pPr marL="0" indent="0">
              <a:buNone/>
            </a:pPr>
            <a:r>
              <a:rPr lang="en-IN" sz="3700" spc="-2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Getting started with Microservices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60EB-712F-14D8-1DBF-45386B78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24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0108-6DA1-8E1B-3571-4AEB37DC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IN" sz="3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11C5-1FB3-6712-7A1B-71D38C9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8F84D-072C-2713-AD84-1C5F9A43A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12" y="2286000"/>
            <a:ext cx="8705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617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E094-DBED-B0F4-74D1-DFAE4033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IN" sz="3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37FB-CD14-A117-ACE2-80A6B7FD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25A23-18BF-84DA-81EE-9E17CFBD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837" y="1995488"/>
            <a:ext cx="9677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79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6C45-7BAA-7E87-12A7-DA54829B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Microservice API Gateways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EEFF-B7BC-DEB1-DAF5-ED4E66C6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35A12-F68E-323F-35F5-2DEED3203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75" y="2238375"/>
            <a:ext cx="9610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849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6C45-7BAA-7E87-12A7-DA54829B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Ocelot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EEFF-B7BC-DEB1-DAF5-ED4E66C6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FD14-AC6F-19DF-DB61-E709A937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Ocelot is a .NET API Gateway.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hlinkClick r:id="rId2"/>
              </a:rPr>
              <a:t>https://github.com/ThreeMammals/Ocelot</a:t>
            </a:r>
            <a:r>
              <a:rPr lang="en-US" sz="3200" dirty="0"/>
              <a:t>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hlinkClick r:id="rId3"/>
              </a:rPr>
              <a:t>https://github.com/ThreeMammals/Ocelot#features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7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6C45-7BAA-7E87-12A7-DA54829B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Ocelot – Basic Implementation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EEFF-B7BC-DEB1-DAF5-ED4E66C6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D3BA89-8184-529D-849C-99AD961BB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78" y="1006133"/>
            <a:ext cx="9073062" cy="52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143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6C45-7BAA-7E87-12A7-DA54829B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Ocelot – With </a:t>
            </a:r>
            <a:r>
              <a:rPr lang="en-IN" sz="3700" spc="-215" dirty="0" err="1">
                <a:latin typeface="Calibri" panose="020F0502020204030204" pitchFamily="34" charset="0"/>
                <a:cs typeface="Calibri" panose="020F0502020204030204" pitchFamily="34" charset="0"/>
              </a:rPr>
              <a:t>IdentityServer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EEFF-B7BC-DEB1-DAF5-ED4E66C6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DDB5576-5C42-29BB-F581-74907CEA3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4" y="971696"/>
            <a:ext cx="9047839" cy="52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633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4F2D-1593-4D5D-A6EF-FEB8ECFC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spc="-50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3500" spc="-465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3500" spc="-270" dirty="0">
                <a:latin typeface="Calibri" panose="020F0502020204030204" pitchFamily="34" charset="0"/>
                <a:cs typeface="Calibri" panose="020F0502020204030204" pitchFamily="34" charset="0"/>
              </a:rPr>
              <a:t>enda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AAB-4CC5-432B-8B6A-34F3F706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710"/>
              </a:spcBef>
              <a:tabLst>
                <a:tab pos="332105" algn="l"/>
                <a:tab pos="332740" algn="l"/>
              </a:tabLst>
            </a:pPr>
            <a:r>
              <a:rPr lang="en-IN" sz="32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IN" sz="3200" spc="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3200" spc="-2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tabLst>
                <a:tab pos="332105" algn="l"/>
                <a:tab pos="332740" algn="l"/>
              </a:tabLst>
            </a:pP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IN" sz="320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Principles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tabLst>
                <a:tab pos="332105" algn="l"/>
                <a:tab pos="332740" algn="l"/>
              </a:tabLst>
            </a:pPr>
            <a:r>
              <a:rPr lang="en-IN" sz="320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Monolithic </a:t>
            </a:r>
            <a:r>
              <a:rPr lang="en-IN" sz="3200" spc="-229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lang="en-IN" sz="3200" spc="-2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N-Layer </a:t>
            </a:r>
            <a:r>
              <a:rPr lang="en-IN" sz="3200" spc="-229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lang="en-IN" sz="3200" spc="-48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 </a:t>
            </a:r>
            <a:r>
              <a:rPr lang="en-IN" sz="3200" spc="-229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  <a:r>
              <a:rPr lang="en-IN" sz="320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29"/>
              </a:spcBef>
              <a:tabLst>
                <a:tab pos="332105" algn="l"/>
                <a:tab pos="332740" algn="l"/>
              </a:tabLst>
            </a:pP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IN" sz="320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tabLst>
                <a:tab pos="332105" algn="l"/>
                <a:tab pos="332740" algn="l"/>
              </a:tabLst>
            </a:pPr>
            <a:r>
              <a:rPr lang="en-IN" sz="320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sz="3200" spc="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3200" spc="-2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IN" sz="320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IN" sz="3200" spc="-30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45"/>
              </a:spcBef>
              <a:tabLst>
                <a:tab pos="332105" algn="l"/>
                <a:tab pos="332740" algn="l"/>
              </a:tabLst>
            </a:pPr>
            <a:r>
              <a:rPr lang="en-IN" sz="3200" spc="-2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</a:t>
            </a:r>
            <a:r>
              <a:rPr lang="en-IN" sz="320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3200" spc="-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29"/>
              </a:spcBef>
              <a:tabLst>
                <a:tab pos="332105" algn="l"/>
                <a:tab pos="332740" algn="l"/>
              </a:tabLst>
            </a:pPr>
            <a:r>
              <a:rPr lang="en-IN" sz="320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Tools/Platform </a:t>
            </a:r>
            <a:r>
              <a:rPr lang="en-IN" sz="3200" spc="-20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320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en-IN" sz="320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tabLst>
                <a:tab pos="332105" algn="l"/>
                <a:tab pos="332740" algn="l"/>
              </a:tabLst>
            </a:pP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 </a:t>
            </a:r>
            <a:r>
              <a:rPr lang="en-IN" sz="3200" spc="-3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3200" spc="-1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2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Gateways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44"/>
              </a:spcBef>
              <a:tabLst>
                <a:tab pos="332105" algn="l"/>
                <a:tab pos="332740" algn="l"/>
              </a:tabLst>
            </a:pPr>
            <a:r>
              <a:rPr lang="en-IN" sz="3200" spc="-2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IN" sz="3200" spc="-1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Patterns </a:t>
            </a:r>
            <a:r>
              <a:rPr lang="en-IN" sz="320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IN" sz="320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2BAE-C379-46D7-9839-D0307CAB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4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6C45-7BAA-7E87-12A7-DA54829B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Traefik</a:t>
            </a:r>
            <a:r>
              <a:rPr lang="en-US" b="0" dirty="0"/>
              <a:t> 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EEFF-B7BC-DEB1-DAF5-ED4E66C6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FD14-AC6F-19DF-DB61-E709A937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/>
              <a:t>Traefik (pronounced </a:t>
            </a:r>
            <a:r>
              <a:rPr lang="en-US" b="0" i="1" dirty="0"/>
              <a:t>traffic</a:t>
            </a:r>
            <a:r>
              <a:rPr lang="en-US" b="0" dirty="0"/>
              <a:t>) is a modern HTTP reverse proxy and load balancer that makes deploying microservices easy. Traefik integrates with your existing infrastructure components (</a:t>
            </a:r>
            <a:r>
              <a:rPr lang="en-US" b="0" dirty="0">
                <a:hlinkClick r:id="rId2"/>
              </a:rPr>
              <a:t>Docker</a:t>
            </a:r>
            <a:r>
              <a:rPr lang="en-US" b="0" dirty="0"/>
              <a:t>, </a:t>
            </a:r>
            <a:r>
              <a:rPr lang="en-US" b="0" dirty="0">
                <a:hlinkClick r:id="rId3"/>
              </a:rPr>
              <a:t>Swarm mode</a:t>
            </a:r>
            <a:r>
              <a:rPr lang="en-US" b="0" dirty="0"/>
              <a:t>, </a:t>
            </a:r>
            <a:r>
              <a:rPr lang="en-US" b="0" dirty="0">
                <a:hlinkClick r:id="rId4"/>
              </a:rPr>
              <a:t>Kubernetes</a:t>
            </a:r>
            <a:r>
              <a:rPr lang="en-US" b="0" dirty="0"/>
              <a:t>, </a:t>
            </a:r>
            <a:r>
              <a:rPr lang="en-US" b="0" dirty="0">
                <a:hlinkClick r:id="rId5"/>
              </a:rPr>
              <a:t>Amazon ECS</a:t>
            </a:r>
            <a:r>
              <a:rPr lang="en-US" b="0" dirty="0"/>
              <a:t>, ...) and configures itself automatically and dynamically. Pointing Traefik at your orchestrator should be the </a:t>
            </a:r>
            <a:r>
              <a:rPr lang="en-US" b="0" i="1" dirty="0"/>
              <a:t>only</a:t>
            </a:r>
            <a:r>
              <a:rPr lang="en-US" b="0" dirty="0"/>
              <a:t> configuration step you need.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hlinkClick r:id="rId6"/>
              </a:rPr>
              <a:t>https://github.com/traefik/traefik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hlinkClick r:id="rId7"/>
              </a:rPr>
              <a:t>https://github.com/traefik/traefik#features</a:t>
            </a:r>
            <a:r>
              <a:rPr lang="en-US" sz="3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4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D4E5-9087-1B39-ECBC-A4DB9958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Design Patterns of Microservice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54D0-1189-2BF6-21D3-83BD5701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99" y="1007999"/>
            <a:ext cx="11242393" cy="537102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https://microservices.io/patterns/index.html</a:t>
            </a: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C8C70-9051-01FD-0738-FAFA9C1B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0A633F7-F9C6-173D-F6BC-F0873A323B53}"/>
              </a:ext>
            </a:extLst>
          </p:cNvPr>
          <p:cNvSpPr txBox="1">
            <a:spLocks/>
          </p:cNvSpPr>
          <p:nvPr/>
        </p:nvSpPr>
        <p:spPr bwMode="auto">
          <a:xfrm>
            <a:off x="480000" y="1464022"/>
            <a:ext cx="489898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normAutofit/>
          </a:bodyPr>
          <a:lstStyle>
            <a:lvl1pPr marL="457189" indent="-457189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lang="en-US" sz="2933" b="1" dirty="0">
                <a:solidFill>
                  <a:schemeClr val="bg2"/>
                </a:solidFill>
                <a:latin typeface="+mn-lt"/>
                <a:ea typeface="Times New Roman"/>
                <a:cs typeface="Times New Roman"/>
              </a:defRPr>
            </a:lvl1pPr>
            <a:lvl2pPr marL="609585" indent="-457189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v"/>
              <a:defRPr sz="2933" b="1">
                <a:solidFill>
                  <a:schemeClr val="bg2"/>
                </a:solidFill>
                <a:latin typeface="Times New Roman"/>
              </a:defRPr>
            </a:lvl2pPr>
            <a:lvl3pPr marL="731502" indent="-311992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"/>
              <a:defRPr sz="2933" b="1">
                <a:solidFill>
                  <a:schemeClr val="bg2"/>
                </a:solidFill>
                <a:latin typeface="Times New Roman"/>
              </a:defRPr>
            </a:lvl3pPr>
            <a:lvl4pPr marL="853419" indent="-311992" algn="l" rtl="0" eaLnBrk="1" fontAlgn="base" hangingPunct="1">
              <a:spcBef>
                <a:spcPts val="0"/>
              </a:spcBef>
              <a:spcAft>
                <a:spcPct val="0"/>
              </a:spcAft>
              <a:buChar char="–"/>
              <a:defRPr sz="2667" b="1">
                <a:solidFill>
                  <a:schemeClr val="bg2"/>
                </a:solidFill>
                <a:latin typeface="Times New Roman"/>
              </a:defRPr>
            </a:lvl4pPr>
            <a:lvl5pPr marL="975336" indent="-311992" algn="l" rtl="0" eaLnBrk="1" fontAlgn="base" hangingPunct="1"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2667" b="1">
                <a:solidFill>
                  <a:schemeClr val="bg2"/>
                </a:solidFill>
                <a:latin typeface="Times New Roman"/>
              </a:defRPr>
            </a:lvl5pPr>
            <a:lvl6pPr marL="1247969" indent="-311992" algn="l" rtl="0" eaLnBrk="1" fontAlgn="base" hangingPunct="1"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2667">
                <a:solidFill>
                  <a:schemeClr val="bg2"/>
                </a:solidFill>
                <a:latin typeface="Times New Roman"/>
              </a:defRPr>
            </a:lvl6pPr>
            <a:lvl7pPr marL="1559961" indent="-311992" algn="l" rtl="0" eaLnBrk="1" fontAlgn="base" hangingPunct="1"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2400">
                <a:solidFill>
                  <a:schemeClr val="bg2"/>
                </a:solidFill>
                <a:latin typeface="Times New Roman"/>
              </a:defRPr>
            </a:lvl7pPr>
            <a:lvl8pPr marL="1871953" indent="-311992" algn="l" rtl="0" eaLnBrk="1" fontAlgn="base" hangingPunct="1"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2400">
                <a:solidFill>
                  <a:schemeClr val="bg2"/>
                </a:solidFill>
                <a:latin typeface="Times New Roman"/>
              </a:defRPr>
            </a:lvl8pPr>
            <a:lvl9pPr marL="2183945" indent="-311992" algn="l" rtl="0" eaLnBrk="1" fontAlgn="base" hangingPunct="1">
              <a:spcBef>
                <a:spcPts val="0"/>
              </a:spcBef>
              <a:spcAft>
                <a:spcPct val="0"/>
              </a:spcAft>
              <a:buFont typeface="Symbol" pitchFamily="18" charset="2"/>
              <a:buChar char="-"/>
              <a:defRPr sz="2400">
                <a:solidFill>
                  <a:schemeClr val="bg2"/>
                </a:solidFill>
                <a:latin typeface="Times New Roman"/>
              </a:defRPr>
            </a:lvl9pPr>
          </a:lstStyle>
          <a:p>
            <a:pPr marL="0" indent="0">
              <a:buNone/>
            </a:pPr>
            <a:r>
              <a:rPr lang="en-IN" kern="0" dirty="0">
                <a:solidFill>
                  <a:srgbClr val="000000"/>
                </a:solidFill>
                <a:latin typeface="Arial" panose="020B0604020202020204" pitchFamily="34" charset="0"/>
              </a:rPr>
              <a:t>Decomposition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solidFill>
                  <a:srgbClr val="000000"/>
                </a:solidFill>
                <a:latin typeface="Arial" panose="020B0604020202020204" pitchFamily="34" charset="0"/>
              </a:rPr>
              <a:t>Decompose by Business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solidFill>
                  <a:srgbClr val="000000"/>
                </a:solidFill>
                <a:latin typeface="Arial" panose="020B0604020202020204" pitchFamily="34" charset="0"/>
              </a:rPr>
              <a:t>Decompose by Subdomain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solidFill>
                  <a:srgbClr val="000000"/>
                </a:solidFill>
                <a:latin typeface="Arial" panose="020B0604020202020204" pitchFamily="34" charset="0"/>
              </a:rPr>
              <a:t>Strangler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solidFill>
                  <a:srgbClr val="000000"/>
                </a:solidFill>
                <a:latin typeface="Arial" panose="020B0604020202020204" pitchFamily="34" charset="0"/>
              </a:rPr>
              <a:t>Service Per Team</a:t>
            </a:r>
          </a:p>
          <a:p>
            <a:endParaRPr lang="en-IN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DA5A87-D05E-B12A-18D1-1932C9A44FFD}"/>
              </a:ext>
            </a:extLst>
          </p:cNvPr>
          <p:cNvSpPr txBox="1">
            <a:spLocks/>
          </p:cNvSpPr>
          <p:nvPr/>
        </p:nvSpPr>
        <p:spPr>
          <a:xfrm>
            <a:off x="6823408" y="1591500"/>
            <a:ext cx="4898985" cy="144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kern="0" dirty="0">
                <a:solidFill>
                  <a:srgbClr val="000000"/>
                </a:solidFill>
                <a:latin typeface="Arial" panose="020B0604020202020204" pitchFamily="34" charset="0"/>
              </a:rPr>
              <a:t>Integration Patterns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API Gateway Pattern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Aggregator Pattern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Client-Side UI Composition Pattern</a:t>
            </a:r>
            <a:endParaRPr lang="en-IN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78235DF-022F-C570-E538-CFF4AC017E1E}"/>
              </a:ext>
            </a:extLst>
          </p:cNvPr>
          <p:cNvSpPr txBox="1">
            <a:spLocks/>
          </p:cNvSpPr>
          <p:nvPr/>
        </p:nvSpPr>
        <p:spPr>
          <a:xfrm>
            <a:off x="480000" y="3680013"/>
            <a:ext cx="4898985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kern="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it-IT" b="1" kern="0" dirty="0">
                <a:solidFill>
                  <a:srgbClr val="000000"/>
                </a:solidFill>
                <a:latin typeface="Arial" panose="020B0604020202020204" pitchFamily="34" charset="0"/>
              </a:rPr>
              <a:t>atabase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  <a:latin typeface="Arial" panose="020B0604020202020204" pitchFamily="34" charset="0"/>
              </a:rPr>
              <a:t>Database per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  <a:latin typeface="Arial" panose="020B0604020202020204" pitchFamily="34" charset="0"/>
              </a:rPr>
              <a:t>Shared Database per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  <a:latin typeface="Arial" panose="020B0604020202020204" pitchFamily="34" charset="0"/>
              </a:rPr>
              <a:t>CQRS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  <a:latin typeface="Arial" panose="020B0604020202020204" pitchFamily="34" charset="0"/>
              </a:rPr>
              <a:t>Saga Pattern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E78D1A6-B526-12D3-ECB2-27A9C951FAB9}"/>
              </a:ext>
            </a:extLst>
          </p:cNvPr>
          <p:cNvSpPr txBox="1">
            <a:spLocks/>
          </p:cNvSpPr>
          <p:nvPr/>
        </p:nvSpPr>
        <p:spPr>
          <a:xfrm>
            <a:off x="6778027" y="3679048"/>
            <a:ext cx="4898985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kern="0" dirty="0">
                <a:solidFill>
                  <a:srgbClr val="000000"/>
                </a:solidFill>
                <a:latin typeface="Arial" panose="020B0604020202020204" pitchFamily="34" charset="0"/>
              </a:rPr>
              <a:t>Communication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 Request/Response 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 Messaging 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 Event Driven 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 Client-Side UI Composition Pattern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666426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1722-511A-097F-270C-EA12227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spc="-215" dirty="0">
                <a:latin typeface="Calibri" panose="020F0502020204030204" pitchFamily="34" charset="0"/>
                <a:cs typeface="Calibri" panose="020F0502020204030204" pitchFamily="34" charset="0"/>
              </a:rPr>
              <a:t>Design Patterns of Microservice contd..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317F-F662-4AA6-0C17-567248AD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44" y="1008000"/>
            <a:ext cx="11366256" cy="52800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https://microservices.io/patterns/index.html</a:t>
            </a: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1491-D7C7-3AC9-1714-3BA5C4CF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C03BD4B-32FF-7485-3E40-5152A8A4F05C}"/>
              </a:ext>
            </a:extLst>
          </p:cNvPr>
          <p:cNvSpPr txBox="1">
            <a:spLocks/>
          </p:cNvSpPr>
          <p:nvPr/>
        </p:nvSpPr>
        <p:spPr>
          <a:xfrm>
            <a:off x="2931180" y="4267200"/>
            <a:ext cx="5556064" cy="144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Cross-Cutting Concern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Externalized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Service Discovery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Circuit Breaker Pattern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0F9316E-AF19-E5FD-2F7C-80E0B97C4D9B}"/>
              </a:ext>
            </a:extLst>
          </p:cNvPr>
          <p:cNvSpPr txBox="1">
            <a:spLocks/>
          </p:cNvSpPr>
          <p:nvPr/>
        </p:nvSpPr>
        <p:spPr>
          <a:xfrm>
            <a:off x="480000" y="1639073"/>
            <a:ext cx="5334000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Deployment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Multiple Service Instances per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Service Instance per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Serverless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Service Deployment Platform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18EC6C1-4F6B-4EF4-F8A6-E0CE7D85A90B}"/>
              </a:ext>
            </a:extLst>
          </p:cNvPr>
          <p:cNvSpPr txBox="1">
            <a:spLocks/>
          </p:cNvSpPr>
          <p:nvPr/>
        </p:nvSpPr>
        <p:spPr>
          <a:xfrm>
            <a:off x="6781801" y="1639073"/>
            <a:ext cx="4561114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Observability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Log 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Performance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Distributed Tracing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latin typeface="Arial" panose="020B0604020202020204" pitchFamily="34" charset="0"/>
              </a:rPr>
              <a:t>Health Check</a:t>
            </a:r>
          </a:p>
        </p:txBody>
      </p:sp>
    </p:spTree>
    <p:extLst>
      <p:ext uri="{BB962C8B-B14F-4D97-AF65-F5344CB8AC3E}">
        <p14:creationId xmlns:p14="http://schemas.microsoft.com/office/powerpoint/2010/main" val="303847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F263-65F8-1CB0-22CE-F3EC616B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0D07-F103-C57B-A455-0D425AE0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Thank You..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52E21-05D1-AD6A-DE53-DB2F8E94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45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27EB-34B5-4325-9493-CD42E86C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spc="-100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IN" sz="3500" spc="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3500" spc="-4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500" spc="-215" dirty="0"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C2BD-FFAF-4102-825A-830F23AE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0" y="1100765"/>
            <a:ext cx="11832000" cy="5280000"/>
          </a:xfrm>
        </p:spPr>
        <p:txBody>
          <a:bodyPr>
            <a:normAutofit fontScale="92500" lnSpcReduction="10000"/>
          </a:bodyPr>
          <a:lstStyle/>
          <a:p>
            <a:pPr marL="469900" marR="5080" indent="-457200">
              <a:lnSpc>
                <a:spcPct val="110000"/>
              </a:lnSpc>
              <a:spcBef>
                <a:spcPts val="480"/>
              </a:spcBef>
              <a:tabLst>
                <a:tab pos="332105" algn="l"/>
                <a:tab pos="332740" algn="l"/>
              </a:tabLst>
            </a:pPr>
            <a:r>
              <a:rPr lang="en-IN" sz="30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 is a small unit that has only one responsibility or single logic which solve a specific problem.</a:t>
            </a:r>
          </a:p>
          <a:p>
            <a:pPr marL="469900" indent="-457200">
              <a:lnSpc>
                <a:spcPct val="110000"/>
              </a:lnSpc>
              <a:spcBef>
                <a:spcPts val="630"/>
              </a:spcBef>
              <a:tabLst>
                <a:tab pos="332105" algn="l"/>
                <a:tab pos="332740" algn="l"/>
              </a:tabLst>
            </a:pPr>
            <a:r>
              <a:rPr lang="en-IN" sz="30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 are the evolution of service-oriented architecture.</a:t>
            </a:r>
          </a:p>
          <a:p>
            <a:pPr marL="469900" indent="-457200">
              <a:lnSpc>
                <a:spcPct val="110000"/>
              </a:lnSpc>
              <a:spcBef>
                <a:spcPts val="660"/>
              </a:spcBef>
              <a:tabLst>
                <a:tab pos="332105" algn="l"/>
                <a:tab pos="332740" algn="l"/>
              </a:tabLst>
            </a:pPr>
            <a:r>
              <a:rPr lang="en-IN" sz="30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 are small and independent services that work together.</a:t>
            </a:r>
          </a:p>
          <a:p>
            <a:pPr marL="469900" marR="7620" indent="-457200">
              <a:lnSpc>
                <a:spcPct val="110000"/>
              </a:lnSpc>
              <a:spcBef>
                <a:spcPts val="1045"/>
              </a:spcBef>
              <a:tabLst>
                <a:tab pos="332105" algn="l"/>
                <a:tab pos="332740" algn="l"/>
              </a:tabLst>
            </a:pPr>
            <a:r>
              <a:rPr lang="en-IN" sz="30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style of engineering to build highly automated, independent and evolving  software.</a:t>
            </a:r>
          </a:p>
          <a:p>
            <a:pPr marL="469900" indent="-457200">
              <a:lnSpc>
                <a:spcPct val="110000"/>
              </a:lnSpc>
              <a:spcBef>
                <a:spcPts val="635"/>
              </a:spcBef>
              <a:tabLst>
                <a:tab pos="332105" algn="l"/>
                <a:tab pos="332740" algn="l"/>
              </a:tabLst>
            </a:pPr>
            <a:r>
              <a:rPr lang="en-IN" sz="30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Microservice can be deployed independently.</a:t>
            </a:r>
          </a:p>
          <a:p>
            <a:pPr marL="469900" indent="-457200">
              <a:lnSpc>
                <a:spcPct val="110000"/>
              </a:lnSpc>
              <a:spcBef>
                <a:spcPts val="660"/>
              </a:spcBef>
              <a:tabLst>
                <a:tab pos="332105" algn="l"/>
                <a:tab pos="332740" algn="l"/>
              </a:tabLst>
            </a:pPr>
            <a:r>
              <a:rPr lang="en-IN" sz="30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Microservice itself persist its own data or external state.</a:t>
            </a:r>
          </a:p>
          <a:p>
            <a:pPr marL="469900" marR="7620" indent="-457200">
              <a:lnSpc>
                <a:spcPct val="110000"/>
              </a:lnSpc>
              <a:spcBef>
                <a:spcPts val="1045"/>
              </a:spcBef>
              <a:tabLst>
                <a:tab pos="332105" algn="l"/>
                <a:tab pos="332740" algn="l"/>
              </a:tabLst>
            </a:pPr>
            <a:r>
              <a:rPr lang="en-IN" sz="300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	services don’t need	to share the same technology stack, libraries,	or  frameworks.</a:t>
            </a:r>
            <a:endParaRPr lang="en-US" sz="3000" spc="-7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768E-A80B-49BC-8F34-D21C193D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3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4356-9879-4B4F-A722-2C58FFDB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spc="-215" dirty="0">
                <a:latin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IN" sz="3500" spc="-3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500" spc="-235" dirty="0"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4FB36F9-5350-D495-4BFC-365409B7B85A}"/>
              </a:ext>
            </a:extLst>
          </p:cNvPr>
          <p:cNvSpPr/>
          <p:nvPr/>
        </p:nvSpPr>
        <p:spPr>
          <a:xfrm>
            <a:off x="1133060" y="1272208"/>
            <a:ext cx="9925879" cy="5084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7639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68B5-A832-4C84-8D1B-9DF13EC9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spc="-215" dirty="0">
                <a:latin typeface="Calibri" panose="020F0502020204030204" pitchFamily="34" charset="0"/>
                <a:cs typeface="Calibri" panose="020F0502020204030204" pitchFamily="34" charset="0"/>
              </a:rPr>
              <a:t>Microservices </a:t>
            </a:r>
            <a:r>
              <a:rPr lang="en-IN" sz="3500" spc="-235" dirty="0"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r>
              <a:rPr lang="en-IN" sz="3500" spc="-3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500" spc="-229" dirty="0">
                <a:latin typeface="Calibri" panose="020F0502020204030204" pitchFamily="34" charset="0"/>
                <a:cs typeface="Calibri" panose="020F0502020204030204" pitchFamily="34" charset="0"/>
              </a:rPr>
              <a:t>Contd..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193E-FC71-4E64-B96E-1A538725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900" marR="5715" indent="-457200" algn="just">
              <a:lnSpc>
                <a:spcPct val="100000"/>
              </a:lnSpc>
              <a:spcBef>
                <a:spcPts val="95"/>
              </a:spcBef>
              <a:tabLst>
                <a:tab pos="241300" algn="l"/>
              </a:tabLst>
            </a:pPr>
            <a:r>
              <a:rPr lang="en-IN" sz="320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Modelled </a:t>
            </a:r>
            <a:r>
              <a:rPr lang="en-IN" sz="320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 </a:t>
            </a:r>
            <a:r>
              <a:rPr lang="en-IN" sz="3200" spc="-20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n-IN" sz="320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en-IN" sz="3200" b="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3200" b="0" spc="-1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 </a:t>
            </a:r>
            <a:r>
              <a:rPr lang="en-IN" sz="3200" b="0" spc="-18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IN" sz="3200" b="0" spc="-10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capability </a:t>
            </a:r>
            <a:r>
              <a:rPr lang="en-IN" sz="3200" b="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 </a:t>
            </a:r>
            <a:r>
              <a:rPr lang="en-IN" sz="3200" b="0" spc="-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</a:t>
            </a:r>
            <a:r>
              <a:rPr lang="en-IN" sz="3200" b="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 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3200" b="0" spc="-1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IN" sz="3200" b="0" spc="39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1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en-IN" sz="3200" b="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</a:t>
            </a:r>
            <a:r>
              <a:rPr lang="en-IN" sz="3200" b="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IN" sz="3200" b="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IN" sz="3200" b="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 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3200" b="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 </a:t>
            </a:r>
            <a:r>
              <a:rPr lang="en-IN" sz="3200" b="0" spc="-1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en-IN" sz="3200" b="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1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logic.</a:t>
            </a: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en-IN" sz="320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Culture</a:t>
            </a:r>
            <a:r>
              <a:rPr lang="en-IN" sz="320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320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spc="-1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</a:t>
            </a:r>
            <a:r>
              <a:rPr lang="en-IN" sz="320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3200" b="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</a:t>
            </a:r>
            <a:r>
              <a:rPr lang="en-IN" sz="3200" b="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3200" b="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culture</a:t>
            </a:r>
            <a:r>
              <a:rPr lang="en-IN" sz="3200" b="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3200" b="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</a:t>
            </a:r>
            <a:r>
              <a:rPr lang="en-IN" sz="3200" b="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3200" b="0" spc="-1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designing</a:t>
            </a:r>
            <a:r>
              <a:rPr lang="en-IN" sz="3200" b="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3200" b="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 </a:t>
            </a:r>
            <a:r>
              <a:rPr lang="en-IN" sz="3200" b="0" spc="-1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continues </a:t>
            </a:r>
            <a:r>
              <a:rPr lang="en-IN" sz="3200" b="0" spc="-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3200" b="0" spc="-1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lang="en-IN" sz="3200" b="0" spc="-2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delivery.</a:t>
            </a: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en-IN" sz="320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Hide </a:t>
            </a:r>
            <a:r>
              <a:rPr lang="en-IN" sz="320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</a:t>
            </a:r>
            <a:r>
              <a:rPr lang="en-IN" sz="3200" spc="-1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 </a:t>
            </a:r>
            <a:r>
              <a:rPr lang="en-IN" sz="3200" b="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3200" b="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Hiding </a:t>
            </a:r>
            <a:r>
              <a:rPr lang="en-IN" sz="3200" b="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3200" b="0" spc="-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IN" sz="3200" b="0" spc="-11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 </a:t>
            </a:r>
            <a:r>
              <a:rPr lang="en-IN" sz="3200" b="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</a:t>
            </a:r>
            <a:r>
              <a:rPr lang="en-IN" sz="3200" b="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IN" sz="3200" b="0" spc="-1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coupling 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3200" b="0" spc="-1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</a:t>
            </a:r>
            <a:r>
              <a:rPr lang="en-IN" sz="3200" b="0" spc="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3200" b="0" spc="-10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IN" sz="3200" b="0" spc="-2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 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3200" b="0" spc="-9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 </a:t>
            </a:r>
            <a:r>
              <a:rPr lang="en-IN" sz="3200" b="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IN" sz="3200" b="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affecting </a:t>
            </a:r>
            <a:r>
              <a:rPr lang="en-IN" sz="3200" b="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IN" sz="3200" b="0" spc="-1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architecture.</a:t>
            </a: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0"/>
              </a:spcBef>
              <a:tabLst>
                <a:tab pos="241300" algn="l"/>
              </a:tabLst>
            </a:pPr>
            <a:r>
              <a:rPr lang="en-IN" sz="320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Decentralization</a:t>
            </a:r>
            <a:r>
              <a:rPr lang="en-IN" sz="3200" b="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3200" b="0" spc="-1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IN" sz="3200" b="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IN" sz="3200" b="0" spc="-10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IN" sz="3200" b="0" spc="-1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centralized </a:t>
            </a:r>
            <a:r>
              <a:rPr lang="en-IN" sz="3200" b="0" spc="-1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database, </a:t>
            </a:r>
            <a:r>
              <a:rPr lang="en-IN" sz="3200" b="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</a:t>
            </a:r>
            <a:r>
              <a:rPr lang="en-IN" sz="3200" b="0" spc="-1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IN" sz="3200" b="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3200" b="0" spc="-1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 </a:t>
            </a:r>
            <a:r>
              <a:rPr lang="en-IN" sz="3200" b="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</a:t>
            </a:r>
            <a:r>
              <a:rPr lang="en-IN" sz="3200" b="0" spc="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3200" b="0" spc="-19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IN" sz="3200" b="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IN" sz="3200" b="0" spc="-9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en-IN" sz="3200" b="0" spc="-2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D1E2D-7AD2-402C-8D93-BF6467A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66A0-713B-9202-93F6-C745941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-215" dirty="0">
                <a:latin typeface="Calibri" panose="020F0502020204030204" pitchFamily="34" charset="0"/>
                <a:cs typeface="Calibri" panose="020F0502020204030204" pitchFamily="34" charset="0"/>
              </a:rPr>
              <a:t>Microservices </a:t>
            </a:r>
            <a:r>
              <a:rPr lang="en-IN" sz="4000" spc="-235" dirty="0"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r>
              <a:rPr lang="en-IN" sz="4000" spc="-3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spc="-229" dirty="0">
                <a:latin typeface="Calibri" panose="020F0502020204030204" pitchFamily="34" charset="0"/>
                <a:cs typeface="Calibri" panose="020F0502020204030204" pitchFamily="34" charset="0"/>
              </a:rPr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FC4A-F421-5CD7-6F54-5CEED217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 algn="just">
              <a:lnSpc>
                <a:spcPct val="100000"/>
              </a:lnSpc>
              <a:spcBef>
                <a:spcPts val="1095"/>
              </a:spcBef>
              <a:tabLst>
                <a:tab pos="241300" algn="l"/>
              </a:tabLst>
            </a:pPr>
            <a:r>
              <a:rPr lang="en-IN" sz="3200" spc="-1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 </a:t>
            </a:r>
            <a:r>
              <a:rPr lang="en-IN" sz="3200" spc="-1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Independently </a:t>
            </a:r>
            <a:r>
              <a:rPr lang="en-IN" sz="3200" b="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3200" b="0" spc="-2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IN" sz="3200" b="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3200" b="0" spc="-2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IN" sz="3200" b="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IN" sz="3200" b="0" spc="-1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</a:t>
            </a:r>
            <a:r>
              <a:rPr lang="en-IN" sz="3200" b="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1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independently.</a:t>
            </a: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en-IN" sz="3200" spc="-1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 </a:t>
            </a:r>
            <a:r>
              <a:rPr lang="en-IN" sz="3200" spc="-11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Isolation </a:t>
            </a:r>
            <a:r>
              <a:rPr lang="en-IN" sz="3200" b="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3200" b="0" spc="-2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3200" b="0" spc="-9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 </a:t>
            </a:r>
            <a:r>
              <a:rPr lang="en-IN" sz="3200" b="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sz="3200" b="0" spc="-2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3200" b="0" spc="-8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 </a:t>
            </a:r>
            <a:r>
              <a:rPr lang="en-IN" sz="3200" b="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IN" sz="3200" b="0" spc="-20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</a:t>
            </a:r>
            <a:r>
              <a:rPr lang="en-IN" sz="3200" b="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3200" b="0" spc="-1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 </a:t>
            </a:r>
            <a:r>
              <a:rPr lang="en-IN" sz="3200" b="0" spc="-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 </a:t>
            </a:r>
            <a:r>
              <a:rPr lang="en-IN" sz="3200" b="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compares </a:t>
            </a:r>
            <a:r>
              <a:rPr lang="en-IN" sz="3200" b="0" spc="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3200" b="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monolithic </a:t>
            </a:r>
            <a:r>
              <a:rPr lang="en-IN" sz="3200" b="0" spc="-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IN" sz="3200" b="0" spc="-2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sz="3200" b="0" spc="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3200" b="0" spc="-5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IN" sz="3200" b="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IN" sz="3200" b="0" spc="-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affect </a:t>
            </a:r>
            <a:r>
              <a:rPr lang="en-IN" sz="3200" b="0" spc="-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IN" sz="3200" b="0" spc="-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 </a:t>
            </a:r>
            <a:r>
              <a:rPr lang="en-IN" sz="3200" b="0" spc="-1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3200" b="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lang="en-IN" sz="3200" b="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IN" sz="3200" b="0" spc="-1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associates. </a:t>
            </a:r>
            <a:r>
              <a:rPr lang="en-IN" sz="3200" b="0" spc="-1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IN" sz="3200" b="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 </a:t>
            </a:r>
            <a:r>
              <a:rPr lang="en-IN" sz="3200" b="0" spc="-2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IN" sz="3200" b="0" spc="-18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lang="en-IN" sz="3200" b="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9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running.</a:t>
            </a: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9525" indent="-457200" algn="just">
              <a:lnSpc>
                <a:spcPct val="100000"/>
              </a:lnSpc>
              <a:spcBef>
                <a:spcPts val="1010"/>
              </a:spcBef>
              <a:tabLst>
                <a:tab pos="241300" algn="l"/>
              </a:tabLst>
            </a:pPr>
            <a:r>
              <a:rPr lang="en-IN" sz="3200" spc="-15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Highly </a:t>
            </a:r>
            <a:r>
              <a:rPr lang="en-IN" sz="3200" spc="-18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Observable </a:t>
            </a:r>
            <a:r>
              <a:rPr lang="en-IN" sz="3200" b="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3200" b="0" spc="-2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3200" b="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 </a:t>
            </a:r>
            <a:r>
              <a:rPr lang="en-IN" sz="3200" b="0" spc="-12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lang="en-IN" sz="3200" b="0" spc="-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</a:t>
            </a:r>
            <a:r>
              <a:rPr lang="en-IN" sz="3200" b="0" spc="-28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sz="3200" b="0" spc="-14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 </a:t>
            </a:r>
            <a:r>
              <a:rPr lang="en-IN" sz="3200" b="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en-IN" sz="3200" b="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 </a:t>
            </a:r>
            <a:r>
              <a:rPr lang="en-IN" sz="3200" b="0" spc="-1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</a:t>
            </a:r>
            <a:r>
              <a:rPr lang="en-IN" sz="3200" b="0" spc="-7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IN" sz="3200" b="0" spc="-17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IN" sz="3200" b="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happening </a:t>
            </a:r>
            <a:r>
              <a:rPr lang="en-IN" sz="3200" b="0" spc="-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</a:t>
            </a:r>
            <a:r>
              <a:rPr lang="en-IN" sz="3200" b="0" spc="-19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IN" sz="3200" b="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sz="3200" b="0" spc="-6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 </a:t>
            </a:r>
            <a:r>
              <a:rPr lang="en-IN" sz="3200" b="0" spc="-114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IN" sz="3200" b="0" spc="-1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IN" sz="3200" b="0" spc="-1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events and</a:t>
            </a:r>
            <a:r>
              <a:rPr lang="en-IN" sz="3200" b="0" spc="-4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spc="-1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stats.</a:t>
            </a: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393F-9EB3-90A3-B782-BEA0E313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7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8D47-3D96-86A0-104C-5234FB6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spc="-215" dirty="0">
                <a:latin typeface="Calibri" panose="020F0502020204030204" pitchFamily="34" charset="0"/>
                <a:cs typeface="Calibri" panose="020F0502020204030204" pitchFamily="34" charset="0"/>
              </a:rPr>
              <a:t>Monolithic vs. N-Layer vs. SOA vs. Microservices</a:t>
            </a:r>
            <a:endParaRPr lang="en-IN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1B60C-31A9-EC22-E8C4-E52F83D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1CCA0-ABBA-9415-8010-BB3D72307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25" y="1579985"/>
            <a:ext cx="10944225" cy="41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BB3E-34CD-92E2-194A-4514603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spc="-215" dirty="0">
                <a:latin typeface="Calibri" panose="020F0502020204030204" pitchFamily="34" charset="0"/>
                <a:cs typeface="Calibri" panose="020F0502020204030204" pitchFamily="34" charset="0"/>
              </a:rPr>
              <a:t>Microservices Architecture</a:t>
            </a:r>
            <a:endParaRPr lang="en-IN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6E906-4541-516C-3834-3C718B26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90A5-E263-28A3-0FBB-705C0FBF8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633538"/>
            <a:ext cx="980660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495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4698-7CC6-3D8A-CFE8-EA3A9B07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-215" dirty="0"/>
              <a:t>When to use Microservices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49F0-BA92-20BB-DBFF-CD0ED6B5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96" lvl="1" indent="-457200">
              <a:buFont typeface="Wingdings" panose="05000000000000000000" pitchFamily="2" charset="2"/>
              <a:buChar char="q"/>
              <a:tabLst>
                <a:tab pos="241300" algn="l"/>
              </a:tabLst>
            </a:pPr>
            <a:r>
              <a:rPr lang="en-IN" sz="3200" kern="1200" spc="-165" dirty="0">
                <a:latin typeface="Calibri" panose="020F0502020204030204" pitchFamily="34" charset="0"/>
                <a:cs typeface="Calibri" panose="020F0502020204030204" pitchFamily="34" charset="0"/>
              </a:rPr>
              <a:t>Large applications that require a high release velocity.</a:t>
            </a:r>
          </a:p>
          <a:p>
            <a:pPr marL="622296" lvl="1" indent="-457200">
              <a:buFont typeface="Wingdings" panose="05000000000000000000" pitchFamily="2" charset="2"/>
              <a:buChar char="q"/>
              <a:tabLst>
                <a:tab pos="241300" algn="l"/>
              </a:tabLst>
            </a:pPr>
            <a:r>
              <a:rPr lang="en-IN" sz="3200" kern="1200" spc="-165" dirty="0">
                <a:latin typeface="Calibri" panose="020F0502020204030204" pitchFamily="34" charset="0"/>
                <a:cs typeface="Calibri" panose="020F0502020204030204" pitchFamily="34" charset="0"/>
              </a:rPr>
              <a:t>Complex applications that need to be highly scalable.</a:t>
            </a:r>
          </a:p>
          <a:p>
            <a:pPr marL="622296" lvl="1" indent="-457200">
              <a:buFont typeface="Wingdings" panose="05000000000000000000" pitchFamily="2" charset="2"/>
              <a:buChar char="q"/>
              <a:tabLst>
                <a:tab pos="241300" algn="l"/>
              </a:tabLst>
            </a:pPr>
            <a:r>
              <a:rPr lang="en-IN" sz="3200" kern="1200" spc="-165" dirty="0">
                <a:latin typeface="Calibri" panose="020F0502020204030204" pitchFamily="34" charset="0"/>
                <a:cs typeface="Calibri" panose="020F0502020204030204" pitchFamily="34" charset="0"/>
              </a:rPr>
              <a:t>Applications with rich domains or many subdomains.</a:t>
            </a:r>
          </a:p>
          <a:p>
            <a:pPr marL="622296" lvl="1" indent="-457200">
              <a:buFont typeface="Wingdings" panose="05000000000000000000" pitchFamily="2" charset="2"/>
              <a:buChar char="q"/>
              <a:tabLst>
                <a:tab pos="241300" algn="l"/>
              </a:tabLst>
            </a:pPr>
            <a:r>
              <a:rPr lang="en-IN" sz="3200" kern="1200" spc="-165" dirty="0">
                <a:latin typeface="Calibri" panose="020F0502020204030204" pitchFamily="34" charset="0"/>
                <a:cs typeface="Calibri" panose="020F0502020204030204" pitchFamily="34" charset="0"/>
              </a:rPr>
              <a:t>An organization that consists of small development teams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84E93-7B72-D003-E9D6-DC0EF968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FE93-51A2-4199-9482-6BD7F3503D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Titelmasterformat durch Klicken bearbeite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PowerPointImage(&quot;Titlepicture&quot;, IF (GetMasterPropertyValue(&quot;TitlePictures&quot;, &quot;Picture&quot;)=&quot;&quot;, Translate(&quot;PowerPoint.DefaultLogo&quot;), GetMasterPropertyValue(&quot;TitlePictures&quot;, &quot;Picture&quot;)))]]"/>
  <p:tag name="OFFICEATWORKPICTUREIDENTIFIER" val="Titlepictur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IncreaseDecreaseLevel&quot;)]]&#10;Second level&#10;Third level&#10;Fourth level&#10;Fifth leve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resentationSubTitle&quot;)=&quot;&quot;, &quot;&quot;, GetMasterPropertyValue(&quot;CustomField&quot;, &quot;PresentationSubTitle&quot;) &amp; &quot;&#10;&quot;) &amp; IF(GetMasterPropertyValue(&quot;Signature1&quot;, &quot;Name&quot;)=&quot;&quot;, &quot;&quot;, GetMasterPropertyValue(&quot;Signature1&quot;, &quot;Name&quot;) &amp; IF(GetMasterPropertyValue(&quot;Signature2&quot;, &quot;Name&quot;)=&quot;&quot;, &quot;&quot;, &quot; | &quot; &amp; GetMasterPropertyValue(&quot;Signature2&quot;, &quot;Name&quot;)) &amp; &quot;&#10;&quot;) &amp; IF(GetMasterPropertyValue(&quot;CustomField&quot;, &quot;EventInfo&quot;)=&quot;&quot;, &quot;&quot;, GetMasterPropertyValue(&quot;CustomField&quot;, &quot;EventInfo&quot;))]]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‹#›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Agenda&quot;)]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ThankYou&quot;)]]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ThankYou&quot;)]]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CustomField&quot;, &quot;PptInfoInFooter&quot;)=&quot;&quot;, &quot;&quot;, GetMasterPropertyValue(&quot;CustomField&quot;, &quot;PptInfoInFooter&quot;) &amp; &quot; | &quot;) &amp; IF(GetMasterPropertyValue(&quot;Signature1&quot;, &quot;Name&quot;)=&quot;&quot;, &quot;&quot;, GetMasterPropertyValue(&quot;Signature1&quot;, &quot;Name&quot;) &amp; &quot; | &quot;) &amp; Translate(&quot;Doc.CopyrightLandisGyr&quot;) &amp; IF(GetMasterPropertyValue(&quot;CustomField&quot;, &quot;PptLocationInFooter&quot;)=&quot;&quot;, IF(GetMasterPropertyValue(&quot;CustomField&quot;, &quot;PresentationDate&quot;)=&quot;&quot;, &quot;&quot;, &quot; | &quot; &amp; GetMasterPropertyValue(&quot;CustomField&quot;, &quot;PresentationDate&quot;)), IF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Translate(&quot;Doc.CopyrightLandisGyr&quot;) &amp; IF (GetMasterPropertyValue(&quot;CustomField&quot;, &quot;PptLocationInFooter&quot;)=&quot;&quot;, IF (GetMasterPropertyValue(&quot;CustomField&quot;, &quot;PresentationDate&quot;)=&quot;&quot;, &quot;&quot;, &quot; | &quot; &amp; GetMasterPropertyValue(&quot;CustomField&quot;, &quot;PresentationDate&quot;)), IF (GetMasterPropertyValue(&quot;CustomField&quot;, &quot;PresentationDate&quot;)=&quot;&quot;, &quot; | &quot; &amp; GetMasterPropertyValue(&quot;CustomField&quot;, &quot;PptLocationInFooter&quot;), &quot; | &quot; &amp; GetMasterPropertyValue(&quot;CustomField&quot;, &quot;PptLocationInFooter&quot;) &amp; &quot;, &quot; &amp; GetMasterPropertyValue(&quot;CustomField&quot;, &quot;PresentationDate&quot;))) &amp; IF(GetMasterPropertyValue(&quot;CustomField&quot;, &quot;Classification&quot;)=&quot;&quot;, &quot;&quot;, &quot; | &quot; &amp; GetMasterPropertyValue(&quot;CustomField&quot;, &quot;Classification&quot;))]]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 (GetMasterPropertyValue(&quot;Signature1&quot;, &quot;Name&quot;)=&quot;&quot;, &quot;&quot;, GetMasterPropertyValue(&quot;Signature1&quot;, &quot;Name&quot;))]]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GetMasterPropertyValue(&quot;Signature1&quot;, &quot;Function&quot;)=&quot;&quot;, &quot;&quot;, GetMasterPropertyValue(&quot;Signature1&quot;, &quot;Function&quot;) &amp; &quot;&#10;&#10;&quot;)]][[IF(GetMasterPropertyValue(&quot;Signature1&quot;, &quot;EMail&quot;)=&quot;&quot;, &quot;&quot;, GetMasterPropertyValue(&quot;Signature1&quot;, &quot;EMail&quot;) &amp; &quot;&#10;&quot;)]][[IF(GetMasterPropertyValue(&quot;Signature1&quot;, &quot;DirectPhone&quot;)=&quot;&quot;, IF(GetMasterPropertyValue(&quot;Organisation&quot;, &quot;Phone&quot;)=&quot;&quot;, &quot;&quot;, Translate(&quot;Doc.Phone&quot;) &amp;  &quot; &quot; &amp; GetMasterPropertyValue(&quot;Organisation&quot;, &quot;Phone&quot;) &amp; &quot;&#10;&#10;&quot;), Translate(&quot;Doc.Phone&quot;) &amp;  &quot; &quot; &amp; GetMasterPropertyValue(&quot;Signature1&quot;, &quot;DirectPhone&quot;) &amp; &quot;&#10;&#10;&quot;)]][[IF(GetMasterPropertyValue(&quot;Organisation&quot;, &quot;Organisation&quot;)=&quot;&quot;, &quot;&quot;, GetMasterPropertyValue(&quot;Organisation&quot;, &quot;Organisation&quot;) &amp; &quot;&#10;&quot;)]][[IF(GetMasterPropertyValue(&quot;Organisation&quot;, &quot;Country&quot;)=&quot;&quot;, &quot;&quot;, GetMasterPropertyValue(&quot;Organisation&quot;, &quot;Country&quot;) &amp; &quot;&#10;&quot;)]][[IF(GetMasterPropertyValue(&quot;Organisation&quot;, &quot;Internet&quot;)=&quot;&quot;, &quot;&quot;, GetMasterPropertyValue(&quot;Organisation&quot;, &quot;Internet&quot;))]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heme/theme1.xml><?xml version="1.0" encoding="utf-8"?>
<a:theme xmlns:a="http://schemas.openxmlformats.org/drawingml/2006/main" name="L+G">
  <a:themeElements>
    <a:clrScheme name="L+G">
      <a:dk1>
        <a:srgbClr val="000000"/>
      </a:dk1>
      <a:lt1>
        <a:srgbClr val="FFFFFF"/>
      </a:lt1>
      <a:dk2>
        <a:srgbClr val="7AB800"/>
      </a:dk2>
      <a:lt2>
        <a:srgbClr val="4D4F53"/>
      </a:lt2>
      <a:accent1>
        <a:srgbClr val="064383"/>
      </a:accent1>
      <a:accent2>
        <a:srgbClr val="763E58"/>
      </a:accent2>
      <a:accent3>
        <a:srgbClr val="E6C751"/>
      </a:accent3>
      <a:accent4>
        <a:srgbClr val="54781C"/>
      </a:accent4>
      <a:accent5>
        <a:srgbClr val="A3090E"/>
      </a:accent5>
      <a:accent6>
        <a:srgbClr val="CA5A21"/>
      </a:accent6>
      <a:hlink>
        <a:srgbClr val="54781C"/>
      </a:hlink>
      <a:folHlink>
        <a:srgbClr val="A3090E"/>
      </a:folHlink>
    </a:clrScheme>
    <a:fontScheme name="L+G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L+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+G" id="{F7C8B377-A74C-4AA0-BF2F-9CC46F8B6FFA}" vid="{F6855268-86EB-456A-8A9C-6EEC05CAF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 panose="020F0302020204030204"/>
        <a:ea typeface="Times New Roman"/>
        <a:cs typeface="Times New Roman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Times New Roman" panose="020F0502020204030204"/>
        <a:ea typeface="Times New Roman"/>
        <a:cs typeface="Times New Roman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9113F8484A2C448F0940AAD7C515EC" ma:contentTypeVersion="11" ma:contentTypeDescription="Create a new document." ma:contentTypeScope="" ma:versionID="61333bccbc3c9eba8da2fe9f45fa1462">
  <xsd:schema xmlns:xsd="http://www.w3.org/2001/XMLSchema" xmlns:xs="http://www.w3.org/2001/XMLSchema" xmlns:p="http://schemas.microsoft.com/office/2006/metadata/properties" xmlns:ns3="268f30b6-4961-4a85-8bc9-2b6179216b01" xmlns:ns4="e6d00257-476e-4352-8394-2f8f57f42e74" targetNamespace="http://schemas.microsoft.com/office/2006/metadata/properties" ma:root="true" ma:fieldsID="b37c04ca5d95f4cff8c64329d0c31307" ns3:_="" ns4:_="">
    <xsd:import namespace="268f30b6-4961-4a85-8bc9-2b6179216b01"/>
    <xsd:import namespace="e6d00257-476e-4352-8394-2f8f57f42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30b6-4961-4a85-8bc9-2b6179216b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00257-476e-4352-8394-2f8f57f42e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6CD45B-8CBA-474C-870D-BF7830B65EBF}">
  <ds:schemaRefs>
    <ds:schemaRef ds:uri="268f30b6-4961-4a85-8bc9-2b6179216b01"/>
    <ds:schemaRef ds:uri="e6d00257-476e-4352-8394-2f8f57f42e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967143-029A-4176-B706-449BBAAEEE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04C6A6-BDB0-4B46-8D8C-C9B46D24E499}">
  <ds:schemaRefs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e6d00257-476e-4352-8394-2f8f57f42e74"/>
    <ds:schemaRef ds:uri="268f30b6-4961-4a85-8bc9-2b6179216b0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8947</TotalTime>
  <Words>938</Words>
  <Application>Microsoft Office PowerPoint</Application>
  <PresentationFormat>Widescreen</PresentationFormat>
  <Paragraphs>141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L+G</vt:lpstr>
      <vt:lpstr>Introduction to Microservices</vt:lpstr>
      <vt:lpstr>Agenda</vt:lpstr>
      <vt:lpstr>Introduction to Microservices </vt:lpstr>
      <vt:lpstr>Microservices Principles</vt:lpstr>
      <vt:lpstr>Microservices Principles Contd..</vt:lpstr>
      <vt:lpstr>Microservices Principles Contd..</vt:lpstr>
      <vt:lpstr>Monolithic vs. N-Layer vs. SOA vs. Microservices</vt:lpstr>
      <vt:lpstr>Microservices Architecture</vt:lpstr>
      <vt:lpstr>When to use Microservices Architecture</vt:lpstr>
      <vt:lpstr>Advantages of Microservices</vt:lpstr>
      <vt:lpstr>Challenges of Microservices</vt:lpstr>
      <vt:lpstr>Challenges of Microservices Contd..</vt:lpstr>
      <vt:lpstr>Tools/IDE </vt:lpstr>
      <vt:lpstr>Development Frameworks</vt:lpstr>
      <vt:lpstr>Development Tools</vt:lpstr>
      <vt:lpstr>Microservice API Gateways</vt:lpstr>
      <vt:lpstr>Ocelot</vt:lpstr>
      <vt:lpstr>Ocelot – Basic Implementation</vt:lpstr>
      <vt:lpstr>Ocelot – With IdentityServer</vt:lpstr>
      <vt:lpstr>Traefik </vt:lpstr>
      <vt:lpstr>Design Patterns of Microservice</vt:lpstr>
      <vt:lpstr>Design Patterns of Microservice contd..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Testing Options &amp; Strategy</dc:title>
  <dc:creator>Suthram, Siva</dc:creator>
  <cp:lastModifiedBy>Meena, Girish</cp:lastModifiedBy>
  <cp:revision>62</cp:revision>
  <dcterms:created xsi:type="dcterms:W3CDTF">2020-08-28T22:02:38Z</dcterms:created>
  <dcterms:modified xsi:type="dcterms:W3CDTF">2023-04-04T13:03:01Z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d29b2-602f-4b77-ba15-b7b42511c7c5_Enabled">
    <vt:lpwstr>true</vt:lpwstr>
  </property>
  <property fmtid="{D5CDD505-2E9C-101B-9397-08002B2CF9AE}" pid="3" name="MSIP_Label_724d29b2-602f-4b77-ba15-b7b42511c7c5_SetDate">
    <vt:lpwstr>2023-03-09T16:23:53Z</vt:lpwstr>
  </property>
  <property fmtid="{D5CDD505-2E9C-101B-9397-08002B2CF9AE}" pid="4" name="MSIP_Label_724d29b2-602f-4b77-ba15-b7b42511c7c5_Method">
    <vt:lpwstr>Standard</vt:lpwstr>
  </property>
  <property fmtid="{D5CDD505-2E9C-101B-9397-08002B2CF9AE}" pid="5" name="MSIP_Label_724d29b2-602f-4b77-ba15-b7b42511c7c5_Name">
    <vt:lpwstr>724d29b2-602f-4b77-ba15-b7b42511c7c5</vt:lpwstr>
  </property>
  <property fmtid="{D5CDD505-2E9C-101B-9397-08002B2CF9AE}" pid="6" name="MSIP_Label_724d29b2-602f-4b77-ba15-b7b42511c7c5_SiteId">
    <vt:lpwstr>ee2cd48b-958f-4be4-9852-b8f104c001b9</vt:lpwstr>
  </property>
  <property fmtid="{D5CDD505-2E9C-101B-9397-08002B2CF9AE}" pid="7" name="MSIP_Label_724d29b2-602f-4b77-ba15-b7b42511c7c5_ActionId">
    <vt:lpwstr>69b3ffa6-b244-41b5-b66a-66968c199124</vt:lpwstr>
  </property>
  <property fmtid="{D5CDD505-2E9C-101B-9397-08002B2CF9AE}" pid="8" name="MSIP_Label_724d29b2-602f-4b77-ba15-b7b42511c7c5_ContentBits">
    <vt:lpwstr>0</vt:lpwstr>
  </property>
</Properties>
</file>