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1" r:id="rId15"/>
    <p:sldId id="272" r:id="rId16"/>
    <p:sldId id="273" r:id="rId17"/>
    <p:sldId id="274" r:id="rId18"/>
    <p:sldId id="290" r:id="rId19"/>
    <p:sldId id="291" r:id="rId20"/>
    <p:sldId id="292" r:id="rId21"/>
    <p:sldId id="293" r:id="rId22"/>
    <p:sldId id="275" r:id="rId23"/>
    <p:sldId id="276" r:id="rId24"/>
    <p:sldId id="294" r:id="rId25"/>
    <p:sldId id="295" r:id="rId26"/>
    <p:sldId id="29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69" r:id="rId40"/>
    <p:sldId id="289" r:id="rId41"/>
  </p:sldIdLst>
  <p:sldSz cx="9144000" cy="5143500" type="screen16x9"/>
  <p:notesSz cx="6858000" cy="9144000"/>
  <p:embeddedFontLst>
    <p:embeddedFont>
      <p:font typeface="Calibri" panose="020F0502020204030204" pitchFamily="34" charset="0"/>
      <p:regular r:id="rId43"/>
      <p:bold r:id="rId44"/>
      <p:italic r:id="rId45"/>
      <p:boldItalic r:id="rId46"/>
    </p:embeddedFont>
    <p:embeddedFont>
      <p:font typeface="Open Sans" panose="020B0604020202020204" charset="0"/>
      <p:regular r:id="rId47"/>
      <p:bold r:id="rId48"/>
      <p:italic r:id="rId49"/>
      <p:boldItalic r:id="rId50"/>
    </p:embeddedFont>
    <p:embeddedFont>
      <p:font typeface="PT Sans Narrow" panose="020B0604020202020204" charset="0"/>
      <p:regular r:id="rId51"/>
      <p:bold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76" autoAdjust="0"/>
    <p:restoredTop sz="94660"/>
  </p:normalViewPr>
  <p:slideViewPr>
    <p:cSldViewPr snapToGrid="0">
      <p:cViewPr varScale="1">
        <p:scale>
          <a:sx n="90" d="100"/>
          <a:sy n="90" d="100"/>
        </p:scale>
        <p:origin x="99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font" Target="fonts/font8.fntdata"/><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9.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5269ae1a68_0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5269ae1a68_0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526f63623b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526f63623b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526f63623b_2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526f63623b_2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526f63623b_2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526f63623b_2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52782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269ae1a68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5269ae1a68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5269ae1a68_0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5269ae1a68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5269ae1a68_0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5269ae1a68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5269ae1a68_0_2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5269ae1a68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5269ae1a68_0_2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5269ae1a68_0_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5269ae1a68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5269ae1a68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5269ae1a68_0_2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5269ae1a68_0_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5269ae1a68_0_3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5269ae1a68_0_3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4960125" y="1147850"/>
            <a:ext cx="3069000" cy="993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JOBCLICK</a:t>
            </a:r>
            <a:endParaRPr dirty="0"/>
          </a:p>
        </p:txBody>
      </p:sp>
      <p:sp>
        <p:nvSpPr>
          <p:cNvPr id="67" name="Google Shape;67;p13"/>
          <p:cNvSpPr txBox="1">
            <a:spLocks noGrp="1"/>
          </p:cNvSpPr>
          <p:nvPr>
            <p:ph type="subTitle" idx="1"/>
          </p:nvPr>
        </p:nvSpPr>
        <p:spPr>
          <a:xfrm>
            <a:off x="5003000" y="2095075"/>
            <a:ext cx="3470700" cy="177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TEAM MEMBERS</a:t>
            </a:r>
            <a:endParaRPr dirty="0"/>
          </a:p>
        </p:txBody>
      </p:sp>
      <p:sp>
        <p:nvSpPr>
          <p:cNvPr id="68" name="Google Shape;68;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solidFill>
                  <a:schemeClr val="dk2"/>
                </a:solidFill>
                <a:latin typeface="Open Sans"/>
                <a:ea typeface="Open Sans"/>
                <a:cs typeface="Open Sans"/>
                <a:sym typeface="Open Sans"/>
              </a:rPr>
              <a:t>1</a:t>
            </a:fld>
            <a:endParaRPr dirty="0">
              <a:solidFill>
                <a:schemeClr val="dk2"/>
              </a:solidFill>
              <a:latin typeface="Open Sans"/>
              <a:ea typeface="Open Sans"/>
              <a:cs typeface="Open Sans"/>
              <a:sym typeface="Open Sans"/>
            </a:endParaRPr>
          </a:p>
        </p:txBody>
      </p:sp>
      <p:sp>
        <p:nvSpPr>
          <p:cNvPr id="69" name="Google Shape;69;p13"/>
          <p:cNvSpPr txBox="1"/>
          <p:nvPr/>
        </p:nvSpPr>
        <p:spPr>
          <a:xfrm>
            <a:off x="5486425" y="2571749"/>
            <a:ext cx="2828235" cy="130202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Open Sans"/>
                <a:ea typeface="Open Sans"/>
                <a:cs typeface="Open Sans"/>
                <a:sym typeface="Open Sans"/>
              </a:rPr>
              <a:t>ANANYA MOHANTY</a:t>
            </a:r>
            <a:endParaRPr dirty="0">
              <a:latin typeface="Open Sans"/>
              <a:ea typeface="Open Sans"/>
              <a:cs typeface="Open Sans"/>
              <a:sym typeface="Open Sans"/>
            </a:endParaRPr>
          </a:p>
          <a:p>
            <a:pPr marL="0" lvl="0" indent="0" algn="l" rtl="0">
              <a:spcBef>
                <a:spcPts val="0"/>
              </a:spcBef>
              <a:spcAft>
                <a:spcPts val="0"/>
              </a:spcAft>
              <a:buNone/>
            </a:pPr>
            <a:r>
              <a:rPr lang="en" dirty="0">
                <a:latin typeface="Open Sans"/>
                <a:ea typeface="Open Sans"/>
                <a:cs typeface="Open Sans"/>
                <a:sym typeface="Open Sans"/>
              </a:rPr>
              <a:t>DHANASHREE VANNAM</a:t>
            </a:r>
            <a:endParaRPr dirty="0">
              <a:latin typeface="Open Sans"/>
              <a:ea typeface="Open Sans"/>
              <a:cs typeface="Open Sans"/>
              <a:sym typeface="Open Sans"/>
            </a:endParaRPr>
          </a:p>
          <a:p>
            <a:pPr marL="0" lvl="0" indent="0" algn="l" rtl="0">
              <a:spcBef>
                <a:spcPts val="0"/>
              </a:spcBef>
              <a:spcAft>
                <a:spcPts val="0"/>
              </a:spcAft>
              <a:buNone/>
            </a:pPr>
            <a:r>
              <a:rPr lang="en" dirty="0">
                <a:latin typeface="Open Sans"/>
                <a:ea typeface="Open Sans"/>
                <a:cs typeface="Open Sans"/>
                <a:sym typeface="Open Sans"/>
              </a:rPr>
              <a:t>S</a:t>
            </a:r>
            <a:r>
              <a:rPr lang="en-US" dirty="0">
                <a:latin typeface="Open Sans"/>
                <a:ea typeface="Open Sans"/>
                <a:cs typeface="Open Sans"/>
                <a:sym typeface="Open Sans"/>
              </a:rPr>
              <a:t>H</a:t>
            </a:r>
            <a:r>
              <a:rPr lang="en" dirty="0">
                <a:latin typeface="Open Sans"/>
                <a:ea typeface="Open Sans"/>
                <a:cs typeface="Open Sans"/>
                <a:sym typeface="Open Sans"/>
              </a:rPr>
              <a:t>UBHI SHARMA </a:t>
            </a:r>
            <a:endParaRPr dirty="0">
              <a:latin typeface="Open Sans"/>
              <a:ea typeface="Open Sans"/>
              <a:cs typeface="Open Sans"/>
              <a:sym typeface="Open Sans"/>
            </a:endParaRPr>
          </a:p>
          <a:p>
            <a:pPr marL="0" lvl="0" indent="0" algn="l" rtl="0">
              <a:spcBef>
                <a:spcPts val="0"/>
              </a:spcBef>
              <a:spcAft>
                <a:spcPts val="0"/>
              </a:spcAft>
              <a:buNone/>
            </a:pPr>
            <a:r>
              <a:rPr lang="en" dirty="0">
                <a:latin typeface="Open Sans"/>
                <a:ea typeface="Open Sans"/>
                <a:cs typeface="Open Sans"/>
                <a:sym typeface="Open Sans"/>
              </a:rPr>
              <a:t>NEHA GAIKWAD</a:t>
            </a:r>
            <a:endParaRPr dirty="0">
              <a:latin typeface="Open Sans"/>
              <a:ea typeface="Open Sans"/>
              <a:cs typeface="Open Sans"/>
              <a:sym typeface="Open Sans"/>
            </a:endParaRPr>
          </a:p>
          <a:p>
            <a:pPr marL="0" lvl="0" indent="0" algn="l" rtl="0">
              <a:spcBef>
                <a:spcPts val="0"/>
              </a:spcBef>
              <a:spcAft>
                <a:spcPts val="0"/>
              </a:spcAft>
              <a:buNone/>
            </a:pPr>
            <a:r>
              <a:rPr lang="en" dirty="0">
                <a:latin typeface="Open Sans"/>
                <a:ea typeface="Open Sans"/>
                <a:cs typeface="Open Sans"/>
                <a:sym typeface="Open Sans"/>
              </a:rPr>
              <a:t>RONAKKUMAR SHINGALA</a:t>
            </a: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10</a:t>
            </a:fld>
            <a:endParaRPr dirty="0"/>
          </a:p>
        </p:txBody>
      </p:sp>
      <p:sp>
        <p:nvSpPr>
          <p:cNvPr id="134" name="Google Shape;134;p22"/>
          <p:cNvSpPr txBox="1">
            <a:spLocks noGrp="1"/>
          </p:cNvSpPr>
          <p:nvPr>
            <p:ph type="title"/>
          </p:nvPr>
        </p:nvSpPr>
        <p:spPr>
          <a:xfrm>
            <a:off x="311700" y="148725"/>
            <a:ext cx="8520600" cy="60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PERSONAS</a:t>
            </a:r>
            <a:endParaRPr dirty="0"/>
          </a:p>
        </p:txBody>
      </p:sp>
      <p:sp>
        <p:nvSpPr>
          <p:cNvPr id="135" name="Google Shape;135;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dirty="0"/>
          </a:p>
        </p:txBody>
      </p:sp>
      <p:sp>
        <p:nvSpPr>
          <p:cNvPr id="136" name="Google Shape;136;p22"/>
          <p:cNvSpPr txBox="1"/>
          <p:nvPr/>
        </p:nvSpPr>
        <p:spPr>
          <a:xfrm>
            <a:off x="4945200" y="681675"/>
            <a:ext cx="3458700" cy="4184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t>Alexa Robert</a:t>
            </a:r>
            <a:endParaRPr sz="1200" b="1" dirty="0"/>
          </a:p>
          <a:p>
            <a:pPr marL="0" lvl="0" indent="0" algn="l" rtl="0">
              <a:lnSpc>
                <a:spcPct val="115000"/>
              </a:lnSpc>
              <a:spcBef>
                <a:spcPts val="0"/>
              </a:spcBef>
              <a:spcAft>
                <a:spcPts val="0"/>
              </a:spcAft>
              <a:buNone/>
            </a:pPr>
            <a:endParaRPr sz="1200" b="1" dirty="0">
              <a:solidFill>
                <a:srgbClr val="333333"/>
              </a:solidFill>
            </a:endParaRPr>
          </a:p>
          <a:p>
            <a:pPr marL="0" lvl="0" indent="0" algn="l" rtl="0">
              <a:lnSpc>
                <a:spcPct val="115000"/>
              </a:lnSpc>
              <a:spcBef>
                <a:spcPts val="0"/>
              </a:spcBef>
              <a:spcAft>
                <a:spcPts val="0"/>
              </a:spcAft>
              <a:buNone/>
            </a:pPr>
            <a:r>
              <a:rPr lang="en" sz="1200" b="1">
                <a:solidFill>
                  <a:srgbClr val="333333"/>
                </a:solidFill>
              </a:rPr>
              <a:t>Personal Background</a:t>
            </a:r>
            <a:endParaRPr sz="1200" b="1" dirty="0">
              <a:solidFill>
                <a:srgbClr val="333333"/>
              </a:solidFill>
            </a:endParaRPr>
          </a:p>
          <a:p>
            <a:pPr marL="0" lvl="0" indent="0" algn="l" rtl="0">
              <a:lnSpc>
                <a:spcPct val="115000"/>
              </a:lnSpc>
              <a:spcBef>
                <a:spcPts val="0"/>
              </a:spcBef>
              <a:spcAft>
                <a:spcPts val="0"/>
              </a:spcAft>
              <a:buNone/>
            </a:pPr>
            <a:r>
              <a:rPr lang="en" sz="1200"/>
              <a:t>Age 35, Married</a:t>
            </a:r>
            <a:endParaRPr sz="1200" dirty="0"/>
          </a:p>
          <a:p>
            <a:pPr marL="0" lvl="0" indent="0" algn="l" rtl="0">
              <a:lnSpc>
                <a:spcPct val="115000"/>
              </a:lnSpc>
              <a:spcBef>
                <a:spcPts val="0"/>
              </a:spcBef>
              <a:spcAft>
                <a:spcPts val="0"/>
              </a:spcAft>
              <a:buNone/>
            </a:pPr>
            <a:endParaRPr sz="1200" b="1" dirty="0">
              <a:solidFill>
                <a:srgbClr val="333333"/>
              </a:solidFill>
            </a:endParaRPr>
          </a:p>
          <a:p>
            <a:pPr marL="0" lvl="0" indent="0" algn="l" rtl="0">
              <a:lnSpc>
                <a:spcPct val="115000"/>
              </a:lnSpc>
              <a:spcBef>
                <a:spcPts val="0"/>
              </a:spcBef>
              <a:spcAft>
                <a:spcPts val="0"/>
              </a:spcAft>
              <a:buNone/>
            </a:pPr>
            <a:r>
              <a:rPr lang="en" sz="1200" b="1">
                <a:solidFill>
                  <a:srgbClr val="333333"/>
                </a:solidFill>
              </a:rPr>
              <a:t>Professional Background</a:t>
            </a:r>
            <a:endParaRPr sz="1200" b="1" dirty="0">
              <a:solidFill>
                <a:srgbClr val="333333"/>
              </a:solidFill>
            </a:endParaRPr>
          </a:p>
          <a:p>
            <a:pPr marL="0" lvl="0" indent="0" algn="l" rtl="0">
              <a:lnSpc>
                <a:spcPct val="115000"/>
              </a:lnSpc>
              <a:spcBef>
                <a:spcPts val="0"/>
              </a:spcBef>
              <a:spcAft>
                <a:spcPts val="0"/>
              </a:spcAft>
              <a:buNone/>
            </a:pPr>
            <a:r>
              <a:rPr lang="en" sz="1200">
                <a:solidFill>
                  <a:srgbClr val="333333"/>
                </a:solidFill>
              </a:rPr>
              <a:t>Mid-level Software Engineer</a:t>
            </a:r>
            <a:endParaRPr sz="1200" dirty="0">
              <a:solidFill>
                <a:srgbClr val="333333"/>
              </a:solidFill>
            </a:endParaRPr>
          </a:p>
          <a:p>
            <a:pPr marL="0" lvl="0" indent="0" algn="l" rtl="0">
              <a:lnSpc>
                <a:spcPct val="115000"/>
              </a:lnSpc>
              <a:spcBef>
                <a:spcPts val="0"/>
              </a:spcBef>
              <a:spcAft>
                <a:spcPts val="0"/>
              </a:spcAft>
              <a:buNone/>
            </a:pPr>
            <a:endParaRPr sz="1200" dirty="0"/>
          </a:p>
          <a:p>
            <a:pPr marL="0" lvl="0" indent="0" algn="l" rtl="0">
              <a:lnSpc>
                <a:spcPct val="115000"/>
              </a:lnSpc>
              <a:spcBef>
                <a:spcPts val="0"/>
              </a:spcBef>
              <a:spcAft>
                <a:spcPts val="0"/>
              </a:spcAft>
              <a:buNone/>
            </a:pPr>
            <a:r>
              <a:rPr lang="en" sz="1200" b="1">
                <a:solidFill>
                  <a:srgbClr val="333333"/>
                </a:solidFill>
              </a:rPr>
              <a:t>User Environment</a:t>
            </a:r>
            <a:endParaRPr sz="1200" b="1" dirty="0">
              <a:solidFill>
                <a:srgbClr val="333333"/>
              </a:solidFill>
            </a:endParaRPr>
          </a:p>
          <a:p>
            <a:pPr marL="0" lvl="0" indent="0" algn="l" rtl="0">
              <a:lnSpc>
                <a:spcPct val="115000"/>
              </a:lnSpc>
              <a:spcBef>
                <a:spcPts val="0"/>
              </a:spcBef>
              <a:spcAft>
                <a:spcPts val="0"/>
              </a:spcAft>
              <a:buNone/>
            </a:pPr>
            <a:r>
              <a:rPr lang="en" sz="1200">
                <a:latin typeface="Courier New"/>
                <a:ea typeface="Courier New"/>
                <a:cs typeface="Courier New"/>
                <a:sym typeface="Courier New"/>
              </a:rPr>
              <a:t>o</a:t>
            </a:r>
            <a:r>
              <a:rPr lang="en" sz="1200"/>
              <a:t>Active on Facebook, job search sites, linkedin.</a:t>
            </a:r>
            <a:endParaRPr sz="1200" dirty="0"/>
          </a:p>
          <a:p>
            <a:pPr marL="0" lvl="0" indent="0" algn="l" rtl="0">
              <a:lnSpc>
                <a:spcPct val="115000"/>
              </a:lnSpc>
              <a:spcBef>
                <a:spcPts val="0"/>
              </a:spcBef>
              <a:spcAft>
                <a:spcPts val="0"/>
              </a:spcAft>
              <a:buNone/>
            </a:pPr>
            <a:r>
              <a:rPr lang="en" sz="1200">
                <a:latin typeface="Courier New"/>
                <a:ea typeface="Courier New"/>
                <a:cs typeface="Courier New"/>
                <a:sym typeface="Courier New"/>
              </a:rPr>
              <a:t>o</a:t>
            </a:r>
            <a:r>
              <a:rPr lang="en" sz="1200"/>
              <a:t>Uses laptop and smartphone</a:t>
            </a:r>
            <a:endParaRPr sz="1200" dirty="0"/>
          </a:p>
          <a:p>
            <a:pPr marL="0" lvl="0" indent="0" algn="l" rtl="0">
              <a:lnSpc>
                <a:spcPct val="115000"/>
              </a:lnSpc>
              <a:spcBef>
                <a:spcPts val="0"/>
              </a:spcBef>
              <a:spcAft>
                <a:spcPts val="0"/>
              </a:spcAft>
              <a:buNone/>
            </a:pPr>
            <a:endParaRPr sz="1200" b="1" u="sng" dirty="0"/>
          </a:p>
          <a:p>
            <a:pPr marL="0" lvl="0" indent="0" algn="l" rtl="0">
              <a:lnSpc>
                <a:spcPct val="115000"/>
              </a:lnSpc>
              <a:spcBef>
                <a:spcPts val="0"/>
              </a:spcBef>
              <a:spcAft>
                <a:spcPts val="0"/>
              </a:spcAft>
              <a:buNone/>
            </a:pPr>
            <a:r>
              <a:rPr lang="en" sz="1200" b="1"/>
              <a:t>Challenges/Pain points</a:t>
            </a:r>
            <a:endParaRPr sz="1200" b="1" dirty="0"/>
          </a:p>
          <a:p>
            <a:pPr marL="0" lvl="0" indent="0" algn="l" rtl="0">
              <a:lnSpc>
                <a:spcPct val="115000"/>
              </a:lnSpc>
              <a:spcBef>
                <a:spcPts val="0"/>
              </a:spcBef>
              <a:spcAft>
                <a:spcPts val="0"/>
              </a:spcAft>
              <a:buNone/>
            </a:pPr>
            <a:r>
              <a:rPr lang="en" sz="1200">
                <a:latin typeface="Courier New"/>
                <a:ea typeface="Courier New"/>
                <a:cs typeface="Courier New"/>
                <a:sym typeface="Courier New"/>
              </a:rPr>
              <a:t>o</a:t>
            </a:r>
            <a:r>
              <a:rPr lang="en" sz="1200"/>
              <a:t>    She wants a career change and looking for prospective job openings</a:t>
            </a:r>
            <a:endParaRPr sz="1200" dirty="0"/>
          </a:p>
          <a:p>
            <a:pPr marL="0" lvl="0" indent="0" algn="l" rtl="0">
              <a:lnSpc>
                <a:spcPct val="115000"/>
              </a:lnSpc>
              <a:spcBef>
                <a:spcPts val="0"/>
              </a:spcBef>
              <a:spcAft>
                <a:spcPts val="0"/>
              </a:spcAft>
              <a:buNone/>
            </a:pPr>
            <a:r>
              <a:rPr lang="en" sz="1200">
                <a:latin typeface="Courier New"/>
                <a:ea typeface="Courier New"/>
                <a:cs typeface="Courier New"/>
                <a:sym typeface="Courier New"/>
              </a:rPr>
              <a:t>o</a:t>
            </a:r>
            <a:r>
              <a:rPr lang="en" sz="1200"/>
              <a:t>    Needs help in course selection and online learning platform she can use to gain new knowledge and skills at the comfort of her home and schedule</a:t>
            </a:r>
            <a:endParaRPr sz="1200" dirty="0"/>
          </a:p>
          <a:p>
            <a:pPr marL="0" lvl="0" indent="0" algn="l" rtl="0">
              <a:lnSpc>
                <a:spcPct val="115000"/>
              </a:lnSpc>
              <a:spcBef>
                <a:spcPts val="0"/>
              </a:spcBef>
              <a:spcAft>
                <a:spcPts val="0"/>
              </a:spcAft>
              <a:buNone/>
            </a:pPr>
            <a:endParaRPr sz="1100" dirty="0"/>
          </a:p>
        </p:txBody>
      </p:sp>
      <p:pic>
        <p:nvPicPr>
          <p:cNvPr id="137" name="Google Shape;137;p22"/>
          <p:cNvPicPr preferRelativeResize="0"/>
          <p:nvPr/>
        </p:nvPicPr>
        <p:blipFill>
          <a:blip r:embed="rId3">
            <a:alphaModFix/>
          </a:blip>
          <a:stretch>
            <a:fillRect/>
          </a:stretch>
        </p:blipFill>
        <p:spPr>
          <a:xfrm>
            <a:off x="784500" y="1081088"/>
            <a:ext cx="2743200" cy="2981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STRUCTURE PLANE</a:t>
            </a:r>
            <a:endParaRPr dirty="0"/>
          </a:p>
        </p:txBody>
      </p:sp>
      <p:sp>
        <p:nvSpPr>
          <p:cNvPr id="143" name="Google Shape;143;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dirty="0"/>
          </a:p>
        </p:txBody>
      </p:sp>
      <p:sp>
        <p:nvSpPr>
          <p:cNvPr id="144" name="Google Shape;144;p23"/>
          <p:cNvSpPr/>
          <p:nvPr/>
        </p:nvSpPr>
        <p:spPr>
          <a:xfrm>
            <a:off x="311700" y="1638600"/>
            <a:ext cx="4204200" cy="1866300"/>
          </a:xfrm>
          <a:prstGeom prst="chevron">
            <a:avLst>
              <a:gd name="adj" fmla="val 50000"/>
            </a:avLst>
          </a:prstGeom>
          <a:solidFill>
            <a:srgbClr val="C27BA0"/>
          </a:solidFill>
          <a:ln w="9525" cap="flat" cmpd="sng">
            <a:solidFill>
              <a:srgbClr val="B6D7A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t>CONCEPTUAL MODEL</a:t>
            </a:r>
            <a:endParaRPr sz="1800" b="1" dirty="0"/>
          </a:p>
        </p:txBody>
      </p:sp>
      <p:sp>
        <p:nvSpPr>
          <p:cNvPr id="145" name="Google Shape;145;p23"/>
          <p:cNvSpPr/>
          <p:nvPr/>
        </p:nvSpPr>
        <p:spPr>
          <a:xfrm>
            <a:off x="4572000" y="1638600"/>
            <a:ext cx="4204200" cy="1866300"/>
          </a:xfrm>
          <a:prstGeom prst="chevron">
            <a:avLst>
              <a:gd name="adj" fmla="val 50000"/>
            </a:avLst>
          </a:prstGeom>
          <a:solidFill>
            <a:srgbClr val="A4C2F4"/>
          </a:solidFill>
          <a:ln w="9525" cap="flat" cmpd="sng">
            <a:solidFill>
              <a:srgbClr val="9FC5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t>INFORMATION ARCHITECTURE</a:t>
            </a:r>
            <a:endParaRPr sz="1800"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t>CONCEPTUAL MODEL</a:t>
            </a:r>
            <a:endParaRPr dirty="0"/>
          </a:p>
        </p:txBody>
      </p:sp>
      <p:sp>
        <p:nvSpPr>
          <p:cNvPr id="151" name="Google Shape;151;p24"/>
          <p:cNvSpPr txBox="1">
            <a:spLocks noGrp="1"/>
          </p:cNvSpPr>
          <p:nvPr>
            <p:ph type="body" idx="1"/>
          </p:nvPr>
        </p:nvSpPr>
        <p:spPr>
          <a:xfrm>
            <a:off x="311700" y="1383613"/>
            <a:ext cx="8520600" cy="301585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solidFill>
                  <a:srgbClr val="666666"/>
                </a:solidFill>
              </a:rPr>
              <a:t>In this step, development ideas move from intangible data points to actual areas of application.</a:t>
            </a:r>
            <a:endParaRPr sz="1400" dirty="0">
              <a:solidFill>
                <a:srgbClr val="666666"/>
              </a:solidFill>
            </a:endParaRPr>
          </a:p>
          <a:p>
            <a:pPr marL="0" lvl="0" indent="0" algn="l" rtl="0">
              <a:spcBef>
                <a:spcPts val="1600"/>
              </a:spcBef>
              <a:spcAft>
                <a:spcPts val="0"/>
              </a:spcAft>
              <a:buNone/>
            </a:pPr>
            <a:r>
              <a:rPr lang="en" sz="1400" dirty="0">
                <a:solidFill>
                  <a:srgbClr val="666666"/>
                </a:solidFill>
              </a:rPr>
              <a:t>The website helps students and professionals to:</a:t>
            </a:r>
            <a:endParaRPr sz="1400" dirty="0">
              <a:solidFill>
                <a:srgbClr val="666666"/>
              </a:solidFill>
            </a:endParaRPr>
          </a:p>
          <a:p>
            <a:pPr marL="457200" lvl="0" indent="-342900" algn="l" rtl="0">
              <a:spcBef>
                <a:spcPts val="1600"/>
              </a:spcBef>
              <a:spcAft>
                <a:spcPts val="0"/>
              </a:spcAft>
              <a:buClr>
                <a:srgbClr val="666666"/>
              </a:buClr>
              <a:buSzPts val="1800"/>
              <a:buAutoNum type="arabicPeriod"/>
            </a:pPr>
            <a:r>
              <a:rPr lang="en" sz="1400" dirty="0">
                <a:solidFill>
                  <a:srgbClr val="666666"/>
                </a:solidFill>
              </a:rPr>
              <a:t>Find appropriate jobs</a:t>
            </a:r>
            <a:endParaRPr sz="1400" dirty="0">
              <a:solidFill>
                <a:srgbClr val="666666"/>
              </a:solidFill>
            </a:endParaRPr>
          </a:p>
          <a:p>
            <a:pPr marL="457200" lvl="0" indent="-342900" algn="l" rtl="0">
              <a:spcBef>
                <a:spcPts val="0"/>
              </a:spcBef>
              <a:spcAft>
                <a:spcPts val="0"/>
              </a:spcAft>
              <a:buClr>
                <a:srgbClr val="666666"/>
              </a:buClr>
              <a:buSzPts val="1800"/>
              <a:buAutoNum type="arabicPeriod"/>
            </a:pPr>
            <a:r>
              <a:rPr lang="en" sz="1400" dirty="0">
                <a:solidFill>
                  <a:srgbClr val="666666"/>
                </a:solidFill>
              </a:rPr>
              <a:t>Checkout company requirements</a:t>
            </a:r>
            <a:endParaRPr sz="1400" dirty="0">
              <a:solidFill>
                <a:srgbClr val="666666"/>
              </a:solidFill>
            </a:endParaRPr>
          </a:p>
          <a:p>
            <a:pPr marL="457200" lvl="0" indent="-342900" algn="l" rtl="0">
              <a:spcBef>
                <a:spcPts val="0"/>
              </a:spcBef>
              <a:spcAft>
                <a:spcPts val="0"/>
              </a:spcAft>
              <a:buClr>
                <a:srgbClr val="666666"/>
              </a:buClr>
              <a:buSzPts val="1800"/>
              <a:buAutoNum type="arabicPeriod"/>
            </a:pPr>
            <a:r>
              <a:rPr lang="en" sz="1400" dirty="0">
                <a:solidFill>
                  <a:srgbClr val="666666"/>
                </a:solidFill>
              </a:rPr>
              <a:t>Connect with recruiters</a:t>
            </a:r>
            <a:endParaRPr sz="1400" dirty="0">
              <a:solidFill>
                <a:srgbClr val="666666"/>
              </a:solidFill>
            </a:endParaRPr>
          </a:p>
          <a:p>
            <a:pPr marL="457200" lvl="0" indent="-342900" algn="l" rtl="0">
              <a:spcBef>
                <a:spcPts val="0"/>
              </a:spcBef>
              <a:spcAft>
                <a:spcPts val="0"/>
              </a:spcAft>
              <a:buClr>
                <a:srgbClr val="666666"/>
              </a:buClr>
              <a:buSzPts val="1800"/>
              <a:buAutoNum type="arabicPeriod"/>
            </a:pPr>
            <a:r>
              <a:rPr lang="en" sz="1400" dirty="0">
                <a:solidFill>
                  <a:srgbClr val="666666"/>
                </a:solidFill>
              </a:rPr>
              <a:t>Get resume and cover letter guidelines, feedback and samples</a:t>
            </a:r>
            <a:endParaRPr sz="1400" dirty="0">
              <a:solidFill>
                <a:srgbClr val="666666"/>
              </a:solidFill>
            </a:endParaRPr>
          </a:p>
          <a:p>
            <a:pPr marL="457200" lvl="0" indent="-342900" algn="l" rtl="0">
              <a:spcBef>
                <a:spcPts val="0"/>
              </a:spcBef>
              <a:spcAft>
                <a:spcPts val="0"/>
              </a:spcAft>
              <a:buClr>
                <a:srgbClr val="666666"/>
              </a:buClr>
              <a:buSzPts val="1800"/>
              <a:buAutoNum type="arabicPeriod"/>
            </a:pPr>
            <a:r>
              <a:rPr lang="en" sz="1400" dirty="0">
                <a:solidFill>
                  <a:srgbClr val="666666"/>
                </a:solidFill>
              </a:rPr>
              <a:t>Study online courses and attend webinars</a:t>
            </a:r>
            <a:endParaRPr sz="1400" dirty="0">
              <a:solidFill>
                <a:srgbClr val="666666"/>
              </a:solidFill>
            </a:endParaRPr>
          </a:p>
          <a:p>
            <a:pPr marL="0" lvl="0" indent="0" algn="l" rtl="0">
              <a:spcBef>
                <a:spcPts val="1600"/>
              </a:spcBef>
              <a:spcAft>
                <a:spcPts val="1600"/>
              </a:spcAft>
              <a:buNone/>
            </a:pPr>
            <a:r>
              <a:rPr lang="en" sz="1400" dirty="0">
                <a:solidFill>
                  <a:srgbClr val="666666"/>
                </a:solidFill>
              </a:rPr>
              <a:t>The information architecture shows the flow of actions throughout the website.</a:t>
            </a:r>
            <a:endParaRPr sz="1400" dirty="0">
              <a:solidFill>
                <a:srgbClr val="666666"/>
              </a:solidFill>
            </a:endParaRPr>
          </a:p>
        </p:txBody>
      </p:sp>
      <p:sp>
        <p:nvSpPr>
          <p:cNvPr id="152" name="Google Shape;152;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12</a:t>
            </a:fld>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214875"/>
            <a:ext cx="8520600" cy="93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t>INFORMATION ARCHITECTURE</a:t>
            </a:r>
            <a:endParaRPr dirty="0"/>
          </a:p>
        </p:txBody>
      </p:sp>
      <p:sp>
        <p:nvSpPr>
          <p:cNvPr id="158" name="Google Shape;158;p2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dirty="0"/>
          </a:p>
        </p:txBody>
      </p:sp>
      <p:sp>
        <p:nvSpPr>
          <p:cNvPr id="159" name="Google Shape;159;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13</a:t>
            </a:fld>
            <a:endParaRPr dirty="0"/>
          </a:p>
        </p:txBody>
      </p:sp>
      <p:pic>
        <p:nvPicPr>
          <p:cNvPr id="160" name="Google Shape;160;p25"/>
          <p:cNvPicPr preferRelativeResize="0"/>
          <p:nvPr/>
        </p:nvPicPr>
        <p:blipFill>
          <a:blip r:embed="rId3">
            <a:alphaModFix/>
          </a:blip>
          <a:stretch>
            <a:fillRect/>
          </a:stretch>
        </p:blipFill>
        <p:spPr>
          <a:xfrm>
            <a:off x="243025" y="978900"/>
            <a:ext cx="8520599" cy="39070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49F04-3BFF-4E47-A235-63FC32FAC23A}"/>
              </a:ext>
            </a:extLst>
          </p:cNvPr>
          <p:cNvSpPr>
            <a:spLocks noGrp="1"/>
          </p:cNvSpPr>
          <p:nvPr>
            <p:ph type="title"/>
          </p:nvPr>
        </p:nvSpPr>
        <p:spPr/>
        <p:txBody>
          <a:bodyPr/>
          <a:lstStyle/>
          <a:p>
            <a:r>
              <a:rPr lang="en" dirty="0"/>
              <a:t>S</a:t>
            </a:r>
            <a:r>
              <a:rPr lang="en-US" dirty="0"/>
              <a:t>KELETON </a:t>
            </a:r>
            <a:r>
              <a:rPr lang="en" dirty="0"/>
              <a:t>PLANE</a:t>
            </a:r>
            <a:endParaRPr lang="en-US" dirty="0"/>
          </a:p>
        </p:txBody>
      </p:sp>
      <p:sp>
        <p:nvSpPr>
          <p:cNvPr id="3" name="Text Placeholder 2">
            <a:extLst>
              <a:ext uri="{FF2B5EF4-FFF2-40B4-BE49-F238E27FC236}">
                <a16:creationId xmlns:a16="http://schemas.microsoft.com/office/drawing/2014/main" id="{8165D7B1-6915-4A64-83A8-CE58C87C820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3521F94-66B9-45C8-A7AF-6B6F6A6C09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
        <p:nvSpPr>
          <p:cNvPr id="8" name="Google Shape;144;p23">
            <a:extLst>
              <a:ext uri="{FF2B5EF4-FFF2-40B4-BE49-F238E27FC236}">
                <a16:creationId xmlns:a16="http://schemas.microsoft.com/office/drawing/2014/main" id="{D030EAC5-D48F-4345-BE3A-B3EA8EE85D85}"/>
              </a:ext>
            </a:extLst>
          </p:cNvPr>
          <p:cNvSpPr/>
          <p:nvPr/>
        </p:nvSpPr>
        <p:spPr>
          <a:xfrm>
            <a:off x="311700" y="1638600"/>
            <a:ext cx="4204200" cy="1866300"/>
          </a:xfrm>
          <a:prstGeom prst="chevron">
            <a:avLst>
              <a:gd name="adj" fmla="val 50000"/>
            </a:avLst>
          </a:prstGeom>
          <a:solidFill>
            <a:schemeClr val="accent1">
              <a:lumMod val="60000"/>
              <a:lumOff val="40000"/>
            </a:schemeClr>
          </a:solidFill>
          <a:ln w="9525" cap="flat" cmpd="sng">
            <a:solidFill>
              <a:srgbClr val="B6D7A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800" b="1" dirty="0"/>
              <a:t>INTERFACE DESIGN</a:t>
            </a:r>
            <a:endParaRPr sz="1800" b="1" dirty="0"/>
          </a:p>
        </p:txBody>
      </p:sp>
      <p:sp>
        <p:nvSpPr>
          <p:cNvPr id="9" name="Google Shape;145;p23">
            <a:extLst>
              <a:ext uri="{FF2B5EF4-FFF2-40B4-BE49-F238E27FC236}">
                <a16:creationId xmlns:a16="http://schemas.microsoft.com/office/drawing/2014/main" id="{0186D7FD-7C97-48DF-9B16-D64C4A3025F4}"/>
              </a:ext>
            </a:extLst>
          </p:cNvPr>
          <p:cNvSpPr/>
          <p:nvPr/>
        </p:nvSpPr>
        <p:spPr>
          <a:xfrm>
            <a:off x="4572000" y="1638600"/>
            <a:ext cx="4204200" cy="1866300"/>
          </a:xfrm>
          <a:prstGeom prst="chevron">
            <a:avLst>
              <a:gd name="adj" fmla="val 50000"/>
            </a:avLst>
          </a:prstGeom>
          <a:solidFill>
            <a:schemeClr val="accent5">
              <a:lumMod val="60000"/>
              <a:lumOff val="40000"/>
            </a:schemeClr>
          </a:solidFill>
          <a:ln w="9525" cap="flat" cmpd="sng">
            <a:solidFill>
              <a:srgbClr val="9FC5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800" b="1" dirty="0"/>
              <a:t>NAVIGATION DESIGN</a:t>
            </a:r>
            <a:endParaRPr sz="1800" b="1" dirty="0"/>
          </a:p>
        </p:txBody>
      </p:sp>
    </p:spTree>
    <p:extLst>
      <p:ext uri="{BB962C8B-B14F-4D97-AF65-F5344CB8AC3E}">
        <p14:creationId xmlns:p14="http://schemas.microsoft.com/office/powerpoint/2010/main" val="4489794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1934D-3902-4261-A8D6-4DEBA050611B}"/>
              </a:ext>
            </a:extLst>
          </p:cNvPr>
          <p:cNvSpPr>
            <a:spLocks noGrp="1"/>
          </p:cNvSpPr>
          <p:nvPr>
            <p:ph type="title"/>
          </p:nvPr>
        </p:nvSpPr>
        <p:spPr/>
        <p:txBody>
          <a:bodyPr/>
          <a:lstStyle/>
          <a:p>
            <a:r>
              <a:rPr lang="en" dirty="0"/>
              <a:t>S</a:t>
            </a:r>
            <a:r>
              <a:rPr lang="en-US" dirty="0"/>
              <a:t>KELETON </a:t>
            </a:r>
            <a:r>
              <a:rPr lang="en" dirty="0"/>
              <a:t>PLANE</a:t>
            </a:r>
            <a:endParaRPr lang="en-US" dirty="0"/>
          </a:p>
        </p:txBody>
      </p:sp>
      <p:sp>
        <p:nvSpPr>
          <p:cNvPr id="3" name="Text Placeholder 2">
            <a:extLst>
              <a:ext uri="{FF2B5EF4-FFF2-40B4-BE49-F238E27FC236}">
                <a16:creationId xmlns:a16="http://schemas.microsoft.com/office/drawing/2014/main" id="{77DB65AF-111B-43BA-8C42-0F7352C517CF}"/>
              </a:ext>
            </a:extLst>
          </p:cNvPr>
          <p:cNvSpPr>
            <a:spLocks noGrp="1"/>
          </p:cNvSpPr>
          <p:nvPr>
            <p:ph type="body" idx="1"/>
          </p:nvPr>
        </p:nvSpPr>
        <p:spPr>
          <a:xfrm>
            <a:off x="311700" y="1266325"/>
            <a:ext cx="8520600" cy="3432150"/>
          </a:xfrm>
        </p:spPr>
        <p:txBody>
          <a:bodyPr/>
          <a:lstStyle/>
          <a:p>
            <a:pPr marL="0" indent="0">
              <a:buNone/>
            </a:pPr>
            <a:r>
              <a:rPr lang="en-US" b="1" dirty="0"/>
              <a:t>Interface Design</a:t>
            </a:r>
          </a:p>
          <a:p>
            <a:pPr lvl="1"/>
            <a:r>
              <a:rPr lang="en-US" dirty="0"/>
              <a:t>Placement of correct interface elements</a:t>
            </a:r>
          </a:p>
          <a:p>
            <a:pPr lvl="1"/>
            <a:r>
              <a:rPr lang="en-US" dirty="0"/>
              <a:t>Check boxes, Drop downs, text boxes, Action Buttons as required</a:t>
            </a:r>
          </a:p>
          <a:p>
            <a:pPr lvl="1"/>
            <a:endParaRPr lang="en-US" sz="1800" dirty="0"/>
          </a:p>
          <a:p>
            <a:pPr marL="0" indent="0">
              <a:buNone/>
            </a:pPr>
            <a:r>
              <a:rPr lang="en-US" b="1" dirty="0"/>
              <a:t>Navigation Design</a:t>
            </a:r>
          </a:p>
          <a:p>
            <a:pPr lvl="1"/>
            <a:r>
              <a:rPr lang="en-US" dirty="0"/>
              <a:t>Global Navigation</a:t>
            </a:r>
          </a:p>
          <a:p>
            <a:pPr lvl="1"/>
            <a:r>
              <a:rPr lang="en-US" dirty="0"/>
              <a:t>Supplementary Navigation</a:t>
            </a:r>
          </a:p>
          <a:p>
            <a:pPr marL="114300" indent="0">
              <a:buNone/>
            </a:pPr>
            <a:endParaRPr lang="en-US" dirty="0"/>
          </a:p>
        </p:txBody>
      </p:sp>
      <p:sp>
        <p:nvSpPr>
          <p:cNvPr id="4" name="Slide Number Placeholder 3">
            <a:extLst>
              <a:ext uri="{FF2B5EF4-FFF2-40B4-BE49-F238E27FC236}">
                <a16:creationId xmlns:a16="http://schemas.microsoft.com/office/drawing/2014/main" id="{CD8C7E75-2F16-43B5-AB85-77363D5EB4C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Tree>
    <p:extLst>
      <p:ext uri="{BB962C8B-B14F-4D97-AF65-F5344CB8AC3E}">
        <p14:creationId xmlns:p14="http://schemas.microsoft.com/office/powerpoint/2010/main" val="39893035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D7E02-2391-427C-BCF4-1B7022B32E36}"/>
              </a:ext>
            </a:extLst>
          </p:cNvPr>
          <p:cNvSpPr>
            <a:spLocks noGrp="1"/>
          </p:cNvSpPr>
          <p:nvPr>
            <p:ph type="title"/>
          </p:nvPr>
        </p:nvSpPr>
        <p:spPr/>
        <p:txBody>
          <a:bodyPr/>
          <a:lstStyle/>
          <a:p>
            <a:r>
              <a:rPr lang="en" dirty="0"/>
              <a:t>S</a:t>
            </a:r>
            <a:r>
              <a:rPr lang="en-US" dirty="0"/>
              <a:t>URFACE </a:t>
            </a:r>
            <a:r>
              <a:rPr lang="en" dirty="0"/>
              <a:t>PLANE</a:t>
            </a:r>
            <a:endParaRPr lang="en-US" dirty="0"/>
          </a:p>
        </p:txBody>
      </p:sp>
      <p:sp>
        <p:nvSpPr>
          <p:cNvPr id="3" name="Text Placeholder 2">
            <a:extLst>
              <a:ext uri="{FF2B5EF4-FFF2-40B4-BE49-F238E27FC236}">
                <a16:creationId xmlns:a16="http://schemas.microsoft.com/office/drawing/2014/main" id="{FAF7F97F-4C6D-4571-A9C0-3E2A2D13F06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A71D66B-E4F6-4D25-B662-840DCC01B9A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
        <p:nvSpPr>
          <p:cNvPr id="5" name="Google Shape;144;p23">
            <a:extLst>
              <a:ext uri="{FF2B5EF4-FFF2-40B4-BE49-F238E27FC236}">
                <a16:creationId xmlns:a16="http://schemas.microsoft.com/office/drawing/2014/main" id="{79DC78A3-2B9B-4B82-A708-6B325634D9DB}"/>
              </a:ext>
            </a:extLst>
          </p:cNvPr>
          <p:cNvSpPr/>
          <p:nvPr/>
        </p:nvSpPr>
        <p:spPr>
          <a:xfrm>
            <a:off x="311700" y="1638600"/>
            <a:ext cx="4204200" cy="1866300"/>
          </a:xfrm>
          <a:prstGeom prst="chevron">
            <a:avLst>
              <a:gd name="adj" fmla="val 50000"/>
            </a:avLst>
          </a:prstGeom>
          <a:solidFill>
            <a:schemeClr val="accent6">
              <a:lumMod val="75000"/>
            </a:schemeClr>
          </a:solidFill>
          <a:ln w="9525" cap="flat" cmpd="sng">
            <a:solidFill>
              <a:srgbClr val="B6D7A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800" b="1" dirty="0"/>
              <a:t> DESIGN</a:t>
            </a:r>
            <a:endParaRPr sz="1800" b="1" dirty="0"/>
          </a:p>
        </p:txBody>
      </p:sp>
      <p:sp>
        <p:nvSpPr>
          <p:cNvPr id="6" name="Google Shape;145;p23">
            <a:extLst>
              <a:ext uri="{FF2B5EF4-FFF2-40B4-BE49-F238E27FC236}">
                <a16:creationId xmlns:a16="http://schemas.microsoft.com/office/drawing/2014/main" id="{A40E48F0-2C51-4079-B2E7-C390125A54C5}"/>
              </a:ext>
            </a:extLst>
          </p:cNvPr>
          <p:cNvSpPr/>
          <p:nvPr/>
        </p:nvSpPr>
        <p:spPr>
          <a:xfrm>
            <a:off x="4572000" y="1638600"/>
            <a:ext cx="4204200" cy="1866300"/>
          </a:xfrm>
          <a:prstGeom prst="chevron">
            <a:avLst>
              <a:gd name="adj" fmla="val 50000"/>
            </a:avLst>
          </a:prstGeom>
          <a:solidFill>
            <a:schemeClr val="accent1">
              <a:lumMod val="60000"/>
              <a:lumOff val="40000"/>
            </a:schemeClr>
          </a:solidFill>
          <a:ln w="9525" cap="flat" cmpd="sng">
            <a:solidFill>
              <a:srgbClr val="9FC5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800" b="1" dirty="0"/>
              <a:t>ELEMENTS</a:t>
            </a:r>
            <a:endParaRPr sz="1800" b="1" dirty="0"/>
          </a:p>
        </p:txBody>
      </p:sp>
    </p:spTree>
    <p:extLst>
      <p:ext uri="{BB962C8B-B14F-4D97-AF65-F5344CB8AC3E}">
        <p14:creationId xmlns:p14="http://schemas.microsoft.com/office/powerpoint/2010/main" val="164482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6A6F6-67EB-4B50-8944-67F88813494F}"/>
              </a:ext>
            </a:extLst>
          </p:cNvPr>
          <p:cNvSpPr>
            <a:spLocks noGrp="1"/>
          </p:cNvSpPr>
          <p:nvPr>
            <p:ph type="title"/>
          </p:nvPr>
        </p:nvSpPr>
        <p:spPr>
          <a:xfrm>
            <a:off x="311700" y="284421"/>
            <a:ext cx="8520600" cy="693774"/>
          </a:xfrm>
        </p:spPr>
        <p:txBody>
          <a:bodyPr/>
          <a:lstStyle/>
          <a:p>
            <a:r>
              <a:rPr lang="en" dirty="0"/>
              <a:t>S</a:t>
            </a:r>
            <a:r>
              <a:rPr lang="en-US" dirty="0"/>
              <a:t>URFACE </a:t>
            </a:r>
            <a:r>
              <a:rPr lang="en" dirty="0"/>
              <a:t>PLANE</a:t>
            </a:r>
            <a:endParaRPr lang="en-US" dirty="0"/>
          </a:p>
        </p:txBody>
      </p:sp>
      <p:sp>
        <p:nvSpPr>
          <p:cNvPr id="3" name="Text Placeholder 2">
            <a:extLst>
              <a:ext uri="{FF2B5EF4-FFF2-40B4-BE49-F238E27FC236}">
                <a16:creationId xmlns:a16="http://schemas.microsoft.com/office/drawing/2014/main" id="{A845A135-A333-4F0E-9958-A09CBFF9C6E9}"/>
              </a:ext>
            </a:extLst>
          </p:cNvPr>
          <p:cNvSpPr>
            <a:spLocks noGrp="1"/>
          </p:cNvSpPr>
          <p:nvPr>
            <p:ph type="body" idx="1"/>
          </p:nvPr>
        </p:nvSpPr>
        <p:spPr>
          <a:xfrm>
            <a:off x="311700" y="1266325"/>
            <a:ext cx="8520600" cy="3592754"/>
          </a:xfrm>
        </p:spPr>
        <p:txBody>
          <a:bodyPr/>
          <a:lstStyle/>
          <a:p>
            <a:pPr marL="0" indent="0">
              <a:lnSpc>
                <a:spcPct val="100000"/>
              </a:lnSpc>
              <a:buNone/>
            </a:pPr>
            <a:r>
              <a:rPr lang="en-US" b="1" dirty="0"/>
              <a:t>Design</a:t>
            </a:r>
          </a:p>
          <a:p>
            <a:pPr lvl="1">
              <a:lnSpc>
                <a:spcPct val="100000"/>
              </a:lnSpc>
              <a:spcBef>
                <a:spcPts val="0"/>
              </a:spcBef>
            </a:pPr>
            <a:r>
              <a:rPr lang="en-US" dirty="0"/>
              <a:t>Most important on the top of the page like navigation and statistics</a:t>
            </a:r>
          </a:p>
          <a:p>
            <a:pPr lvl="1">
              <a:lnSpc>
                <a:spcPct val="100000"/>
              </a:lnSpc>
              <a:spcBef>
                <a:spcPts val="0"/>
              </a:spcBef>
            </a:pPr>
            <a:r>
              <a:rPr lang="en-US" dirty="0"/>
              <a:t>Contrast color combination</a:t>
            </a:r>
          </a:p>
          <a:p>
            <a:pPr lvl="1">
              <a:lnSpc>
                <a:spcPct val="100000"/>
              </a:lnSpc>
              <a:spcBef>
                <a:spcPts val="0"/>
              </a:spcBef>
            </a:pPr>
            <a:r>
              <a:rPr lang="en-US" dirty="0"/>
              <a:t>Button highlights in every page</a:t>
            </a:r>
          </a:p>
          <a:p>
            <a:pPr lvl="1">
              <a:lnSpc>
                <a:spcPct val="100000"/>
              </a:lnSpc>
              <a:spcBef>
                <a:spcPts val="0"/>
              </a:spcBef>
            </a:pPr>
            <a:r>
              <a:rPr lang="en-US" dirty="0"/>
              <a:t>Maintains internal consistency</a:t>
            </a:r>
          </a:p>
          <a:p>
            <a:pPr marL="596900" lvl="1" indent="0">
              <a:lnSpc>
                <a:spcPct val="100000"/>
              </a:lnSpc>
              <a:spcBef>
                <a:spcPts val="0"/>
              </a:spcBef>
              <a:buNone/>
            </a:pPr>
            <a:endParaRPr lang="en-US" dirty="0"/>
          </a:p>
          <a:p>
            <a:pPr marL="596900" lvl="1" indent="0">
              <a:lnSpc>
                <a:spcPct val="100000"/>
              </a:lnSpc>
              <a:spcBef>
                <a:spcPts val="0"/>
              </a:spcBef>
              <a:buNone/>
            </a:pPr>
            <a:endParaRPr lang="en-US" dirty="0"/>
          </a:p>
          <a:p>
            <a:pPr marL="0" indent="0" fontAlgn="base">
              <a:lnSpc>
                <a:spcPct val="100000"/>
              </a:lnSpc>
              <a:buNone/>
            </a:pPr>
            <a:r>
              <a:rPr lang="en-US" b="1" dirty="0"/>
              <a:t>Some elements that are added during this step of the process include:</a:t>
            </a:r>
          </a:p>
          <a:p>
            <a:pPr lvl="1" fontAlgn="base">
              <a:lnSpc>
                <a:spcPct val="100000"/>
              </a:lnSpc>
              <a:spcBef>
                <a:spcPts val="0"/>
              </a:spcBef>
            </a:pPr>
            <a:r>
              <a:rPr lang="en-US" dirty="0"/>
              <a:t>Color palettes</a:t>
            </a:r>
          </a:p>
          <a:p>
            <a:pPr lvl="1" fontAlgn="base">
              <a:lnSpc>
                <a:spcPct val="100000"/>
              </a:lnSpc>
              <a:spcBef>
                <a:spcPts val="0"/>
              </a:spcBef>
            </a:pPr>
            <a:r>
              <a:rPr lang="en-US" dirty="0"/>
              <a:t>Typefaces</a:t>
            </a:r>
          </a:p>
          <a:p>
            <a:pPr lvl="1" fontAlgn="base">
              <a:lnSpc>
                <a:spcPct val="100000"/>
              </a:lnSpc>
              <a:spcBef>
                <a:spcPts val="0"/>
              </a:spcBef>
            </a:pPr>
            <a:r>
              <a:rPr lang="en-US" dirty="0"/>
              <a:t>Icons</a:t>
            </a:r>
          </a:p>
          <a:p>
            <a:pPr lvl="1" fontAlgn="base">
              <a:lnSpc>
                <a:spcPct val="100000"/>
              </a:lnSpc>
              <a:spcBef>
                <a:spcPts val="0"/>
              </a:spcBef>
            </a:pPr>
            <a:r>
              <a:rPr lang="en-US" dirty="0"/>
              <a:t>Tables</a:t>
            </a:r>
          </a:p>
          <a:p>
            <a:pPr lvl="1" fontAlgn="base">
              <a:lnSpc>
                <a:spcPct val="100000"/>
              </a:lnSpc>
              <a:spcBef>
                <a:spcPts val="0"/>
              </a:spcBef>
            </a:pPr>
            <a:r>
              <a:rPr lang="en-US" dirty="0"/>
              <a:t>Buttons</a:t>
            </a:r>
          </a:p>
          <a:p>
            <a:pPr lvl="1" fontAlgn="base">
              <a:lnSpc>
                <a:spcPct val="100000"/>
              </a:lnSpc>
              <a:spcBef>
                <a:spcPts val="0"/>
              </a:spcBef>
            </a:pPr>
            <a:r>
              <a:rPr lang="en-US" dirty="0"/>
              <a:t>Brand identity</a:t>
            </a:r>
          </a:p>
          <a:p>
            <a:pPr>
              <a:lnSpc>
                <a:spcPct val="100000"/>
              </a:lnSpc>
            </a:pPr>
            <a:endParaRPr lang="en-US" dirty="0"/>
          </a:p>
        </p:txBody>
      </p:sp>
      <p:sp>
        <p:nvSpPr>
          <p:cNvPr id="4" name="Slide Number Placeholder 3">
            <a:extLst>
              <a:ext uri="{FF2B5EF4-FFF2-40B4-BE49-F238E27FC236}">
                <a16:creationId xmlns:a16="http://schemas.microsoft.com/office/drawing/2014/main" id="{352E4B14-0167-4A57-B079-A035EE0CE2B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Tree>
    <p:extLst>
      <p:ext uri="{BB962C8B-B14F-4D97-AF65-F5344CB8AC3E}">
        <p14:creationId xmlns:p14="http://schemas.microsoft.com/office/powerpoint/2010/main" val="1539225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00D1-AB9E-4BD7-BE84-474681063872}"/>
              </a:ext>
            </a:extLst>
          </p:cNvPr>
          <p:cNvSpPr>
            <a:spLocks noGrp="1"/>
          </p:cNvSpPr>
          <p:nvPr>
            <p:ph type="title"/>
          </p:nvPr>
        </p:nvSpPr>
        <p:spPr>
          <a:xfrm>
            <a:off x="311700" y="244549"/>
            <a:ext cx="8520600" cy="630676"/>
          </a:xfrm>
        </p:spPr>
        <p:txBody>
          <a:bodyPr/>
          <a:lstStyle/>
          <a:p>
            <a:r>
              <a:rPr lang="en-US" dirty="0"/>
              <a:t>IBM DESIGN THINKING</a:t>
            </a:r>
          </a:p>
        </p:txBody>
      </p:sp>
      <p:sp>
        <p:nvSpPr>
          <p:cNvPr id="3" name="Text Placeholder 2">
            <a:extLst>
              <a:ext uri="{FF2B5EF4-FFF2-40B4-BE49-F238E27FC236}">
                <a16:creationId xmlns:a16="http://schemas.microsoft.com/office/drawing/2014/main" id="{97DCA604-394E-45CA-A725-453B5364AA3D}"/>
              </a:ext>
            </a:extLst>
          </p:cNvPr>
          <p:cNvSpPr>
            <a:spLocks noGrp="1"/>
          </p:cNvSpPr>
          <p:nvPr>
            <p:ph type="body" idx="1"/>
          </p:nvPr>
        </p:nvSpPr>
        <p:spPr>
          <a:xfrm>
            <a:off x="311700" y="875226"/>
            <a:ext cx="8520600" cy="3693800"/>
          </a:xfrm>
        </p:spPr>
        <p:txBody>
          <a:bodyPr/>
          <a:lstStyle/>
          <a:p>
            <a:pPr marL="114300" indent="0">
              <a:buNone/>
            </a:pPr>
            <a:endParaRPr lang="en-US" dirty="0"/>
          </a:p>
        </p:txBody>
      </p:sp>
      <p:sp>
        <p:nvSpPr>
          <p:cNvPr id="4" name="Slide Number Placeholder 3">
            <a:extLst>
              <a:ext uri="{FF2B5EF4-FFF2-40B4-BE49-F238E27FC236}">
                <a16:creationId xmlns:a16="http://schemas.microsoft.com/office/drawing/2014/main" id="{A6377441-FD21-42DE-8AA8-41F1DC3D6CC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dirty="0"/>
          </a:p>
        </p:txBody>
      </p:sp>
      <p:sp>
        <p:nvSpPr>
          <p:cNvPr id="6" name="Google Shape;162;p21">
            <a:extLst>
              <a:ext uri="{FF2B5EF4-FFF2-40B4-BE49-F238E27FC236}">
                <a16:creationId xmlns:a16="http://schemas.microsoft.com/office/drawing/2014/main" id="{9F593BE3-6639-4B31-B13D-5D35383BAE63}"/>
              </a:ext>
            </a:extLst>
          </p:cNvPr>
          <p:cNvSpPr txBox="1"/>
          <p:nvPr/>
        </p:nvSpPr>
        <p:spPr>
          <a:xfrm>
            <a:off x="564050" y="1101225"/>
            <a:ext cx="1920300" cy="857400"/>
          </a:xfrm>
          <a:prstGeom prst="rect">
            <a:avLst/>
          </a:prstGeom>
          <a:noFill/>
          <a:ln>
            <a:noFill/>
          </a:ln>
        </p:spPr>
        <p:txBody>
          <a:bodyPr spcFirstLastPara="1" wrap="square" lIns="91425" tIns="91425" rIns="91425" bIns="91425" anchor="t" anchorCtr="0">
            <a:noAutofit/>
          </a:bodyPr>
          <a:lstStyle/>
          <a:p>
            <a:pPr marL="114300" lvl="0" algn="l" rtl="0">
              <a:spcBef>
                <a:spcPts val="0"/>
              </a:spcBef>
              <a:spcAft>
                <a:spcPts val="0"/>
              </a:spcAft>
              <a:buSzPts val="1800"/>
            </a:pPr>
            <a:r>
              <a:rPr lang="en" sz="1800" dirty="0"/>
              <a:t>Principles</a:t>
            </a:r>
            <a:endParaRPr sz="1800" dirty="0"/>
          </a:p>
        </p:txBody>
      </p:sp>
      <p:pic>
        <p:nvPicPr>
          <p:cNvPr id="7" name="Google Shape;163;p21">
            <a:extLst>
              <a:ext uri="{FF2B5EF4-FFF2-40B4-BE49-F238E27FC236}">
                <a16:creationId xmlns:a16="http://schemas.microsoft.com/office/drawing/2014/main" id="{0E28B9F0-4813-4A8D-BC70-A86A0B66A68C}"/>
              </a:ext>
            </a:extLst>
          </p:cNvPr>
          <p:cNvPicPr preferRelativeResize="0"/>
          <p:nvPr/>
        </p:nvPicPr>
        <p:blipFill rotWithShape="1">
          <a:blip r:embed="rId2">
            <a:alphaModFix/>
          </a:blip>
          <a:srcRect t="19040" b="-19040"/>
          <a:stretch/>
        </p:blipFill>
        <p:spPr>
          <a:xfrm>
            <a:off x="3138125" y="1182600"/>
            <a:ext cx="980250" cy="776025"/>
          </a:xfrm>
          <a:prstGeom prst="rect">
            <a:avLst/>
          </a:prstGeom>
          <a:noFill/>
          <a:ln>
            <a:noFill/>
          </a:ln>
        </p:spPr>
      </p:pic>
      <p:pic>
        <p:nvPicPr>
          <p:cNvPr id="8" name="Google Shape;164;p21">
            <a:extLst>
              <a:ext uri="{FF2B5EF4-FFF2-40B4-BE49-F238E27FC236}">
                <a16:creationId xmlns:a16="http://schemas.microsoft.com/office/drawing/2014/main" id="{36AB3DCC-5A33-4346-A088-A30C529A9D8B}"/>
              </a:ext>
            </a:extLst>
          </p:cNvPr>
          <p:cNvPicPr preferRelativeResize="0"/>
          <p:nvPr/>
        </p:nvPicPr>
        <p:blipFill>
          <a:blip r:embed="rId3">
            <a:alphaModFix/>
          </a:blip>
          <a:stretch>
            <a:fillRect/>
          </a:stretch>
        </p:blipFill>
        <p:spPr>
          <a:xfrm>
            <a:off x="4772150" y="1056475"/>
            <a:ext cx="1152280" cy="776025"/>
          </a:xfrm>
          <a:prstGeom prst="rect">
            <a:avLst/>
          </a:prstGeom>
          <a:noFill/>
          <a:ln>
            <a:noFill/>
          </a:ln>
        </p:spPr>
      </p:pic>
      <p:pic>
        <p:nvPicPr>
          <p:cNvPr id="9" name="Google Shape;165;p21">
            <a:extLst>
              <a:ext uri="{FF2B5EF4-FFF2-40B4-BE49-F238E27FC236}">
                <a16:creationId xmlns:a16="http://schemas.microsoft.com/office/drawing/2014/main" id="{E8B27DEC-6A45-49E8-8FD4-C83B9FEEFCD8}"/>
              </a:ext>
            </a:extLst>
          </p:cNvPr>
          <p:cNvPicPr preferRelativeResize="0"/>
          <p:nvPr/>
        </p:nvPicPr>
        <p:blipFill>
          <a:blip r:embed="rId4">
            <a:alphaModFix/>
          </a:blip>
          <a:stretch>
            <a:fillRect/>
          </a:stretch>
        </p:blipFill>
        <p:spPr>
          <a:xfrm>
            <a:off x="6625425" y="1061275"/>
            <a:ext cx="1458576" cy="776025"/>
          </a:xfrm>
          <a:prstGeom prst="rect">
            <a:avLst/>
          </a:prstGeom>
          <a:noFill/>
          <a:ln>
            <a:noFill/>
          </a:ln>
        </p:spPr>
      </p:pic>
      <p:cxnSp>
        <p:nvCxnSpPr>
          <p:cNvPr id="10" name="Google Shape;166;p21">
            <a:extLst>
              <a:ext uri="{FF2B5EF4-FFF2-40B4-BE49-F238E27FC236}">
                <a16:creationId xmlns:a16="http://schemas.microsoft.com/office/drawing/2014/main" id="{6701A812-C39C-47EA-BEFB-2DF467D21FA6}"/>
              </a:ext>
            </a:extLst>
          </p:cNvPr>
          <p:cNvCxnSpPr/>
          <p:nvPr/>
        </p:nvCxnSpPr>
        <p:spPr>
          <a:xfrm>
            <a:off x="13425" y="2068150"/>
            <a:ext cx="9212700" cy="53700"/>
          </a:xfrm>
          <a:prstGeom prst="straightConnector1">
            <a:avLst/>
          </a:prstGeom>
          <a:noFill/>
          <a:ln w="9525" cap="flat" cmpd="sng">
            <a:solidFill>
              <a:schemeClr val="dk2"/>
            </a:solidFill>
            <a:prstDash val="dot"/>
            <a:round/>
            <a:headEnd type="none" w="med" len="med"/>
            <a:tailEnd type="none" w="med" len="med"/>
          </a:ln>
        </p:spPr>
      </p:cxnSp>
      <p:sp>
        <p:nvSpPr>
          <p:cNvPr id="11" name="Google Shape;167;p21">
            <a:extLst>
              <a:ext uri="{FF2B5EF4-FFF2-40B4-BE49-F238E27FC236}">
                <a16:creationId xmlns:a16="http://schemas.microsoft.com/office/drawing/2014/main" id="{0D8A76F2-1006-4821-B185-F41C8828ABC5}"/>
              </a:ext>
            </a:extLst>
          </p:cNvPr>
          <p:cNvSpPr txBox="1"/>
          <p:nvPr/>
        </p:nvSpPr>
        <p:spPr>
          <a:xfrm>
            <a:off x="622450" y="2231375"/>
            <a:ext cx="1920300" cy="8574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t>The Loop</a:t>
            </a:r>
            <a:endParaRPr sz="1800"/>
          </a:p>
        </p:txBody>
      </p:sp>
      <p:pic>
        <p:nvPicPr>
          <p:cNvPr id="12" name="Google Shape;168;p21">
            <a:extLst>
              <a:ext uri="{FF2B5EF4-FFF2-40B4-BE49-F238E27FC236}">
                <a16:creationId xmlns:a16="http://schemas.microsoft.com/office/drawing/2014/main" id="{63F9FDA7-19F6-4188-BB7A-A629E7FB555D}"/>
              </a:ext>
            </a:extLst>
          </p:cNvPr>
          <p:cNvPicPr preferRelativeResize="0"/>
          <p:nvPr/>
        </p:nvPicPr>
        <p:blipFill>
          <a:blip r:embed="rId5">
            <a:alphaModFix/>
          </a:blip>
          <a:stretch>
            <a:fillRect/>
          </a:stretch>
        </p:blipFill>
        <p:spPr>
          <a:xfrm>
            <a:off x="3338325" y="2121850"/>
            <a:ext cx="2798950" cy="1154950"/>
          </a:xfrm>
          <a:prstGeom prst="rect">
            <a:avLst/>
          </a:prstGeom>
          <a:noFill/>
          <a:ln>
            <a:noFill/>
          </a:ln>
        </p:spPr>
      </p:pic>
      <p:cxnSp>
        <p:nvCxnSpPr>
          <p:cNvPr id="13" name="Google Shape;169;p21">
            <a:extLst>
              <a:ext uri="{FF2B5EF4-FFF2-40B4-BE49-F238E27FC236}">
                <a16:creationId xmlns:a16="http://schemas.microsoft.com/office/drawing/2014/main" id="{F2857B7C-30C2-4FBB-92C7-D7080185214C}"/>
              </a:ext>
            </a:extLst>
          </p:cNvPr>
          <p:cNvCxnSpPr/>
          <p:nvPr/>
        </p:nvCxnSpPr>
        <p:spPr>
          <a:xfrm>
            <a:off x="-156475" y="3429200"/>
            <a:ext cx="9212700" cy="53700"/>
          </a:xfrm>
          <a:prstGeom prst="straightConnector1">
            <a:avLst/>
          </a:prstGeom>
          <a:noFill/>
          <a:ln w="9525" cap="flat" cmpd="sng">
            <a:solidFill>
              <a:schemeClr val="dk2"/>
            </a:solidFill>
            <a:prstDash val="dot"/>
            <a:round/>
            <a:headEnd type="none" w="med" len="med"/>
            <a:tailEnd type="none" w="med" len="med"/>
          </a:ln>
        </p:spPr>
      </p:cxnSp>
      <p:sp>
        <p:nvSpPr>
          <p:cNvPr id="14" name="Google Shape;170;p21">
            <a:extLst>
              <a:ext uri="{FF2B5EF4-FFF2-40B4-BE49-F238E27FC236}">
                <a16:creationId xmlns:a16="http://schemas.microsoft.com/office/drawing/2014/main" id="{5124C76B-3B63-4F82-9AE4-98C3EEA75243}"/>
              </a:ext>
            </a:extLst>
          </p:cNvPr>
          <p:cNvSpPr txBox="1"/>
          <p:nvPr/>
        </p:nvSpPr>
        <p:spPr>
          <a:xfrm>
            <a:off x="622450" y="3619275"/>
            <a:ext cx="1920300" cy="8574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t>The Keys</a:t>
            </a:r>
            <a:endParaRPr sz="1800"/>
          </a:p>
        </p:txBody>
      </p:sp>
      <p:pic>
        <p:nvPicPr>
          <p:cNvPr id="15" name="Google Shape;171;p21">
            <a:extLst>
              <a:ext uri="{FF2B5EF4-FFF2-40B4-BE49-F238E27FC236}">
                <a16:creationId xmlns:a16="http://schemas.microsoft.com/office/drawing/2014/main" id="{F2062654-7717-4E4E-B259-30A1A451EE12}"/>
              </a:ext>
            </a:extLst>
          </p:cNvPr>
          <p:cNvPicPr preferRelativeResize="0"/>
          <p:nvPr/>
        </p:nvPicPr>
        <p:blipFill>
          <a:blip r:embed="rId6">
            <a:alphaModFix/>
          </a:blip>
          <a:stretch>
            <a:fillRect/>
          </a:stretch>
        </p:blipFill>
        <p:spPr>
          <a:xfrm>
            <a:off x="3365888" y="3635300"/>
            <a:ext cx="752475" cy="771525"/>
          </a:xfrm>
          <a:prstGeom prst="rect">
            <a:avLst/>
          </a:prstGeom>
          <a:noFill/>
          <a:ln>
            <a:noFill/>
          </a:ln>
        </p:spPr>
      </p:pic>
      <p:pic>
        <p:nvPicPr>
          <p:cNvPr id="16" name="Google Shape;172;p21">
            <a:extLst>
              <a:ext uri="{FF2B5EF4-FFF2-40B4-BE49-F238E27FC236}">
                <a16:creationId xmlns:a16="http://schemas.microsoft.com/office/drawing/2014/main" id="{082EF4B2-E306-483D-B3CF-0F92F2C6AA57}"/>
              </a:ext>
            </a:extLst>
          </p:cNvPr>
          <p:cNvPicPr preferRelativeResize="0"/>
          <p:nvPr/>
        </p:nvPicPr>
        <p:blipFill>
          <a:blip r:embed="rId7">
            <a:alphaModFix/>
          </a:blip>
          <a:stretch>
            <a:fillRect/>
          </a:stretch>
        </p:blipFill>
        <p:spPr>
          <a:xfrm>
            <a:off x="5224088" y="3635300"/>
            <a:ext cx="971550" cy="752475"/>
          </a:xfrm>
          <a:prstGeom prst="rect">
            <a:avLst/>
          </a:prstGeom>
          <a:noFill/>
          <a:ln>
            <a:noFill/>
          </a:ln>
        </p:spPr>
      </p:pic>
      <p:pic>
        <p:nvPicPr>
          <p:cNvPr id="17" name="Google Shape;173;p21">
            <a:extLst>
              <a:ext uri="{FF2B5EF4-FFF2-40B4-BE49-F238E27FC236}">
                <a16:creationId xmlns:a16="http://schemas.microsoft.com/office/drawing/2014/main" id="{90CF3C71-DE37-427E-B1A2-D5B63AE5EA79}"/>
              </a:ext>
            </a:extLst>
          </p:cNvPr>
          <p:cNvPicPr preferRelativeResize="0"/>
          <p:nvPr/>
        </p:nvPicPr>
        <p:blipFill>
          <a:blip r:embed="rId8">
            <a:alphaModFix/>
          </a:blip>
          <a:stretch>
            <a:fillRect/>
          </a:stretch>
        </p:blipFill>
        <p:spPr>
          <a:xfrm>
            <a:off x="7104200" y="3619275"/>
            <a:ext cx="828500" cy="645450"/>
          </a:xfrm>
          <a:prstGeom prst="rect">
            <a:avLst/>
          </a:prstGeom>
          <a:noFill/>
          <a:ln>
            <a:noFill/>
          </a:ln>
        </p:spPr>
      </p:pic>
    </p:spTree>
    <p:extLst>
      <p:ext uri="{BB962C8B-B14F-4D97-AF65-F5344CB8AC3E}">
        <p14:creationId xmlns:p14="http://schemas.microsoft.com/office/powerpoint/2010/main" val="523573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nodeType="after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9DD00B2-27CD-409A-8B4E-88BFF538813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dirty="0"/>
          </a:p>
        </p:txBody>
      </p:sp>
      <p:sp>
        <p:nvSpPr>
          <p:cNvPr id="5" name="Google Shape;178;p22">
            <a:extLst>
              <a:ext uri="{FF2B5EF4-FFF2-40B4-BE49-F238E27FC236}">
                <a16:creationId xmlns:a16="http://schemas.microsoft.com/office/drawing/2014/main" id="{0AC6DF28-6B5F-4C9B-8134-F2844B50A026}"/>
              </a:ext>
            </a:extLst>
          </p:cNvPr>
          <p:cNvSpPr txBox="1">
            <a:spLocks noGrp="1"/>
          </p:cNvSpPr>
          <p:nvPr>
            <p:ph type="title"/>
          </p:nvPr>
        </p:nvSpPr>
        <p:spPr>
          <a:xfrm>
            <a:off x="1988175" y="152275"/>
            <a:ext cx="3598500" cy="857400"/>
          </a:xfrm>
          <a:prstGeom prst="rect">
            <a:avLst/>
          </a:prstGeom>
        </p:spPr>
        <p:txBody>
          <a:bodyPr spcFirstLastPara="1" wrap="square" lIns="68575" tIns="34275" rIns="68575" bIns="34275" anchor="t" anchorCtr="0">
            <a:noAutofit/>
          </a:bodyPr>
          <a:lstStyle/>
          <a:p>
            <a:pPr marL="0" lvl="0" indent="0" algn="l" rtl="0">
              <a:spcBef>
                <a:spcPts val="0"/>
              </a:spcBef>
              <a:spcAft>
                <a:spcPts val="0"/>
              </a:spcAft>
              <a:buNone/>
            </a:pPr>
            <a:r>
              <a:rPr lang="en"/>
              <a:t>Principles</a:t>
            </a:r>
            <a:endParaRPr/>
          </a:p>
        </p:txBody>
      </p:sp>
      <p:pic>
        <p:nvPicPr>
          <p:cNvPr id="6" name="Google Shape;179;p22">
            <a:extLst>
              <a:ext uri="{FF2B5EF4-FFF2-40B4-BE49-F238E27FC236}">
                <a16:creationId xmlns:a16="http://schemas.microsoft.com/office/drawing/2014/main" id="{DB59BB8A-BB92-4C6D-8669-40A7F069999E}"/>
              </a:ext>
            </a:extLst>
          </p:cNvPr>
          <p:cNvPicPr preferRelativeResize="0"/>
          <p:nvPr/>
        </p:nvPicPr>
        <p:blipFill rotWithShape="1">
          <a:blip r:embed="rId2">
            <a:alphaModFix/>
          </a:blip>
          <a:srcRect t="19040" b="-19040"/>
          <a:stretch/>
        </p:blipFill>
        <p:spPr>
          <a:xfrm>
            <a:off x="4955793" y="1571249"/>
            <a:ext cx="980282" cy="776025"/>
          </a:xfrm>
          <a:prstGeom prst="rect">
            <a:avLst/>
          </a:prstGeom>
          <a:noFill/>
          <a:ln>
            <a:noFill/>
          </a:ln>
        </p:spPr>
      </p:pic>
      <p:pic>
        <p:nvPicPr>
          <p:cNvPr id="7" name="Google Shape;180;p22">
            <a:extLst>
              <a:ext uri="{FF2B5EF4-FFF2-40B4-BE49-F238E27FC236}">
                <a16:creationId xmlns:a16="http://schemas.microsoft.com/office/drawing/2014/main" id="{719A27F3-728A-4682-8709-283509562EC9}"/>
              </a:ext>
            </a:extLst>
          </p:cNvPr>
          <p:cNvPicPr preferRelativeResize="0"/>
          <p:nvPr/>
        </p:nvPicPr>
        <p:blipFill>
          <a:blip r:embed="rId3">
            <a:alphaModFix/>
          </a:blip>
          <a:stretch>
            <a:fillRect/>
          </a:stretch>
        </p:blipFill>
        <p:spPr>
          <a:xfrm>
            <a:off x="4955825" y="2108550"/>
            <a:ext cx="1152280" cy="776025"/>
          </a:xfrm>
          <a:prstGeom prst="rect">
            <a:avLst/>
          </a:prstGeom>
          <a:noFill/>
          <a:ln>
            <a:noFill/>
          </a:ln>
        </p:spPr>
      </p:pic>
      <p:pic>
        <p:nvPicPr>
          <p:cNvPr id="8" name="Google Shape;181;p22">
            <a:extLst>
              <a:ext uri="{FF2B5EF4-FFF2-40B4-BE49-F238E27FC236}">
                <a16:creationId xmlns:a16="http://schemas.microsoft.com/office/drawing/2014/main" id="{437A845E-2E55-4228-8ADA-CF2F9D714E37}"/>
              </a:ext>
            </a:extLst>
          </p:cNvPr>
          <p:cNvPicPr preferRelativeResize="0"/>
          <p:nvPr/>
        </p:nvPicPr>
        <p:blipFill>
          <a:blip r:embed="rId4">
            <a:alphaModFix/>
          </a:blip>
          <a:stretch>
            <a:fillRect/>
          </a:stretch>
        </p:blipFill>
        <p:spPr>
          <a:xfrm>
            <a:off x="4821100" y="2645852"/>
            <a:ext cx="1458575" cy="680925"/>
          </a:xfrm>
          <a:prstGeom prst="rect">
            <a:avLst/>
          </a:prstGeom>
          <a:noFill/>
          <a:ln>
            <a:noFill/>
          </a:ln>
        </p:spPr>
      </p:pic>
      <p:sp>
        <p:nvSpPr>
          <p:cNvPr id="9" name="Google Shape;182;p22">
            <a:extLst>
              <a:ext uri="{FF2B5EF4-FFF2-40B4-BE49-F238E27FC236}">
                <a16:creationId xmlns:a16="http://schemas.microsoft.com/office/drawing/2014/main" id="{EC8F2A23-B728-4C67-B726-77D8D4DC8E59}"/>
              </a:ext>
            </a:extLst>
          </p:cNvPr>
          <p:cNvSpPr txBox="1"/>
          <p:nvPr/>
        </p:nvSpPr>
        <p:spPr>
          <a:xfrm>
            <a:off x="1517525" y="1571250"/>
            <a:ext cx="3438300" cy="5373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sz="1800" dirty="0"/>
              <a:t>Focus on user outcomes</a:t>
            </a:r>
            <a:endParaRPr sz="1800" dirty="0"/>
          </a:p>
        </p:txBody>
      </p:sp>
      <p:sp>
        <p:nvSpPr>
          <p:cNvPr id="10" name="Google Shape;183;p22">
            <a:extLst>
              <a:ext uri="{FF2B5EF4-FFF2-40B4-BE49-F238E27FC236}">
                <a16:creationId xmlns:a16="http://schemas.microsoft.com/office/drawing/2014/main" id="{BBD03618-D55A-4F48-899D-C25F165052ED}"/>
              </a:ext>
            </a:extLst>
          </p:cNvPr>
          <p:cNvSpPr txBox="1"/>
          <p:nvPr/>
        </p:nvSpPr>
        <p:spPr>
          <a:xfrm>
            <a:off x="1092400" y="2108550"/>
            <a:ext cx="3728700" cy="5373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r>
              <a:rPr lang="en" sz="1800"/>
              <a:t>2.    Multi-disciplinary teams</a:t>
            </a:r>
            <a:endParaRPr sz="1800"/>
          </a:p>
        </p:txBody>
      </p:sp>
      <p:sp>
        <p:nvSpPr>
          <p:cNvPr id="11" name="Google Shape;184;p22">
            <a:extLst>
              <a:ext uri="{FF2B5EF4-FFF2-40B4-BE49-F238E27FC236}">
                <a16:creationId xmlns:a16="http://schemas.microsoft.com/office/drawing/2014/main" id="{59A1CFD0-D4F5-44F4-BA03-074766E9A63E}"/>
              </a:ext>
            </a:extLst>
          </p:cNvPr>
          <p:cNvSpPr txBox="1"/>
          <p:nvPr/>
        </p:nvSpPr>
        <p:spPr>
          <a:xfrm>
            <a:off x="1092400" y="2670125"/>
            <a:ext cx="3438300" cy="5373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r>
              <a:rPr lang="en" sz="1800"/>
              <a:t>3.   Restless reinvention </a:t>
            </a:r>
            <a:endParaRPr sz="1800"/>
          </a:p>
        </p:txBody>
      </p:sp>
      <p:sp>
        <p:nvSpPr>
          <p:cNvPr id="12" name="Google Shape;185;p22">
            <a:extLst>
              <a:ext uri="{FF2B5EF4-FFF2-40B4-BE49-F238E27FC236}">
                <a16:creationId xmlns:a16="http://schemas.microsoft.com/office/drawing/2014/main" id="{19DCDAC8-7AAB-45D5-A54D-974EDCA03618}"/>
              </a:ext>
            </a:extLst>
          </p:cNvPr>
          <p:cNvSpPr txBox="1"/>
          <p:nvPr/>
        </p:nvSpPr>
        <p:spPr>
          <a:xfrm>
            <a:off x="273100" y="3444175"/>
            <a:ext cx="8709000" cy="12138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200"/>
              </a:spcAft>
              <a:buClr>
                <a:schemeClr val="dk1"/>
              </a:buClr>
              <a:buSzPts val="1100"/>
              <a:buFont typeface="Arial"/>
              <a:buNone/>
            </a:pPr>
            <a:r>
              <a:rPr lang="en" sz="1800">
                <a:solidFill>
                  <a:srgbClr val="CC4125"/>
                </a:solidFill>
              </a:rPr>
              <a:t>These principles provide the foundation for delivering solutions that meet or exceed your users’ expectations.</a:t>
            </a:r>
            <a:endParaRPr sz="1800">
              <a:solidFill>
                <a:srgbClr val="CC4125"/>
              </a:solidFill>
            </a:endParaRPr>
          </a:p>
        </p:txBody>
      </p:sp>
    </p:spTree>
    <p:extLst>
      <p:ext uri="{BB962C8B-B14F-4D97-AF65-F5344CB8AC3E}">
        <p14:creationId xmlns:p14="http://schemas.microsoft.com/office/powerpoint/2010/main" val="3537762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OVERVIEW</a:t>
            </a:r>
            <a:endParaRPr dirty="0"/>
          </a:p>
        </p:txBody>
      </p:sp>
      <p:sp>
        <p:nvSpPr>
          <p:cNvPr id="75" name="Google Shape;75;p1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2000"/>
              <a:t>We have designed and created a job search portal that job hunters today can use that will maximize their chances of finding a position of their choice, improve their existing skills and knowledge through online learning and certification and various other services like Resume evaluation.</a:t>
            </a:r>
            <a:endParaRPr sz="2000" dirty="0"/>
          </a:p>
          <a:p>
            <a:pPr marL="0" lvl="0" indent="0" algn="l" rtl="0">
              <a:spcBef>
                <a:spcPts val="1600"/>
              </a:spcBef>
              <a:spcAft>
                <a:spcPts val="0"/>
              </a:spcAft>
              <a:buClr>
                <a:srgbClr val="000000"/>
              </a:buClr>
              <a:buSzPts val="1100"/>
              <a:buFont typeface="Arial"/>
              <a:buNone/>
            </a:pPr>
            <a:endParaRPr dirty="0"/>
          </a:p>
          <a:p>
            <a:pPr marL="0" lvl="0" indent="0" algn="l" rtl="0">
              <a:spcBef>
                <a:spcPts val="1600"/>
              </a:spcBef>
              <a:spcAft>
                <a:spcPts val="1600"/>
              </a:spcAft>
              <a:buNone/>
            </a:pPr>
            <a:endParaRPr sz="1400" dirty="0"/>
          </a:p>
        </p:txBody>
      </p:sp>
      <p:sp>
        <p:nvSpPr>
          <p:cNvPr id="76" name="Google Shape;76;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solidFill>
                  <a:schemeClr val="dk2"/>
                </a:solidFill>
                <a:latin typeface="Open Sans"/>
                <a:ea typeface="Open Sans"/>
                <a:cs typeface="Open Sans"/>
                <a:sym typeface="Open Sans"/>
              </a:rPr>
              <a:t>2</a:t>
            </a:fld>
            <a:endParaRPr dirty="0">
              <a:solidFill>
                <a:schemeClr val="dk2"/>
              </a:solidFill>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22964BB-7451-4115-8E3C-204D33B16CA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dirty="0"/>
          </a:p>
        </p:txBody>
      </p:sp>
      <p:sp>
        <p:nvSpPr>
          <p:cNvPr id="5" name="Google Shape;219;p26">
            <a:extLst>
              <a:ext uri="{FF2B5EF4-FFF2-40B4-BE49-F238E27FC236}">
                <a16:creationId xmlns:a16="http://schemas.microsoft.com/office/drawing/2014/main" id="{C9ACE33B-5A18-4CB4-8564-D10B3A1902C0}"/>
              </a:ext>
            </a:extLst>
          </p:cNvPr>
          <p:cNvSpPr txBox="1">
            <a:spLocks noGrp="1"/>
          </p:cNvSpPr>
          <p:nvPr>
            <p:ph type="title"/>
          </p:nvPr>
        </p:nvSpPr>
        <p:spPr>
          <a:xfrm>
            <a:off x="1509025" y="276325"/>
            <a:ext cx="3800100" cy="857400"/>
          </a:xfrm>
          <a:prstGeom prst="rect">
            <a:avLst/>
          </a:prstGeom>
        </p:spPr>
        <p:txBody>
          <a:bodyPr spcFirstLastPara="1" wrap="square" lIns="68575" tIns="34275" rIns="68575" bIns="34275" anchor="t" anchorCtr="0">
            <a:noAutofit/>
          </a:bodyPr>
          <a:lstStyle/>
          <a:p>
            <a:pPr marL="0" lvl="0" indent="0" algn="l" rtl="0">
              <a:spcBef>
                <a:spcPts val="0"/>
              </a:spcBef>
              <a:spcAft>
                <a:spcPts val="0"/>
              </a:spcAft>
              <a:buNone/>
            </a:pPr>
            <a:r>
              <a:rPr lang="en" sz="2400" b="1">
                <a:latin typeface="Arial"/>
                <a:ea typeface="Arial"/>
                <a:cs typeface="Arial"/>
                <a:sym typeface="Arial"/>
              </a:rPr>
              <a:t>The Loop</a:t>
            </a:r>
            <a:endParaRPr sz="2400" b="1">
              <a:latin typeface="Arial"/>
              <a:ea typeface="Arial"/>
              <a:cs typeface="Arial"/>
              <a:sym typeface="Arial"/>
            </a:endParaRPr>
          </a:p>
        </p:txBody>
      </p:sp>
      <p:pic>
        <p:nvPicPr>
          <p:cNvPr id="6" name="Google Shape;220;p26">
            <a:extLst>
              <a:ext uri="{FF2B5EF4-FFF2-40B4-BE49-F238E27FC236}">
                <a16:creationId xmlns:a16="http://schemas.microsoft.com/office/drawing/2014/main" id="{4FFA67DD-4144-483B-A89F-DD4EEACB8FC6}"/>
              </a:ext>
            </a:extLst>
          </p:cNvPr>
          <p:cNvPicPr preferRelativeResize="0"/>
          <p:nvPr/>
        </p:nvPicPr>
        <p:blipFill>
          <a:blip r:embed="rId2">
            <a:alphaModFix/>
          </a:blip>
          <a:stretch>
            <a:fillRect/>
          </a:stretch>
        </p:blipFill>
        <p:spPr>
          <a:xfrm>
            <a:off x="4032125" y="76483"/>
            <a:ext cx="2798950" cy="1057242"/>
          </a:xfrm>
          <a:prstGeom prst="rect">
            <a:avLst/>
          </a:prstGeom>
          <a:noFill/>
          <a:ln>
            <a:noFill/>
          </a:ln>
        </p:spPr>
      </p:pic>
      <p:sp>
        <p:nvSpPr>
          <p:cNvPr id="7" name="Google Shape;221;p26">
            <a:extLst>
              <a:ext uri="{FF2B5EF4-FFF2-40B4-BE49-F238E27FC236}">
                <a16:creationId xmlns:a16="http://schemas.microsoft.com/office/drawing/2014/main" id="{2AB94BF2-5909-46F5-B585-8C773B49AE57}"/>
              </a:ext>
            </a:extLst>
          </p:cNvPr>
          <p:cNvSpPr txBox="1"/>
          <p:nvPr/>
        </p:nvSpPr>
        <p:spPr>
          <a:xfrm>
            <a:off x="509550" y="3231725"/>
            <a:ext cx="8124900" cy="857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2000" b="1" dirty="0">
                <a:solidFill>
                  <a:schemeClr val="tx1">
                    <a:lumMod val="50000"/>
                  </a:schemeClr>
                </a:solidFill>
              </a:rPr>
              <a:t>“Understand the present and envision the future in a continuous cycle of observing, reflecting, and making “</a:t>
            </a:r>
            <a:endParaRPr sz="2000" b="1" dirty="0">
              <a:solidFill>
                <a:schemeClr val="tx1">
                  <a:lumMod val="50000"/>
                </a:schemeClr>
              </a:solidFill>
            </a:endParaRPr>
          </a:p>
          <a:p>
            <a:pPr marL="0" lvl="0" indent="0" algn="l" rtl="0">
              <a:spcBef>
                <a:spcPts val="0"/>
              </a:spcBef>
              <a:spcAft>
                <a:spcPts val="0"/>
              </a:spcAft>
              <a:buNone/>
            </a:pPr>
            <a:endParaRPr dirty="0"/>
          </a:p>
        </p:txBody>
      </p:sp>
      <p:sp>
        <p:nvSpPr>
          <p:cNvPr id="8" name="Google Shape;222;p26">
            <a:extLst>
              <a:ext uri="{FF2B5EF4-FFF2-40B4-BE49-F238E27FC236}">
                <a16:creationId xmlns:a16="http://schemas.microsoft.com/office/drawing/2014/main" id="{09BDBB59-63FA-4436-8CA9-C9B1D5876A46}"/>
              </a:ext>
            </a:extLst>
          </p:cNvPr>
          <p:cNvSpPr txBox="1"/>
          <p:nvPr/>
        </p:nvSpPr>
        <p:spPr>
          <a:xfrm>
            <a:off x="682775" y="1805525"/>
            <a:ext cx="7859400" cy="142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 name="Google Shape;223;p26">
            <a:extLst>
              <a:ext uri="{FF2B5EF4-FFF2-40B4-BE49-F238E27FC236}">
                <a16:creationId xmlns:a16="http://schemas.microsoft.com/office/drawing/2014/main" id="{B4163599-F836-4C27-90BA-867EBF2BB66E}"/>
              </a:ext>
            </a:extLst>
          </p:cNvPr>
          <p:cNvSpPr txBox="1"/>
          <p:nvPr/>
        </p:nvSpPr>
        <p:spPr>
          <a:xfrm>
            <a:off x="333800" y="1168300"/>
            <a:ext cx="8660700" cy="857400"/>
          </a:xfrm>
          <a:prstGeom prst="rect">
            <a:avLst/>
          </a:prstGeom>
          <a:noFill/>
          <a:ln>
            <a:noFill/>
          </a:ln>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sz="1800">
                <a:solidFill>
                  <a:srgbClr val="272727"/>
                </a:solidFill>
              </a:rPr>
              <a:t>Design problems are problems with no predetermined solution. They are questions with no right answer.</a:t>
            </a:r>
            <a:endParaRPr sz="1800" b="1"/>
          </a:p>
        </p:txBody>
      </p:sp>
      <p:sp>
        <p:nvSpPr>
          <p:cNvPr id="10" name="Google Shape;224;p26">
            <a:extLst>
              <a:ext uri="{FF2B5EF4-FFF2-40B4-BE49-F238E27FC236}">
                <a16:creationId xmlns:a16="http://schemas.microsoft.com/office/drawing/2014/main" id="{29D88937-EE4E-48E9-BDD3-B12A2925F0F3}"/>
              </a:ext>
            </a:extLst>
          </p:cNvPr>
          <p:cNvSpPr txBox="1"/>
          <p:nvPr/>
        </p:nvSpPr>
        <p:spPr>
          <a:xfrm>
            <a:off x="333800" y="1941150"/>
            <a:ext cx="8660700" cy="857400"/>
          </a:xfrm>
          <a:prstGeom prst="rect">
            <a:avLst/>
          </a:prstGeom>
          <a:noFill/>
          <a:ln>
            <a:noFill/>
          </a:ln>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sz="1800">
                <a:solidFill>
                  <a:srgbClr val="272727"/>
                </a:solidFill>
              </a:rPr>
              <a:t>In the midst of this uncertainty, design thinking provides us a model for action. We call this model the Loop: a continuous cycle of observing, reflecting, and making. </a:t>
            </a:r>
            <a:endParaRPr sz="1800" b="1"/>
          </a:p>
        </p:txBody>
      </p:sp>
    </p:spTree>
    <p:extLst>
      <p:ext uri="{BB962C8B-B14F-4D97-AF65-F5344CB8AC3E}">
        <p14:creationId xmlns:p14="http://schemas.microsoft.com/office/powerpoint/2010/main" val="765155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E9F5CF3-8F3A-4C57-A79A-C0723FD2319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dirty="0"/>
          </a:p>
        </p:txBody>
      </p:sp>
      <p:sp>
        <p:nvSpPr>
          <p:cNvPr id="5" name="Google Shape;259;p30">
            <a:extLst>
              <a:ext uri="{FF2B5EF4-FFF2-40B4-BE49-F238E27FC236}">
                <a16:creationId xmlns:a16="http://schemas.microsoft.com/office/drawing/2014/main" id="{753702F1-85AC-4409-8866-7DC133FD7891}"/>
              </a:ext>
            </a:extLst>
          </p:cNvPr>
          <p:cNvSpPr txBox="1">
            <a:spLocks noGrp="1"/>
          </p:cNvSpPr>
          <p:nvPr>
            <p:ph type="title"/>
          </p:nvPr>
        </p:nvSpPr>
        <p:spPr>
          <a:xfrm>
            <a:off x="1988175" y="152275"/>
            <a:ext cx="2762100" cy="857400"/>
          </a:xfrm>
          <a:prstGeom prst="rect">
            <a:avLst/>
          </a:prstGeom>
        </p:spPr>
        <p:txBody>
          <a:bodyPr spcFirstLastPara="1" wrap="square" lIns="68575" tIns="34275" rIns="68575" bIns="34275" anchor="t" anchorCtr="0">
            <a:noAutofit/>
          </a:bodyPr>
          <a:lstStyle/>
          <a:p>
            <a:pPr marL="0" lvl="0" indent="0" algn="l" rtl="0">
              <a:spcBef>
                <a:spcPts val="0"/>
              </a:spcBef>
              <a:spcAft>
                <a:spcPts val="0"/>
              </a:spcAft>
              <a:buNone/>
            </a:pPr>
            <a:r>
              <a:rPr lang="en"/>
              <a:t>The Keys</a:t>
            </a:r>
            <a:endParaRPr/>
          </a:p>
        </p:txBody>
      </p:sp>
      <p:sp>
        <p:nvSpPr>
          <p:cNvPr id="6" name="Google Shape;260;p30">
            <a:extLst>
              <a:ext uri="{FF2B5EF4-FFF2-40B4-BE49-F238E27FC236}">
                <a16:creationId xmlns:a16="http://schemas.microsoft.com/office/drawing/2014/main" id="{BD93F758-7943-4469-91B2-50F1098BEABA}"/>
              </a:ext>
            </a:extLst>
          </p:cNvPr>
          <p:cNvSpPr txBox="1"/>
          <p:nvPr/>
        </p:nvSpPr>
        <p:spPr>
          <a:xfrm>
            <a:off x="1517525" y="1571250"/>
            <a:ext cx="3438300" cy="5373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sz="1800"/>
              <a:t>Hills</a:t>
            </a:r>
            <a:endParaRPr sz="1800"/>
          </a:p>
        </p:txBody>
      </p:sp>
      <p:sp>
        <p:nvSpPr>
          <p:cNvPr id="7" name="Google Shape;261;p30">
            <a:extLst>
              <a:ext uri="{FF2B5EF4-FFF2-40B4-BE49-F238E27FC236}">
                <a16:creationId xmlns:a16="http://schemas.microsoft.com/office/drawing/2014/main" id="{5744E468-8516-4F56-9E3F-783592723426}"/>
              </a:ext>
            </a:extLst>
          </p:cNvPr>
          <p:cNvSpPr txBox="1"/>
          <p:nvPr/>
        </p:nvSpPr>
        <p:spPr>
          <a:xfrm>
            <a:off x="1092400" y="2108550"/>
            <a:ext cx="3728700" cy="5373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r>
              <a:rPr lang="en" sz="1800"/>
              <a:t>2.    Playbacks</a:t>
            </a:r>
            <a:endParaRPr sz="1800"/>
          </a:p>
        </p:txBody>
      </p:sp>
      <p:sp>
        <p:nvSpPr>
          <p:cNvPr id="8" name="Google Shape;262;p30">
            <a:extLst>
              <a:ext uri="{FF2B5EF4-FFF2-40B4-BE49-F238E27FC236}">
                <a16:creationId xmlns:a16="http://schemas.microsoft.com/office/drawing/2014/main" id="{5411744A-6145-46A3-8299-8B3AC73863D5}"/>
              </a:ext>
            </a:extLst>
          </p:cNvPr>
          <p:cNvSpPr txBox="1"/>
          <p:nvPr/>
        </p:nvSpPr>
        <p:spPr>
          <a:xfrm>
            <a:off x="1092400" y="2670125"/>
            <a:ext cx="3438300" cy="5373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r>
              <a:rPr lang="en" sz="1800"/>
              <a:t>3.   Sponsor Users </a:t>
            </a:r>
            <a:endParaRPr sz="1800"/>
          </a:p>
        </p:txBody>
      </p:sp>
      <p:pic>
        <p:nvPicPr>
          <p:cNvPr id="9" name="Google Shape;263;p30">
            <a:extLst>
              <a:ext uri="{FF2B5EF4-FFF2-40B4-BE49-F238E27FC236}">
                <a16:creationId xmlns:a16="http://schemas.microsoft.com/office/drawing/2014/main" id="{E6345956-C00A-41CB-80B0-B95239751B8A}"/>
              </a:ext>
            </a:extLst>
          </p:cNvPr>
          <p:cNvPicPr preferRelativeResize="0"/>
          <p:nvPr/>
        </p:nvPicPr>
        <p:blipFill>
          <a:blip r:embed="rId2">
            <a:alphaModFix/>
          </a:blip>
          <a:stretch>
            <a:fillRect/>
          </a:stretch>
        </p:blipFill>
        <p:spPr>
          <a:xfrm>
            <a:off x="4068613" y="1337025"/>
            <a:ext cx="752475" cy="771525"/>
          </a:xfrm>
          <a:prstGeom prst="rect">
            <a:avLst/>
          </a:prstGeom>
          <a:noFill/>
          <a:ln>
            <a:noFill/>
          </a:ln>
        </p:spPr>
      </p:pic>
      <p:pic>
        <p:nvPicPr>
          <p:cNvPr id="10" name="Google Shape;264;p30">
            <a:extLst>
              <a:ext uri="{FF2B5EF4-FFF2-40B4-BE49-F238E27FC236}">
                <a16:creationId xmlns:a16="http://schemas.microsoft.com/office/drawing/2014/main" id="{B3183A09-74C9-479C-A411-8E9F7956A520}"/>
              </a:ext>
            </a:extLst>
          </p:cNvPr>
          <p:cNvPicPr preferRelativeResize="0"/>
          <p:nvPr/>
        </p:nvPicPr>
        <p:blipFill>
          <a:blip r:embed="rId3">
            <a:alphaModFix/>
          </a:blip>
          <a:stretch>
            <a:fillRect/>
          </a:stretch>
        </p:blipFill>
        <p:spPr>
          <a:xfrm>
            <a:off x="4086213" y="2000963"/>
            <a:ext cx="971550" cy="752475"/>
          </a:xfrm>
          <a:prstGeom prst="rect">
            <a:avLst/>
          </a:prstGeom>
          <a:noFill/>
          <a:ln>
            <a:noFill/>
          </a:ln>
        </p:spPr>
      </p:pic>
      <p:pic>
        <p:nvPicPr>
          <p:cNvPr id="11" name="Google Shape;265;p30">
            <a:extLst>
              <a:ext uri="{FF2B5EF4-FFF2-40B4-BE49-F238E27FC236}">
                <a16:creationId xmlns:a16="http://schemas.microsoft.com/office/drawing/2014/main" id="{A0319E09-868F-441C-85E1-C2DC44CCDAAF}"/>
              </a:ext>
            </a:extLst>
          </p:cNvPr>
          <p:cNvPicPr preferRelativeResize="0"/>
          <p:nvPr/>
        </p:nvPicPr>
        <p:blipFill>
          <a:blip r:embed="rId4">
            <a:alphaModFix/>
          </a:blip>
          <a:stretch>
            <a:fillRect/>
          </a:stretch>
        </p:blipFill>
        <p:spPr>
          <a:xfrm>
            <a:off x="4157750" y="2753450"/>
            <a:ext cx="828500" cy="645450"/>
          </a:xfrm>
          <a:prstGeom prst="rect">
            <a:avLst/>
          </a:prstGeom>
          <a:noFill/>
          <a:ln>
            <a:noFill/>
          </a:ln>
        </p:spPr>
      </p:pic>
      <p:sp>
        <p:nvSpPr>
          <p:cNvPr id="12" name="Google Shape;266;p30">
            <a:extLst>
              <a:ext uri="{FF2B5EF4-FFF2-40B4-BE49-F238E27FC236}">
                <a16:creationId xmlns:a16="http://schemas.microsoft.com/office/drawing/2014/main" id="{C861BB78-8B60-44BB-B59F-B45F575BD64F}"/>
              </a:ext>
            </a:extLst>
          </p:cNvPr>
          <p:cNvSpPr txBox="1"/>
          <p:nvPr/>
        </p:nvSpPr>
        <p:spPr>
          <a:xfrm>
            <a:off x="151275" y="3585325"/>
            <a:ext cx="8880000" cy="107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dirty="0">
                <a:solidFill>
                  <a:schemeClr val="accent1"/>
                </a:solidFill>
                <a:highlight>
                  <a:srgbClr val="FFFFFF"/>
                </a:highlight>
              </a:rPr>
              <a:t>The Keys are our three most important techniques for diverse teams to reflect together as we move from idea to outcome. They help us get aligned, stay aligned, and stay in touch with real-world needs—even when we’re deep in the work.</a:t>
            </a:r>
            <a:endParaRPr sz="1800" dirty="0">
              <a:solidFill>
                <a:schemeClr val="accent1"/>
              </a:solidFill>
            </a:endParaRPr>
          </a:p>
        </p:txBody>
      </p:sp>
    </p:spTree>
    <p:extLst>
      <p:ext uri="{BB962C8B-B14F-4D97-AF65-F5344CB8AC3E}">
        <p14:creationId xmlns:p14="http://schemas.microsoft.com/office/powerpoint/2010/main" val="2471895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2593B-0B1D-4F2F-86C7-EBAC94420CF3}"/>
              </a:ext>
            </a:extLst>
          </p:cNvPr>
          <p:cNvSpPr>
            <a:spLocks noGrp="1"/>
          </p:cNvSpPr>
          <p:nvPr>
            <p:ph type="title"/>
          </p:nvPr>
        </p:nvSpPr>
        <p:spPr>
          <a:xfrm>
            <a:off x="311700" y="287079"/>
            <a:ext cx="8520600" cy="620903"/>
          </a:xfrm>
        </p:spPr>
        <p:txBody>
          <a:bodyPr/>
          <a:lstStyle/>
          <a:p>
            <a:r>
              <a:rPr lang="en-US" dirty="0"/>
              <a:t>GOOGLE MATERIAL DESIGN</a:t>
            </a:r>
          </a:p>
        </p:txBody>
      </p:sp>
      <p:sp>
        <p:nvSpPr>
          <p:cNvPr id="3" name="Text Placeholder 2">
            <a:extLst>
              <a:ext uri="{FF2B5EF4-FFF2-40B4-BE49-F238E27FC236}">
                <a16:creationId xmlns:a16="http://schemas.microsoft.com/office/drawing/2014/main" id="{D7E3A29C-8A8D-4057-821F-225EECCC44CD}"/>
              </a:ext>
            </a:extLst>
          </p:cNvPr>
          <p:cNvSpPr>
            <a:spLocks noGrp="1"/>
          </p:cNvSpPr>
          <p:nvPr>
            <p:ph type="body" idx="1"/>
          </p:nvPr>
        </p:nvSpPr>
        <p:spPr>
          <a:xfrm>
            <a:off x="311700" y="1137683"/>
            <a:ext cx="8520600" cy="3718738"/>
          </a:xfrm>
        </p:spPr>
        <p:txBody>
          <a:bodyPr/>
          <a:lstStyle/>
          <a:p>
            <a:pPr>
              <a:buFont typeface="Arial" panose="020B0604020202020204" pitchFamily="34" charset="0"/>
              <a:buChar char="•"/>
            </a:pPr>
            <a:r>
              <a:rPr lang="en-US" sz="1600" dirty="0"/>
              <a:t>Google material design principles had been inspired by the real materials and were called to create the most intuitive and simple design for the applications and websites. Basically, this is a unified design system that works with all the available devices, and it doesn’t mean what kind of device we are talking about: tablet, smartphone or even desktop PC.</a:t>
            </a:r>
          </a:p>
          <a:p>
            <a:pPr marL="114300" indent="0">
              <a:buNone/>
            </a:pPr>
            <a:r>
              <a:rPr lang="en-US" sz="1600" dirty="0"/>
              <a:t> </a:t>
            </a:r>
          </a:p>
          <a:p>
            <a:pPr>
              <a:buFont typeface="Arial" panose="020B0604020202020204" pitchFamily="34" charset="0"/>
              <a:buChar char="•"/>
            </a:pPr>
            <a:r>
              <a:rPr lang="en-US" sz="1600" dirty="0"/>
              <a:t>Google created a standard to promote a unified experience across platforms, consistent look and feel delighted users.</a:t>
            </a:r>
          </a:p>
          <a:p>
            <a:pPr marL="114300" indent="0">
              <a:buNone/>
            </a:pPr>
            <a:endParaRPr lang="en-US" sz="1600" dirty="0"/>
          </a:p>
          <a:p>
            <a:pPr marL="114300" indent="0">
              <a:buNone/>
            </a:pPr>
            <a:r>
              <a:rPr lang="en-US" sz="1600" b="1" dirty="0"/>
              <a:t>Principles</a:t>
            </a:r>
          </a:p>
          <a:p>
            <a:pPr marL="285750" indent="-285750">
              <a:buFont typeface="Arial" panose="020B0604020202020204" pitchFamily="34" charset="0"/>
              <a:buChar char="•"/>
            </a:pPr>
            <a:r>
              <a:rPr lang="en-US" sz="1600" dirty="0"/>
              <a:t>Material is the metaphor </a:t>
            </a:r>
          </a:p>
          <a:p>
            <a:pPr marL="285750" indent="-285750">
              <a:buFont typeface="Arial" panose="020B0604020202020204" pitchFamily="34" charset="0"/>
              <a:buChar char="•"/>
            </a:pPr>
            <a:r>
              <a:rPr lang="en-US" sz="1600" dirty="0"/>
              <a:t>Bold, graphic, intentional</a:t>
            </a:r>
          </a:p>
          <a:p>
            <a:pPr marL="285750" indent="-285750">
              <a:buFont typeface="Arial" panose="020B0604020202020204" pitchFamily="34" charset="0"/>
              <a:buChar char="•"/>
            </a:pPr>
            <a:r>
              <a:rPr lang="en-US" sz="1600" dirty="0"/>
              <a:t>Motion provides meaning</a:t>
            </a:r>
          </a:p>
          <a:p>
            <a:pPr>
              <a:buFont typeface="Arial" panose="020B0604020202020204" pitchFamily="34" charset="0"/>
              <a:buChar char="•"/>
            </a:pPr>
            <a:endParaRPr lang="en-US" sz="1600" dirty="0"/>
          </a:p>
        </p:txBody>
      </p:sp>
      <p:sp>
        <p:nvSpPr>
          <p:cNvPr id="4" name="Slide Number Placeholder 3">
            <a:extLst>
              <a:ext uri="{FF2B5EF4-FFF2-40B4-BE49-F238E27FC236}">
                <a16:creationId xmlns:a16="http://schemas.microsoft.com/office/drawing/2014/main" id="{9F1B4669-2505-40FD-9226-7C6197010EF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Tree>
    <p:extLst>
      <p:ext uri="{BB962C8B-B14F-4D97-AF65-F5344CB8AC3E}">
        <p14:creationId xmlns:p14="http://schemas.microsoft.com/office/powerpoint/2010/main" val="28974152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212C5-F189-4E3B-B166-E57CB58A5F58}"/>
              </a:ext>
            </a:extLst>
          </p:cNvPr>
          <p:cNvSpPr>
            <a:spLocks noGrp="1"/>
          </p:cNvSpPr>
          <p:nvPr>
            <p:ph type="title"/>
          </p:nvPr>
        </p:nvSpPr>
        <p:spPr/>
        <p:txBody>
          <a:bodyPr/>
          <a:lstStyle/>
          <a:p>
            <a:r>
              <a:rPr lang="en-US" dirty="0"/>
              <a:t>GOOGLE MATERIAL DESIGN</a:t>
            </a:r>
          </a:p>
        </p:txBody>
      </p:sp>
      <p:sp>
        <p:nvSpPr>
          <p:cNvPr id="3" name="Text Placeholder 2">
            <a:extLst>
              <a:ext uri="{FF2B5EF4-FFF2-40B4-BE49-F238E27FC236}">
                <a16:creationId xmlns:a16="http://schemas.microsoft.com/office/drawing/2014/main" id="{E8527E1D-A3DF-4EBA-A4A0-80613C3870E3}"/>
              </a:ext>
            </a:extLst>
          </p:cNvPr>
          <p:cNvSpPr>
            <a:spLocks noGrp="1"/>
          </p:cNvSpPr>
          <p:nvPr>
            <p:ph type="body" idx="1"/>
          </p:nvPr>
        </p:nvSpPr>
        <p:spPr/>
        <p:txBody>
          <a:bodyPr/>
          <a:lstStyle/>
          <a:p>
            <a:pPr marL="114300" indent="0">
              <a:buNone/>
            </a:pPr>
            <a:r>
              <a:rPr lang="en-US" dirty="0"/>
              <a:t>Some of the google material designs used in the JOBCLICK website include:</a:t>
            </a:r>
          </a:p>
          <a:p>
            <a:pPr>
              <a:buFont typeface="Arial" panose="020B0604020202020204" pitchFamily="34" charset="0"/>
              <a:buChar char="•"/>
            </a:pPr>
            <a:r>
              <a:rPr lang="en-US" dirty="0"/>
              <a:t>Shadows</a:t>
            </a:r>
          </a:p>
          <a:p>
            <a:pPr>
              <a:buFont typeface="Arial" panose="020B0604020202020204" pitchFamily="34" charset="0"/>
              <a:buChar char="•"/>
            </a:pPr>
            <a:r>
              <a:rPr lang="en-US" dirty="0"/>
              <a:t>Motion</a:t>
            </a:r>
          </a:p>
          <a:p>
            <a:pPr>
              <a:buFont typeface="Arial" panose="020B0604020202020204" pitchFamily="34" charset="0"/>
              <a:buChar char="•"/>
            </a:pPr>
            <a:r>
              <a:rPr lang="en-US" dirty="0"/>
              <a:t>Components</a:t>
            </a:r>
          </a:p>
          <a:p>
            <a:pPr>
              <a:buFont typeface="Arial" panose="020B0604020202020204" pitchFamily="34" charset="0"/>
              <a:buChar char="•"/>
            </a:pPr>
            <a:r>
              <a:rPr lang="en-US" dirty="0"/>
              <a:t>Styles</a:t>
            </a:r>
          </a:p>
          <a:p>
            <a:pPr>
              <a:buFont typeface="Arial" panose="020B0604020202020204" pitchFamily="34" charset="0"/>
              <a:buChar char="•"/>
            </a:pPr>
            <a:r>
              <a:rPr lang="en-US" dirty="0"/>
              <a:t>Icons</a:t>
            </a:r>
          </a:p>
          <a:p>
            <a:pPr>
              <a:buFont typeface="Arial" panose="020B0604020202020204" pitchFamily="34" charset="0"/>
              <a:buChar char="•"/>
            </a:pPr>
            <a:endParaRPr lang="en-US" dirty="0"/>
          </a:p>
          <a:p>
            <a:endParaRPr lang="en-US" dirty="0"/>
          </a:p>
        </p:txBody>
      </p:sp>
      <p:sp>
        <p:nvSpPr>
          <p:cNvPr id="4" name="Slide Number Placeholder 3">
            <a:extLst>
              <a:ext uri="{FF2B5EF4-FFF2-40B4-BE49-F238E27FC236}">
                <a16:creationId xmlns:a16="http://schemas.microsoft.com/office/drawing/2014/main" id="{ECB422EB-501B-4C07-9031-BACAAC00BB8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spTree>
    <p:extLst>
      <p:ext uri="{BB962C8B-B14F-4D97-AF65-F5344CB8AC3E}">
        <p14:creationId xmlns:p14="http://schemas.microsoft.com/office/powerpoint/2010/main" val="4152102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B00F0-8221-42BD-B606-ABE9F8A57E4B}"/>
              </a:ext>
            </a:extLst>
          </p:cNvPr>
          <p:cNvSpPr>
            <a:spLocks noGrp="1"/>
          </p:cNvSpPr>
          <p:nvPr>
            <p:ph type="title"/>
          </p:nvPr>
        </p:nvSpPr>
        <p:spPr/>
        <p:txBody>
          <a:bodyPr/>
          <a:lstStyle/>
          <a:p>
            <a:r>
              <a:rPr lang="en-US" dirty="0"/>
              <a:t>ELEMENTS</a:t>
            </a:r>
          </a:p>
        </p:txBody>
      </p:sp>
      <p:sp>
        <p:nvSpPr>
          <p:cNvPr id="3" name="Text Placeholder 2">
            <a:extLst>
              <a:ext uri="{FF2B5EF4-FFF2-40B4-BE49-F238E27FC236}">
                <a16:creationId xmlns:a16="http://schemas.microsoft.com/office/drawing/2014/main" id="{F0E931C7-4C1F-4641-89C3-61CB337E7FA7}"/>
              </a:ext>
            </a:extLst>
          </p:cNvPr>
          <p:cNvSpPr>
            <a:spLocks noGrp="1"/>
          </p:cNvSpPr>
          <p:nvPr>
            <p:ph type="body" idx="1"/>
          </p:nvPr>
        </p:nvSpPr>
        <p:spPr/>
        <p:txBody>
          <a:bodyPr/>
          <a:lstStyle/>
          <a:p>
            <a:pPr>
              <a:buFont typeface="Arial" panose="020B0604020202020204" pitchFamily="34" charset="0"/>
              <a:buChar char="•"/>
            </a:pPr>
            <a:r>
              <a:rPr lang="en-US" sz="1400" dirty="0">
                <a:solidFill>
                  <a:schemeClr val="bg2">
                    <a:lumMod val="50000"/>
                  </a:schemeClr>
                </a:solidFill>
              </a:rPr>
              <a:t>Carousel</a:t>
            </a:r>
          </a:p>
          <a:p>
            <a:pPr>
              <a:buFont typeface="Arial" panose="020B0604020202020204" pitchFamily="34" charset="0"/>
              <a:buChar char="•"/>
            </a:pPr>
            <a:r>
              <a:rPr lang="en-US" sz="1400" dirty="0">
                <a:solidFill>
                  <a:schemeClr val="bg2">
                    <a:lumMod val="50000"/>
                  </a:schemeClr>
                </a:solidFill>
              </a:rPr>
              <a:t>Image slider</a:t>
            </a:r>
          </a:p>
          <a:p>
            <a:pPr>
              <a:buFont typeface="Arial" panose="020B0604020202020204" pitchFamily="34" charset="0"/>
              <a:buChar char="•"/>
            </a:pPr>
            <a:r>
              <a:rPr lang="en-US" sz="1400" dirty="0">
                <a:solidFill>
                  <a:schemeClr val="bg2">
                    <a:lumMod val="50000"/>
                  </a:schemeClr>
                </a:solidFill>
              </a:rPr>
              <a:t>Scroll pane</a:t>
            </a:r>
          </a:p>
          <a:p>
            <a:pPr>
              <a:buFont typeface="Arial" panose="020B0604020202020204" pitchFamily="34" charset="0"/>
              <a:buChar char="•"/>
            </a:pPr>
            <a:r>
              <a:rPr lang="en-US" sz="1400" dirty="0">
                <a:solidFill>
                  <a:schemeClr val="bg2">
                    <a:lumMod val="50000"/>
                  </a:schemeClr>
                </a:solidFill>
              </a:rPr>
              <a:t>Dropdown</a:t>
            </a:r>
          </a:p>
          <a:p>
            <a:pPr>
              <a:buFont typeface="Arial" panose="020B0604020202020204" pitchFamily="34" charset="0"/>
              <a:buChar char="•"/>
            </a:pPr>
            <a:r>
              <a:rPr lang="en-US" sz="1400" dirty="0">
                <a:solidFill>
                  <a:schemeClr val="bg2">
                    <a:lumMod val="50000"/>
                  </a:schemeClr>
                </a:solidFill>
              </a:rPr>
              <a:t>Labels</a:t>
            </a:r>
          </a:p>
          <a:p>
            <a:pPr>
              <a:buFont typeface="Arial" panose="020B0604020202020204" pitchFamily="34" charset="0"/>
              <a:buChar char="•"/>
            </a:pPr>
            <a:r>
              <a:rPr lang="en-US" sz="1400" dirty="0">
                <a:solidFill>
                  <a:schemeClr val="bg2">
                    <a:lumMod val="50000"/>
                  </a:schemeClr>
                </a:solidFill>
              </a:rPr>
              <a:t>Text boxes</a:t>
            </a:r>
          </a:p>
          <a:p>
            <a:pPr>
              <a:buFont typeface="Arial" panose="020B0604020202020204" pitchFamily="34" charset="0"/>
              <a:buChar char="•"/>
            </a:pPr>
            <a:r>
              <a:rPr lang="en-US" sz="1400" dirty="0">
                <a:solidFill>
                  <a:schemeClr val="bg2">
                    <a:lumMod val="50000"/>
                  </a:schemeClr>
                </a:solidFill>
              </a:rPr>
              <a:t>Paragraph</a:t>
            </a:r>
          </a:p>
          <a:p>
            <a:pPr>
              <a:buFont typeface="Arial" panose="020B0604020202020204" pitchFamily="34" charset="0"/>
              <a:buChar char="•"/>
            </a:pPr>
            <a:r>
              <a:rPr lang="en-US" sz="1400" dirty="0">
                <a:solidFill>
                  <a:schemeClr val="bg2">
                    <a:lumMod val="50000"/>
                  </a:schemeClr>
                </a:solidFill>
              </a:rPr>
              <a:t>Button</a:t>
            </a:r>
          </a:p>
          <a:p>
            <a:pPr>
              <a:buFont typeface="Arial" panose="020B0604020202020204" pitchFamily="34" charset="0"/>
              <a:buChar char="•"/>
            </a:pPr>
            <a:r>
              <a:rPr lang="en-US" sz="1400" dirty="0">
                <a:solidFill>
                  <a:schemeClr val="bg2">
                    <a:lumMod val="50000"/>
                  </a:schemeClr>
                </a:solidFill>
              </a:rPr>
              <a:t>Icons</a:t>
            </a:r>
          </a:p>
          <a:p>
            <a:pPr>
              <a:buFont typeface="Arial" panose="020B0604020202020204" pitchFamily="34" charset="0"/>
              <a:buChar char="•"/>
            </a:pPr>
            <a:r>
              <a:rPr lang="en-US" sz="1400" dirty="0">
                <a:solidFill>
                  <a:schemeClr val="bg2">
                    <a:lumMod val="50000"/>
                  </a:schemeClr>
                </a:solidFill>
              </a:rPr>
              <a:t>Images</a:t>
            </a:r>
          </a:p>
          <a:p>
            <a:pPr>
              <a:buFont typeface="Arial" panose="020B0604020202020204" pitchFamily="34" charset="0"/>
              <a:buChar char="•"/>
            </a:pPr>
            <a:r>
              <a:rPr lang="en-US" sz="1400" dirty="0">
                <a:solidFill>
                  <a:schemeClr val="bg2">
                    <a:lumMod val="50000"/>
                  </a:schemeClr>
                </a:solidFill>
              </a:rPr>
              <a:t>Header </a:t>
            </a:r>
          </a:p>
          <a:p>
            <a:pPr>
              <a:buFont typeface="Arial" panose="020B0604020202020204" pitchFamily="34" charset="0"/>
              <a:buChar char="•"/>
            </a:pPr>
            <a:r>
              <a:rPr lang="en-US" sz="1400" dirty="0">
                <a:solidFill>
                  <a:schemeClr val="bg2">
                    <a:lumMod val="50000"/>
                  </a:schemeClr>
                </a:solidFill>
              </a:rPr>
              <a:t>Footer</a:t>
            </a:r>
          </a:p>
          <a:p>
            <a:pPr>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7F00D5D5-665B-45AE-ADE6-DD98F61B034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dirty="0"/>
          </a:p>
        </p:txBody>
      </p:sp>
    </p:spTree>
    <p:extLst>
      <p:ext uri="{BB962C8B-B14F-4D97-AF65-F5344CB8AC3E}">
        <p14:creationId xmlns:p14="http://schemas.microsoft.com/office/powerpoint/2010/main" val="10128528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4AB5D-DC5A-4321-9140-DB7FCE7997A6}"/>
              </a:ext>
            </a:extLst>
          </p:cNvPr>
          <p:cNvSpPr>
            <a:spLocks noGrp="1"/>
          </p:cNvSpPr>
          <p:nvPr>
            <p:ph type="title"/>
          </p:nvPr>
        </p:nvSpPr>
        <p:spPr>
          <a:xfrm>
            <a:off x="311700" y="86683"/>
            <a:ext cx="8520600" cy="770993"/>
          </a:xfrm>
        </p:spPr>
        <p:txBody>
          <a:bodyPr/>
          <a:lstStyle/>
          <a:p>
            <a:r>
              <a:rPr lang="en-US" dirty="0"/>
              <a:t>HIGH FIDELITY PROTOTYPE</a:t>
            </a:r>
          </a:p>
        </p:txBody>
      </p:sp>
      <p:sp>
        <p:nvSpPr>
          <p:cNvPr id="3" name="Text Placeholder 2">
            <a:extLst>
              <a:ext uri="{FF2B5EF4-FFF2-40B4-BE49-F238E27FC236}">
                <a16:creationId xmlns:a16="http://schemas.microsoft.com/office/drawing/2014/main" id="{0B0359AE-5E9F-40DF-8400-5BF0B151F2D5}"/>
              </a:ext>
            </a:extLst>
          </p:cNvPr>
          <p:cNvSpPr>
            <a:spLocks noGrp="1"/>
          </p:cNvSpPr>
          <p:nvPr>
            <p:ph type="body" idx="1"/>
          </p:nvPr>
        </p:nvSpPr>
        <p:spPr>
          <a:xfrm>
            <a:off x="311700" y="1266325"/>
            <a:ext cx="3409695" cy="3302700"/>
          </a:xfrm>
        </p:spPr>
        <p:txBody>
          <a:bodyPr/>
          <a:lstStyle/>
          <a:p>
            <a:pPr>
              <a:buFont typeface="Arial" panose="020B0604020202020204" pitchFamily="34" charset="0"/>
              <a:buChar char="•"/>
            </a:pPr>
            <a:r>
              <a:rPr lang="en-US" sz="1400" dirty="0"/>
              <a:t>High-fidelity prototype is simply layered visual detail on top of its predecessor.</a:t>
            </a:r>
          </a:p>
          <a:p>
            <a:pPr>
              <a:buFont typeface="Arial" panose="020B0604020202020204" pitchFamily="34" charset="0"/>
              <a:buChar char="•"/>
            </a:pPr>
            <a:r>
              <a:rPr lang="en-US" sz="1400" dirty="0"/>
              <a:t>Use library of UI elements.</a:t>
            </a:r>
          </a:p>
          <a:p>
            <a:pPr>
              <a:buFont typeface="Arial" panose="020B0604020202020204" pitchFamily="34" charset="0"/>
              <a:buChar char="•"/>
            </a:pPr>
            <a:r>
              <a:rPr lang="en-US" sz="1400" dirty="0"/>
              <a:t>The layers were preserved, so we only had to click on the elements and add interactions.</a:t>
            </a:r>
          </a:p>
          <a:p>
            <a:pPr marL="114300" indent="0">
              <a:buNone/>
            </a:pPr>
            <a:endParaRPr lang="en-US" sz="1400" dirty="0"/>
          </a:p>
          <a:p>
            <a:pPr marL="114300" indent="0">
              <a:buNone/>
            </a:pPr>
            <a:endParaRPr lang="en-US" sz="1400" dirty="0"/>
          </a:p>
          <a:p>
            <a:endParaRPr lang="en-US" dirty="0"/>
          </a:p>
        </p:txBody>
      </p:sp>
      <p:sp>
        <p:nvSpPr>
          <p:cNvPr id="4" name="Slide Number Placeholder 3">
            <a:extLst>
              <a:ext uri="{FF2B5EF4-FFF2-40B4-BE49-F238E27FC236}">
                <a16:creationId xmlns:a16="http://schemas.microsoft.com/office/drawing/2014/main" id="{CAF92CC0-1EA3-4C08-B0A3-309A5D76DF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dirty="0"/>
          </a:p>
        </p:txBody>
      </p:sp>
      <p:pic>
        <p:nvPicPr>
          <p:cNvPr id="6" name="Picture 5">
            <a:extLst>
              <a:ext uri="{FF2B5EF4-FFF2-40B4-BE49-F238E27FC236}">
                <a16:creationId xmlns:a16="http://schemas.microsoft.com/office/drawing/2014/main" id="{A510B64A-1196-4A7D-980C-E47A2F5E5442}"/>
              </a:ext>
            </a:extLst>
          </p:cNvPr>
          <p:cNvPicPr>
            <a:picLocks noChangeAspect="1"/>
          </p:cNvPicPr>
          <p:nvPr/>
        </p:nvPicPr>
        <p:blipFill>
          <a:blip r:embed="rId2"/>
          <a:stretch>
            <a:fillRect/>
          </a:stretch>
        </p:blipFill>
        <p:spPr>
          <a:xfrm>
            <a:off x="4231673" y="786555"/>
            <a:ext cx="4600627" cy="4199141"/>
          </a:xfrm>
          <a:prstGeom prst="rect">
            <a:avLst/>
          </a:prstGeom>
        </p:spPr>
      </p:pic>
    </p:spTree>
    <p:extLst>
      <p:ext uri="{BB962C8B-B14F-4D97-AF65-F5344CB8AC3E}">
        <p14:creationId xmlns:p14="http://schemas.microsoft.com/office/powerpoint/2010/main" val="9250278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8D66B-8351-4969-BA5A-9A82627882F3}"/>
              </a:ext>
            </a:extLst>
          </p:cNvPr>
          <p:cNvSpPr>
            <a:spLocks noGrp="1"/>
          </p:cNvSpPr>
          <p:nvPr>
            <p:ph type="title"/>
          </p:nvPr>
        </p:nvSpPr>
        <p:spPr>
          <a:xfrm>
            <a:off x="311700" y="276225"/>
            <a:ext cx="8520600" cy="809625"/>
          </a:xfrm>
        </p:spPr>
        <p:txBody>
          <a:bodyPr/>
          <a:lstStyle/>
          <a:p>
            <a:r>
              <a:rPr lang="en-US" dirty="0"/>
              <a:t>HUMAN COMPUTER INTERACTION</a:t>
            </a:r>
          </a:p>
        </p:txBody>
      </p:sp>
      <p:sp>
        <p:nvSpPr>
          <p:cNvPr id="3" name="Text Placeholder 2">
            <a:extLst>
              <a:ext uri="{FF2B5EF4-FFF2-40B4-BE49-F238E27FC236}">
                <a16:creationId xmlns:a16="http://schemas.microsoft.com/office/drawing/2014/main" id="{C5609330-A3E8-4CDD-86A9-874C498B7692}"/>
              </a:ext>
            </a:extLst>
          </p:cNvPr>
          <p:cNvSpPr>
            <a:spLocks noGrp="1"/>
          </p:cNvSpPr>
          <p:nvPr>
            <p:ph type="body" idx="1"/>
          </p:nvPr>
        </p:nvSpPr>
        <p:spPr>
          <a:xfrm>
            <a:off x="311700" y="1085850"/>
            <a:ext cx="8520600" cy="3703536"/>
          </a:xfrm>
        </p:spPr>
        <p:txBody>
          <a:bodyPr/>
          <a:lstStyle/>
          <a:p>
            <a:pPr marL="114300" indent="0">
              <a:buNone/>
            </a:pPr>
            <a:r>
              <a:rPr lang="en-US" sz="1400" dirty="0"/>
              <a:t>HCI is an academic discipline, which means studying people interacting with computer technology.</a:t>
            </a:r>
          </a:p>
          <a:p>
            <a:pPr marL="114300" indent="0">
              <a:buNone/>
            </a:pPr>
            <a:endParaRPr lang="en-US" sz="1400" dirty="0"/>
          </a:p>
          <a:p>
            <a:pPr marL="114300" indent="0">
              <a:buNone/>
            </a:pPr>
            <a:r>
              <a:rPr lang="en-US" sz="1400" dirty="0"/>
              <a:t>It is a design discipline, which means designing interventions for systems involving people and technology.</a:t>
            </a:r>
          </a:p>
          <a:p>
            <a:pPr>
              <a:buFont typeface="Arial" panose="020B0604020202020204" pitchFamily="34" charset="0"/>
              <a:buChar char="•"/>
            </a:pPr>
            <a:endParaRPr lang="en-US" sz="1400" dirty="0"/>
          </a:p>
          <a:p>
            <a:pPr marL="114300" indent="0">
              <a:buNone/>
            </a:pPr>
            <a:r>
              <a:rPr lang="en-US" sz="1400" dirty="0"/>
              <a:t>It is a multidisciplinary field of study focusing on the design of computer technology and, in particular, the interaction between humans (the users) and computers. While initially concerned with computers, HCI has since expanded to cover almost all forms of information technology design.</a:t>
            </a:r>
          </a:p>
          <a:p>
            <a:pPr>
              <a:buFont typeface="Arial" panose="020B0604020202020204" pitchFamily="34" charset="0"/>
              <a:buChar char="•"/>
            </a:pPr>
            <a:endParaRPr lang="en-US" sz="1400" dirty="0"/>
          </a:p>
          <a:p>
            <a:pPr marL="114300" indent="0">
              <a:buNone/>
            </a:pPr>
            <a:r>
              <a:rPr lang="en-US" sz="1400" dirty="0"/>
              <a:t>JOBCLICK is designed as per HCI “USE” words: </a:t>
            </a:r>
          </a:p>
          <a:p>
            <a:pPr>
              <a:buFont typeface="Arial" panose="020B0604020202020204" pitchFamily="34" charset="0"/>
              <a:buChar char="•"/>
            </a:pPr>
            <a:r>
              <a:rPr lang="en-US" sz="1400" dirty="0"/>
              <a:t>Useful – functional, does things.</a:t>
            </a:r>
          </a:p>
          <a:p>
            <a:pPr>
              <a:buFont typeface="Arial" panose="020B0604020202020204" pitchFamily="34" charset="0"/>
              <a:buChar char="•"/>
            </a:pPr>
            <a:r>
              <a:rPr lang="en-US" sz="1400" dirty="0"/>
              <a:t>Usable – easy to do things, does the right things, enjoyable, user experience.</a:t>
            </a:r>
          </a:p>
          <a:p>
            <a:pPr>
              <a:buFont typeface="Arial" panose="020B0604020202020204" pitchFamily="34" charset="0"/>
              <a:buChar char="•"/>
            </a:pPr>
            <a:r>
              <a:rPr lang="en-US" sz="1400" dirty="0"/>
              <a:t>Used – attractive, available. Acceptable to organization.</a:t>
            </a:r>
          </a:p>
          <a:p>
            <a:pPr marL="114300" indent="0">
              <a:buNone/>
            </a:pPr>
            <a:endParaRPr lang="en-US" sz="1200" dirty="0"/>
          </a:p>
          <a:p>
            <a:pPr marL="114300" indent="0">
              <a:buNone/>
            </a:pPr>
            <a:endParaRPr lang="en-US" sz="1200" dirty="0"/>
          </a:p>
          <a:p>
            <a:pPr>
              <a:buFont typeface="Arial" panose="020B0604020202020204" pitchFamily="34" charset="0"/>
              <a:buChar char="•"/>
            </a:pPr>
            <a:endParaRPr lang="en-US" sz="1400" dirty="0"/>
          </a:p>
        </p:txBody>
      </p:sp>
      <p:sp>
        <p:nvSpPr>
          <p:cNvPr id="4" name="Slide Number Placeholder 3">
            <a:extLst>
              <a:ext uri="{FF2B5EF4-FFF2-40B4-BE49-F238E27FC236}">
                <a16:creationId xmlns:a16="http://schemas.microsoft.com/office/drawing/2014/main" id="{34D99416-D793-4E91-8BD2-B572D212E64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dirty="0"/>
          </a:p>
        </p:txBody>
      </p:sp>
    </p:spTree>
    <p:extLst>
      <p:ext uri="{BB962C8B-B14F-4D97-AF65-F5344CB8AC3E}">
        <p14:creationId xmlns:p14="http://schemas.microsoft.com/office/powerpoint/2010/main" val="34720627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54F4D-F8FC-4DE4-852D-81BFF0214613}"/>
              </a:ext>
            </a:extLst>
          </p:cNvPr>
          <p:cNvSpPr>
            <a:spLocks noGrp="1"/>
          </p:cNvSpPr>
          <p:nvPr>
            <p:ph type="title"/>
          </p:nvPr>
        </p:nvSpPr>
        <p:spPr>
          <a:xfrm>
            <a:off x="284096" y="158129"/>
            <a:ext cx="8520600" cy="707400"/>
          </a:xfrm>
        </p:spPr>
        <p:txBody>
          <a:bodyPr/>
          <a:lstStyle/>
          <a:p>
            <a:r>
              <a:rPr lang="en-US" dirty="0"/>
              <a:t>USER RESEARCH METHODS</a:t>
            </a:r>
          </a:p>
        </p:txBody>
      </p:sp>
      <p:sp>
        <p:nvSpPr>
          <p:cNvPr id="3" name="Text Placeholder 2">
            <a:extLst>
              <a:ext uri="{FF2B5EF4-FFF2-40B4-BE49-F238E27FC236}">
                <a16:creationId xmlns:a16="http://schemas.microsoft.com/office/drawing/2014/main" id="{F5F3E18E-4509-4C2F-9F96-06C15EC5A8DE}"/>
              </a:ext>
            </a:extLst>
          </p:cNvPr>
          <p:cNvSpPr>
            <a:spLocks noGrp="1"/>
          </p:cNvSpPr>
          <p:nvPr>
            <p:ph type="body" idx="1"/>
          </p:nvPr>
        </p:nvSpPr>
        <p:spPr>
          <a:xfrm>
            <a:off x="284096" y="976478"/>
            <a:ext cx="8520600" cy="3302700"/>
          </a:xfrm>
        </p:spPr>
        <p:txBody>
          <a:bodyPr/>
          <a:lstStyle/>
          <a:p>
            <a:pPr>
              <a:lnSpc>
                <a:spcPct val="100000"/>
              </a:lnSpc>
              <a:buFont typeface="Arial" panose="020B0604020202020204" pitchFamily="34" charset="0"/>
              <a:buChar char="•"/>
            </a:pPr>
            <a:r>
              <a:rPr lang="en-US" sz="1400" dirty="0">
                <a:solidFill>
                  <a:schemeClr val="bg2">
                    <a:lumMod val="50000"/>
                  </a:schemeClr>
                </a:solidFill>
              </a:rPr>
              <a:t>User research is how you will know your product or service will work in the real world, with real people. It’s where you will uncover or validate the user needs which should form the basis of what you are designing.</a:t>
            </a:r>
          </a:p>
          <a:p>
            <a:pPr marL="114300" indent="0">
              <a:lnSpc>
                <a:spcPct val="100000"/>
              </a:lnSpc>
              <a:buNone/>
            </a:pPr>
            <a:endParaRPr lang="en-US" sz="1400" dirty="0">
              <a:solidFill>
                <a:schemeClr val="bg2">
                  <a:lumMod val="50000"/>
                </a:schemeClr>
              </a:solidFill>
            </a:endParaRPr>
          </a:p>
          <a:p>
            <a:pPr>
              <a:buFont typeface="Arial" panose="020B0604020202020204" pitchFamily="34" charset="0"/>
              <a:buChar char="•"/>
            </a:pPr>
            <a:r>
              <a:rPr lang="en-US" sz="1400" dirty="0">
                <a:solidFill>
                  <a:schemeClr val="bg2">
                    <a:lumMod val="50000"/>
                  </a:schemeClr>
                </a:solidFill>
              </a:rPr>
              <a:t>User research focuses on understanding user behaviors, needs, and motivations through observation techniques, task analysis, and other feedback methodologies.  </a:t>
            </a:r>
          </a:p>
          <a:p>
            <a:pPr marL="114300" indent="0">
              <a:buNone/>
            </a:pPr>
            <a:endParaRPr lang="en-US" sz="1400" dirty="0">
              <a:solidFill>
                <a:schemeClr val="bg2">
                  <a:lumMod val="50000"/>
                </a:schemeClr>
              </a:solidFill>
            </a:endParaRPr>
          </a:p>
          <a:p>
            <a:pPr>
              <a:buFont typeface="Arial" panose="020B0604020202020204" pitchFamily="34" charset="0"/>
              <a:buChar char="•"/>
            </a:pPr>
            <a:r>
              <a:rPr lang="en-US" sz="1400" dirty="0">
                <a:solidFill>
                  <a:schemeClr val="bg2">
                    <a:lumMod val="50000"/>
                  </a:schemeClr>
                </a:solidFill>
              </a:rPr>
              <a:t> It is the process of understanding the impact of design on an audience.</a:t>
            </a:r>
          </a:p>
          <a:p>
            <a:pPr marL="114300" indent="0">
              <a:buNone/>
            </a:pPr>
            <a:endParaRPr lang="en-US" sz="1400" dirty="0">
              <a:solidFill>
                <a:schemeClr val="bg2">
                  <a:lumMod val="50000"/>
                </a:schemeClr>
              </a:solidFill>
            </a:endParaRPr>
          </a:p>
          <a:p>
            <a:pPr>
              <a:buFont typeface="Arial" panose="020B0604020202020204" pitchFamily="34" charset="0"/>
              <a:buChar char="•"/>
            </a:pPr>
            <a:r>
              <a:rPr lang="en-US" sz="1400" dirty="0">
                <a:solidFill>
                  <a:schemeClr val="bg2">
                    <a:lumMod val="50000"/>
                  </a:schemeClr>
                </a:solidFill>
              </a:rPr>
              <a:t>The types of user research you can or should perform will depend on the type of site, system or app you are developing, your timeline, and your environment.</a:t>
            </a:r>
          </a:p>
          <a:p>
            <a:pPr marL="114300" indent="0">
              <a:buNone/>
            </a:pPr>
            <a:endParaRPr lang="en-US" sz="1400" dirty="0">
              <a:solidFill>
                <a:schemeClr val="bg2">
                  <a:lumMod val="50000"/>
                </a:schemeClr>
              </a:solidFill>
            </a:endParaRPr>
          </a:p>
          <a:p>
            <a:pPr>
              <a:buFont typeface="Arial" panose="020B0604020202020204" pitchFamily="34" charset="0"/>
              <a:buChar char="•"/>
            </a:pPr>
            <a:r>
              <a:rPr lang="en-US" sz="1400" dirty="0">
                <a:solidFill>
                  <a:schemeClr val="bg2">
                    <a:lumMod val="50000"/>
                  </a:schemeClr>
                </a:solidFill>
              </a:rPr>
              <a:t>Modern day UX research methods answer a wide range of questions. To know when to use which user research method, each of 20 methods is mapped across 3 dimensions and over time within a typical product-development process.</a:t>
            </a:r>
          </a:p>
          <a:p>
            <a:pPr>
              <a:buFont typeface="Arial" panose="020B0604020202020204" pitchFamily="34" charset="0"/>
              <a:buChar char="•"/>
            </a:pPr>
            <a:endParaRPr lang="en-US" sz="1200" dirty="0">
              <a:solidFill>
                <a:schemeClr val="bg2">
                  <a:lumMod val="50000"/>
                </a:schemeClr>
              </a:solidFill>
            </a:endParaRPr>
          </a:p>
        </p:txBody>
      </p:sp>
      <p:sp>
        <p:nvSpPr>
          <p:cNvPr id="4" name="Slide Number Placeholder 3">
            <a:extLst>
              <a:ext uri="{FF2B5EF4-FFF2-40B4-BE49-F238E27FC236}">
                <a16:creationId xmlns:a16="http://schemas.microsoft.com/office/drawing/2014/main" id="{CD6B5588-E518-428A-B659-D2D93DFB192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spTree>
    <p:extLst>
      <p:ext uri="{BB962C8B-B14F-4D97-AF65-F5344CB8AC3E}">
        <p14:creationId xmlns:p14="http://schemas.microsoft.com/office/powerpoint/2010/main" val="22708427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863CC-EA19-4201-98D9-1C1661661C3F}"/>
              </a:ext>
            </a:extLst>
          </p:cNvPr>
          <p:cNvSpPr>
            <a:spLocks noGrp="1"/>
          </p:cNvSpPr>
          <p:nvPr>
            <p:ph type="title"/>
          </p:nvPr>
        </p:nvSpPr>
        <p:spPr/>
        <p:txBody>
          <a:bodyPr/>
          <a:lstStyle/>
          <a:p>
            <a:r>
              <a:rPr lang="en-US" dirty="0"/>
              <a:t>USER INTERVIEWS</a:t>
            </a:r>
          </a:p>
        </p:txBody>
      </p:sp>
      <p:sp>
        <p:nvSpPr>
          <p:cNvPr id="3" name="Text Placeholder 2">
            <a:extLst>
              <a:ext uri="{FF2B5EF4-FFF2-40B4-BE49-F238E27FC236}">
                <a16:creationId xmlns:a16="http://schemas.microsoft.com/office/drawing/2014/main" id="{DE78A7B1-E11C-443C-82E9-CE39C9F2F0E5}"/>
              </a:ext>
            </a:extLst>
          </p:cNvPr>
          <p:cNvSpPr>
            <a:spLocks noGrp="1"/>
          </p:cNvSpPr>
          <p:nvPr>
            <p:ph type="body" idx="1"/>
          </p:nvPr>
        </p:nvSpPr>
        <p:spPr/>
        <p:txBody>
          <a:bodyPr/>
          <a:lstStyle/>
          <a:p>
            <a:pPr>
              <a:buFont typeface="Arial" panose="020B0604020202020204" pitchFamily="34" charset="0"/>
              <a:buChar char="•"/>
            </a:pPr>
            <a:r>
              <a:rPr lang="en-US" sz="1400" dirty="0"/>
              <a:t>A user interview is a UX research method during which a researcher asks one user, questions about a topic of interest (e.g., use of a system, behaviors and habits) with the goal of learning about that topic. It is also used to discover the attitudes, beliefs, and experiences of users (and potential users) of a product.</a:t>
            </a:r>
          </a:p>
          <a:p>
            <a:pPr>
              <a:buFont typeface="Arial" panose="020B0604020202020204" pitchFamily="34" charset="0"/>
              <a:buChar char="•"/>
            </a:pPr>
            <a:r>
              <a:rPr lang="en-US" sz="1400" dirty="0"/>
              <a:t>Unlike focus groups, which involve multiple users at the same time, user interviews are one-on-one sessions. UX Interviews tend to be a quick and easy way to collect user data. </a:t>
            </a:r>
          </a:p>
          <a:p>
            <a:pPr>
              <a:buFont typeface="Arial" panose="020B0604020202020204" pitchFamily="34" charset="0"/>
              <a:buChar char="•"/>
            </a:pPr>
            <a:r>
              <a:rPr lang="en-US" sz="1400" dirty="0"/>
              <a:t>Interviews are typically conducted by one interviewer speaking to one user at a time for 30 minutes to an hour or can take place face-to-face, over the phone, or via video streaming.</a:t>
            </a:r>
          </a:p>
          <a:p>
            <a:pPr>
              <a:buFont typeface="Arial" panose="020B0604020202020204" pitchFamily="34" charset="0"/>
              <a:buChar char="•"/>
            </a:pPr>
            <a:r>
              <a:rPr lang="en-US" sz="1400" dirty="0"/>
              <a:t>User interviews follow a structured methodology whereby the interviewer prepares a number of topics to cover, makes a record of what is said in the interview, and systematically analyzes the conversation after the interview.</a:t>
            </a:r>
          </a:p>
          <a:p>
            <a:pPr marL="114300" indent="0">
              <a:buNone/>
            </a:pPr>
            <a:endParaRPr lang="en-US" sz="1400" dirty="0"/>
          </a:p>
          <a:p>
            <a:pPr>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115B7E1D-2B76-41BF-909B-95C2E1C1097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spTree>
    <p:extLst>
      <p:ext uri="{BB962C8B-B14F-4D97-AF65-F5344CB8AC3E}">
        <p14:creationId xmlns:p14="http://schemas.microsoft.com/office/powerpoint/2010/main" val="23226249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4D61701-5FA3-42C4-8F14-007FE3C258BE}"/>
              </a:ext>
            </a:extLst>
          </p:cNvPr>
          <p:cNvSpPr>
            <a:spLocks noGrp="1"/>
          </p:cNvSpPr>
          <p:nvPr>
            <p:ph type="body" idx="1"/>
          </p:nvPr>
        </p:nvSpPr>
        <p:spPr>
          <a:xfrm>
            <a:off x="311700" y="212651"/>
            <a:ext cx="8520600" cy="4752754"/>
          </a:xfrm>
        </p:spPr>
        <p:txBody>
          <a:bodyPr/>
          <a:lstStyle/>
          <a:p>
            <a:pPr marL="114300" indent="0">
              <a:buNone/>
            </a:pPr>
            <a:r>
              <a:rPr lang="en-US" sz="3200" b="1" dirty="0">
                <a:solidFill>
                  <a:schemeClr val="accent1"/>
                </a:solidFill>
                <a:latin typeface="PT Sans Narrow" panose="020B0604020202020204" charset="0"/>
              </a:rPr>
              <a:t>Sample Questionnaire</a:t>
            </a:r>
          </a:p>
          <a:p>
            <a:pPr marL="114300" indent="0">
              <a:buNone/>
            </a:pPr>
            <a:endParaRPr lang="en-US" dirty="0"/>
          </a:p>
          <a:p>
            <a:pPr>
              <a:buAutoNum type="arabicPeriod"/>
            </a:pPr>
            <a:r>
              <a:rPr lang="en-US" sz="1400" dirty="0"/>
              <a:t>What do you think about this application look and feel?</a:t>
            </a:r>
          </a:p>
          <a:p>
            <a:pPr marL="114300" indent="0">
              <a:buNone/>
            </a:pPr>
            <a:endParaRPr lang="en-US" sz="1400" dirty="0"/>
          </a:p>
          <a:p>
            <a:pPr marL="114300" indent="0">
              <a:buNone/>
            </a:pPr>
            <a:r>
              <a:rPr lang="en-US" sz="1400" dirty="0"/>
              <a:t>2. Are you able to navigate to any particular section effortlessly like contact page?</a:t>
            </a:r>
          </a:p>
          <a:p>
            <a:pPr marL="114300" indent="0">
              <a:buNone/>
            </a:pPr>
            <a:endParaRPr lang="en-US" sz="1400" dirty="0"/>
          </a:p>
          <a:p>
            <a:pPr marL="114300" indent="0">
              <a:buNone/>
            </a:pPr>
            <a:r>
              <a:rPr lang="en-US" sz="1400" dirty="0"/>
              <a:t>3. Was there anything surprising or unexpected about this product? </a:t>
            </a:r>
          </a:p>
          <a:p>
            <a:pPr marL="114300" indent="0">
              <a:buNone/>
            </a:pPr>
            <a:endParaRPr lang="en-US" sz="1400" dirty="0"/>
          </a:p>
          <a:p>
            <a:pPr marL="114300" indent="0">
              <a:buNone/>
            </a:pPr>
            <a:r>
              <a:rPr lang="en-US" sz="1400" dirty="0"/>
              <a:t>4. If there are two such similar websites, which website will you prefer and why?</a:t>
            </a:r>
          </a:p>
          <a:p>
            <a:pPr marL="114300" indent="0">
              <a:buNone/>
            </a:pPr>
            <a:endParaRPr lang="en-US" sz="1400" dirty="0"/>
          </a:p>
          <a:p>
            <a:pPr marL="114300" indent="0">
              <a:buNone/>
            </a:pPr>
            <a:r>
              <a:rPr lang="en-US" sz="1400" dirty="0"/>
              <a:t>5. When did you last time purchased/used/subscribed for a product/service?</a:t>
            </a:r>
          </a:p>
          <a:p>
            <a:pPr marL="114300" indent="0">
              <a:buNone/>
            </a:pPr>
            <a:endParaRPr lang="en-US" sz="1400" dirty="0"/>
          </a:p>
          <a:p>
            <a:pPr marL="114300" indent="0">
              <a:buNone/>
            </a:pPr>
            <a:r>
              <a:rPr lang="en-US" sz="1400" dirty="0"/>
              <a:t>6. What might keep people from using this product? </a:t>
            </a:r>
          </a:p>
          <a:p>
            <a:pPr marL="114300" indent="0">
              <a:buNone/>
            </a:pPr>
            <a:endParaRPr lang="en-US" sz="1400" dirty="0"/>
          </a:p>
          <a:p>
            <a:pPr marL="114300" indent="0">
              <a:buNone/>
            </a:pPr>
            <a:r>
              <a:rPr lang="en-US" sz="1400" dirty="0"/>
              <a:t>7. What type of people you think will use this product/service?</a:t>
            </a:r>
          </a:p>
          <a:p>
            <a:pPr marL="114300" indent="0">
              <a:buNone/>
            </a:pPr>
            <a:endParaRPr lang="en-US" sz="1400" dirty="0"/>
          </a:p>
          <a:p>
            <a:pPr marL="114300" indent="0">
              <a:buNone/>
            </a:pPr>
            <a:r>
              <a:rPr lang="en-US" sz="1400" dirty="0"/>
              <a:t>8. Was there anything you expected to happen but didn’t happen?</a:t>
            </a:r>
          </a:p>
          <a:p>
            <a:endParaRPr lang="en-US" sz="1400" dirty="0"/>
          </a:p>
          <a:p>
            <a:pPr marL="114300" indent="0">
              <a:buNone/>
            </a:pPr>
            <a:endParaRPr lang="en-US" dirty="0"/>
          </a:p>
        </p:txBody>
      </p:sp>
      <p:sp>
        <p:nvSpPr>
          <p:cNvPr id="4" name="Slide Number Placeholder 3">
            <a:extLst>
              <a:ext uri="{FF2B5EF4-FFF2-40B4-BE49-F238E27FC236}">
                <a16:creationId xmlns:a16="http://schemas.microsoft.com/office/drawing/2014/main" id="{068EE59E-7F79-4D30-A32B-AFF61B32966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a:p>
        </p:txBody>
      </p:sp>
    </p:spTree>
    <p:extLst>
      <p:ext uri="{BB962C8B-B14F-4D97-AF65-F5344CB8AC3E}">
        <p14:creationId xmlns:p14="http://schemas.microsoft.com/office/powerpoint/2010/main" val="2499309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STRATEGY PLANE</a:t>
            </a:r>
            <a:endParaRPr dirty="0"/>
          </a:p>
        </p:txBody>
      </p:sp>
      <p:sp>
        <p:nvSpPr>
          <p:cNvPr id="82" name="Google Shape;82;p15"/>
          <p:cNvSpPr/>
          <p:nvPr/>
        </p:nvSpPr>
        <p:spPr>
          <a:xfrm>
            <a:off x="508200" y="1777400"/>
            <a:ext cx="3730500" cy="1866300"/>
          </a:xfrm>
          <a:prstGeom prst="chevron">
            <a:avLst>
              <a:gd name="adj" fmla="val 50000"/>
            </a:avLst>
          </a:prstGeom>
          <a:solidFill>
            <a:srgbClr val="6D9EEB"/>
          </a:solid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800" b="1"/>
              <a:t>PRODUCT  OBJECTIVE</a:t>
            </a:r>
            <a:endParaRPr sz="1800" b="1" dirty="0"/>
          </a:p>
        </p:txBody>
      </p:sp>
      <p:sp>
        <p:nvSpPr>
          <p:cNvPr id="83" name="Google Shape;83;p15"/>
          <p:cNvSpPr/>
          <p:nvPr/>
        </p:nvSpPr>
        <p:spPr>
          <a:xfrm>
            <a:off x="4657650" y="1777400"/>
            <a:ext cx="3814800" cy="1866300"/>
          </a:xfrm>
          <a:prstGeom prst="chevron">
            <a:avLst>
              <a:gd name="adj" fmla="val 50000"/>
            </a:avLst>
          </a:prstGeom>
          <a:solidFill>
            <a:srgbClr val="C27BA0"/>
          </a:solidFill>
          <a:ln w="9525" cap="flat" cmpd="sng">
            <a:solidFill>
              <a:srgbClr val="C27B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t>USER NEEDS</a:t>
            </a:r>
            <a:endParaRPr sz="1800" b="1" dirty="0"/>
          </a:p>
        </p:txBody>
      </p:sp>
      <p:sp>
        <p:nvSpPr>
          <p:cNvPr id="84" name="Google Shape;84;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solidFill>
                  <a:schemeClr val="dk2"/>
                </a:solidFill>
                <a:latin typeface="Open Sans"/>
                <a:ea typeface="Open Sans"/>
                <a:cs typeface="Open Sans"/>
                <a:sym typeface="Open Sans"/>
              </a:rPr>
              <a:t>3</a:t>
            </a:fld>
            <a:endParaRPr dirty="0">
              <a:solidFill>
                <a:schemeClr val="dk2"/>
              </a:solidFill>
              <a:latin typeface="Open Sans"/>
              <a:ea typeface="Open Sans"/>
              <a:cs typeface="Open Sans"/>
              <a:sym typeface="Open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49730-578B-412F-A74E-2333ECBB92B4}"/>
              </a:ext>
            </a:extLst>
          </p:cNvPr>
          <p:cNvSpPr>
            <a:spLocks noGrp="1"/>
          </p:cNvSpPr>
          <p:nvPr>
            <p:ph type="title"/>
          </p:nvPr>
        </p:nvSpPr>
        <p:spPr/>
        <p:txBody>
          <a:bodyPr/>
          <a:lstStyle/>
          <a:p>
            <a:r>
              <a:rPr lang="en-US" dirty="0"/>
              <a:t>USABILITY TESTING</a:t>
            </a:r>
          </a:p>
        </p:txBody>
      </p:sp>
      <p:sp>
        <p:nvSpPr>
          <p:cNvPr id="3" name="Text Placeholder 2">
            <a:extLst>
              <a:ext uri="{FF2B5EF4-FFF2-40B4-BE49-F238E27FC236}">
                <a16:creationId xmlns:a16="http://schemas.microsoft.com/office/drawing/2014/main" id="{ABC6FEF3-6B03-4887-A001-C3EE32A5371F}"/>
              </a:ext>
            </a:extLst>
          </p:cNvPr>
          <p:cNvSpPr>
            <a:spLocks noGrp="1"/>
          </p:cNvSpPr>
          <p:nvPr>
            <p:ph type="body" idx="1"/>
          </p:nvPr>
        </p:nvSpPr>
        <p:spPr/>
        <p:txBody>
          <a:bodyPr/>
          <a:lstStyle/>
          <a:p>
            <a:pPr marL="114300" indent="0">
              <a:buNone/>
            </a:pPr>
            <a:r>
              <a:rPr lang="en-US" sz="1400" dirty="0"/>
              <a:t>The idea of usability testing is to know how the users do it; what is the user flow and what aspects need to be improved. Observe what the users do, if they succeed or not, and where they have difficulties with the user interface. Let the users do their thing, don’t help them, just observe.</a:t>
            </a:r>
          </a:p>
          <a:p>
            <a:pPr marL="114300" indent="0">
              <a:buNone/>
            </a:pPr>
            <a:endParaRPr lang="en-US" sz="1400" dirty="0"/>
          </a:p>
          <a:p>
            <a:pPr marL="114300" lvl="0" indent="0">
              <a:buNone/>
            </a:pPr>
            <a:r>
              <a:rPr lang="en-US" sz="1400" dirty="0"/>
              <a:t>During a usability test, we:</a:t>
            </a:r>
          </a:p>
          <a:p>
            <a:pPr lvl="0">
              <a:buFont typeface="Arial" panose="020B0604020202020204" pitchFamily="34" charset="0"/>
              <a:buChar char="•"/>
            </a:pPr>
            <a:r>
              <a:rPr lang="en-US" sz="1400" dirty="0"/>
              <a:t>Learnt if participants were able to complete specified tasks successfully and,</a:t>
            </a:r>
          </a:p>
          <a:p>
            <a:pPr lvl="0">
              <a:buFont typeface="Arial" panose="020B0604020202020204" pitchFamily="34" charset="0"/>
              <a:buChar char="•"/>
            </a:pPr>
            <a:r>
              <a:rPr lang="en-US" sz="1400" dirty="0"/>
              <a:t>Identified how long it took to complete specified tasks.</a:t>
            </a:r>
          </a:p>
          <a:p>
            <a:pPr lvl="0">
              <a:buFont typeface="Arial" panose="020B0604020202020204" pitchFamily="34" charset="0"/>
              <a:buChar char="•"/>
            </a:pPr>
            <a:r>
              <a:rPr lang="en-US" sz="1400" dirty="0"/>
              <a:t>Found out how satisfied participants were with our Website.</a:t>
            </a:r>
          </a:p>
          <a:p>
            <a:pPr lvl="0">
              <a:buFont typeface="Arial" panose="020B0604020202020204" pitchFamily="34" charset="0"/>
              <a:buChar char="•"/>
            </a:pPr>
            <a:r>
              <a:rPr lang="en-US" sz="1400" dirty="0"/>
              <a:t>Identified changes required to improve user performance and satisfaction.</a:t>
            </a:r>
          </a:p>
          <a:p>
            <a:pPr lvl="0">
              <a:buFont typeface="Arial" panose="020B0604020202020204" pitchFamily="34" charset="0"/>
              <a:buChar char="•"/>
            </a:pPr>
            <a:r>
              <a:rPr lang="en-US" sz="1400" dirty="0"/>
              <a:t>And analyzed the performance to see if it meets our usability objectives.</a:t>
            </a:r>
          </a:p>
          <a:p>
            <a:pPr marL="114300" indent="0">
              <a:buNone/>
            </a:pPr>
            <a:endParaRPr lang="en-US" sz="1400" dirty="0"/>
          </a:p>
        </p:txBody>
      </p:sp>
      <p:sp>
        <p:nvSpPr>
          <p:cNvPr id="4" name="Slide Number Placeholder 3">
            <a:extLst>
              <a:ext uri="{FF2B5EF4-FFF2-40B4-BE49-F238E27FC236}">
                <a16:creationId xmlns:a16="http://schemas.microsoft.com/office/drawing/2014/main" id="{F38E16FE-8A70-4618-965E-4F58FB1A55B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spTree>
    <p:extLst>
      <p:ext uri="{BB962C8B-B14F-4D97-AF65-F5344CB8AC3E}">
        <p14:creationId xmlns:p14="http://schemas.microsoft.com/office/powerpoint/2010/main" val="15588906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40764-8429-443A-9D15-40E8AB76FCC6}"/>
              </a:ext>
            </a:extLst>
          </p:cNvPr>
          <p:cNvSpPr>
            <a:spLocks noGrp="1"/>
          </p:cNvSpPr>
          <p:nvPr>
            <p:ph type="title"/>
          </p:nvPr>
        </p:nvSpPr>
        <p:spPr>
          <a:xfrm>
            <a:off x="308249" y="68695"/>
            <a:ext cx="8520600" cy="707400"/>
          </a:xfrm>
        </p:spPr>
        <p:txBody>
          <a:bodyPr/>
          <a:lstStyle/>
          <a:p>
            <a:r>
              <a:rPr lang="en-US" dirty="0"/>
              <a:t>INTERCEPT INTERVIEWS</a:t>
            </a:r>
          </a:p>
        </p:txBody>
      </p:sp>
      <p:sp>
        <p:nvSpPr>
          <p:cNvPr id="3" name="Text Placeholder 2">
            <a:extLst>
              <a:ext uri="{FF2B5EF4-FFF2-40B4-BE49-F238E27FC236}">
                <a16:creationId xmlns:a16="http://schemas.microsoft.com/office/drawing/2014/main" id="{44D44EF6-BFF5-441A-9980-A6A0FF3C5EF7}"/>
              </a:ext>
            </a:extLst>
          </p:cNvPr>
          <p:cNvSpPr>
            <a:spLocks noGrp="1"/>
          </p:cNvSpPr>
          <p:nvPr>
            <p:ph type="body" idx="1"/>
          </p:nvPr>
        </p:nvSpPr>
        <p:spPr>
          <a:xfrm>
            <a:off x="253040" y="821084"/>
            <a:ext cx="8520600" cy="4078720"/>
          </a:xfrm>
        </p:spPr>
        <p:txBody>
          <a:bodyPr/>
          <a:lstStyle/>
          <a:p>
            <a:pPr marL="114300" indent="0">
              <a:buNone/>
            </a:pPr>
            <a:r>
              <a:rPr lang="en-US" sz="1400" dirty="0"/>
              <a:t>Intercept research is a commonly used mode of marketing data collection. Intercept research, also known as Store Intercepts or Street Intercepts, is designed to conduct surveys with consumers on site, while they are interacting with the client’s business.</a:t>
            </a:r>
          </a:p>
          <a:p>
            <a:pPr marL="114300" indent="0">
              <a:buNone/>
            </a:pPr>
            <a:endParaRPr lang="en-US" sz="1400" dirty="0">
              <a:sym typeface="Calibri"/>
            </a:endParaRPr>
          </a:p>
          <a:p>
            <a:pPr marL="114300" indent="0">
              <a:buNone/>
            </a:pPr>
            <a:r>
              <a:rPr lang="en-US" sz="1400" b="1" dirty="0">
                <a:solidFill>
                  <a:schemeClr val="bg2">
                    <a:lumMod val="50000"/>
                  </a:schemeClr>
                </a:solidFill>
                <a:sym typeface="Calibri"/>
              </a:rPr>
              <a:t>Intercept Form:</a:t>
            </a:r>
          </a:p>
          <a:p>
            <a:pPr marL="0" lvl="0" indent="0">
              <a:lnSpc>
                <a:spcPct val="107916"/>
              </a:lnSpc>
              <a:spcBef>
                <a:spcPts val="800"/>
              </a:spcBef>
              <a:buClr>
                <a:srgbClr val="000000"/>
              </a:buClr>
              <a:buSzPts val="1100"/>
              <a:buNone/>
            </a:pPr>
            <a:r>
              <a:rPr lang="en-US" sz="1400" dirty="0">
                <a:sym typeface="Calibri"/>
              </a:rPr>
              <a:t>User Name :</a:t>
            </a:r>
          </a:p>
          <a:p>
            <a:pPr marL="0" lvl="0" indent="0">
              <a:lnSpc>
                <a:spcPct val="107916"/>
              </a:lnSpc>
              <a:spcBef>
                <a:spcPts val="800"/>
              </a:spcBef>
              <a:buClr>
                <a:srgbClr val="000000"/>
              </a:buClr>
              <a:buSzPts val="1100"/>
              <a:buNone/>
            </a:pPr>
            <a:r>
              <a:rPr lang="en-US" sz="1400" dirty="0">
                <a:sym typeface="Calibri"/>
              </a:rPr>
              <a:t>Branch:</a:t>
            </a:r>
          </a:p>
          <a:p>
            <a:pPr marL="0" lvl="0" indent="0">
              <a:lnSpc>
                <a:spcPct val="107916"/>
              </a:lnSpc>
              <a:spcBef>
                <a:spcPts val="800"/>
              </a:spcBef>
              <a:buClr>
                <a:srgbClr val="000000"/>
              </a:buClr>
              <a:buSzPts val="1100"/>
              <a:buNone/>
            </a:pPr>
            <a:r>
              <a:rPr lang="en-US" sz="1400" dirty="0">
                <a:sym typeface="Calibri"/>
              </a:rPr>
              <a:t>NUID:</a:t>
            </a:r>
          </a:p>
          <a:p>
            <a:pPr marL="0" lvl="0" indent="0">
              <a:lnSpc>
                <a:spcPct val="107916"/>
              </a:lnSpc>
              <a:spcBef>
                <a:spcPts val="800"/>
              </a:spcBef>
              <a:buClr>
                <a:srgbClr val="000000"/>
              </a:buClr>
              <a:buSzPts val="1100"/>
              <a:buNone/>
            </a:pPr>
            <a:r>
              <a:rPr lang="en-US" sz="1400" dirty="0">
                <a:sym typeface="Calibri"/>
              </a:rPr>
              <a:t>1)How easy you find to use the application:</a:t>
            </a:r>
          </a:p>
          <a:p>
            <a:pPr marL="0" lvl="0" indent="0">
              <a:lnSpc>
                <a:spcPct val="107916"/>
              </a:lnSpc>
              <a:spcBef>
                <a:spcPts val="800"/>
              </a:spcBef>
              <a:buClr>
                <a:srgbClr val="000000"/>
              </a:buClr>
              <a:buSzPts val="1100"/>
              <a:buNone/>
            </a:pPr>
            <a:r>
              <a:rPr lang="en-US" sz="1400" dirty="0">
                <a:sym typeface="Calibri"/>
              </a:rPr>
              <a:t>             Bad</a:t>
            </a:r>
          </a:p>
          <a:p>
            <a:pPr marL="0" lvl="0" indent="0">
              <a:lnSpc>
                <a:spcPct val="107916"/>
              </a:lnSpc>
              <a:spcBef>
                <a:spcPts val="800"/>
              </a:spcBef>
              <a:buClr>
                <a:srgbClr val="000000"/>
              </a:buClr>
              <a:buSzPts val="1100"/>
              <a:buNone/>
            </a:pPr>
            <a:r>
              <a:rPr lang="en-US" sz="1400" dirty="0">
                <a:sym typeface="Calibri"/>
              </a:rPr>
              <a:t>             Moderate</a:t>
            </a:r>
          </a:p>
          <a:p>
            <a:pPr marL="0" lvl="0" indent="0">
              <a:lnSpc>
                <a:spcPct val="107916"/>
              </a:lnSpc>
              <a:spcBef>
                <a:spcPts val="800"/>
              </a:spcBef>
              <a:buClr>
                <a:srgbClr val="000000"/>
              </a:buClr>
              <a:buSzPts val="1100"/>
              <a:buNone/>
            </a:pPr>
            <a:r>
              <a:rPr lang="en-US" sz="1400" dirty="0">
                <a:sym typeface="Calibri"/>
              </a:rPr>
              <a:t>             Good    </a:t>
            </a:r>
          </a:p>
          <a:p>
            <a:pPr marL="0" lvl="0" indent="0">
              <a:lnSpc>
                <a:spcPct val="107916"/>
              </a:lnSpc>
              <a:spcBef>
                <a:spcPts val="800"/>
              </a:spcBef>
              <a:buClr>
                <a:srgbClr val="000000"/>
              </a:buClr>
              <a:buSzPts val="1100"/>
              <a:buNone/>
            </a:pPr>
            <a:r>
              <a:rPr lang="en-US" sz="1400" dirty="0">
                <a:sym typeface="Calibri"/>
              </a:rPr>
              <a:t>             Excellent</a:t>
            </a:r>
          </a:p>
        </p:txBody>
      </p:sp>
      <p:sp>
        <p:nvSpPr>
          <p:cNvPr id="4" name="Slide Number Placeholder 3">
            <a:extLst>
              <a:ext uri="{FF2B5EF4-FFF2-40B4-BE49-F238E27FC236}">
                <a16:creationId xmlns:a16="http://schemas.microsoft.com/office/drawing/2014/main" id="{91A25B8E-C6D0-4166-9E33-B2066D0C892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dirty="0"/>
          </a:p>
        </p:txBody>
      </p:sp>
    </p:spTree>
    <p:extLst>
      <p:ext uri="{BB962C8B-B14F-4D97-AF65-F5344CB8AC3E}">
        <p14:creationId xmlns:p14="http://schemas.microsoft.com/office/powerpoint/2010/main" val="480414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DD84E-627C-451D-A695-23C10E02E01D}"/>
              </a:ext>
            </a:extLst>
          </p:cNvPr>
          <p:cNvSpPr>
            <a:spLocks noGrp="1"/>
          </p:cNvSpPr>
          <p:nvPr>
            <p:ph type="title"/>
          </p:nvPr>
        </p:nvSpPr>
        <p:spPr>
          <a:xfrm>
            <a:off x="311700" y="331600"/>
            <a:ext cx="8520600" cy="741013"/>
          </a:xfrm>
        </p:spPr>
        <p:txBody>
          <a:bodyPr/>
          <a:lstStyle/>
          <a:p>
            <a:r>
              <a:rPr lang="en-US" dirty="0"/>
              <a:t>INTERCEPT INTERVIEWS</a:t>
            </a:r>
          </a:p>
        </p:txBody>
      </p:sp>
      <p:sp>
        <p:nvSpPr>
          <p:cNvPr id="3" name="Text Placeholder 2">
            <a:extLst>
              <a:ext uri="{FF2B5EF4-FFF2-40B4-BE49-F238E27FC236}">
                <a16:creationId xmlns:a16="http://schemas.microsoft.com/office/drawing/2014/main" id="{4066318B-1605-4043-BB09-E850A3BE4201}"/>
              </a:ext>
            </a:extLst>
          </p:cNvPr>
          <p:cNvSpPr>
            <a:spLocks noGrp="1"/>
          </p:cNvSpPr>
          <p:nvPr>
            <p:ph type="body" idx="1"/>
          </p:nvPr>
        </p:nvSpPr>
        <p:spPr>
          <a:xfrm>
            <a:off x="346953" y="1162322"/>
            <a:ext cx="8520600" cy="3739287"/>
          </a:xfrm>
        </p:spPr>
        <p:txBody>
          <a:bodyPr/>
          <a:lstStyle/>
          <a:p>
            <a:pPr marL="0" lvl="0" indent="0">
              <a:lnSpc>
                <a:spcPct val="107916"/>
              </a:lnSpc>
              <a:buClr>
                <a:srgbClr val="000000"/>
              </a:buClr>
              <a:buSzPts val="1100"/>
              <a:buNone/>
            </a:pPr>
            <a:r>
              <a:rPr lang="en-US" sz="1200" dirty="0">
                <a:solidFill>
                  <a:schemeClr val="bg2">
                    <a:lumMod val="50000"/>
                  </a:schemeClr>
                </a:solidFill>
                <a:latin typeface="Calibri"/>
                <a:ea typeface="Calibri"/>
                <a:cs typeface="Calibri"/>
                <a:sym typeface="Calibri"/>
              </a:rPr>
              <a:t>2)How is the look and feel of the website Interface:</a:t>
            </a:r>
          </a:p>
          <a:p>
            <a:pPr marL="0" lvl="0" indent="0">
              <a:lnSpc>
                <a:spcPct val="107916"/>
              </a:lnSpc>
              <a:spcBef>
                <a:spcPts val="800"/>
              </a:spcBef>
              <a:buClr>
                <a:srgbClr val="000000"/>
              </a:buClr>
              <a:buSzPts val="1100"/>
              <a:buNone/>
            </a:pPr>
            <a:r>
              <a:rPr lang="en-US" sz="1200" dirty="0">
                <a:solidFill>
                  <a:schemeClr val="bg2">
                    <a:lumMod val="50000"/>
                  </a:schemeClr>
                </a:solidFill>
                <a:latin typeface="Calibri"/>
                <a:ea typeface="Calibri"/>
                <a:cs typeface="Calibri"/>
                <a:sym typeface="Calibri"/>
              </a:rPr>
              <a:t>             Bad</a:t>
            </a:r>
          </a:p>
          <a:p>
            <a:pPr marL="0" lvl="0" indent="0">
              <a:lnSpc>
                <a:spcPct val="107916"/>
              </a:lnSpc>
              <a:spcBef>
                <a:spcPts val="800"/>
              </a:spcBef>
              <a:buClr>
                <a:srgbClr val="000000"/>
              </a:buClr>
              <a:buSzPts val="1100"/>
              <a:buNone/>
            </a:pPr>
            <a:r>
              <a:rPr lang="en-US" sz="1200" dirty="0">
                <a:solidFill>
                  <a:schemeClr val="bg2">
                    <a:lumMod val="50000"/>
                  </a:schemeClr>
                </a:solidFill>
                <a:latin typeface="Calibri"/>
                <a:ea typeface="Calibri"/>
                <a:cs typeface="Calibri"/>
                <a:sym typeface="Calibri"/>
              </a:rPr>
              <a:t>             Moderate</a:t>
            </a:r>
          </a:p>
          <a:p>
            <a:pPr marL="0" lvl="0" indent="0">
              <a:lnSpc>
                <a:spcPct val="107916"/>
              </a:lnSpc>
              <a:spcBef>
                <a:spcPts val="800"/>
              </a:spcBef>
              <a:buClr>
                <a:srgbClr val="000000"/>
              </a:buClr>
              <a:buSzPts val="1100"/>
              <a:buNone/>
            </a:pPr>
            <a:r>
              <a:rPr lang="en-US" sz="1200" dirty="0">
                <a:solidFill>
                  <a:schemeClr val="bg2">
                    <a:lumMod val="50000"/>
                  </a:schemeClr>
                </a:solidFill>
                <a:latin typeface="Calibri"/>
                <a:ea typeface="Calibri"/>
                <a:cs typeface="Calibri"/>
                <a:sym typeface="Calibri"/>
              </a:rPr>
              <a:t>             Good    </a:t>
            </a:r>
          </a:p>
          <a:p>
            <a:pPr marL="0" lvl="0" indent="0">
              <a:lnSpc>
                <a:spcPct val="107916"/>
              </a:lnSpc>
              <a:spcBef>
                <a:spcPts val="800"/>
              </a:spcBef>
              <a:buClr>
                <a:srgbClr val="000000"/>
              </a:buClr>
              <a:buSzPts val="1100"/>
              <a:buNone/>
            </a:pPr>
            <a:r>
              <a:rPr lang="en-US" sz="1200" dirty="0">
                <a:solidFill>
                  <a:schemeClr val="bg2">
                    <a:lumMod val="50000"/>
                  </a:schemeClr>
                </a:solidFill>
                <a:latin typeface="Calibri"/>
                <a:ea typeface="Calibri"/>
                <a:cs typeface="Calibri"/>
                <a:sym typeface="Calibri"/>
              </a:rPr>
              <a:t>             Excellent</a:t>
            </a:r>
          </a:p>
          <a:p>
            <a:pPr marL="0" lvl="0" indent="0">
              <a:lnSpc>
                <a:spcPct val="107916"/>
              </a:lnSpc>
              <a:spcBef>
                <a:spcPts val="800"/>
              </a:spcBef>
              <a:buClr>
                <a:srgbClr val="000000"/>
              </a:buClr>
              <a:buSzPts val="1100"/>
              <a:buNone/>
            </a:pPr>
            <a:r>
              <a:rPr lang="en-US" sz="1200" dirty="0">
                <a:solidFill>
                  <a:schemeClr val="bg2">
                    <a:lumMod val="50000"/>
                  </a:schemeClr>
                </a:solidFill>
                <a:latin typeface="Calibri"/>
                <a:ea typeface="Calibri"/>
                <a:cs typeface="Calibri"/>
                <a:sym typeface="Calibri"/>
              </a:rPr>
              <a:t>3)How useful it can be for physically challenged people</a:t>
            </a:r>
          </a:p>
          <a:p>
            <a:pPr marL="0" lvl="0" indent="0">
              <a:lnSpc>
                <a:spcPct val="107916"/>
              </a:lnSpc>
              <a:spcBef>
                <a:spcPts val="800"/>
              </a:spcBef>
              <a:buClr>
                <a:srgbClr val="000000"/>
              </a:buClr>
              <a:buSzPts val="1100"/>
              <a:buNone/>
            </a:pPr>
            <a:r>
              <a:rPr lang="en-US" sz="1200" dirty="0">
                <a:solidFill>
                  <a:schemeClr val="bg2">
                    <a:lumMod val="50000"/>
                  </a:schemeClr>
                </a:solidFill>
                <a:latin typeface="Calibri"/>
                <a:ea typeface="Calibri"/>
                <a:cs typeface="Calibri"/>
                <a:sym typeface="Calibri"/>
              </a:rPr>
              <a:t>             Bad</a:t>
            </a:r>
          </a:p>
          <a:p>
            <a:pPr marL="0" lvl="0" indent="0">
              <a:lnSpc>
                <a:spcPct val="107916"/>
              </a:lnSpc>
              <a:spcBef>
                <a:spcPts val="800"/>
              </a:spcBef>
              <a:buClr>
                <a:srgbClr val="000000"/>
              </a:buClr>
              <a:buSzPts val="1100"/>
              <a:buNone/>
            </a:pPr>
            <a:r>
              <a:rPr lang="en-US" sz="1200" dirty="0">
                <a:solidFill>
                  <a:schemeClr val="bg2">
                    <a:lumMod val="50000"/>
                  </a:schemeClr>
                </a:solidFill>
                <a:latin typeface="Calibri"/>
                <a:ea typeface="Calibri"/>
                <a:cs typeface="Calibri"/>
                <a:sym typeface="Calibri"/>
              </a:rPr>
              <a:t>             Moderate</a:t>
            </a:r>
          </a:p>
          <a:p>
            <a:pPr marL="0" lvl="0" indent="0">
              <a:lnSpc>
                <a:spcPct val="107916"/>
              </a:lnSpc>
              <a:spcBef>
                <a:spcPts val="800"/>
              </a:spcBef>
              <a:buClr>
                <a:srgbClr val="000000"/>
              </a:buClr>
              <a:buSzPts val="1100"/>
              <a:buNone/>
            </a:pPr>
            <a:r>
              <a:rPr lang="en-US" sz="1200" dirty="0">
                <a:solidFill>
                  <a:schemeClr val="bg2">
                    <a:lumMod val="50000"/>
                  </a:schemeClr>
                </a:solidFill>
                <a:latin typeface="Calibri"/>
                <a:ea typeface="Calibri"/>
                <a:cs typeface="Calibri"/>
                <a:sym typeface="Calibri"/>
              </a:rPr>
              <a:t>             Good    </a:t>
            </a:r>
          </a:p>
          <a:p>
            <a:pPr marL="0" lvl="0" indent="0">
              <a:lnSpc>
                <a:spcPct val="107916"/>
              </a:lnSpc>
              <a:spcBef>
                <a:spcPts val="800"/>
              </a:spcBef>
              <a:buClr>
                <a:srgbClr val="000000"/>
              </a:buClr>
              <a:buSzPts val="1100"/>
              <a:buNone/>
            </a:pPr>
            <a:r>
              <a:rPr lang="en-US" sz="1200" dirty="0">
                <a:solidFill>
                  <a:schemeClr val="bg2">
                    <a:lumMod val="50000"/>
                  </a:schemeClr>
                </a:solidFill>
                <a:latin typeface="Calibri"/>
                <a:ea typeface="Calibri"/>
                <a:cs typeface="Calibri"/>
                <a:sym typeface="Calibri"/>
              </a:rPr>
              <a:t>             Excellent</a:t>
            </a:r>
          </a:p>
          <a:p>
            <a:pPr marL="0" indent="0">
              <a:lnSpc>
                <a:spcPct val="107916"/>
              </a:lnSpc>
              <a:spcBef>
                <a:spcPts val="800"/>
              </a:spcBef>
              <a:buClr>
                <a:srgbClr val="000000"/>
              </a:buClr>
              <a:buSzPts val="1100"/>
              <a:buNone/>
            </a:pPr>
            <a:r>
              <a:rPr lang="en-US" sz="1200" dirty="0">
                <a:solidFill>
                  <a:schemeClr val="bg2">
                    <a:lumMod val="50000"/>
                  </a:schemeClr>
                </a:solidFill>
                <a:latin typeface="Calibri"/>
                <a:cs typeface="Calibri"/>
                <a:sym typeface="Calibri"/>
              </a:rPr>
              <a:t>4)Specify Feature you liked most: </a:t>
            </a:r>
          </a:p>
          <a:p>
            <a:pPr marL="0" indent="0">
              <a:lnSpc>
                <a:spcPct val="107916"/>
              </a:lnSpc>
              <a:spcBef>
                <a:spcPts val="800"/>
              </a:spcBef>
              <a:buClr>
                <a:srgbClr val="000000"/>
              </a:buClr>
              <a:buSzPts val="1100"/>
              <a:buNone/>
            </a:pPr>
            <a:r>
              <a:rPr lang="en-US" sz="1200" dirty="0">
                <a:solidFill>
                  <a:schemeClr val="bg2">
                    <a:lumMod val="50000"/>
                  </a:schemeClr>
                </a:solidFill>
                <a:latin typeface="Calibri"/>
                <a:cs typeface="Calibri"/>
                <a:sym typeface="Calibri"/>
              </a:rPr>
              <a:t>5)Give your Suggestions:</a:t>
            </a:r>
          </a:p>
          <a:p>
            <a:pPr marL="0" indent="0">
              <a:lnSpc>
                <a:spcPct val="107916"/>
              </a:lnSpc>
              <a:spcBef>
                <a:spcPts val="800"/>
              </a:spcBef>
              <a:buClr>
                <a:srgbClr val="000000"/>
              </a:buClr>
              <a:buSzPts val="1100"/>
              <a:buNone/>
            </a:pPr>
            <a:endParaRPr lang="en-US" sz="1200" dirty="0">
              <a:solidFill>
                <a:schemeClr val="bg2">
                  <a:lumMod val="50000"/>
                </a:schemeClr>
              </a:solidFill>
              <a:latin typeface="Calibri"/>
              <a:cs typeface="Calibri"/>
              <a:sym typeface="Calibri"/>
            </a:endParaRPr>
          </a:p>
          <a:p>
            <a:endParaRPr lang="en-US" sz="1200" dirty="0">
              <a:solidFill>
                <a:schemeClr val="bg2">
                  <a:lumMod val="50000"/>
                </a:schemeClr>
              </a:solidFill>
            </a:endParaRPr>
          </a:p>
        </p:txBody>
      </p:sp>
      <p:sp>
        <p:nvSpPr>
          <p:cNvPr id="4" name="Slide Number Placeholder 3">
            <a:extLst>
              <a:ext uri="{FF2B5EF4-FFF2-40B4-BE49-F238E27FC236}">
                <a16:creationId xmlns:a16="http://schemas.microsoft.com/office/drawing/2014/main" id="{0AC9B722-CA5E-4F63-A78F-10176F4C31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32</a:t>
            </a:fld>
            <a:endParaRPr lang="en" dirty="0"/>
          </a:p>
        </p:txBody>
      </p:sp>
      <p:sp>
        <p:nvSpPr>
          <p:cNvPr id="5" name="Rectangle 4">
            <a:extLst>
              <a:ext uri="{FF2B5EF4-FFF2-40B4-BE49-F238E27FC236}">
                <a16:creationId xmlns:a16="http://schemas.microsoft.com/office/drawing/2014/main" id="{E6C11220-D3DD-4160-85AD-68591668ECB1}"/>
              </a:ext>
            </a:extLst>
          </p:cNvPr>
          <p:cNvSpPr/>
          <p:nvPr/>
        </p:nvSpPr>
        <p:spPr>
          <a:xfrm>
            <a:off x="2711302" y="4284921"/>
            <a:ext cx="1722475" cy="2339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E3FAFA29-F9B5-4C73-B4E7-7622BDD746D9}"/>
              </a:ext>
            </a:extLst>
          </p:cNvPr>
          <p:cNvSpPr/>
          <p:nvPr/>
        </p:nvSpPr>
        <p:spPr>
          <a:xfrm>
            <a:off x="2711302" y="4577984"/>
            <a:ext cx="1722475" cy="2339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8977760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A8C8A-214D-4F95-A7C3-1D1395904E19}"/>
              </a:ext>
            </a:extLst>
          </p:cNvPr>
          <p:cNvSpPr>
            <a:spLocks noGrp="1"/>
          </p:cNvSpPr>
          <p:nvPr>
            <p:ph type="title"/>
          </p:nvPr>
        </p:nvSpPr>
        <p:spPr/>
        <p:txBody>
          <a:bodyPr/>
          <a:lstStyle/>
          <a:p>
            <a:r>
              <a:rPr lang="en-US" dirty="0"/>
              <a:t>FOCUS GROUP METHODOLOGY</a:t>
            </a:r>
          </a:p>
        </p:txBody>
      </p:sp>
      <p:sp>
        <p:nvSpPr>
          <p:cNvPr id="3" name="Text Placeholder 2">
            <a:extLst>
              <a:ext uri="{FF2B5EF4-FFF2-40B4-BE49-F238E27FC236}">
                <a16:creationId xmlns:a16="http://schemas.microsoft.com/office/drawing/2014/main" id="{F834F8E3-FB88-4DF3-BBB3-E4525337367E}"/>
              </a:ext>
            </a:extLst>
          </p:cNvPr>
          <p:cNvSpPr>
            <a:spLocks noGrp="1"/>
          </p:cNvSpPr>
          <p:nvPr>
            <p:ph type="body" idx="1"/>
          </p:nvPr>
        </p:nvSpPr>
        <p:spPr/>
        <p:txBody>
          <a:bodyPr/>
          <a:lstStyle/>
          <a:p>
            <a:pPr marL="0" lvl="0" indent="0">
              <a:buNone/>
            </a:pPr>
            <a:r>
              <a:rPr lang="en-US" dirty="0"/>
              <a:t>A focus group is qualitative research because it asks participants for open-ended responses conveying thoughts or feelings.</a:t>
            </a:r>
            <a:endParaRPr lang="en-US" dirty="0">
              <a:solidFill>
                <a:schemeClr val="bg2">
                  <a:lumMod val="50000"/>
                </a:schemeClr>
              </a:solidFill>
            </a:endParaRPr>
          </a:p>
          <a:p>
            <a:pPr marL="0" lvl="0" indent="0">
              <a:buNone/>
            </a:pPr>
            <a:r>
              <a:rPr lang="en-US" dirty="0"/>
              <a:t>A focus group can offer insights consistent with those shared by the broader target market.</a:t>
            </a:r>
            <a:endParaRPr lang="en-US" dirty="0">
              <a:solidFill>
                <a:schemeClr val="bg2">
                  <a:lumMod val="50000"/>
                </a:schemeClr>
              </a:solidFill>
            </a:endParaRPr>
          </a:p>
          <a:p>
            <a:pPr marL="0" lvl="0" indent="0">
              <a:buNone/>
            </a:pPr>
            <a:endParaRPr lang="en-US" dirty="0">
              <a:solidFill>
                <a:schemeClr val="bg2">
                  <a:lumMod val="50000"/>
                </a:schemeClr>
              </a:solidFill>
            </a:endParaRPr>
          </a:p>
          <a:p>
            <a:pPr marL="0" lvl="0" indent="0">
              <a:buNone/>
            </a:pPr>
            <a:r>
              <a:rPr lang="en-US" dirty="0">
                <a:solidFill>
                  <a:schemeClr val="bg2">
                    <a:lumMod val="50000"/>
                  </a:schemeClr>
                </a:solidFill>
              </a:rPr>
              <a:t>What is our target area of research?</a:t>
            </a:r>
          </a:p>
          <a:p>
            <a:pPr marL="0" lvl="0" indent="0">
              <a:buNone/>
            </a:pPr>
            <a:endParaRPr lang="en-US" dirty="0">
              <a:solidFill>
                <a:schemeClr val="bg2">
                  <a:lumMod val="50000"/>
                </a:schemeClr>
              </a:solidFill>
            </a:endParaRPr>
          </a:p>
          <a:p>
            <a:pPr marL="285750" indent="-285750">
              <a:buFont typeface="Arial" panose="020B0604020202020204" pitchFamily="34" charset="0"/>
              <a:buChar char="•"/>
            </a:pPr>
            <a:r>
              <a:rPr lang="en-US" dirty="0">
                <a:solidFill>
                  <a:schemeClr val="bg2">
                    <a:lumMod val="50000"/>
                  </a:schemeClr>
                </a:solidFill>
              </a:rPr>
              <a:t>Recent graduates looking for jobs</a:t>
            </a:r>
          </a:p>
          <a:p>
            <a:pPr marL="285750" indent="-285750">
              <a:buFont typeface="Arial" panose="020B0604020202020204" pitchFamily="34" charset="0"/>
              <a:buChar char="•"/>
            </a:pPr>
            <a:r>
              <a:rPr lang="en-US" dirty="0">
                <a:solidFill>
                  <a:schemeClr val="bg2">
                    <a:lumMod val="50000"/>
                  </a:schemeClr>
                </a:solidFill>
              </a:rPr>
              <a:t>Experienced professionals looking for job change</a:t>
            </a:r>
          </a:p>
          <a:p>
            <a:pPr marL="285750" indent="-285750">
              <a:buFont typeface="Arial" panose="020B0604020202020204" pitchFamily="34" charset="0"/>
              <a:buChar char="•"/>
            </a:pPr>
            <a:r>
              <a:rPr lang="en-US" dirty="0">
                <a:solidFill>
                  <a:schemeClr val="bg2">
                    <a:lumMod val="50000"/>
                  </a:schemeClr>
                </a:solidFill>
              </a:rPr>
              <a:t>Users willing to enhance their skills by online tutorials</a:t>
            </a:r>
          </a:p>
          <a:p>
            <a:pPr marL="285750" indent="-285750"/>
            <a:endParaRPr lang="en-US" dirty="0">
              <a:solidFill>
                <a:schemeClr val="bg2">
                  <a:lumMod val="50000"/>
                </a:schemeClr>
              </a:solidFill>
            </a:endParaRPr>
          </a:p>
          <a:p>
            <a:pPr marL="114300" indent="0">
              <a:buNone/>
            </a:pPr>
            <a:r>
              <a:rPr lang="en-US" dirty="0">
                <a:solidFill>
                  <a:schemeClr val="bg2">
                    <a:lumMod val="50000"/>
                  </a:schemeClr>
                </a:solidFill>
                <a:latin typeface="Calibri"/>
                <a:ea typeface="Calibri"/>
                <a:cs typeface="Calibri"/>
                <a:sym typeface="Calibri"/>
              </a:rPr>
              <a:t> </a:t>
            </a:r>
          </a:p>
          <a:p>
            <a:endParaRPr lang="en-US" dirty="0"/>
          </a:p>
        </p:txBody>
      </p:sp>
      <p:sp>
        <p:nvSpPr>
          <p:cNvPr id="4" name="Slide Number Placeholder 3">
            <a:extLst>
              <a:ext uri="{FF2B5EF4-FFF2-40B4-BE49-F238E27FC236}">
                <a16:creationId xmlns:a16="http://schemas.microsoft.com/office/drawing/2014/main" id="{ED583565-9205-487A-9333-7112DF65C68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33</a:t>
            </a:fld>
            <a:endParaRPr lang="en" dirty="0"/>
          </a:p>
        </p:txBody>
      </p:sp>
    </p:spTree>
    <p:extLst>
      <p:ext uri="{BB962C8B-B14F-4D97-AF65-F5344CB8AC3E}">
        <p14:creationId xmlns:p14="http://schemas.microsoft.com/office/powerpoint/2010/main" val="17511313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C129F-2F5C-4200-848C-7D1764583427}"/>
              </a:ext>
            </a:extLst>
          </p:cNvPr>
          <p:cNvSpPr>
            <a:spLocks noGrp="1"/>
          </p:cNvSpPr>
          <p:nvPr>
            <p:ph type="title"/>
          </p:nvPr>
        </p:nvSpPr>
        <p:spPr>
          <a:xfrm>
            <a:off x="311700" y="231260"/>
            <a:ext cx="8520600" cy="691850"/>
          </a:xfrm>
        </p:spPr>
        <p:txBody>
          <a:bodyPr/>
          <a:lstStyle/>
          <a:p>
            <a:r>
              <a:rPr lang="en-US" dirty="0"/>
              <a:t>SELENIUM TESTING</a:t>
            </a:r>
          </a:p>
        </p:txBody>
      </p:sp>
      <p:sp>
        <p:nvSpPr>
          <p:cNvPr id="3" name="Text Placeholder 2">
            <a:extLst>
              <a:ext uri="{FF2B5EF4-FFF2-40B4-BE49-F238E27FC236}">
                <a16:creationId xmlns:a16="http://schemas.microsoft.com/office/drawing/2014/main" id="{5DB2E2ED-3884-47F7-8A3D-B76F63DDEC4A}"/>
              </a:ext>
            </a:extLst>
          </p:cNvPr>
          <p:cNvSpPr>
            <a:spLocks noGrp="1"/>
          </p:cNvSpPr>
          <p:nvPr>
            <p:ph type="body" idx="1"/>
          </p:nvPr>
        </p:nvSpPr>
        <p:spPr>
          <a:xfrm>
            <a:off x="311700" y="1020726"/>
            <a:ext cx="8520600" cy="3891514"/>
          </a:xfrm>
        </p:spPr>
        <p:txBody>
          <a:bodyPr/>
          <a:lstStyle/>
          <a:p>
            <a:pPr marL="114300" indent="0">
              <a:buNone/>
            </a:pPr>
            <a:r>
              <a:rPr lang="en-US" dirty="0"/>
              <a:t>Test case 1: Signup</a:t>
            </a:r>
          </a:p>
          <a:p>
            <a:pPr marL="114300" indent="0">
              <a:buNone/>
            </a:pPr>
            <a:endParaRPr lang="en-US" dirty="0"/>
          </a:p>
        </p:txBody>
      </p:sp>
      <p:sp>
        <p:nvSpPr>
          <p:cNvPr id="4" name="Slide Number Placeholder 3">
            <a:extLst>
              <a:ext uri="{FF2B5EF4-FFF2-40B4-BE49-F238E27FC236}">
                <a16:creationId xmlns:a16="http://schemas.microsoft.com/office/drawing/2014/main" id="{3A39E364-F2FA-4CE0-90B0-D3B6E8045F0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34</a:t>
            </a:fld>
            <a:endParaRPr lang="en" dirty="0"/>
          </a:p>
        </p:txBody>
      </p:sp>
      <p:pic>
        <p:nvPicPr>
          <p:cNvPr id="6" name="Picture 5">
            <a:extLst>
              <a:ext uri="{FF2B5EF4-FFF2-40B4-BE49-F238E27FC236}">
                <a16:creationId xmlns:a16="http://schemas.microsoft.com/office/drawing/2014/main" id="{EBAC2AF5-4AD9-4D6D-B1EC-C3CBBF718E01}"/>
              </a:ext>
            </a:extLst>
          </p:cNvPr>
          <p:cNvPicPr>
            <a:picLocks noChangeAspect="1"/>
          </p:cNvPicPr>
          <p:nvPr/>
        </p:nvPicPr>
        <p:blipFill>
          <a:blip r:embed="rId2"/>
          <a:stretch>
            <a:fillRect/>
          </a:stretch>
        </p:blipFill>
        <p:spPr>
          <a:xfrm>
            <a:off x="627322" y="1669312"/>
            <a:ext cx="6039292" cy="3242929"/>
          </a:xfrm>
          <a:prstGeom prst="rect">
            <a:avLst/>
          </a:prstGeom>
        </p:spPr>
      </p:pic>
    </p:spTree>
    <p:extLst>
      <p:ext uri="{BB962C8B-B14F-4D97-AF65-F5344CB8AC3E}">
        <p14:creationId xmlns:p14="http://schemas.microsoft.com/office/powerpoint/2010/main" val="26210837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E5E93-C0A4-4FBB-B6F8-595E6ACA1B84}"/>
              </a:ext>
            </a:extLst>
          </p:cNvPr>
          <p:cNvSpPr>
            <a:spLocks noGrp="1"/>
          </p:cNvSpPr>
          <p:nvPr>
            <p:ph type="title"/>
          </p:nvPr>
        </p:nvSpPr>
        <p:spPr>
          <a:xfrm>
            <a:off x="311700" y="86683"/>
            <a:ext cx="8520600" cy="827717"/>
          </a:xfrm>
        </p:spPr>
        <p:txBody>
          <a:bodyPr/>
          <a:lstStyle/>
          <a:p>
            <a:r>
              <a:rPr lang="en-US" dirty="0"/>
              <a:t>SELENIUM TESTING</a:t>
            </a:r>
          </a:p>
        </p:txBody>
      </p:sp>
      <p:sp>
        <p:nvSpPr>
          <p:cNvPr id="3" name="Text Placeholder 2">
            <a:extLst>
              <a:ext uri="{FF2B5EF4-FFF2-40B4-BE49-F238E27FC236}">
                <a16:creationId xmlns:a16="http://schemas.microsoft.com/office/drawing/2014/main" id="{F7D89B69-6D5B-4F3D-86CC-5B5623E59501}"/>
              </a:ext>
            </a:extLst>
          </p:cNvPr>
          <p:cNvSpPr>
            <a:spLocks noGrp="1"/>
          </p:cNvSpPr>
          <p:nvPr>
            <p:ph type="body" idx="1"/>
          </p:nvPr>
        </p:nvSpPr>
        <p:spPr>
          <a:xfrm>
            <a:off x="311700" y="914400"/>
            <a:ext cx="8520600" cy="3891516"/>
          </a:xfrm>
        </p:spPr>
        <p:txBody>
          <a:bodyPr/>
          <a:lstStyle/>
          <a:p>
            <a:pPr marL="114300" indent="0">
              <a:buNone/>
            </a:pPr>
            <a:r>
              <a:rPr lang="en-US" dirty="0"/>
              <a:t>Test case 2: Login</a:t>
            </a:r>
          </a:p>
        </p:txBody>
      </p:sp>
      <p:sp>
        <p:nvSpPr>
          <p:cNvPr id="4" name="Slide Number Placeholder 3">
            <a:extLst>
              <a:ext uri="{FF2B5EF4-FFF2-40B4-BE49-F238E27FC236}">
                <a16:creationId xmlns:a16="http://schemas.microsoft.com/office/drawing/2014/main" id="{4D2320A5-7977-4F6E-A346-05F307D87E6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35</a:t>
            </a:fld>
            <a:endParaRPr lang="en" dirty="0"/>
          </a:p>
        </p:txBody>
      </p:sp>
      <p:pic>
        <p:nvPicPr>
          <p:cNvPr id="12" name="Picture 11">
            <a:extLst>
              <a:ext uri="{FF2B5EF4-FFF2-40B4-BE49-F238E27FC236}">
                <a16:creationId xmlns:a16="http://schemas.microsoft.com/office/drawing/2014/main" id="{D2292C2F-516C-4464-80E1-392D86C4BA1E}"/>
              </a:ext>
            </a:extLst>
          </p:cNvPr>
          <p:cNvPicPr>
            <a:picLocks noChangeAspect="1"/>
          </p:cNvPicPr>
          <p:nvPr/>
        </p:nvPicPr>
        <p:blipFill>
          <a:blip r:embed="rId2"/>
          <a:stretch>
            <a:fillRect/>
          </a:stretch>
        </p:blipFill>
        <p:spPr>
          <a:xfrm>
            <a:off x="542260" y="1520456"/>
            <a:ext cx="5380075" cy="3178019"/>
          </a:xfrm>
          <a:prstGeom prst="rect">
            <a:avLst/>
          </a:prstGeom>
        </p:spPr>
      </p:pic>
    </p:spTree>
    <p:extLst>
      <p:ext uri="{BB962C8B-B14F-4D97-AF65-F5344CB8AC3E}">
        <p14:creationId xmlns:p14="http://schemas.microsoft.com/office/powerpoint/2010/main" val="21881961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8F0D9-AE07-4B81-8419-30D923D26677}"/>
              </a:ext>
            </a:extLst>
          </p:cNvPr>
          <p:cNvSpPr>
            <a:spLocks noGrp="1"/>
          </p:cNvSpPr>
          <p:nvPr>
            <p:ph type="title"/>
          </p:nvPr>
        </p:nvSpPr>
        <p:spPr>
          <a:xfrm>
            <a:off x="311700" y="223285"/>
            <a:ext cx="8520600" cy="776176"/>
          </a:xfrm>
        </p:spPr>
        <p:txBody>
          <a:bodyPr/>
          <a:lstStyle/>
          <a:p>
            <a:r>
              <a:rPr lang="en-US" dirty="0"/>
              <a:t>SELENIUM TESTING</a:t>
            </a:r>
          </a:p>
        </p:txBody>
      </p:sp>
      <p:sp>
        <p:nvSpPr>
          <p:cNvPr id="3" name="Text Placeholder 2">
            <a:extLst>
              <a:ext uri="{FF2B5EF4-FFF2-40B4-BE49-F238E27FC236}">
                <a16:creationId xmlns:a16="http://schemas.microsoft.com/office/drawing/2014/main" id="{414057FD-40D3-4943-9810-862E2FCA28E7}"/>
              </a:ext>
            </a:extLst>
          </p:cNvPr>
          <p:cNvSpPr>
            <a:spLocks noGrp="1"/>
          </p:cNvSpPr>
          <p:nvPr>
            <p:ph type="body" idx="1"/>
          </p:nvPr>
        </p:nvSpPr>
        <p:spPr>
          <a:xfrm>
            <a:off x="311700" y="999461"/>
            <a:ext cx="8520600" cy="4057356"/>
          </a:xfrm>
        </p:spPr>
        <p:txBody>
          <a:bodyPr/>
          <a:lstStyle/>
          <a:p>
            <a:pPr marL="114300" indent="0">
              <a:buNone/>
            </a:pPr>
            <a:r>
              <a:rPr lang="en-US" dirty="0"/>
              <a:t>Test case 3: Online learning</a:t>
            </a:r>
          </a:p>
          <a:p>
            <a:endParaRPr lang="en-US" dirty="0"/>
          </a:p>
          <a:p>
            <a:pPr marL="114300" indent="0">
              <a:buNone/>
            </a:pPr>
            <a:endParaRPr lang="en-US" dirty="0"/>
          </a:p>
        </p:txBody>
      </p:sp>
      <p:sp>
        <p:nvSpPr>
          <p:cNvPr id="4" name="Slide Number Placeholder 3">
            <a:extLst>
              <a:ext uri="{FF2B5EF4-FFF2-40B4-BE49-F238E27FC236}">
                <a16:creationId xmlns:a16="http://schemas.microsoft.com/office/drawing/2014/main" id="{49867AEF-7786-45A3-A324-8DC0551F5CA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36</a:t>
            </a:fld>
            <a:endParaRPr lang="en" dirty="0"/>
          </a:p>
        </p:txBody>
      </p:sp>
      <p:pic>
        <p:nvPicPr>
          <p:cNvPr id="6" name="Picture 5">
            <a:extLst>
              <a:ext uri="{FF2B5EF4-FFF2-40B4-BE49-F238E27FC236}">
                <a16:creationId xmlns:a16="http://schemas.microsoft.com/office/drawing/2014/main" id="{773EC48F-117F-4B4A-83FA-DF46927B5A16}"/>
              </a:ext>
            </a:extLst>
          </p:cNvPr>
          <p:cNvPicPr>
            <a:picLocks noChangeAspect="1"/>
          </p:cNvPicPr>
          <p:nvPr/>
        </p:nvPicPr>
        <p:blipFill>
          <a:blip r:embed="rId2"/>
          <a:stretch>
            <a:fillRect/>
          </a:stretch>
        </p:blipFill>
        <p:spPr>
          <a:xfrm>
            <a:off x="574159" y="1616150"/>
            <a:ext cx="5773478" cy="3304065"/>
          </a:xfrm>
          <a:prstGeom prst="rect">
            <a:avLst/>
          </a:prstGeom>
        </p:spPr>
      </p:pic>
    </p:spTree>
    <p:extLst>
      <p:ext uri="{BB962C8B-B14F-4D97-AF65-F5344CB8AC3E}">
        <p14:creationId xmlns:p14="http://schemas.microsoft.com/office/powerpoint/2010/main" val="39764833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07DCA-9FF7-4229-B814-B881B76F1986}"/>
              </a:ext>
            </a:extLst>
          </p:cNvPr>
          <p:cNvSpPr>
            <a:spLocks noGrp="1"/>
          </p:cNvSpPr>
          <p:nvPr>
            <p:ph type="title"/>
          </p:nvPr>
        </p:nvSpPr>
        <p:spPr>
          <a:xfrm>
            <a:off x="311700" y="244549"/>
            <a:ext cx="8520600" cy="774252"/>
          </a:xfrm>
        </p:spPr>
        <p:txBody>
          <a:bodyPr/>
          <a:lstStyle/>
          <a:p>
            <a:r>
              <a:rPr lang="en-US" dirty="0"/>
              <a:t>SELENIUM TESTING</a:t>
            </a:r>
          </a:p>
        </p:txBody>
      </p:sp>
      <p:sp>
        <p:nvSpPr>
          <p:cNvPr id="3" name="Text Placeholder 2">
            <a:extLst>
              <a:ext uri="{FF2B5EF4-FFF2-40B4-BE49-F238E27FC236}">
                <a16:creationId xmlns:a16="http://schemas.microsoft.com/office/drawing/2014/main" id="{945B77D4-B8D2-4F6A-BE3F-22E490E8E580}"/>
              </a:ext>
            </a:extLst>
          </p:cNvPr>
          <p:cNvSpPr>
            <a:spLocks noGrp="1"/>
          </p:cNvSpPr>
          <p:nvPr>
            <p:ph type="body" idx="1"/>
          </p:nvPr>
        </p:nvSpPr>
        <p:spPr>
          <a:xfrm>
            <a:off x="311700" y="1018801"/>
            <a:ext cx="7715881" cy="3797748"/>
          </a:xfrm>
        </p:spPr>
        <p:txBody>
          <a:bodyPr/>
          <a:lstStyle/>
          <a:p>
            <a:pPr marL="114300" indent="0">
              <a:buNone/>
            </a:pPr>
            <a:r>
              <a:rPr lang="en-US" dirty="0"/>
              <a:t>Test case 4: Resume Writing</a:t>
            </a:r>
          </a:p>
          <a:p>
            <a:pPr marL="114300" indent="0">
              <a:buNone/>
            </a:pPr>
            <a:endParaRPr lang="en-US" dirty="0"/>
          </a:p>
        </p:txBody>
      </p:sp>
      <p:sp>
        <p:nvSpPr>
          <p:cNvPr id="4" name="Slide Number Placeholder 3">
            <a:extLst>
              <a:ext uri="{FF2B5EF4-FFF2-40B4-BE49-F238E27FC236}">
                <a16:creationId xmlns:a16="http://schemas.microsoft.com/office/drawing/2014/main" id="{F9F2E2C0-B987-4649-92BA-29536DA168C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37</a:t>
            </a:fld>
            <a:endParaRPr lang="en" dirty="0"/>
          </a:p>
        </p:txBody>
      </p:sp>
      <p:pic>
        <p:nvPicPr>
          <p:cNvPr id="6" name="Picture 5">
            <a:extLst>
              <a:ext uri="{FF2B5EF4-FFF2-40B4-BE49-F238E27FC236}">
                <a16:creationId xmlns:a16="http://schemas.microsoft.com/office/drawing/2014/main" id="{BDA17582-1F27-4F58-BFCC-FB6DD2DC9ED7}"/>
              </a:ext>
            </a:extLst>
          </p:cNvPr>
          <p:cNvPicPr>
            <a:picLocks noChangeAspect="1"/>
          </p:cNvPicPr>
          <p:nvPr/>
        </p:nvPicPr>
        <p:blipFill>
          <a:blip r:embed="rId2"/>
          <a:stretch>
            <a:fillRect/>
          </a:stretch>
        </p:blipFill>
        <p:spPr>
          <a:xfrm>
            <a:off x="542261" y="1733107"/>
            <a:ext cx="6549656" cy="3083442"/>
          </a:xfrm>
          <a:prstGeom prst="rect">
            <a:avLst/>
          </a:prstGeom>
        </p:spPr>
      </p:pic>
    </p:spTree>
    <p:extLst>
      <p:ext uri="{BB962C8B-B14F-4D97-AF65-F5344CB8AC3E}">
        <p14:creationId xmlns:p14="http://schemas.microsoft.com/office/powerpoint/2010/main" val="5849172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10110-EA89-4138-A806-1994D8B43B15}"/>
              </a:ext>
            </a:extLst>
          </p:cNvPr>
          <p:cNvSpPr>
            <a:spLocks noGrp="1"/>
          </p:cNvSpPr>
          <p:nvPr>
            <p:ph type="title"/>
          </p:nvPr>
        </p:nvSpPr>
        <p:spPr>
          <a:xfrm>
            <a:off x="311700" y="295053"/>
            <a:ext cx="8520600" cy="691850"/>
          </a:xfrm>
        </p:spPr>
        <p:txBody>
          <a:bodyPr/>
          <a:lstStyle/>
          <a:p>
            <a:r>
              <a:rPr lang="en-US" dirty="0"/>
              <a:t>SELENIUM TESTING</a:t>
            </a:r>
          </a:p>
        </p:txBody>
      </p:sp>
      <p:sp>
        <p:nvSpPr>
          <p:cNvPr id="3" name="Text Placeholder 2">
            <a:extLst>
              <a:ext uri="{FF2B5EF4-FFF2-40B4-BE49-F238E27FC236}">
                <a16:creationId xmlns:a16="http://schemas.microsoft.com/office/drawing/2014/main" id="{AE63F9C7-6CDF-4181-B903-0D6F2DAD97F8}"/>
              </a:ext>
            </a:extLst>
          </p:cNvPr>
          <p:cNvSpPr>
            <a:spLocks noGrp="1"/>
          </p:cNvSpPr>
          <p:nvPr>
            <p:ph type="body" idx="1"/>
          </p:nvPr>
        </p:nvSpPr>
        <p:spPr>
          <a:xfrm>
            <a:off x="311700" y="1095153"/>
            <a:ext cx="8160758" cy="3753294"/>
          </a:xfrm>
        </p:spPr>
        <p:txBody>
          <a:bodyPr/>
          <a:lstStyle/>
          <a:p>
            <a:pPr marL="114300" indent="0">
              <a:buNone/>
            </a:pPr>
            <a:r>
              <a:rPr lang="en-US" dirty="0"/>
              <a:t>Test case 5: Recruiters</a:t>
            </a:r>
          </a:p>
          <a:p>
            <a:pPr marL="114300" indent="0">
              <a:buNone/>
            </a:pPr>
            <a:endParaRPr lang="en-US" dirty="0"/>
          </a:p>
          <a:p>
            <a:pPr marL="114300" indent="0">
              <a:buNone/>
            </a:pPr>
            <a:endParaRPr lang="en-US" dirty="0"/>
          </a:p>
          <a:p>
            <a:endParaRPr lang="en-US" dirty="0"/>
          </a:p>
        </p:txBody>
      </p:sp>
      <p:sp>
        <p:nvSpPr>
          <p:cNvPr id="4" name="Slide Number Placeholder 3">
            <a:extLst>
              <a:ext uri="{FF2B5EF4-FFF2-40B4-BE49-F238E27FC236}">
                <a16:creationId xmlns:a16="http://schemas.microsoft.com/office/drawing/2014/main" id="{F2D6F6F7-E848-4B88-8A57-B12A8E674A7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38</a:t>
            </a:fld>
            <a:endParaRPr lang="en" dirty="0"/>
          </a:p>
        </p:txBody>
      </p:sp>
      <p:pic>
        <p:nvPicPr>
          <p:cNvPr id="6" name="Picture 5">
            <a:extLst>
              <a:ext uri="{FF2B5EF4-FFF2-40B4-BE49-F238E27FC236}">
                <a16:creationId xmlns:a16="http://schemas.microsoft.com/office/drawing/2014/main" id="{BFEA682D-702F-40BC-B8B6-0085300AACA8}"/>
              </a:ext>
            </a:extLst>
          </p:cNvPr>
          <p:cNvPicPr>
            <a:picLocks noChangeAspect="1"/>
          </p:cNvPicPr>
          <p:nvPr/>
        </p:nvPicPr>
        <p:blipFill>
          <a:blip r:embed="rId2"/>
          <a:stretch>
            <a:fillRect/>
          </a:stretch>
        </p:blipFill>
        <p:spPr>
          <a:xfrm>
            <a:off x="489099" y="1775637"/>
            <a:ext cx="6049924" cy="3072810"/>
          </a:xfrm>
          <a:prstGeom prst="rect">
            <a:avLst/>
          </a:prstGeom>
        </p:spPr>
      </p:pic>
    </p:spTree>
    <p:extLst>
      <p:ext uri="{BB962C8B-B14F-4D97-AF65-F5344CB8AC3E}">
        <p14:creationId xmlns:p14="http://schemas.microsoft.com/office/powerpoint/2010/main" val="321673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65AAE-026C-4BCF-98CF-F604C3108544}"/>
              </a:ext>
            </a:extLst>
          </p:cNvPr>
          <p:cNvSpPr>
            <a:spLocks noGrp="1"/>
          </p:cNvSpPr>
          <p:nvPr>
            <p:ph type="title"/>
          </p:nvPr>
        </p:nvSpPr>
        <p:spPr/>
        <p:txBody>
          <a:bodyPr/>
          <a:lstStyle/>
          <a:p>
            <a:r>
              <a:rPr lang="en-US" dirty="0"/>
              <a:t>MOONSHOTS</a:t>
            </a:r>
          </a:p>
        </p:txBody>
      </p:sp>
      <p:sp>
        <p:nvSpPr>
          <p:cNvPr id="3" name="Text Placeholder 2">
            <a:extLst>
              <a:ext uri="{FF2B5EF4-FFF2-40B4-BE49-F238E27FC236}">
                <a16:creationId xmlns:a16="http://schemas.microsoft.com/office/drawing/2014/main" id="{02ECC32C-2D92-43E0-954E-58FB288EF64E}"/>
              </a:ext>
            </a:extLst>
          </p:cNvPr>
          <p:cNvSpPr>
            <a:spLocks noGrp="1"/>
          </p:cNvSpPr>
          <p:nvPr>
            <p:ph type="body" idx="1"/>
          </p:nvPr>
        </p:nvSpPr>
        <p:spPr/>
        <p:txBody>
          <a:bodyPr/>
          <a:lstStyle/>
          <a:p>
            <a:pPr>
              <a:buFont typeface="Arial" panose="020B0604020202020204" pitchFamily="34" charset="0"/>
              <a:buChar char="•"/>
            </a:pPr>
            <a:r>
              <a:rPr lang="en-US" sz="1400" dirty="0"/>
              <a:t>User can get a real life interview experience using virtual reality which can make the candidate more prepared and confident for future interviews.</a:t>
            </a:r>
          </a:p>
          <a:p>
            <a:pPr marL="114300" indent="0">
              <a:buNone/>
            </a:pPr>
            <a:endParaRPr lang="en-US" sz="1400" dirty="0"/>
          </a:p>
          <a:p>
            <a:pPr>
              <a:buFont typeface="Arial" panose="020B0604020202020204" pitchFamily="34" charset="0"/>
              <a:buChar char="•"/>
            </a:pPr>
            <a:r>
              <a:rPr lang="en-US" sz="1400" dirty="0"/>
              <a:t>User can attach a sample cover letter and then according to each separate job requirement a new updated cover letter can be generated by the website experts, automatically.</a:t>
            </a:r>
          </a:p>
          <a:p>
            <a:pPr marL="114300" indent="0">
              <a:buNone/>
            </a:pPr>
            <a:endParaRPr lang="en-US" sz="1400" dirty="0"/>
          </a:p>
          <a:p>
            <a:pPr>
              <a:buFont typeface="Arial" panose="020B0604020202020204" pitchFamily="34" charset="0"/>
              <a:buChar char="•"/>
            </a:pPr>
            <a:r>
              <a:rPr lang="en-US" sz="1400" dirty="0"/>
              <a:t>Users can be notified about the upcoming job fair details around the city.</a:t>
            </a:r>
          </a:p>
          <a:p>
            <a:pPr>
              <a:buFont typeface="Arial" panose="020B0604020202020204" pitchFamily="34" charset="0"/>
              <a:buChar char="•"/>
            </a:pPr>
            <a:endParaRPr lang="en-US" sz="1400" dirty="0"/>
          </a:p>
          <a:p>
            <a:pPr>
              <a:buFont typeface="Arial" panose="020B0604020202020204" pitchFamily="34" charset="0"/>
              <a:buChar char="•"/>
            </a:pPr>
            <a:r>
              <a:rPr lang="en-US" sz="1400" dirty="0"/>
              <a:t>According to the best learning tutorials taken by users, we can refer user’s profile to Fortune 500 companies with the referrals.</a:t>
            </a:r>
          </a:p>
          <a:p>
            <a:pPr>
              <a:buFont typeface="Arial" panose="020B0604020202020204" pitchFamily="34" charset="0"/>
              <a:buChar char="•"/>
            </a:pPr>
            <a:endParaRPr lang="en-US" sz="1400" dirty="0"/>
          </a:p>
          <a:p>
            <a:pPr>
              <a:buFont typeface="Arial" panose="020B0604020202020204" pitchFamily="34" charset="0"/>
              <a:buChar char="•"/>
            </a:pPr>
            <a:r>
              <a:rPr lang="en-US" sz="1400" dirty="0"/>
              <a:t>According to user’s application and jobs available in the location, we will try to conduct job fair for the ease of direct contact with the employer and recruitment teams.</a:t>
            </a:r>
          </a:p>
          <a:p>
            <a:endParaRPr lang="en-US" sz="1400" dirty="0"/>
          </a:p>
          <a:p>
            <a:endParaRPr lang="en-US" dirty="0"/>
          </a:p>
        </p:txBody>
      </p:sp>
      <p:sp>
        <p:nvSpPr>
          <p:cNvPr id="4" name="Slide Number Placeholder 3">
            <a:extLst>
              <a:ext uri="{FF2B5EF4-FFF2-40B4-BE49-F238E27FC236}">
                <a16:creationId xmlns:a16="http://schemas.microsoft.com/office/drawing/2014/main" id="{40775539-0F7B-4DBC-9F91-264DC36FF39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39</a:t>
            </a:fld>
            <a:endParaRPr lang="en"/>
          </a:p>
        </p:txBody>
      </p:sp>
    </p:spTree>
    <p:extLst>
      <p:ext uri="{BB962C8B-B14F-4D97-AF65-F5344CB8AC3E}">
        <p14:creationId xmlns:p14="http://schemas.microsoft.com/office/powerpoint/2010/main" val="257759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PRODUCT OBJECTIVE</a:t>
            </a:r>
            <a:endParaRPr dirty="0"/>
          </a:p>
        </p:txBody>
      </p:sp>
      <p:sp>
        <p:nvSpPr>
          <p:cNvPr id="90" name="Google Shape;90;p16"/>
          <p:cNvSpPr txBox="1">
            <a:spLocks noGrp="1"/>
          </p:cNvSpPr>
          <p:nvPr>
            <p:ph type="body" idx="1"/>
          </p:nvPr>
        </p:nvSpPr>
        <p:spPr>
          <a:xfrm>
            <a:off x="472700" y="1602975"/>
            <a:ext cx="7688700" cy="204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2000"/>
              <a:t>Our objective is to provide one stop platform for job seekers to find available jobs, connect with recruiters, gain latest skills through online learning and certifications and various other services like document evaluation</a:t>
            </a:r>
            <a:endParaRPr sz="2000" dirty="0"/>
          </a:p>
          <a:p>
            <a:pPr marL="0" lvl="0" indent="0" algn="l" rtl="0">
              <a:spcBef>
                <a:spcPts val="1600"/>
              </a:spcBef>
              <a:spcAft>
                <a:spcPts val="0"/>
              </a:spcAft>
              <a:buClr>
                <a:srgbClr val="000000"/>
              </a:buClr>
              <a:buSzPts val="1100"/>
              <a:buFont typeface="Arial"/>
              <a:buNone/>
            </a:pPr>
            <a:endParaRPr dirty="0"/>
          </a:p>
          <a:p>
            <a:pPr marL="0" lvl="0" indent="0" algn="l" rtl="0">
              <a:spcBef>
                <a:spcPts val="1600"/>
              </a:spcBef>
              <a:spcAft>
                <a:spcPts val="1600"/>
              </a:spcAft>
              <a:buNone/>
            </a:pPr>
            <a:endParaRPr dirty="0"/>
          </a:p>
        </p:txBody>
      </p:sp>
      <p:sp>
        <p:nvSpPr>
          <p:cNvPr id="91" name="Google Shape;91;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solidFill>
                  <a:schemeClr val="dk2"/>
                </a:solidFill>
                <a:latin typeface="Open Sans"/>
                <a:ea typeface="Open Sans"/>
                <a:cs typeface="Open Sans"/>
                <a:sym typeface="Open Sans"/>
              </a:rPr>
              <a:t>4</a:t>
            </a:fld>
            <a:endParaRPr dirty="0">
              <a:solidFill>
                <a:schemeClr val="dk2"/>
              </a:solidFill>
              <a:latin typeface="Open Sans"/>
              <a:ea typeface="Open Sans"/>
              <a:cs typeface="Open Sans"/>
              <a:sym typeface="Open San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0B75190-2194-4520-8249-75456FA4CA6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40</a:t>
            </a:fld>
            <a:endParaRPr lang="en" dirty="0"/>
          </a:p>
        </p:txBody>
      </p:sp>
      <p:pic>
        <p:nvPicPr>
          <p:cNvPr id="5" name="Content Placeholder 4">
            <a:extLst>
              <a:ext uri="{FF2B5EF4-FFF2-40B4-BE49-F238E27FC236}">
                <a16:creationId xmlns:a16="http://schemas.microsoft.com/office/drawing/2014/main" id="{1A372332-CF88-4443-880F-A558CB7FEE15}"/>
              </a:ext>
            </a:extLst>
          </p:cNvPr>
          <p:cNvPicPr>
            <a:picLocks noGrp="1" noChangeAspect="1"/>
          </p:cNvPicPr>
          <p:nvPr>
            <p:ph idx="1"/>
          </p:nvPr>
        </p:nvPicPr>
        <p:blipFill>
          <a:blip r:embed="rId2"/>
          <a:stretch>
            <a:fillRect/>
          </a:stretch>
        </p:blipFill>
        <p:spPr>
          <a:xfrm>
            <a:off x="1307804" y="765544"/>
            <a:ext cx="6560289" cy="3897673"/>
          </a:xfrm>
        </p:spPr>
      </p:pic>
    </p:spTree>
    <p:extLst>
      <p:ext uri="{BB962C8B-B14F-4D97-AF65-F5344CB8AC3E}">
        <p14:creationId xmlns:p14="http://schemas.microsoft.com/office/powerpoint/2010/main" val="71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USER NEEDS</a:t>
            </a:r>
            <a:endParaRPr dirty="0"/>
          </a:p>
        </p:txBody>
      </p:sp>
      <p:sp>
        <p:nvSpPr>
          <p:cNvPr id="97" name="Google Shape;97;p1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55600" algn="l" rtl="0">
              <a:lnSpc>
                <a:spcPct val="150000"/>
              </a:lnSpc>
              <a:spcBef>
                <a:spcPts val="600"/>
              </a:spcBef>
              <a:spcAft>
                <a:spcPts val="0"/>
              </a:spcAft>
              <a:buClr>
                <a:srgbClr val="666666"/>
              </a:buClr>
              <a:buSzPts val="2000"/>
              <a:buChar char="❏"/>
            </a:pPr>
            <a:r>
              <a:rPr lang="en" sz="2000">
                <a:solidFill>
                  <a:srgbClr val="666666"/>
                </a:solidFill>
              </a:rPr>
              <a:t>User friendly job search portal</a:t>
            </a:r>
            <a:endParaRPr sz="2000" dirty="0">
              <a:solidFill>
                <a:srgbClr val="666666"/>
              </a:solidFill>
            </a:endParaRPr>
          </a:p>
          <a:p>
            <a:pPr marL="457200" lvl="0" indent="-355600" algn="l" rtl="0">
              <a:lnSpc>
                <a:spcPct val="150000"/>
              </a:lnSpc>
              <a:spcBef>
                <a:spcPts val="0"/>
              </a:spcBef>
              <a:spcAft>
                <a:spcPts val="0"/>
              </a:spcAft>
              <a:buClr>
                <a:srgbClr val="666666"/>
              </a:buClr>
              <a:buSzPts val="2000"/>
              <a:buChar char="❏"/>
            </a:pPr>
            <a:r>
              <a:rPr lang="en" sz="2000">
                <a:solidFill>
                  <a:srgbClr val="666666"/>
                </a:solidFill>
              </a:rPr>
              <a:t>Free evaluation of Resume, Cover letter</a:t>
            </a:r>
            <a:endParaRPr sz="2000" dirty="0">
              <a:solidFill>
                <a:srgbClr val="666666"/>
              </a:solidFill>
            </a:endParaRPr>
          </a:p>
          <a:p>
            <a:pPr marL="457200" lvl="0" indent="-355600" algn="l" rtl="0">
              <a:lnSpc>
                <a:spcPct val="150000"/>
              </a:lnSpc>
              <a:spcBef>
                <a:spcPts val="0"/>
              </a:spcBef>
              <a:spcAft>
                <a:spcPts val="0"/>
              </a:spcAft>
              <a:buClr>
                <a:srgbClr val="666666"/>
              </a:buClr>
              <a:buSzPts val="2000"/>
              <a:buChar char="❏"/>
            </a:pPr>
            <a:r>
              <a:rPr lang="en" sz="2000">
                <a:solidFill>
                  <a:srgbClr val="666666"/>
                </a:solidFill>
              </a:rPr>
              <a:t>Access to latest interview questions</a:t>
            </a:r>
            <a:endParaRPr sz="2000" dirty="0">
              <a:solidFill>
                <a:srgbClr val="666666"/>
              </a:solidFill>
            </a:endParaRPr>
          </a:p>
          <a:p>
            <a:pPr marL="457200" lvl="0" indent="-355600" algn="l" rtl="0">
              <a:lnSpc>
                <a:spcPct val="150000"/>
              </a:lnSpc>
              <a:spcBef>
                <a:spcPts val="0"/>
              </a:spcBef>
              <a:spcAft>
                <a:spcPts val="0"/>
              </a:spcAft>
              <a:buClr>
                <a:srgbClr val="666666"/>
              </a:buClr>
              <a:buSzPts val="2000"/>
              <a:buChar char="❏"/>
            </a:pPr>
            <a:r>
              <a:rPr lang="en" sz="2000">
                <a:solidFill>
                  <a:srgbClr val="666666"/>
                </a:solidFill>
              </a:rPr>
              <a:t>Online learning and certification</a:t>
            </a:r>
            <a:endParaRPr sz="2000" dirty="0">
              <a:solidFill>
                <a:srgbClr val="666666"/>
              </a:solidFill>
            </a:endParaRPr>
          </a:p>
          <a:p>
            <a:pPr marL="0" lvl="0" indent="0" algn="l" rtl="0">
              <a:spcBef>
                <a:spcPts val="600"/>
              </a:spcBef>
              <a:spcAft>
                <a:spcPts val="0"/>
              </a:spcAft>
              <a:buClr>
                <a:srgbClr val="000000"/>
              </a:buClr>
              <a:buSzPts val="1100"/>
              <a:buFont typeface="Arial"/>
              <a:buNone/>
            </a:pPr>
            <a:endParaRPr sz="2000" dirty="0">
              <a:solidFill>
                <a:srgbClr val="000000"/>
              </a:solidFill>
              <a:latin typeface="Arial"/>
              <a:ea typeface="Arial"/>
              <a:cs typeface="Arial"/>
              <a:sym typeface="Arial"/>
            </a:endParaRPr>
          </a:p>
          <a:p>
            <a:pPr marL="0" lvl="0" indent="0" algn="l" rtl="0">
              <a:spcBef>
                <a:spcPts val="0"/>
              </a:spcBef>
              <a:spcAft>
                <a:spcPts val="1600"/>
              </a:spcAft>
              <a:buNone/>
            </a:pPr>
            <a:endParaRPr dirty="0"/>
          </a:p>
        </p:txBody>
      </p:sp>
      <p:sp>
        <p:nvSpPr>
          <p:cNvPr id="98" name="Google Shape;98;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solidFill>
                  <a:schemeClr val="dk2"/>
                </a:solidFill>
                <a:latin typeface="Open Sans"/>
                <a:ea typeface="Open Sans"/>
                <a:cs typeface="Open Sans"/>
                <a:sym typeface="Open Sans"/>
              </a:rPr>
              <a:t>5</a:t>
            </a:fld>
            <a:endParaRPr dirty="0">
              <a:solidFill>
                <a:schemeClr val="dk2"/>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SCOPE PLANE</a:t>
            </a:r>
            <a:endParaRPr dirty="0"/>
          </a:p>
        </p:txBody>
      </p:sp>
      <p:sp>
        <p:nvSpPr>
          <p:cNvPr id="104" name="Google Shape;104;p18"/>
          <p:cNvSpPr/>
          <p:nvPr/>
        </p:nvSpPr>
        <p:spPr>
          <a:xfrm>
            <a:off x="311700" y="1638600"/>
            <a:ext cx="4204200" cy="1866300"/>
          </a:xfrm>
          <a:prstGeom prst="chevron">
            <a:avLst>
              <a:gd name="adj" fmla="val 50000"/>
            </a:avLst>
          </a:prstGeom>
          <a:solidFill>
            <a:srgbClr val="B6D7A8"/>
          </a:solidFill>
          <a:ln w="9525" cap="flat" cmpd="sng">
            <a:solidFill>
              <a:srgbClr val="B6D7A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t>FUNCTIONAL SPECIFICATIONS</a:t>
            </a:r>
            <a:endParaRPr sz="1800" b="1" dirty="0"/>
          </a:p>
        </p:txBody>
      </p:sp>
      <p:sp>
        <p:nvSpPr>
          <p:cNvPr id="105" name="Google Shape;105;p18"/>
          <p:cNvSpPr/>
          <p:nvPr/>
        </p:nvSpPr>
        <p:spPr>
          <a:xfrm>
            <a:off x="4572000" y="1638600"/>
            <a:ext cx="4204200" cy="1866300"/>
          </a:xfrm>
          <a:prstGeom prst="chevron">
            <a:avLst>
              <a:gd name="adj" fmla="val 50000"/>
            </a:avLst>
          </a:prstGeom>
          <a:solidFill>
            <a:srgbClr val="E6B8AF"/>
          </a:solidFill>
          <a:ln w="9525" cap="flat" cmpd="sng">
            <a:solidFill>
              <a:srgbClr val="E6B8A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t>CONTENT REQUIREMENTS</a:t>
            </a:r>
            <a:endParaRPr sz="1800" b="1" dirty="0"/>
          </a:p>
        </p:txBody>
      </p:sp>
      <p:sp>
        <p:nvSpPr>
          <p:cNvPr id="106" name="Google Shape;106;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solidFill>
                  <a:schemeClr val="dk2"/>
                </a:solidFill>
                <a:latin typeface="Open Sans"/>
                <a:ea typeface="Open Sans"/>
                <a:cs typeface="Open Sans"/>
                <a:sym typeface="Open Sans"/>
              </a:rPr>
              <a:t>6</a:t>
            </a:fld>
            <a:endParaRPr dirty="0">
              <a:solidFill>
                <a:schemeClr val="dk2"/>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FUNCTIONAL SPECIFICATIONS</a:t>
            </a:r>
            <a:endParaRPr dirty="0"/>
          </a:p>
        </p:txBody>
      </p:sp>
      <p:sp>
        <p:nvSpPr>
          <p:cNvPr id="112" name="Google Shape;112;p19"/>
          <p:cNvSpPr txBox="1">
            <a:spLocks noGrp="1"/>
          </p:cNvSpPr>
          <p:nvPr>
            <p:ph type="body" idx="1"/>
          </p:nvPr>
        </p:nvSpPr>
        <p:spPr>
          <a:xfrm>
            <a:off x="407200" y="1287475"/>
            <a:ext cx="7688700" cy="33351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dirty="0"/>
              <a:t>User should be able to search for jobs</a:t>
            </a:r>
            <a:endParaRPr dirty="0"/>
          </a:p>
          <a:p>
            <a:pPr marL="457200" lvl="0" indent="-342900" algn="l" rtl="0">
              <a:lnSpc>
                <a:spcPct val="150000"/>
              </a:lnSpc>
              <a:spcBef>
                <a:spcPts val="0"/>
              </a:spcBef>
              <a:spcAft>
                <a:spcPts val="0"/>
              </a:spcAft>
              <a:buSzPts val="1800"/>
              <a:buChar char="❏"/>
            </a:pPr>
            <a:r>
              <a:rPr lang="en" dirty="0"/>
              <a:t>User should be able to look for Companies(About, Location, Interview Questions)</a:t>
            </a:r>
            <a:endParaRPr dirty="0"/>
          </a:p>
          <a:p>
            <a:pPr marL="457200" lvl="0" indent="-342900" algn="l" rtl="0">
              <a:lnSpc>
                <a:spcPct val="150000"/>
              </a:lnSpc>
              <a:spcBef>
                <a:spcPts val="0"/>
              </a:spcBef>
              <a:spcAft>
                <a:spcPts val="0"/>
              </a:spcAft>
              <a:buSzPts val="1800"/>
              <a:buChar char="❏"/>
            </a:pPr>
            <a:r>
              <a:rPr lang="en" dirty="0"/>
              <a:t>User should be able to search and reach to recruiters directly for each Company hiring for the positions they are interested</a:t>
            </a:r>
            <a:endParaRPr dirty="0"/>
          </a:p>
          <a:p>
            <a:pPr marL="457200" lvl="0" indent="-342900" algn="l" rtl="0">
              <a:lnSpc>
                <a:spcPct val="150000"/>
              </a:lnSpc>
              <a:spcBef>
                <a:spcPts val="0"/>
              </a:spcBef>
              <a:spcAft>
                <a:spcPts val="0"/>
              </a:spcAft>
              <a:buSzPts val="1800"/>
              <a:buChar char="❏"/>
            </a:pPr>
            <a:r>
              <a:rPr lang="en" dirty="0"/>
              <a:t>User can access Online Learning modules </a:t>
            </a:r>
            <a:endParaRPr dirty="0"/>
          </a:p>
          <a:p>
            <a:pPr marL="457200" lvl="0" indent="-342900" algn="l" rtl="0">
              <a:lnSpc>
                <a:spcPct val="150000"/>
              </a:lnSpc>
              <a:spcBef>
                <a:spcPts val="0"/>
              </a:spcBef>
              <a:spcAft>
                <a:spcPts val="0"/>
              </a:spcAft>
              <a:buSzPts val="1800"/>
              <a:buChar char="❏"/>
            </a:pPr>
            <a:r>
              <a:rPr lang="en" dirty="0"/>
              <a:t>User should be able to request for Job document evaluation</a:t>
            </a:r>
            <a:endParaRPr dirty="0"/>
          </a:p>
          <a:p>
            <a:pPr marL="457200" lvl="0" indent="-342900" algn="l" rtl="0">
              <a:lnSpc>
                <a:spcPct val="150000"/>
              </a:lnSpc>
              <a:spcBef>
                <a:spcPts val="0"/>
              </a:spcBef>
              <a:spcAft>
                <a:spcPts val="0"/>
              </a:spcAft>
              <a:buSzPts val="1800"/>
              <a:buChar char="❏"/>
            </a:pPr>
            <a:r>
              <a:rPr lang="en" dirty="0"/>
              <a:t>Users should be able to connect to social media sites</a:t>
            </a:r>
            <a:endParaRPr dirty="0"/>
          </a:p>
          <a:p>
            <a:pPr marL="0" lvl="0" indent="0" algn="l" rtl="0">
              <a:spcBef>
                <a:spcPts val="1600"/>
              </a:spcBef>
              <a:spcAft>
                <a:spcPts val="0"/>
              </a:spcAft>
              <a:buClr>
                <a:srgbClr val="000000"/>
              </a:buClr>
              <a:buSzPts val="1100"/>
              <a:buFont typeface="Arial"/>
              <a:buNone/>
            </a:pPr>
            <a:endParaRPr sz="1600" dirty="0"/>
          </a:p>
          <a:p>
            <a:pPr marL="0" lvl="0" indent="0" algn="l" rtl="0">
              <a:spcBef>
                <a:spcPts val="1600"/>
              </a:spcBef>
              <a:spcAft>
                <a:spcPts val="1600"/>
              </a:spcAft>
              <a:buNone/>
            </a:pPr>
            <a:endParaRPr sz="1600" dirty="0"/>
          </a:p>
        </p:txBody>
      </p:sp>
      <p:sp>
        <p:nvSpPr>
          <p:cNvPr id="113" name="Google Shape;113;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solidFill>
                  <a:schemeClr val="dk2"/>
                </a:solidFill>
                <a:latin typeface="Open Sans"/>
                <a:ea typeface="Open Sans"/>
                <a:cs typeface="Open Sans"/>
                <a:sym typeface="Open Sans"/>
              </a:rPr>
              <a:t>7</a:t>
            </a:fld>
            <a:endParaRPr dirty="0">
              <a:solidFill>
                <a:schemeClr val="dk2"/>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CONTENT REQUIREMENTS</a:t>
            </a:r>
            <a:endParaRPr dirty="0"/>
          </a:p>
        </p:txBody>
      </p:sp>
      <p:sp>
        <p:nvSpPr>
          <p:cNvPr id="119" name="Google Shape;119;p2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a:t>Sign up: Details of each user should be maintained</a:t>
            </a:r>
            <a:endParaRPr dirty="0"/>
          </a:p>
          <a:p>
            <a:pPr marL="457200" lvl="0" indent="-342900" algn="l" rtl="0">
              <a:lnSpc>
                <a:spcPct val="150000"/>
              </a:lnSpc>
              <a:spcBef>
                <a:spcPts val="0"/>
              </a:spcBef>
              <a:spcAft>
                <a:spcPts val="0"/>
              </a:spcAft>
              <a:buSzPts val="1800"/>
              <a:buChar char="❏"/>
            </a:pPr>
            <a:r>
              <a:rPr lang="en"/>
              <a:t>Contents: Details about the Companies, job postings, online learning materials should be up to date</a:t>
            </a:r>
            <a:endParaRPr dirty="0"/>
          </a:p>
          <a:p>
            <a:pPr marL="457200" lvl="0" indent="-342900" algn="l" rtl="0">
              <a:lnSpc>
                <a:spcPct val="150000"/>
              </a:lnSpc>
              <a:spcBef>
                <a:spcPts val="0"/>
              </a:spcBef>
              <a:spcAft>
                <a:spcPts val="0"/>
              </a:spcAft>
              <a:buSzPts val="1800"/>
              <a:buChar char="❏"/>
            </a:pPr>
            <a:r>
              <a:rPr lang="en"/>
              <a:t>User Interactions: User can add Reviews, Interview questions, Salary</a:t>
            </a:r>
            <a:endParaRPr dirty="0"/>
          </a:p>
          <a:p>
            <a:pPr marL="457200" lvl="0" indent="-342900" algn="l" rtl="0">
              <a:lnSpc>
                <a:spcPct val="150000"/>
              </a:lnSpc>
              <a:spcBef>
                <a:spcPts val="0"/>
              </a:spcBef>
              <a:spcAft>
                <a:spcPts val="0"/>
              </a:spcAft>
              <a:buSzPts val="1800"/>
              <a:buChar char="❏"/>
            </a:pPr>
            <a:r>
              <a:rPr lang="en"/>
              <a:t>Feeds: Top and trending Companies</a:t>
            </a:r>
            <a:endParaRPr dirty="0"/>
          </a:p>
          <a:p>
            <a:pPr marL="0" lvl="0" indent="0" algn="l" rtl="0">
              <a:spcBef>
                <a:spcPts val="1600"/>
              </a:spcBef>
              <a:spcAft>
                <a:spcPts val="1600"/>
              </a:spcAft>
              <a:buNone/>
            </a:pPr>
            <a:endParaRPr dirty="0"/>
          </a:p>
        </p:txBody>
      </p:sp>
      <p:sp>
        <p:nvSpPr>
          <p:cNvPr id="120" name="Google Shape;120;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solidFill>
                  <a:schemeClr val="dk2"/>
                </a:solidFill>
                <a:latin typeface="Open Sans"/>
                <a:ea typeface="Open Sans"/>
                <a:cs typeface="Open Sans"/>
                <a:sym typeface="Open Sans"/>
              </a:rPr>
              <a:t>8</a:t>
            </a:fld>
            <a:endParaRPr dirty="0">
              <a:solidFill>
                <a:schemeClr val="dk2"/>
              </a:solidFill>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1"/>
          <p:cNvSpPr txBox="1">
            <a:spLocks noGrp="1"/>
          </p:cNvSpPr>
          <p:nvPr>
            <p:ph type="title"/>
          </p:nvPr>
        </p:nvSpPr>
        <p:spPr>
          <a:xfrm>
            <a:off x="311700" y="148725"/>
            <a:ext cx="8520600" cy="60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PERSONAS</a:t>
            </a:r>
            <a:endParaRPr dirty="0"/>
          </a:p>
        </p:txBody>
      </p:sp>
      <p:sp>
        <p:nvSpPr>
          <p:cNvPr id="126" name="Google Shape;126;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dirty="0"/>
          </a:p>
        </p:txBody>
      </p:sp>
      <p:sp>
        <p:nvSpPr>
          <p:cNvPr id="127" name="Google Shape;127;p21"/>
          <p:cNvSpPr txBox="1"/>
          <p:nvPr/>
        </p:nvSpPr>
        <p:spPr>
          <a:xfrm>
            <a:off x="4945200" y="681675"/>
            <a:ext cx="3458700" cy="3981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t>Edward Dunham</a:t>
            </a:r>
            <a:endParaRPr sz="1200" b="1" dirty="0"/>
          </a:p>
          <a:p>
            <a:pPr marL="0" lvl="0" indent="0" algn="l" rtl="0">
              <a:lnSpc>
                <a:spcPct val="115000"/>
              </a:lnSpc>
              <a:spcBef>
                <a:spcPts val="0"/>
              </a:spcBef>
              <a:spcAft>
                <a:spcPts val="0"/>
              </a:spcAft>
              <a:buNone/>
            </a:pPr>
            <a:endParaRPr sz="1200" b="1" dirty="0">
              <a:solidFill>
                <a:srgbClr val="333333"/>
              </a:solidFill>
            </a:endParaRPr>
          </a:p>
          <a:p>
            <a:pPr marL="0" lvl="0" indent="0" algn="l" rtl="0">
              <a:lnSpc>
                <a:spcPct val="115000"/>
              </a:lnSpc>
              <a:spcBef>
                <a:spcPts val="0"/>
              </a:spcBef>
              <a:spcAft>
                <a:spcPts val="0"/>
              </a:spcAft>
              <a:buNone/>
            </a:pPr>
            <a:r>
              <a:rPr lang="en" sz="1200" b="1">
                <a:solidFill>
                  <a:srgbClr val="333333"/>
                </a:solidFill>
              </a:rPr>
              <a:t>Personal Background</a:t>
            </a:r>
            <a:endParaRPr sz="1200" b="1" dirty="0">
              <a:solidFill>
                <a:srgbClr val="333333"/>
              </a:solidFill>
            </a:endParaRPr>
          </a:p>
          <a:p>
            <a:pPr marL="0" lvl="0" indent="0" algn="l" rtl="0">
              <a:lnSpc>
                <a:spcPct val="115000"/>
              </a:lnSpc>
              <a:spcBef>
                <a:spcPts val="0"/>
              </a:spcBef>
              <a:spcAft>
                <a:spcPts val="0"/>
              </a:spcAft>
              <a:buNone/>
            </a:pPr>
            <a:r>
              <a:rPr lang="en" sz="1200"/>
              <a:t>Age 24, Single</a:t>
            </a:r>
            <a:endParaRPr sz="1200" dirty="0"/>
          </a:p>
          <a:p>
            <a:pPr marL="0" lvl="0" indent="0" algn="l" rtl="0">
              <a:lnSpc>
                <a:spcPct val="115000"/>
              </a:lnSpc>
              <a:spcBef>
                <a:spcPts val="0"/>
              </a:spcBef>
              <a:spcAft>
                <a:spcPts val="0"/>
              </a:spcAft>
              <a:buNone/>
            </a:pPr>
            <a:endParaRPr sz="1200" b="1" dirty="0">
              <a:solidFill>
                <a:srgbClr val="333333"/>
              </a:solidFill>
            </a:endParaRPr>
          </a:p>
          <a:p>
            <a:pPr marL="0" lvl="0" indent="0" algn="l" rtl="0">
              <a:lnSpc>
                <a:spcPct val="115000"/>
              </a:lnSpc>
              <a:spcBef>
                <a:spcPts val="0"/>
              </a:spcBef>
              <a:spcAft>
                <a:spcPts val="0"/>
              </a:spcAft>
              <a:buNone/>
            </a:pPr>
            <a:r>
              <a:rPr lang="en" sz="1200" b="1">
                <a:solidFill>
                  <a:srgbClr val="333333"/>
                </a:solidFill>
              </a:rPr>
              <a:t>Professional Background</a:t>
            </a:r>
            <a:endParaRPr sz="1200" b="1" dirty="0">
              <a:solidFill>
                <a:srgbClr val="333333"/>
              </a:solidFill>
            </a:endParaRPr>
          </a:p>
          <a:p>
            <a:pPr marL="0" lvl="0" indent="0" algn="l" rtl="0">
              <a:lnSpc>
                <a:spcPct val="115000"/>
              </a:lnSpc>
              <a:spcBef>
                <a:spcPts val="0"/>
              </a:spcBef>
              <a:spcAft>
                <a:spcPts val="0"/>
              </a:spcAft>
              <a:buNone/>
            </a:pPr>
            <a:r>
              <a:rPr lang="en" sz="1200">
                <a:solidFill>
                  <a:srgbClr val="333333"/>
                </a:solidFill>
              </a:rPr>
              <a:t>Graduate Student</a:t>
            </a:r>
            <a:endParaRPr sz="1200" dirty="0">
              <a:solidFill>
                <a:srgbClr val="333333"/>
              </a:solidFill>
            </a:endParaRPr>
          </a:p>
          <a:p>
            <a:pPr marL="0" lvl="0" indent="0" algn="l" rtl="0">
              <a:lnSpc>
                <a:spcPct val="115000"/>
              </a:lnSpc>
              <a:spcBef>
                <a:spcPts val="0"/>
              </a:spcBef>
              <a:spcAft>
                <a:spcPts val="0"/>
              </a:spcAft>
              <a:buNone/>
            </a:pPr>
            <a:endParaRPr sz="1200" dirty="0"/>
          </a:p>
          <a:p>
            <a:pPr marL="0" lvl="0" indent="0" algn="l" rtl="0">
              <a:lnSpc>
                <a:spcPct val="115000"/>
              </a:lnSpc>
              <a:spcBef>
                <a:spcPts val="0"/>
              </a:spcBef>
              <a:spcAft>
                <a:spcPts val="0"/>
              </a:spcAft>
              <a:buNone/>
            </a:pPr>
            <a:r>
              <a:rPr lang="en" sz="1200" b="1">
                <a:solidFill>
                  <a:srgbClr val="333333"/>
                </a:solidFill>
              </a:rPr>
              <a:t>User Environment</a:t>
            </a:r>
            <a:endParaRPr sz="1200" b="1" dirty="0">
              <a:solidFill>
                <a:srgbClr val="333333"/>
              </a:solidFill>
            </a:endParaRPr>
          </a:p>
          <a:p>
            <a:pPr marL="0" lvl="0" indent="0" algn="l" rtl="0">
              <a:lnSpc>
                <a:spcPct val="115000"/>
              </a:lnSpc>
              <a:spcBef>
                <a:spcPts val="0"/>
              </a:spcBef>
              <a:spcAft>
                <a:spcPts val="0"/>
              </a:spcAft>
              <a:buNone/>
            </a:pPr>
            <a:r>
              <a:rPr lang="en" sz="1200">
                <a:latin typeface="Courier New"/>
                <a:ea typeface="Courier New"/>
                <a:cs typeface="Courier New"/>
                <a:sym typeface="Courier New"/>
              </a:rPr>
              <a:t>o</a:t>
            </a:r>
            <a:r>
              <a:rPr lang="en" sz="1200"/>
              <a:t>Heavy user of internet</a:t>
            </a:r>
            <a:endParaRPr sz="1200" dirty="0"/>
          </a:p>
          <a:p>
            <a:pPr marL="0" lvl="0" indent="0" algn="l" rtl="0">
              <a:lnSpc>
                <a:spcPct val="115000"/>
              </a:lnSpc>
              <a:spcBef>
                <a:spcPts val="0"/>
              </a:spcBef>
              <a:spcAft>
                <a:spcPts val="0"/>
              </a:spcAft>
              <a:buNone/>
            </a:pPr>
            <a:r>
              <a:rPr lang="en" sz="1200">
                <a:latin typeface="Courier New"/>
                <a:ea typeface="Courier New"/>
                <a:cs typeface="Courier New"/>
                <a:sym typeface="Courier New"/>
              </a:rPr>
              <a:t>o</a:t>
            </a:r>
            <a:r>
              <a:rPr lang="en" sz="1200"/>
              <a:t>Active on Facebook, linkedin.</a:t>
            </a:r>
            <a:endParaRPr sz="1200" dirty="0"/>
          </a:p>
          <a:p>
            <a:pPr marL="0" lvl="0" indent="0" algn="l" rtl="0">
              <a:lnSpc>
                <a:spcPct val="115000"/>
              </a:lnSpc>
              <a:spcBef>
                <a:spcPts val="0"/>
              </a:spcBef>
              <a:spcAft>
                <a:spcPts val="0"/>
              </a:spcAft>
              <a:buNone/>
            </a:pPr>
            <a:r>
              <a:rPr lang="en" sz="1200">
                <a:latin typeface="Courier New"/>
                <a:ea typeface="Courier New"/>
                <a:cs typeface="Courier New"/>
                <a:sym typeface="Courier New"/>
              </a:rPr>
              <a:t>o</a:t>
            </a:r>
            <a:r>
              <a:rPr lang="en" sz="1200"/>
              <a:t>Uses laptop and smartphone</a:t>
            </a:r>
            <a:endParaRPr sz="1200" dirty="0"/>
          </a:p>
          <a:p>
            <a:pPr marL="0" lvl="0" indent="0" algn="l" rtl="0">
              <a:lnSpc>
                <a:spcPct val="115000"/>
              </a:lnSpc>
              <a:spcBef>
                <a:spcPts val="0"/>
              </a:spcBef>
              <a:spcAft>
                <a:spcPts val="0"/>
              </a:spcAft>
              <a:buNone/>
            </a:pPr>
            <a:endParaRPr sz="1200" b="1" u="sng" dirty="0"/>
          </a:p>
          <a:p>
            <a:pPr marL="0" lvl="0" indent="0" algn="l" rtl="0">
              <a:lnSpc>
                <a:spcPct val="115000"/>
              </a:lnSpc>
              <a:spcBef>
                <a:spcPts val="0"/>
              </a:spcBef>
              <a:spcAft>
                <a:spcPts val="0"/>
              </a:spcAft>
              <a:buNone/>
            </a:pPr>
            <a:r>
              <a:rPr lang="en" sz="1200" b="1"/>
              <a:t>Challenges/Pain points</a:t>
            </a:r>
            <a:endParaRPr sz="1200" b="1" dirty="0"/>
          </a:p>
          <a:p>
            <a:pPr marL="0" lvl="0" indent="0" algn="l" rtl="0">
              <a:lnSpc>
                <a:spcPct val="115000"/>
              </a:lnSpc>
              <a:spcBef>
                <a:spcPts val="0"/>
              </a:spcBef>
              <a:spcAft>
                <a:spcPts val="0"/>
              </a:spcAft>
              <a:buNone/>
            </a:pPr>
            <a:r>
              <a:rPr lang="en" sz="1200" u="sng">
                <a:latin typeface="Courier New"/>
                <a:ea typeface="Courier New"/>
                <a:cs typeface="Courier New"/>
                <a:sym typeface="Courier New"/>
              </a:rPr>
              <a:t>o</a:t>
            </a:r>
            <a:r>
              <a:rPr lang="en" sz="1200" u="sng"/>
              <a:t> </a:t>
            </a:r>
            <a:r>
              <a:rPr lang="en" sz="1200"/>
              <a:t>   Finds it difficult to get in contact with the right recruiters</a:t>
            </a:r>
            <a:endParaRPr sz="1200" dirty="0"/>
          </a:p>
          <a:p>
            <a:pPr marL="0" lvl="0" indent="0" algn="l" rtl="0">
              <a:lnSpc>
                <a:spcPct val="115000"/>
              </a:lnSpc>
              <a:spcBef>
                <a:spcPts val="0"/>
              </a:spcBef>
              <a:spcAft>
                <a:spcPts val="0"/>
              </a:spcAft>
              <a:buNone/>
            </a:pPr>
            <a:r>
              <a:rPr lang="en" sz="1200">
                <a:latin typeface="Courier New"/>
                <a:ea typeface="Courier New"/>
                <a:cs typeface="Courier New"/>
                <a:sym typeface="Courier New"/>
              </a:rPr>
              <a:t>o</a:t>
            </a:r>
            <a:r>
              <a:rPr lang="en" sz="1200"/>
              <a:t>   Confused on which course/certifications to go for that fulfills his goal</a:t>
            </a:r>
            <a:endParaRPr sz="1200" dirty="0"/>
          </a:p>
          <a:p>
            <a:pPr marL="0" lvl="0" indent="0" algn="l" rtl="0">
              <a:lnSpc>
                <a:spcPct val="115000"/>
              </a:lnSpc>
              <a:spcBef>
                <a:spcPts val="0"/>
              </a:spcBef>
              <a:spcAft>
                <a:spcPts val="0"/>
              </a:spcAft>
              <a:buNone/>
            </a:pPr>
            <a:r>
              <a:rPr lang="en" sz="1200">
                <a:latin typeface="Courier New"/>
                <a:ea typeface="Courier New"/>
                <a:cs typeface="Courier New"/>
                <a:sym typeface="Courier New"/>
              </a:rPr>
              <a:t>o</a:t>
            </a:r>
            <a:r>
              <a:rPr lang="en" sz="1200"/>
              <a:t>    Needs help in Resume evaluation </a:t>
            </a:r>
            <a:endParaRPr sz="1200" dirty="0"/>
          </a:p>
        </p:txBody>
      </p:sp>
      <p:pic>
        <p:nvPicPr>
          <p:cNvPr id="128" name="Google Shape;128;p21"/>
          <p:cNvPicPr preferRelativeResize="0"/>
          <p:nvPr/>
        </p:nvPicPr>
        <p:blipFill>
          <a:blip r:embed="rId3">
            <a:alphaModFix/>
          </a:blip>
          <a:stretch>
            <a:fillRect/>
          </a:stretch>
        </p:blipFill>
        <p:spPr>
          <a:xfrm>
            <a:off x="805625" y="1242975"/>
            <a:ext cx="2118575" cy="3195225"/>
          </a:xfrm>
          <a:prstGeom prst="rect">
            <a:avLst/>
          </a:prstGeom>
          <a:noFill/>
          <a:ln>
            <a:noFill/>
          </a:ln>
        </p:spPr>
      </p:pic>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1411</TotalTime>
  <Words>2006</Words>
  <Application>Microsoft Office PowerPoint</Application>
  <PresentationFormat>On-screen Show (16:9)</PresentationFormat>
  <Paragraphs>313</Paragraphs>
  <Slides>40</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PT Sans Narrow</vt:lpstr>
      <vt:lpstr>Courier New</vt:lpstr>
      <vt:lpstr>Calibri</vt:lpstr>
      <vt:lpstr>Open Sans</vt:lpstr>
      <vt:lpstr>Tropic</vt:lpstr>
      <vt:lpstr>JOBCLICK</vt:lpstr>
      <vt:lpstr>OVERVIEW</vt:lpstr>
      <vt:lpstr>STRATEGY PLANE</vt:lpstr>
      <vt:lpstr>PRODUCT OBJECTIVE</vt:lpstr>
      <vt:lpstr>USER NEEDS</vt:lpstr>
      <vt:lpstr>SCOPE PLANE</vt:lpstr>
      <vt:lpstr>FUNCTIONAL SPECIFICATIONS</vt:lpstr>
      <vt:lpstr>CONTENT REQUIREMENTS</vt:lpstr>
      <vt:lpstr>PERSONAS</vt:lpstr>
      <vt:lpstr>PERSONAS</vt:lpstr>
      <vt:lpstr>STRUCTURE PLANE</vt:lpstr>
      <vt:lpstr>CONCEPTUAL MODEL</vt:lpstr>
      <vt:lpstr>INFORMATION ARCHITECTURE</vt:lpstr>
      <vt:lpstr>SKELETON PLANE</vt:lpstr>
      <vt:lpstr>SKELETON PLANE</vt:lpstr>
      <vt:lpstr>SURFACE PLANE</vt:lpstr>
      <vt:lpstr>SURFACE PLANE</vt:lpstr>
      <vt:lpstr>IBM DESIGN THINKING</vt:lpstr>
      <vt:lpstr>Principles</vt:lpstr>
      <vt:lpstr>The Loop</vt:lpstr>
      <vt:lpstr>The Keys</vt:lpstr>
      <vt:lpstr>GOOGLE MATERIAL DESIGN</vt:lpstr>
      <vt:lpstr>GOOGLE MATERIAL DESIGN</vt:lpstr>
      <vt:lpstr>ELEMENTS</vt:lpstr>
      <vt:lpstr>HIGH FIDELITY PROTOTYPE</vt:lpstr>
      <vt:lpstr>HUMAN COMPUTER INTERACTION</vt:lpstr>
      <vt:lpstr>USER RESEARCH METHODS</vt:lpstr>
      <vt:lpstr>USER INTERVIEWS</vt:lpstr>
      <vt:lpstr>PowerPoint Presentation</vt:lpstr>
      <vt:lpstr>USABILITY TESTING</vt:lpstr>
      <vt:lpstr>INTERCEPT INTERVIEWS</vt:lpstr>
      <vt:lpstr>INTERCEPT INTERVIEWS</vt:lpstr>
      <vt:lpstr>FOCUS GROUP METHODOLOGY</vt:lpstr>
      <vt:lpstr>SELENIUM TESTING</vt:lpstr>
      <vt:lpstr>SELENIUM TESTING</vt:lpstr>
      <vt:lpstr>SELENIUM TESTING</vt:lpstr>
      <vt:lpstr>SELENIUM TESTING</vt:lpstr>
      <vt:lpstr>SELENIUM TESTING</vt:lpstr>
      <vt:lpstr>MOONSHOTS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JOBCLICK</dc:title>
  <cp:lastModifiedBy>shubhi</cp:lastModifiedBy>
  <cp:revision>61</cp:revision>
  <dcterms:modified xsi:type="dcterms:W3CDTF">2019-04-22T21:25:45Z</dcterms:modified>
</cp:coreProperties>
</file>