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w="22225">
                  <a:solidFill>
                    <a:schemeClr val="accent2"/>
                  </a:solidFill>
                  <a:prstDash val="solid"/>
                </a:ln>
                <a:solidFill>
                  <a:schemeClr val="accent2">
                    <a:lumMod val="40000"/>
                    <a:lumOff val="60000"/>
                  </a:schemeClr>
                </a:solidFill>
                <a:effectLst/>
              </a:rPr>
              <a:t>Road Accident Severity</a:t>
            </a:r>
            <a:endParaRPr lang="en-US" dirty="0">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eek2_capstone_2"/>
          <p:cNvPicPr>
            <a:picLocks noChangeAspect="1"/>
          </p:cNvPicPr>
          <p:nvPr>
            <p:ph idx="1"/>
          </p:nvPr>
        </p:nvPicPr>
        <p:blipFill>
          <a:blip r:embed="rId1"/>
          <a:stretch>
            <a:fillRect/>
          </a:stretch>
        </p:blipFill>
        <p:spPr>
          <a:xfrm>
            <a:off x="826770" y="1617345"/>
            <a:ext cx="10755630" cy="3269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stone_4"/>
          <p:cNvPicPr>
            <a:picLocks noChangeAspect="1"/>
          </p:cNvPicPr>
          <p:nvPr>
            <p:ph idx="1"/>
          </p:nvPr>
        </p:nvPicPr>
        <p:blipFill>
          <a:blip r:embed="rId1"/>
          <a:stretch>
            <a:fillRect/>
          </a:stretch>
        </p:blipFill>
        <p:spPr>
          <a:xfrm>
            <a:off x="3152140" y="1700530"/>
            <a:ext cx="6957695" cy="5111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sp>
        <p:nvSpPr>
          <p:cNvPr id="3" name="Content Placeholder 2"/>
          <p:cNvSpPr>
            <a:spLocks noGrp="1"/>
          </p:cNvSpPr>
          <p:nvPr>
            <p:ph idx="1"/>
          </p:nvPr>
        </p:nvSpPr>
        <p:spPr/>
        <p:txBody>
          <a:bodyPr/>
          <a:p>
            <a:pPr marL="0" indent="0">
              <a:buNone/>
            </a:pPr>
            <a:r>
              <a:rPr lang="en-US"/>
              <a:t>Road accidents are multi-causal and are the result of an interplay of various factors. These can broadly be categorized into those relating to </a:t>
            </a:r>
            <a:endParaRPr lang="en-US"/>
          </a:p>
          <a:p>
            <a:r>
              <a:rPr lang="en-US"/>
              <a:t>(i) human error, </a:t>
            </a:r>
            <a:endParaRPr lang="en-US"/>
          </a:p>
          <a:p>
            <a:r>
              <a:rPr lang="en-US"/>
              <a:t>(ii) road environment and</a:t>
            </a:r>
            <a:endParaRPr lang="en-US"/>
          </a:p>
          <a:p>
            <a:r>
              <a:rPr lang="en-US"/>
              <a:t>(iii) vehicular condition.</a:t>
            </a:r>
            <a:endParaRPr lang="en-US"/>
          </a:p>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stone_7"/>
          <p:cNvPicPr>
            <a:picLocks noChangeAspect="1"/>
          </p:cNvPicPr>
          <p:nvPr>
            <p:ph idx="1"/>
          </p:nvPr>
        </p:nvPicPr>
        <p:blipFill>
          <a:blip r:embed="rId1"/>
          <a:stretch>
            <a:fillRect/>
          </a:stretch>
        </p:blipFill>
        <p:spPr>
          <a:xfrm>
            <a:off x="3662045" y="1667510"/>
            <a:ext cx="5546725" cy="5003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Performance of States/UTs during 2014 to 2018</a:t>
            </a:r>
            <a:endParaRPr lang="en-US"/>
          </a:p>
        </p:txBody>
      </p:sp>
      <p:pic>
        <p:nvPicPr>
          <p:cNvPr id="5" name="Content Placeholder 4" descr="capstone_11"/>
          <p:cNvPicPr>
            <a:picLocks noChangeAspect="1"/>
          </p:cNvPicPr>
          <p:nvPr>
            <p:ph idx="1"/>
          </p:nvPr>
        </p:nvPicPr>
        <p:blipFill>
          <a:blip r:embed="rId1"/>
          <a:stretch>
            <a:fillRect/>
          </a:stretch>
        </p:blipFill>
        <p:spPr>
          <a:xfrm>
            <a:off x="2875915" y="2233930"/>
            <a:ext cx="8384540" cy="424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Tamilnadu continues to retain the first rank in terms of accidents across States in 2018, like in 2017,despite a reduction in accidents of 1,642 by about 2.5%. The State accounts for about 13.7% of the total accidents in the country in 2018. Similarly, the State of Madhya Pradesh maintains its rank at second position in 2018 despite a reduction in accidents by 2,002. The States of Uttar Pradesh moved up in its ranking of accident from 4 in 2017 to 3 in 2018 registering an increase in accidents by 3,785 by 9.8%.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sym typeface="+mn-ea"/>
              </a:rPr>
              <a:t>The State of Karnataka has also moved down in its ranking of accident from 3 in 2017 to 4 in 2018 registering a decline in accidents by 835 of about 2% over the previous year. The State of Kerala maintains its rank at position 5 in 2018 despite registering an increase in accidents in 2018 of 1,711 of about 4.4%.</a:t>
            </a:r>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Ways to avoid accidents</a:t>
            </a:r>
            <a:endParaRPr lang="en-US"/>
          </a:p>
        </p:txBody>
      </p:sp>
      <p:sp>
        <p:nvSpPr>
          <p:cNvPr id="3" name="Content Placeholder 2"/>
          <p:cNvSpPr>
            <a:spLocks noGrp="1"/>
          </p:cNvSpPr>
          <p:nvPr>
            <p:ph idx="1"/>
          </p:nvPr>
        </p:nvSpPr>
        <p:spPr/>
        <p:txBody>
          <a:bodyPr/>
          <a:p>
            <a:pPr marL="0" indent="0">
              <a:buNone/>
            </a:pPr>
            <a:endParaRPr lang="en-US"/>
          </a:p>
          <a:p>
            <a:r>
              <a:rPr lang="en-US"/>
              <a:t>1.Pull into traffic slowly </a:t>
            </a:r>
            <a:endParaRPr lang="en-US"/>
          </a:p>
          <a:p>
            <a:r>
              <a:rPr lang="en-US"/>
              <a:t>2.Watch for red light runners. </a:t>
            </a:r>
            <a:endParaRPr lang="en-US"/>
          </a:p>
          <a:p>
            <a:r>
              <a:rPr lang="en-US"/>
              <a:t>3.Keep at least one hand on the steering wheel. </a:t>
            </a:r>
            <a:endParaRPr lang="en-US"/>
          </a:p>
          <a:p>
            <a:r>
              <a:rPr lang="en-US"/>
              <a:t>4.Watch for kids. </a:t>
            </a:r>
            <a:endParaRPr lang="en-US"/>
          </a:p>
          <a:p>
            <a:r>
              <a:rPr lang="en-US"/>
              <a:t>5.Perform engine maintenance regularly. Avoid sudden stalls or other vehicle failure by changing the oil regularly and keeping tires properly inflated.</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sym typeface="+mn-ea"/>
              </a:rPr>
              <a:t>6.Scan 12 seconds ahead. </a:t>
            </a:r>
            <a:endParaRPr lang="en-US">
              <a:sym typeface="+mn-ea"/>
            </a:endParaRPr>
          </a:p>
          <a:p>
            <a:r>
              <a:rPr lang="en-US">
                <a:sym typeface="+mn-ea"/>
              </a:rPr>
              <a:t>7.Look backwards when backing out. </a:t>
            </a:r>
            <a:endParaRPr lang="en-US">
              <a:sym typeface="+mn-ea"/>
            </a:endParaRPr>
          </a:p>
          <a:p>
            <a:r>
              <a:rPr lang="en-US">
                <a:sym typeface="+mn-ea"/>
              </a:rPr>
              <a:t>8.Don''t depend on mirrors alone </a:t>
            </a:r>
            <a:endParaRPr lang="en-US">
              <a:sym typeface="+mn-ea"/>
            </a:endParaRPr>
          </a:p>
          <a:p>
            <a:r>
              <a:rPr lang="en-US">
                <a:sym typeface="+mn-ea"/>
              </a:rPr>
              <a:t>9.Do not tailgate. </a:t>
            </a:r>
            <a:endParaRPr lang="en-US"/>
          </a:p>
          <a:p>
            <a:r>
              <a:rPr lang="en-US">
                <a:sym typeface="+mn-ea"/>
              </a:rPr>
              <a:t>10.Be courteous to other drivers. No one owns the roads, so treat others with respect and report any suspicious driving activity to authorities.</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FF0000"/>
                </a:solidFill>
                <a:sym typeface="+mn-ea"/>
              </a:rPr>
              <a:t>What is Accident Severity?</a:t>
            </a:r>
            <a:br>
              <a:rPr lang="en-US"/>
            </a:br>
            <a:endParaRPr lang="en-US"/>
          </a:p>
        </p:txBody>
      </p:sp>
      <p:sp>
        <p:nvSpPr>
          <p:cNvPr id="3" name="Content Placeholder 2"/>
          <p:cNvSpPr>
            <a:spLocks noGrp="1"/>
          </p:cNvSpPr>
          <p:nvPr>
            <p:ph idx="1"/>
          </p:nvPr>
        </p:nvSpPr>
        <p:spPr/>
        <p:txBody>
          <a:bodyPr/>
          <a:p>
            <a:pPr marL="0" indent="0">
              <a:buNone/>
            </a:pPr>
            <a:r>
              <a:rPr lang="en-US"/>
              <a:t>In general to understand any problem we need to know what it means. So therefore, firstly we will define what is Accident severity. Accident severity is the severity of accidents can be measured in terms of the number of fatal accidents or total economic loss due to accidents. Severe accidents not only lead to human loss of life but also heavy economic loss to the country.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FF0000"/>
                </a:solidFill>
              </a:rPr>
              <a:t>Problem Description</a:t>
            </a:r>
            <a:endParaRPr lang="en-US" b="1">
              <a:solidFill>
                <a:srgbClr val="FF0000"/>
              </a:solidFill>
            </a:endParaRPr>
          </a:p>
        </p:txBody>
      </p:sp>
      <p:sp>
        <p:nvSpPr>
          <p:cNvPr id="3" name="Content Placeholder 2"/>
          <p:cNvSpPr>
            <a:spLocks noGrp="1"/>
          </p:cNvSpPr>
          <p:nvPr>
            <p:ph idx="1"/>
          </p:nvPr>
        </p:nvSpPr>
        <p:spPr/>
        <p:txBody>
          <a:bodyPr/>
          <a:p>
            <a:pPr marL="0" indent="0">
              <a:buNone/>
            </a:pPr>
            <a:r>
              <a:rPr lang="en-US"/>
              <a:t>Road accidents are a major world economic and social problem as shown by the report of loss of lives and properties in many countries around the world.Road accidents have been a major cause for concern across the Indian subcontinent. </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In 2018 alone, the country reported around 151 thousand fatalities due to road accidents. Each year, about three to five percent of the country's GDP was invested in road accidents.</a:t>
            </a:r>
            <a:endParaRPr lang="en-US"/>
          </a:p>
          <a:p>
            <a:pPr marL="0" indent="0">
              <a:buNone/>
            </a:pPr>
            <a:r>
              <a:rPr lang="en-US"/>
              <a:t>1214 road crashes occur every day in India. Two wheelers account for 25% of total road crash deaths. 20 children under the age of 14 die every day due to road crashes in in the country.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377 people die every day, equivalent to a jumbo jet crashing every day.In 2018, the Indian state with the highest number of road accidents was Tamil Nadu, with over 63 thousand cases reported, followed by Madhya Pradesh, with over 47 thousand reported road accidents in that year.</a:t>
            </a:r>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sym typeface="+mn-ea"/>
              </a:rPr>
              <a:t>Here we have listed the five most dangerous roads in India that are scary for both two-wheelers and four-wheelers.</a:t>
            </a:r>
            <a:endParaRPr lang="en-US"/>
          </a:p>
          <a:p>
            <a:r>
              <a:rPr lang="en-US">
                <a:solidFill>
                  <a:srgbClr val="FFC000"/>
                </a:solidFill>
                <a:sym typeface="+mn-ea"/>
              </a:rPr>
              <a:t>Leh Manali Highway. Leh Manali Highway</a:t>
            </a:r>
            <a:endParaRPr lang="en-US">
              <a:solidFill>
                <a:srgbClr val="FFC000"/>
              </a:solidFill>
            </a:endParaRPr>
          </a:p>
          <a:p>
            <a:r>
              <a:rPr lang="en-US">
                <a:solidFill>
                  <a:srgbClr val="FFC000"/>
                </a:solidFill>
                <a:sym typeface="+mn-ea"/>
              </a:rPr>
              <a:t>Rohtang Pass. Rohtang Pass</a:t>
            </a:r>
            <a:endParaRPr lang="en-US">
              <a:solidFill>
                <a:srgbClr val="FFC000"/>
              </a:solidFill>
            </a:endParaRPr>
          </a:p>
          <a:p>
            <a:r>
              <a:rPr lang="en-US">
                <a:solidFill>
                  <a:srgbClr val="FFC000"/>
                </a:solidFill>
                <a:sym typeface="+mn-ea"/>
              </a:rPr>
              <a:t>National Highway 22. National Highway 22</a:t>
            </a:r>
            <a:endParaRPr lang="en-US">
              <a:solidFill>
                <a:srgbClr val="FFC000"/>
              </a:solidFill>
            </a:endParaRPr>
          </a:p>
          <a:p>
            <a:r>
              <a:rPr lang="en-US">
                <a:solidFill>
                  <a:srgbClr val="FFC000"/>
                </a:solidFill>
                <a:sym typeface="+mn-ea"/>
              </a:rPr>
              <a:t>Zoji La Pass</a:t>
            </a:r>
            <a:endParaRPr lang="en-US">
              <a:solidFill>
                <a:srgbClr val="FFC000"/>
              </a:solidFill>
            </a:endParaRPr>
          </a:p>
          <a:p>
            <a:r>
              <a:rPr lang="en-US">
                <a:solidFill>
                  <a:srgbClr val="FFC000"/>
                </a:solidFill>
                <a:sym typeface="+mn-ea"/>
              </a:rPr>
              <a:t>Kinnaur Road</a:t>
            </a:r>
            <a:endParaRPr lang="en-US">
              <a:solidFill>
                <a:srgbClr val="FFC000"/>
              </a:solidFill>
            </a:endParaRPr>
          </a:p>
          <a:p>
            <a:endParaRPr lang="en-US">
              <a:solidFill>
                <a:srgbClr val="FFC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Background of the problem</a:t>
            </a:r>
            <a:endParaRPr lang="en-US"/>
          </a:p>
        </p:txBody>
      </p:sp>
      <p:sp>
        <p:nvSpPr>
          <p:cNvPr id="3" name="Content Placeholder 2"/>
          <p:cNvSpPr>
            <a:spLocks noGrp="1"/>
          </p:cNvSpPr>
          <p:nvPr>
            <p:ph idx="1"/>
          </p:nvPr>
        </p:nvSpPr>
        <p:spPr/>
        <p:txBody>
          <a:bodyPr/>
          <a:p>
            <a:pPr marL="0" indent="0">
              <a:buNone/>
            </a:pPr>
            <a:r>
              <a:rPr lang="en-US"/>
              <a:t>The accidents can happened with below categoreis of vehicles:</a:t>
            </a:r>
            <a:endParaRPr lang="en-US"/>
          </a:p>
          <a:p>
            <a:r>
              <a:rPr lang="en-US"/>
              <a:t>Pedestrian/ 2 Wheeler/ 4 Wheeler and Heavy Vehicles</a:t>
            </a:r>
            <a:endParaRPr lang="en-US"/>
          </a:p>
          <a:p>
            <a:r>
              <a:rPr lang="en-US"/>
              <a:t>The accidents can be due to one of the below reasons :</a:t>
            </a:r>
            <a:endParaRPr lang="en-US"/>
          </a:p>
          <a:p>
            <a:r>
              <a:rPr lang="en-US"/>
              <a:t>Drink and drive Overloading Road Condition Unknown reasons Weather condition Traffic Driving skills</a:t>
            </a:r>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Road length has increased by 39%, number of motor vehicles have increased by 158%.</a:t>
            </a:r>
            <a:endParaRPr lang="en-US"/>
          </a:p>
        </p:txBody>
      </p:sp>
      <p:pic>
        <p:nvPicPr>
          <p:cNvPr id="4" name="Content Placeholder 3" descr="week2_capstone_pic1"/>
          <p:cNvPicPr>
            <a:picLocks noChangeAspect="1"/>
          </p:cNvPicPr>
          <p:nvPr>
            <p:ph idx="1"/>
          </p:nvPr>
        </p:nvPicPr>
        <p:blipFill>
          <a:blip r:embed="rId1"/>
          <a:stretch>
            <a:fillRect/>
          </a:stretch>
        </p:blipFill>
        <p:spPr>
          <a:xfrm>
            <a:off x="1685290" y="2191385"/>
            <a:ext cx="8820150" cy="3343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solution</a:t>
            </a:r>
            <a:endParaRPr lang="en-US"/>
          </a:p>
        </p:txBody>
      </p:sp>
      <p:sp>
        <p:nvSpPr>
          <p:cNvPr id="3" name="Content Placeholder 2"/>
          <p:cNvSpPr>
            <a:spLocks noGrp="1"/>
          </p:cNvSpPr>
          <p:nvPr>
            <p:ph idx="1"/>
          </p:nvPr>
        </p:nvSpPr>
        <p:spPr/>
        <p:txBody>
          <a:bodyPr/>
          <a:p>
            <a:r>
              <a:rPr lang="en-US"/>
              <a:t>Our interventions on Road Safety include Engineering interventions like ihe identification of Black Spots on Roads and rectification of the same, working with the automobile Industry for putting in place safety provisions like seat belt reminder, air bags, speed alerts, reverse cameras, anti-lock braking systems, a strong advocacy policy etc.</a:t>
            </a:r>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3954</Words>
  <Application>WPS Presentation</Application>
  <PresentationFormat>Widescreen</PresentationFormat>
  <Paragraphs>78</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Severity</dc:title>
  <dc:creator/>
  <cp:lastModifiedBy>nitin</cp:lastModifiedBy>
  <cp:revision>1</cp:revision>
  <dcterms:created xsi:type="dcterms:W3CDTF">2020-09-05T17:10:42Z</dcterms:created>
  <dcterms:modified xsi:type="dcterms:W3CDTF">2020-09-05T17:10:42Z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