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60" r:id="rId6"/>
    <p:sldId id="277" r:id="rId7"/>
    <p:sldId id="278" r:id="rId8"/>
    <p:sldId id="279" r:id="rId9"/>
    <p:sldId id="259" r:id="rId10"/>
    <p:sldId id="263" r:id="rId11"/>
    <p:sldId id="264" r:id="rId12"/>
    <p:sldId id="265" r:id="rId13"/>
    <p:sldId id="266" r:id="rId14"/>
    <p:sldId id="261" r:id="rId15"/>
    <p:sldId id="267" r:id="rId16"/>
    <p:sldId id="268" r:id="rId17"/>
    <p:sldId id="269" r:id="rId18"/>
    <p:sldId id="270" r:id="rId19"/>
    <p:sldId id="271" r:id="rId20"/>
    <p:sldId id="272" r:id="rId21"/>
    <p:sldId id="275" r:id="rId2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odyRgDNnHOT9QSccJqz7QwbZ6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648AF-135E-4026-8B92-42DC53FC30BA}">
  <a:tblStyle styleId="{73E648AF-135E-4026-8B92-42DC53FC30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025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01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25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35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9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56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62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56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58385dc33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958385d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69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58385dc33_0_10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958385dc3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61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58385dc33_0_2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958385dc3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61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1523880" y="1122480"/>
            <a:ext cx="9143640" cy="13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SAP- 1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(Implemented and verified using </a:t>
            </a:r>
            <a:r>
              <a:rPr lang="en-IN" sz="2400" dirty="0" err="1">
                <a:latin typeface="Calibri"/>
                <a:ea typeface="Calibri"/>
                <a:cs typeface="Calibri"/>
                <a:sym typeface="Calibri"/>
              </a:rPr>
              <a:t>Verilog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523880" y="2819400"/>
            <a:ext cx="9143640" cy="24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19883" y="3952567"/>
            <a:ext cx="3770369" cy="23449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dirty="0" err="1"/>
              <a:t>Shubhi</a:t>
            </a:r>
            <a:r>
              <a:rPr lang="en-US" sz="1800" dirty="0"/>
              <a:t> Agrawal </a:t>
            </a:r>
          </a:p>
          <a:p>
            <a:pPr algn="r"/>
            <a:r>
              <a:rPr lang="en-US" sz="1800" dirty="0" err="1"/>
              <a:t>M.Chandra</a:t>
            </a:r>
            <a:r>
              <a:rPr lang="en-US" sz="1800" dirty="0"/>
              <a:t> </a:t>
            </a:r>
            <a:r>
              <a:rPr lang="en-US" sz="1800" dirty="0" err="1"/>
              <a:t>hasini</a:t>
            </a:r>
            <a:endParaRPr lang="en-US" sz="1800" dirty="0"/>
          </a:p>
          <a:p>
            <a:pPr algn="r"/>
            <a:r>
              <a:rPr lang="en-US" sz="1800" dirty="0" err="1"/>
              <a:t>K.Ajitha</a:t>
            </a:r>
            <a:r>
              <a:rPr lang="en-US" sz="1800" dirty="0"/>
              <a:t> </a:t>
            </a:r>
          </a:p>
          <a:p>
            <a:pPr algn="r"/>
            <a:endParaRPr lang="en-US" sz="1800" dirty="0"/>
          </a:p>
          <a:p>
            <a:pPr algn="ctr"/>
            <a:r>
              <a:rPr lang="en-US" sz="1800" dirty="0"/>
              <a:t>                 Date:  04</a:t>
            </a:r>
            <a:r>
              <a:rPr lang="en-US" sz="1800" baseline="30000" dirty="0"/>
              <a:t>th</a:t>
            </a:r>
            <a:r>
              <a:rPr lang="en-US" sz="1800" dirty="0"/>
              <a:t> October 2020 </a:t>
            </a:r>
          </a:p>
        </p:txBody>
      </p:sp>
    </p:spTree>
  </p:cSld>
  <p:clrMapOvr>
    <a:masterClrMapping/>
  </p:clrMapOvr>
  <p:transition spd="slow" advTm="17339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58385dc33_0_0"/>
          <p:cNvSpPr txBox="1"/>
          <p:nvPr/>
        </p:nvSpPr>
        <p:spPr>
          <a:xfrm>
            <a:off x="827033" y="23712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Trebuchet MS"/>
                <a:ea typeface="Trebuchet MS"/>
                <a:cs typeface="Trebuchet MS"/>
                <a:sym typeface="Trebuchet MS"/>
              </a:rPr>
              <a:t>LDA Execution cycle</a:t>
            </a:r>
            <a:endParaRPr sz="40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958385dc33_0_0"/>
          <p:cNvSpPr/>
          <p:nvPr/>
        </p:nvSpPr>
        <p:spPr>
          <a:xfrm>
            <a:off x="963983" y="3078720"/>
            <a:ext cx="834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958385dc33_0_0"/>
          <p:cNvSpPr/>
          <p:nvPr/>
        </p:nvSpPr>
        <p:spPr>
          <a:xfrm>
            <a:off x="963983" y="4213440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958385dc33_0_0"/>
          <p:cNvSpPr/>
          <p:nvPr/>
        </p:nvSpPr>
        <p:spPr>
          <a:xfrm>
            <a:off x="2217863" y="1941840"/>
            <a:ext cx="198300" cy="272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958385dc33_0_0"/>
          <p:cNvSpPr/>
          <p:nvPr/>
        </p:nvSpPr>
        <p:spPr>
          <a:xfrm>
            <a:off x="963983" y="1920600"/>
            <a:ext cx="837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958385dc33_0_0"/>
          <p:cNvSpPr/>
          <p:nvPr/>
        </p:nvSpPr>
        <p:spPr>
          <a:xfrm>
            <a:off x="2832383" y="2525760"/>
            <a:ext cx="8562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958385dc33_0_0"/>
          <p:cNvSpPr/>
          <p:nvPr/>
        </p:nvSpPr>
        <p:spPr>
          <a:xfrm>
            <a:off x="2869103" y="3120120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958385dc33_0_0"/>
          <p:cNvSpPr/>
          <p:nvPr/>
        </p:nvSpPr>
        <p:spPr>
          <a:xfrm>
            <a:off x="2864063" y="3731400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958385dc33_0_0"/>
          <p:cNvSpPr/>
          <p:nvPr/>
        </p:nvSpPr>
        <p:spPr>
          <a:xfrm>
            <a:off x="2832383" y="1931400"/>
            <a:ext cx="8562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958385dc33_0_0"/>
          <p:cNvSpPr/>
          <p:nvPr/>
        </p:nvSpPr>
        <p:spPr>
          <a:xfrm>
            <a:off x="1813583" y="203652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958385dc33_0_0"/>
          <p:cNvSpPr/>
          <p:nvPr/>
        </p:nvSpPr>
        <p:spPr>
          <a:xfrm>
            <a:off x="1798823" y="317340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958385dc33_0_0"/>
          <p:cNvSpPr/>
          <p:nvPr/>
        </p:nvSpPr>
        <p:spPr>
          <a:xfrm>
            <a:off x="1798823" y="381924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958385dc33_0_0"/>
          <p:cNvSpPr/>
          <p:nvPr/>
        </p:nvSpPr>
        <p:spPr>
          <a:xfrm rot="5400000">
            <a:off x="1293653" y="4020090"/>
            <a:ext cx="181500" cy="20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958385dc33_0_0"/>
          <p:cNvSpPr/>
          <p:nvPr/>
        </p:nvSpPr>
        <p:spPr>
          <a:xfrm>
            <a:off x="2431703" y="198504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958385dc33_0_0"/>
          <p:cNvSpPr/>
          <p:nvPr/>
        </p:nvSpPr>
        <p:spPr>
          <a:xfrm>
            <a:off x="2438183" y="326484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958385dc33_0_0"/>
          <p:cNvSpPr/>
          <p:nvPr/>
        </p:nvSpPr>
        <p:spPr>
          <a:xfrm>
            <a:off x="2445023" y="385920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958385dc33_0_0"/>
          <p:cNvSpPr/>
          <p:nvPr/>
        </p:nvSpPr>
        <p:spPr>
          <a:xfrm rot="5400000">
            <a:off x="3157103" y="2356680"/>
            <a:ext cx="2082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958385dc33_0_0"/>
          <p:cNvSpPr/>
          <p:nvPr/>
        </p:nvSpPr>
        <p:spPr>
          <a:xfrm rot="10800000">
            <a:off x="2423148" y="217956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958385dc33_0_0"/>
          <p:cNvSpPr/>
          <p:nvPr/>
        </p:nvSpPr>
        <p:spPr>
          <a:xfrm rot="-5400000">
            <a:off x="3128663" y="2934840"/>
            <a:ext cx="2634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958385dc33_0_0"/>
          <p:cNvSpPr/>
          <p:nvPr/>
        </p:nvSpPr>
        <p:spPr>
          <a:xfrm rot="10800000">
            <a:off x="2439983" y="266160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958385dc33_0_0"/>
          <p:cNvSpPr/>
          <p:nvPr/>
        </p:nvSpPr>
        <p:spPr>
          <a:xfrm rot="5400000">
            <a:off x="3126023" y="4151880"/>
            <a:ext cx="2352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958385dc33_0_0"/>
          <p:cNvSpPr/>
          <p:nvPr/>
        </p:nvSpPr>
        <p:spPr>
          <a:xfrm rot="5400000">
            <a:off x="1322603" y="4587840"/>
            <a:ext cx="185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958385dc33_0_0"/>
          <p:cNvSpPr/>
          <p:nvPr/>
        </p:nvSpPr>
        <p:spPr>
          <a:xfrm>
            <a:off x="4547020" y="2467440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958385dc33_0_0"/>
          <p:cNvSpPr/>
          <p:nvPr/>
        </p:nvSpPr>
        <p:spPr>
          <a:xfrm>
            <a:off x="4547020" y="3078720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958385dc33_0_0"/>
          <p:cNvSpPr/>
          <p:nvPr/>
        </p:nvSpPr>
        <p:spPr>
          <a:xfrm>
            <a:off x="4547020" y="3646080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958385dc33_0_0"/>
          <p:cNvSpPr/>
          <p:nvPr/>
        </p:nvSpPr>
        <p:spPr>
          <a:xfrm>
            <a:off x="4547020" y="4213440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958385dc33_0_0"/>
          <p:cNvSpPr/>
          <p:nvPr/>
        </p:nvSpPr>
        <p:spPr>
          <a:xfrm>
            <a:off x="5800900" y="1941840"/>
            <a:ext cx="198300" cy="272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958385dc33_0_0"/>
          <p:cNvSpPr/>
          <p:nvPr/>
        </p:nvSpPr>
        <p:spPr>
          <a:xfrm>
            <a:off x="4547020" y="1920600"/>
            <a:ext cx="837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958385dc33_0_0"/>
          <p:cNvSpPr/>
          <p:nvPr/>
        </p:nvSpPr>
        <p:spPr>
          <a:xfrm>
            <a:off x="6415420" y="2525760"/>
            <a:ext cx="8562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958385dc33_0_0"/>
          <p:cNvSpPr/>
          <p:nvPr/>
        </p:nvSpPr>
        <p:spPr>
          <a:xfrm>
            <a:off x="6452140" y="3120120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958385dc33_0_0"/>
          <p:cNvSpPr/>
          <p:nvPr/>
        </p:nvSpPr>
        <p:spPr>
          <a:xfrm>
            <a:off x="6447100" y="3731400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958385dc33_0_0"/>
          <p:cNvSpPr/>
          <p:nvPr/>
        </p:nvSpPr>
        <p:spPr>
          <a:xfrm>
            <a:off x="6416250" y="1777927"/>
            <a:ext cx="855370" cy="5338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958385dc33_0_0"/>
          <p:cNvSpPr/>
          <p:nvPr/>
        </p:nvSpPr>
        <p:spPr>
          <a:xfrm>
            <a:off x="5396620" y="203652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958385dc33_0_0"/>
          <p:cNvSpPr/>
          <p:nvPr/>
        </p:nvSpPr>
        <p:spPr>
          <a:xfrm rot="10800000">
            <a:off x="5366980" y="261222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958385dc33_0_0"/>
          <p:cNvSpPr/>
          <p:nvPr/>
        </p:nvSpPr>
        <p:spPr>
          <a:xfrm rot="5400000">
            <a:off x="4847980" y="2874300"/>
            <a:ext cx="233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958385dc33_0_0"/>
          <p:cNvSpPr/>
          <p:nvPr/>
        </p:nvSpPr>
        <p:spPr>
          <a:xfrm>
            <a:off x="5381860" y="317340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 w="25400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958385dc33_0_0"/>
          <p:cNvSpPr/>
          <p:nvPr/>
        </p:nvSpPr>
        <p:spPr>
          <a:xfrm>
            <a:off x="5396620" y="382284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958385dc33_0_0"/>
          <p:cNvSpPr/>
          <p:nvPr/>
        </p:nvSpPr>
        <p:spPr>
          <a:xfrm rot="5400000">
            <a:off x="4876690" y="4020090"/>
            <a:ext cx="181500" cy="20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958385dc33_0_0"/>
          <p:cNvSpPr/>
          <p:nvPr/>
        </p:nvSpPr>
        <p:spPr>
          <a:xfrm>
            <a:off x="6017800" y="198504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958385dc33_0_0"/>
          <p:cNvSpPr/>
          <p:nvPr/>
        </p:nvSpPr>
        <p:spPr>
          <a:xfrm>
            <a:off x="6021220" y="326484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958385dc33_0_0"/>
          <p:cNvSpPr/>
          <p:nvPr/>
        </p:nvSpPr>
        <p:spPr>
          <a:xfrm>
            <a:off x="6028060" y="385920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958385dc33_0_0"/>
          <p:cNvSpPr/>
          <p:nvPr/>
        </p:nvSpPr>
        <p:spPr>
          <a:xfrm rot="5400000">
            <a:off x="6740140" y="2356680"/>
            <a:ext cx="2082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958385dc33_0_0"/>
          <p:cNvSpPr/>
          <p:nvPr/>
        </p:nvSpPr>
        <p:spPr>
          <a:xfrm rot="10800000">
            <a:off x="6005825" y="216481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958385dc33_0_0"/>
          <p:cNvSpPr/>
          <p:nvPr/>
        </p:nvSpPr>
        <p:spPr>
          <a:xfrm rot="-5400000">
            <a:off x="6711700" y="2934840"/>
            <a:ext cx="2634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958385dc33_0_0"/>
          <p:cNvSpPr/>
          <p:nvPr/>
        </p:nvSpPr>
        <p:spPr>
          <a:xfrm rot="10800000">
            <a:off x="6023020" y="266160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958385dc33_0_0"/>
          <p:cNvSpPr/>
          <p:nvPr/>
        </p:nvSpPr>
        <p:spPr>
          <a:xfrm rot="5400000">
            <a:off x="6709060" y="4151880"/>
            <a:ext cx="2352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958385dc33_0_0"/>
          <p:cNvSpPr/>
          <p:nvPr/>
        </p:nvSpPr>
        <p:spPr>
          <a:xfrm rot="5400000">
            <a:off x="4905640" y="4587840"/>
            <a:ext cx="185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958385dc33_0_0"/>
          <p:cNvSpPr/>
          <p:nvPr/>
        </p:nvSpPr>
        <p:spPr>
          <a:xfrm>
            <a:off x="8191556" y="2468072"/>
            <a:ext cx="834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958385dc33_0_0"/>
          <p:cNvSpPr/>
          <p:nvPr/>
        </p:nvSpPr>
        <p:spPr>
          <a:xfrm>
            <a:off x="8191556" y="3079352"/>
            <a:ext cx="834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958385dc33_0_0"/>
          <p:cNvSpPr/>
          <p:nvPr/>
        </p:nvSpPr>
        <p:spPr>
          <a:xfrm>
            <a:off x="8191556" y="3646712"/>
            <a:ext cx="834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958385dc33_0_0"/>
          <p:cNvSpPr/>
          <p:nvPr/>
        </p:nvSpPr>
        <p:spPr>
          <a:xfrm>
            <a:off x="8191556" y="4214072"/>
            <a:ext cx="834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958385dc33_0_0"/>
          <p:cNvSpPr/>
          <p:nvPr/>
        </p:nvSpPr>
        <p:spPr>
          <a:xfrm>
            <a:off x="9445796" y="1942832"/>
            <a:ext cx="198300" cy="2726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958385dc33_0_0"/>
          <p:cNvSpPr/>
          <p:nvPr/>
        </p:nvSpPr>
        <p:spPr>
          <a:xfrm>
            <a:off x="8191556" y="1921232"/>
            <a:ext cx="837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958385dc33_0_0"/>
          <p:cNvSpPr/>
          <p:nvPr/>
        </p:nvSpPr>
        <p:spPr>
          <a:xfrm>
            <a:off x="10060316" y="2526392"/>
            <a:ext cx="8562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958385dc33_0_0"/>
          <p:cNvSpPr/>
          <p:nvPr/>
        </p:nvSpPr>
        <p:spPr>
          <a:xfrm>
            <a:off x="10096676" y="3120752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958385dc33_0_0"/>
          <p:cNvSpPr/>
          <p:nvPr/>
        </p:nvSpPr>
        <p:spPr>
          <a:xfrm>
            <a:off x="10091636" y="3732032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958385dc33_0_0"/>
          <p:cNvSpPr/>
          <p:nvPr/>
        </p:nvSpPr>
        <p:spPr>
          <a:xfrm>
            <a:off x="10060316" y="1932032"/>
            <a:ext cx="8562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958385dc33_0_0"/>
          <p:cNvSpPr/>
          <p:nvPr/>
        </p:nvSpPr>
        <p:spPr>
          <a:xfrm>
            <a:off x="9041516" y="203715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958385dc33_0_0"/>
          <p:cNvSpPr/>
          <p:nvPr/>
        </p:nvSpPr>
        <p:spPr>
          <a:xfrm rot="10800000">
            <a:off x="9056636" y="253491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958385dc33_0_0"/>
          <p:cNvSpPr/>
          <p:nvPr/>
        </p:nvSpPr>
        <p:spPr>
          <a:xfrm rot="5400000">
            <a:off x="8492516" y="2874932"/>
            <a:ext cx="233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958385dc33_0_0"/>
          <p:cNvSpPr/>
          <p:nvPr/>
        </p:nvSpPr>
        <p:spPr>
          <a:xfrm>
            <a:off x="9026756" y="317439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958385dc33_0_0"/>
          <p:cNvSpPr/>
          <p:nvPr/>
        </p:nvSpPr>
        <p:spPr>
          <a:xfrm>
            <a:off x="9026756" y="385695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958385dc33_0_0"/>
          <p:cNvSpPr/>
          <p:nvPr/>
        </p:nvSpPr>
        <p:spPr>
          <a:xfrm rot="5400000">
            <a:off x="8521586" y="4020722"/>
            <a:ext cx="181500" cy="20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958385dc33_0_0"/>
          <p:cNvSpPr/>
          <p:nvPr/>
        </p:nvSpPr>
        <p:spPr>
          <a:xfrm>
            <a:off x="9659276" y="198567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958385dc33_0_0"/>
          <p:cNvSpPr/>
          <p:nvPr/>
        </p:nvSpPr>
        <p:spPr>
          <a:xfrm>
            <a:off x="9666116" y="326547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958385dc33_0_0"/>
          <p:cNvSpPr/>
          <p:nvPr/>
        </p:nvSpPr>
        <p:spPr>
          <a:xfrm>
            <a:off x="9672596" y="385983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958385dc33_0_0"/>
          <p:cNvSpPr/>
          <p:nvPr/>
        </p:nvSpPr>
        <p:spPr>
          <a:xfrm rot="5400000">
            <a:off x="10384676" y="2357312"/>
            <a:ext cx="2082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958385dc33_0_0"/>
          <p:cNvSpPr/>
          <p:nvPr/>
        </p:nvSpPr>
        <p:spPr>
          <a:xfrm rot="10800000">
            <a:off x="9650722" y="2165804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958385dc33_0_0"/>
          <p:cNvSpPr/>
          <p:nvPr/>
        </p:nvSpPr>
        <p:spPr>
          <a:xfrm rot="-5400000">
            <a:off x="10356596" y="2935472"/>
            <a:ext cx="2634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958385dc33_0_0"/>
          <p:cNvSpPr/>
          <p:nvPr/>
        </p:nvSpPr>
        <p:spPr>
          <a:xfrm rot="10800000">
            <a:off x="9667916" y="266223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958385dc33_0_0"/>
          <p:cNvSpPr/>
          <p:nvPr/>
        </p:nvSpPr>
        <p:spPr>
          <a:xfrm rot="5400000">
            <a:off x="10353596" y="4152512"/>
            <a:ext cx="2352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958385dc33_0_0"/>
          <p:cNvSpPr/>
          <p:nvPr/>
        </p:nvSpPr>
        <p:spPr>
          <a:xfrm rot="5400000">
            <a:off x="8550536" y="4588472"/>
            <a:ext cx="185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958385dc33_0_0"/>
          <p:cNvSpPr/>
          <p:nvPr/>
        </p:nvSpPr>
        <p:spPr>
          <a:xfrm rot="10800000">
            <a:off x="9041516" y="368463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958385dc33_0_0"/>
          <p:cNvSpPr/>
          <p:nvPr/>
        </p:nvSpPr>
        <p:spPr>
          <a:xfrm rot="10800000">
            <a:off x="5398420" y="366672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g958385dc33_0_0"/>
          <p:cNvSpPr/>
          <p:nvPr/>
        </p:nvSpPr>
        <p:spPr>
          <a:xfrm rot="10800000">
            <a:off x="1813463" y="3613736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4" name="Google Shape;554;g958385dc33_0_0"/>
          <p:cNvCxnSpPr/>
          <p:nvPr/>
        </p:nvCxnSpPr>
        <p:spPr>
          <a:xfrm>
            <a:off x="690383" y="2609280"/>
            <a:ext cx="2733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9" name="Google Shape;559;g958385dc33_0_0"/>
          <p:cNvCxnSpPr/>
          <p:nvPr/>
        </p:nvCxnSpPr>
        <p:spPr>
          <a:xfrm>
            <a:off x="4243923" y="3265332"/>
            <a:ext cx="273300" cy="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0" name="Google Shape;560;g958385dc33_0_0"/>
          <p:cNvSpPr txBox="1"/>
          <p:nvPr/>
        </p:nvSpPr>
        <p:spPr>
          <a:xfrm>
            <a:off x="419439" y="3652394"/>
            <a:ext cx="379723" cy="31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strike="noStrike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IN" baseline="-25000" dirty="0"/>
              <a:t>I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958385dc33_0_0"/>
          <p:cNvSpPr txBox="1"/>
          <p:nvPr/>
        </p:nvSpPr>
        <p:spPr>
          <a:xfrm>
            <a:off x="410245" y="2407284"/>
            <a:ext cx="398206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IN" sz="1200" b="0" strike="noStrike" baseline="-25000" dirty="0">
                <a:latin typeface="Arial"/>
                <a:ea typeface="Arial"/>
                <a:cs typeface="Arial"/>
                <a:sym typeface="Arial"/>
              </a:rPr>
              <a:t>M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g958385dc33_0_0"/>
          <p:cNvCxnSpPr/>
          <p:nvPr/>
        </p:nvCxnSpPr>
        <p:spPr>
          <a:xfrm>
            <a:off x="516543" y="2455162"/>
            <a:ext cx="7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g958385dc33_0_0"/>
          <p:cNvSpPr txBox="1"/>
          <p:nvPr/>
        </p:nvSpPr>
        <p:spPr>
          <a:xfrm>
            <a:off x="3969884" y="3131455"/>
            <a:ext cx="380573" cy="191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 err="1">
                <a:latin typeface="Arial"/>
                <a:ea typeface="Arial"/>
                <a:cs typeface="Arial"/>
                <a:sym typeface="Arial"/>
              </a:rPr>
              <a:t>Ce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g958385dc33_0_0"/>
          <p:cNvCxnSpPr/>
          <p:nvPr/>
        </p:nvCxnSpPr>
        <p:spPr>
          <a:xfrm flipV="1">
            <a:off x="4023969" y="3174630"/>
            <a:ext cx="190587" cy="3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g958385dc33_0_0"/>
          <p:cNvSpPr txBox="1"/>
          <p:nvPr/>
        </p:nvSpPr>
        <p:spPr>
          <a:xfrm>
            <a:off x="7463896" y="1928100"/>
            <a:ext cx="363906" cy="23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IN" sz="1200" baseline="-25000" dirty="0"/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g958385dc33_0_0"/>
          <p:cNvCxnSpPr/>
          <p:nvPr/>
        </p:nvCxnSpPr>
        <p:spPr>
          <a:xfrm>
            <a:off x="7513396" y="1957896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0" name="Google Shape;570;g958385dc33_0_0"/>
          <p:cNvCxnSpPr/>
          <p:nvPr/>
        </p:nvCxnSpPr>
        <p:spPr>
          <a:xfrm>
            <a:off x="491541" y="3688364"/>
            <a:ext cx="1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g958385dc33_0_0"/>
          <p:cNvCxnSpPr/>
          <p:nvPr/>
        </p:nvCxnSpPr>
        <p:spPr>
          <a:xfrm>
            <a:off x="737053" y="3832675"/>
            <a:ext cx="21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g958385dc33_0_0"/>
          <p:cNvCxnSpPr/>
          <p:nvPr/>
        </p:nvCxnSpPr>
        <p:spPr>
          <a:xfrm>
            <a:off x="7240896" y="2036873"/>
            <a:ext cx="2622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DF1019B-8F59-4E4A-964B-F35F41FDC94F}"/>
              </a:ext>
            </a:extLst>
          </p:cNvPr>
          <p:cNvSpPr/>
          <p:nvPr/>
        </p:nvSpPr>
        <p:spPr>
          <a:xfrm>
            <a:off x="900413" y="4825800"/>
            <a:ext cx="961740" cy="1649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1A3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A4355-AB9E-489D-AB71-B78F5780521A}"/>
              </a:ext>
            </a:extLst>
          </p:cNvPr>
          <p:cNvSpPr/>
          <p:nvPr/>
        </p:nvSpPr>
        <p:spPr>
          <a:xfrm>
            <a:off x="4502937" y="4794324"/>
            <a:ext cx="961740" cy="2393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2C3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EDD5F-78BE-4321-BAA8-746534FC3FAB}"/>
              </a:ext>
            </a:extLst>
          </p:cNvPr>
          <p:cNvSpPr/>
          <p:nvPr/>
        </p:nvSpPr>
        <p:spPr>
          <a:xfrm>
            <a:off x="8162516" y="4794324"/>
            <a:ext cx="961740" cy="2207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3E3</a:t>
            </a:r>
            <a:endParaRPr lang="en-IN" dirty="0"/>
          </a:p>
        </p:txBody>
      </p:sp>
      <p:sp>
        <p:nvSpPr>
          <p:cNvPr id="105" name="Google Shape;474;g958385dc33_0_0"/>
          <p:cNvSpPr/>
          <p:nvPr/>
        </p:nvSpPr>
        <p:spPr>
          <a:xfrm>
            <a:off x="933152" y="2410741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476;g958385dc33_0_0"/>
          <p:cNvSpPr/>
          <p:nvPr/>
        </p:nvSpPr>
        <p:spPr>
          <a:xfrm>
            <a:off x="983332" y="3643486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485;g958385dc33_0_0"/>
          <p:cNvSpPr/>
          <p:nvPr/>
        </p:nvSpPr>
        <p:spPr>
          <a:xfrm rot="10800000">
            <a:off x="1806143" y="258234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86;g958385dc33_0_0"/>
          <p:cNvSpPr/>
          <p:nvPr/>
        </p:nvSpPr>
        <p:spPr>
          <a:xfrm rot="5400000">
            <a:off x="1251615" y="2831493"/>
            <a:ext cx="233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74663B-C2AE-4B22-8C37-A7D3617CAD6A}"/>
              </a:ext>
            </a:extLst>
          </p:cNvPr>
          <p:cNvSpPr/>
          <p:nvPr/>
        </p:nvSpPr>
        <p:spPr>
          <a:xfrm>
            <a:off x="960808" y="4976685"/>
            <a:ext cx="2779268" cy="1519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T4 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 contents of the instruction register are splits into two nibbles. Upper nibbles goes directly to the controller. Lower nibbles goes into MAR via Wbus.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A7E9C-A43A-4139-BA8C-6A893A2FFA1E}"/>
              </a:ext>
            </a:extLst>
          </p:cNvPr>
          <p:cNvSpPr/>
          <p:nvPr/>
        </p:nvSpPr>
        <p:spPr>
          <a:xfrm>
            <a:off x="4993403" y="5084802"/>
            <a:ext cx="2116511" cy="783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T5 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Accumulator stored the RAM data through w-bus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A02D5-54C9-4572-A686-0663EA17474A}"/>
              </a:ext>
            </a:extLst>
          </p:cNvPr>
          <p:cNvSpPr/>
          <p:nvPr/>
        </p:nvSpPr>
        <p:spPr>
          <a:xfrm>
            <a:off x="8780613" y="5015072"/>
            <a:ext cx="1726966" cy="49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T6 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operation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B4F2D-2ADA-4F6A-B797-0DDA298398D9}"/>
              </a:ext>
            </a:extLst>
          </p:cNvPr>
          <p:cNvSpPr/>
          <p:nvPr/>
        </p:nvSpPr>
        <p:spPr>
          <a:xfrm>
            <a:off x="1176518" y="3531138"/>
            <a:ext cx="517986" cy="223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09H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53888-2FC7-4482-AB3D-F4D6D57108DA}"/>
              </a:ext>
            </a:extLst>
          </p:cNvPr>
          <p:cNvSpPr/>
          <p:nvPr/>
        </p:nvSpPr>
        <p:spPr>
          <a:xfrm>
            <a:off x="1183263" y="4107678"/>
            <a:ext cx="449641" cy="225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8AB9C-1E9F-47FC-BF87-96784ECE3BD6}"/>
              </a:ext>
            </a:extLst>
          </p:cNvPr>
          <p:cNvSpPr/>
          <p:nvPr/>
        </p:nvSpPr>
        <p:spPr>
          <a:xfrm>
            <a:off x="1980607" y="3748282"/>
            <a:ext cx="427253" cy="250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AB1871-A2E6-4AFF-BEE0-796B9AE786B3}"/>
              </a:ext>
            </a:extLst>
          </p:cNvPr>
          <p:cNvSpPr/>
          <p:nvPr/>
        </p:nvSpPr>
        <p:spPr>
          <a:xfrm>
            <a:off x="1982216" y="3745542"/>
            <a:ext cx="427253" cy="250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C7508-DDF1-47EA-A8E7-EE85C1838305}"/>
              </a:ext>
            </a:extLst>
          </p:cNvPr>
          <p:cNvSpPr/>
          <p:nvPr/>
        </p:nvSpPr>
        <p:spPr>
          <a:xfrm>
            <a:off x="5292797" y="3234381"/>
            <a:ext cx="662814" cy="158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12806BB-E5BF-4BBC-A8CD-10291AADDD39}"/>
              </a:ext>
            </a:extLst>
          </p:cNvPr>
          <p:cNvSpPr/>
          <p:nvPr/>
        </p:nvSpPr>
        <p:spPr>
          <a:xfrm>
            <a:off x="4773421" y="2954386"/>
            <a:ext cx="427253" cy="219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8F48E-BCE3-4829-83C0-E3C5BC7DD13E}"/>
              </a:ext>
            </a:extLst>
          </p:cNvPr>
          <p:cNvSpPr/>
          <p:nvPr/>
        </p:nvSpPr>
        <p:spPr>
          <a:xfrm>
            <a:off x="6495253" y="1738927"/>
            <a:ext cx="662814" cy="181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0" name="Octagon 109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  <p:transition spd="med" advTm="281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-0.02454 L 0.00911 -0.0243 C 0.01146 -0.0787 0.00911 -0.05926 0.0125 -0.08403 C 0.01289 -0.09028 0.01315 -0.09653 0.01367 -0.10254 C 0.01393 -0.10463 0.01458 -0.10671 0.01484 -0.10879 C 0.01562 -0.11412 0.01666 -0.11944 0.01719 -0.125 C 0.01849 -0.13958 0.01758 -0.13333 0.01953 -0.14352 C 0.01901 -0.14768 0.01875 -0.15694 0.01601 -0.15995 C 0.01419 -0.16204 0.00716 -0.16481 0.00443 -0.16597 C -0.01901 -0.16551 -0.04245 -0.16597 -0.06589 -0.16412 C -0.06693 -0.16389 -0.06758 -0.16157 -0.06823 -0.15995 C -0.06875 -0.1581 -0.06901 -0.15579 -0.06927 -0.1537 L -0.06589 -0.15185 L -0.06589 -0.15162 L -0.06589 -0.15185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63" grpId="0" animBg="1"/>
      <p:bldP spid="565" grpId="0"/>
      <p:bldP spid="3" grpId="0" animBg="1"/>
      <p:bldP spid="4" grpId="0" animBg="1"/>
      <p:bldP spid="6" grpId="0" animBg="1"/>
      <p:bldP spid="7" grpId="0" animBg="1"/>
      <p:bldP spid="104" grpId="0" animBg="1"/>
      <p:bldP spid="11" grpId="0" animBg="1"/>
      <p:bldP spid="10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58385dc33_0_102"/>
          <p:cNvSpPr/>
          <p:nvPr/>
        </p:nvSpPr>
        <p:spPr>
          <a:xfrm>
            <a:off x="4694803" y="2185968"/>
            <a:ext cx="834600" cy="4738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958385dc33_0_102"/>
          <p:cNvSpPr/>
          <p:nvPr/>
        </p:nvSpPr>
        <p:spPr>
          <a:xfrm>
            <a:off x="4694803" y="2890682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958385dc33_0_102"/>
          <p:cNvSpPr/>
          <p:nvPr/>
        </p:nvSpPr>
        <p:spPr>
          <a:xfrm>
            <a:off x="4694803" y="3458042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958385dc33_0_102"/>
          <p:cNvSpPr/>
          <p:nvPr/>
        </p:nvSpPr>
        <p:spPr>
          <a:xfrm>
            <a:off x="4694803" y="4025402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958385dc33_0_102"/>
          <p:cNvSpPr/>
          <p:nvPr/>
        </p:nvSpPr>
        <p:spPr>
          <a:xfrm>
            <a:off x="5948683" y="1753802"/>
            <a:ext cx="198300" cy="272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958385dc33_0_102"/>
          <p:cNvSpPr/>
          <p:nvPr/>
        </p:nvSpPr>
        <p:spPr>
          <a:xfrm>
            <a:off x="4694803" y="1732562"/>
            <a:ext cx="837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958385dc33_0_102"/>
          <p:cNvSpPr/>
          <p:nvPr/>
        </p:nvSpPr>
        <p:spPr>
          <a:xfrm>
            <a:off x="6563203" y="2337722"/>
            <a:ext cx="8562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958385dc33_0_102"/>
          <p:cNvSpPr/>
          <p:nvPr/>
        </p:nvSpPr>
        <p:spPr>
          <a:xfrm>
            <a:off x="6572803" y="2990012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958385dc33_0_102"/>
          <p:cNvSpPr/>
          <p:nvPr/>
        </p:nvSpPr>
        <p:spPr>
          <a:xfrm>
            <a:off x="6594883" y="3543362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958385dc33_0_102"/>
          <p:cNvSpPr/>
          <p:nvPr/>
        </p:nvSpPr>
        <p:spPr>
          <a:xfrm>
            <a:off x="6563203" y="1622323"/>
            <a:ext cx="85620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958385dc33_0_102"/>
          <p:cNvSpPr/>
          <p:nvPr/>
        </p:nvSpPr>
        <p:spPr>
          <a:xfrm>
            <a:off x="5544403" y="184848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958385dc33_0_102"/>
          <p:cNvSpPr/>
          <p:nvPr/>
        </p:nvSpPr>
        <p:spPr>
          <a:xfrm rot="10800000">
            <a:off x="5530026" y="2378196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g958385dc33_0_102"/>
          <p:cNvSpPr/>
          <p:nvPr/>
        </p:nvSpPr>
        <p:spPr>
          <a:xfrm rot="5400000">
            <a:off x="4995763" y="2686262"/>
            <a:ext cx="233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958385dc33_0_102"/>
          <p:cNvSpPr/>
          <p:nvPr/>
        </p:nvSpPr>
        <p:spPr>
          <a:xfrm>
            <a:off x="5529643" y="298536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g958385dc33_0_102"/>
          <p:cNvSpPr/>
          <p:nvPr/>
        </p:nvSpPr>
        <p:spPr>
          <a:xfrm>
            <a:off x="5544403" y="363480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958385dc33_0_102"/>
          <p:cNvSpPr/>
          <p:nvPr/>
        </p:nvSpPr>
        <p:spPr>
          <a:xfrm rot="5400000">
            <a:off x="5024473" y="3832052"/>
            <a:ext cx="181500" cy="20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958385dc33_0_102"/>
          <p:cNvSpPr/>
          <p:nvPr/>
        </p:nvSpPr>
        <p:spPr>
          <a:xfrm>
            <a:off x="6162523" y="179700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958385dc33_0_102"/>
          <p:cNvSpPr/>
          <p:nvPr/>
        </p:nvSpPr>
        <p:spPr>
          <a:xfrm>
            <a:off x="6169003" y="307680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958385dc33_0_102"/>
          <p:cNvSpPr/>
          <p:nvPr/>
        </p:nvSpPr>
        <p:spPr>
          <a:xfrm>
            <a:off x="6175843" y="3671162"/>
            <a:ext cx="4038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958385dc33_0_102"/>
          <p:cNvSpPr/>
          <p:nvPr/>
        </p:nvSpPr>
        <p:spPr>
          <a:xfrm rot="5400000">
            <a:off x="6864523" y="2153042"/>
            <a:ext cx="216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958385dc33_0_102"/>
          <p:cNvSpPr/>
          <p:nvPr/>
        </p:nvSpPr>
        <p:spPr>
          <a:xfrm rot="10800000">
            <a:off x="6167913" y="1991522"/>
            <a:ext cx="3600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958385dc33_0_102"/>
          <p:cNvSpPr/>
          <p:nvPr/>
        </p:nvSpPr>
        <p:spPr>
          <a:xfrm rot="-5400000">
            <a:off x="6884683" y="2762498"/>
            <a:ext cx="252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958385dc33_0_102"/>
          <p:cNvSpPr/>
          <p:nvPr/>
        </p:nvSpPr>
        <p:spPr>
          <a:xfrm rot="10800000">
            <a:off x="6163855" y="2463962"/>
            <a:ext cx="396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958385dc33_0_102"/>
          <p:cNvSpPr/>
          <p:nvPr/>
        </p:nvSpPr>
        <p:spPr>
          <a:xfrm rot="5400000">
            <a:off x="6856843" y="3963842"/>
            <a:ext cx="2352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958385dc33_0_102"/>
          <p:cNvSpPr/>
          <p:nvPr/>
        </p:nvSpPr>
        <p:spPr>
          <a:xfrm rot="5400000">
            <a:off x="5053423" y="4399802"/>
            <a:ext cx="185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958385dc33_0_102"/>
          <p:cNvSpPr/>
          <p:nvPr/>
        </p:nvSpPr>
        <p:spPr>
          <a:xfrm>
            <a:off x="8332243" y="2177454"/>
            <a:ext cx="834600" cy="47154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958385dc33_0_102"/>
          <p:cNvSpPr/>
          <p:nvPr/>
        </p:nvSpPr>
        <p:spPr>
          <a:xfrm>
            <a:off x="8332243" y="2879882"/>
            <a:ext cx="834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958385dc33_0_102"/>
          <p:cNvSpPr/>
          <p:nvPr/>
        </p:nvSpPr>
        <p:spPr>
          <a:xfrm>
            <a:off x="8332243" y="3447242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958385dc33_0_102"/>
          <p:cNvSpPr/>
          <p:nvPr/>
        </p:nvSpPr>
        <p:spPr>
          <a:xfrm>
            <a:off x="8332243" y="4014602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958385dc33_0_102"/>
          <p:cNvSpPr/>
          <p:nvPr/>
        </p:nvSpPr>
        <p:spPr>
          <a:xfrm>
            <a:off x="9586483" y="1743362"/>
            <a:ext cx="198300" cy="272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958385dc33_0_102"/>
          <p:cNvSpPr/>
          <p:nvPr/>
        </p:nvSpPr>
        <p:spPr>
          <a:xfrm>
            <a:off x="8332243" y="1721762"/>
            <a:ext cx="837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958385dc33_0_102"/>
          <p:cNvSpPr/>
          <p:nvPr/>
        </p:nvSpPr>
        <p:spPr>
          <a:xfrm>
            <a:off x="10201003" y="2326922"/>
            <a:ext cx="8562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958385dc33_0_102"/>
          <p:cNvSpPr/>
          <p:nvPr/>
        </p:nvSpPr>
        <p:spPr>
          <a:xfrm>
            <a:off x="10237363" y="2921282"/>
            <a:ext cx="8610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958385dc33_0_102"/>
          <p:cNvSpPr/>
          <p:nvPr/>
        </p:nvSpPr>
        <p:spPr>
          <a:xfrm>
            <a:off x="10232323" y="3532562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958385dc33_0_102"/>
          <p:cNvSpPr/>
          <p:nvPr/>
        </p:nvSpPr>
        <p:spPr>
          <a:xfrm>
            <a:off x="10201003" y="1622323"/>
            <a:ext cx="856200" cy="490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958385dc33_0_102"/>
          <p:cNvSpPr/>
          <p:nvPr/>
        </p:nvSpPr>
        <p:spPr>
          <a:xfrm>
            <a:off x="9182203" y="183768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958385dc33_0_102"/>
          <p:cNvSpPr/>
          <p:nvPr/>
        </p:nvSpPr>
        <p:spPr>
          <a:xfrm rot="10800000">
            <a:off x="9153078" y="2325842"/>
            <a:ext cx="4038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g958385dc33_0_102"/>
          <p:cNvSpPr/>
          <p:nvPr/>
        </p:nvSpPr>
        <p:spPr>
          <a:xfrm rot="5400000">
            <a:off x="8633203" y="2675462"/>
            <a:ext cx="233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958385dc33_0_102"/>
          <p:cNvSpPr/>
          <p:nvPr/>
        </p:nvSpPr>
        <p:spPr>
          <a:xfrm>
            <a:off x="9167443" y="2974922"/>
            <a:ext cx="4038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958385dc33_0_102"/>
          <p:cNvSpPr/>
          <p:nvPr/>
        </p:nvSpPr>
        <p:spPr>
          <a:xfrm>
            <a:off x="9167443" y="365748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958385dc33_0_102"/>
          <p:cNvSpPr/>
          <p:nvPr/>
        </p:nvSpPr>
        <p:spPr>
          <a:xfrm rot="5400000">
            <a:off x="8662273" y="3821252"/>
            <a:ext cx="181500" cy="20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958385dc33_0_102"/>
          <p:cNvSpPr/>
          <p:nvPr/>
        </p:nvSpPr>
        <p:spPr>
          <a:xfrm>
            <a:off x="9799963" y="178620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g958385dc33_0_102"/>
          <p:cNvSpPr/>
          <p:nvPr/>
        </p:nvSpPr>
        <p:spPr>
          <a:xfrm>
            <a:off x="9806803" y="306600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958385dc33_0_102"/>
          <p:cNvSpPr/>
          <p:nvPr/>
        </p:nvSpPr>
        <p:spPr>
          <a:xfrm>
            <a:off x="9813283" y="366036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958385dc33_0_102"/>
          <p:cNvSpPr/>
          <p:nvPr/>
        </p:nvSpPr>
        <p:spPr>
          <a:xfrm rot="5400000">
            <a:off x="10525363" y="2157842"/>
            <a:ext cx="2082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958385dc33_0_102"/>
          <p:cNvSpPr/>
          <p:nvPr/>
        </p:nvSpPr>
        <p:spPr>
          <a:xfrm rot="10800000">
            <a:off x="9787243" y="196677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g958385dc33_0_102"/>
          <p:cNvSpPr/>
          <p:nvPr/>
        </p:nvSpPr>
        <p:spPr>
          <a:xfrm rot="-5400000">
            <a:off x="10497283" y="2736002"/>
            <a:ext cx="2634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958385dc33_0_102"/>
          <p:cNvSpPr/>
          <p:nvPr/>
        </p:nvSpPr>
        <p:spPr>
          <a:xfrm rot="10800000">
            <a:off x="9808603" y="246276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958385dc33_0_102"/>
          <p:cNvSpPr/>
          <p:nvPr/>
        </p:nvSpPr>
        <p:spPr>
          <a:xfrm rot="5400000">
            <a:off x="10494283" y="3953042"/>
            <a:ext cx="2352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958385dc33_0_102"/>
          <p:cNvSpPr/>
          <p:nvPr/>
        </p:nvSpPr>
        <p:spPr>
          <a:xfrm rot="5400000">
            <a:off x="8691223" y="4389002"/>
            <a:ext cx="185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958385dc33_0_102"/>
          <p:cNvSpPr/>
          <p:nvPr/>
        </p:nvSpPr>
        <p:spPr>
          <a:xfrm rot="10800000">
            <a:off x="9182203" y="348516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g958385dc33_0_102"/>
          <p:cNvSpPr/>
          <p:nvPr/>
        </p:nvSpPr>
        <p:spPr>
          <a:xfrm rot="10800000">
            <a:off x="5546203" y="3469082"/>
            <a:ext cx="4038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958385dc33_0_102"/>
          <p:cNvSpPr txBox="1"/>
          <p:nvPr/>
        </p:nvSpPr>
        <p:spPr>
          <a:xfrm>
            <a:off x="4172508" y="2902262"/>
            <a:ext cx="427702" cy="23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strike="noStrike" dirty="0" err="1">
                <a:latin typeface="Arial"/>
                <a:ea typeface="Arial"/>
                <a:cs typeface="Arial"/>
                <a:sym typeface="Arial"/>
              </a:rPr>
              <a:t>Ce</a:t>
            </a:r>
            <a:endParaRPr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g958385dc33_0_102"/>
          <p:cNvCxnSpPr>
            <a:cxnSpLocks/>
          </p:cNvCxnSpPr>
          <p:nvPr/>
        </p:nvCxnSpPr>
        <p:spPr>
          <a:xfrm flipV="1">
            <a:off x="4269373" y="2916632"/>
            <a:ext cx="18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9" name="Google Shape;669;g958385dc33_0_102"/>
          <p:cNvSpPr txBox="1"/>
          <p:nvPr/>
        </p:nvSpPr>
        <p:spPr>
          <a:xfrm>
            <a:off x="11317193" y="1769860"/>
            <a:ext cx="500303" cy="30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strike="noStrike" dirty="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IN" baseline="-25000" dirty="0"/>
              <a:t>A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g958385dc33_0_102"/>
          <p:cNvCxnSpPr/>
          <p:nvPr/>
        </p:nvCxnSpPr>
        <p:spPr>
          <a:xfrm>
            <a:off x="11397437" y="182885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675;g958385dc33_0_102"/>
          <p:cNvCxnSpPr>
            <a:cxnSpLocks/>
          </p:cNvCxnSpPr>
          <p:nvPr/>
        </p:nvCxnSpPr>
        <p:spPr>
          <a:xfrm flipV="1">
            <a:off x="7455883" y="3152518"/>
            <a:ext cx="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8" name="Google Shape;678;g958385dc33_0_102"/>
          <p:cNvSpPr txBox="1"/>
          <p:nvPr/>
        </p:nvSpPr>
        <p:spPr>
          <a:xfrm>
            <a:off x="7543201" y="3000972"/>
            <a:ext cx="370135" cy="30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strike="noStrike" dirty="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IN" baseline="-25000" dirty="0"/>
              <a:t>B</a:t>
            </a:r>
            <a:endParaRPr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" name="Google Shape;679;g958385dc33_0_102"/>
          <p:cNvCxnSpPr/>
          <p:nvPr/>
        </p:nvCxnSpPr>
        <p:spPr>
          <a:xfrm>
            <a:off x="7656268" y="3041953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0" name="Google Shape;680;g958385dc33_0_102"/>
          <p:cNvCxnSpPr/>
          <p:nvPr/>
        </p:nvCxnSpPr>
        <p:spPr>
          <a:xfrm>
            <a:off x="11067163" y="1913522"/>
            <a:ext cx="2733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1" name="Google Shape;681;g958385dc33_0_102"/>
          <p:cNvSpPr txBox="1"/>
          <p:nvPr/>
        </p:nvSpPr>
        <p:spPr>
          <a:xfrm>
            <a:off x="11351393" y="2262516"/>
            <a:ext cx="392361" cy="3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</a:t>
            </a:r>
            <a:r>
              <a:rPr lang="en-IN" baseline="-25000" dirty="0"/>
              <a:t>U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g958385dc33_0_102"/>
          <p:cNvCxnSpPr/>
          <p:nvPr/>
        </p:nvCxnSpPr>
        <p:spPr>
          <a:xfrm>
            <a:off x="11067163" y="2449380"/>
            <a:ext cx="2733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474;g958385dc33_0_0">
            <a:extLst>
              <a:ext uri="{FF2B5EF4-FFF2-40B4-BE49-F238E27FC236}">
                <a16:creationId xmlns:a16="http://schemas.microsoft.com/office/drawing/2014/main" id="{6A0DB42C-6804-4423-B4E7-775CEF427CD8}"/>
              </a:ext>
            </a:extLst>
          </p:cNvPr>
          <p:cNvSpPr/>
          <p:nvPr/>
        </p:nvSpPr>
        <p:spPr>
          <a:xfrm>
            <a:off x="1053763" y="2177454"/>
            <a:ext cx="834600" cy="482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475;g958385dc33_0_0">
            <a:extLst>
              <a:ext uri="{FF2B5EF4-FFF2-40B4-BE49-F238E27FC236}">
                <a16:creationId xmlns:a16="http://schemas.microsoft.com/office/drawing/2014/main" id="{B1726058-7D36-4178-B5E3-8C090FE0C1B1}"/>
              </a:ext>
            </a:extLst>
          </p:cNvPr>
          <p:cNvSpPr/>
          <p:nvPr/>
        </p:nvSpPr>
        <p:spPr>
          <a:xfrm>
            <a:off x="1053763" y="2890682"/>
            <a:ext cx="834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476;g958385dc33_0_0">
            <a:extLst>
              <a:ext uri="{FF2B5EF4-FFF2-40B4-BE49-F238E27FC236}">
                <a16:creationId xmlns:a16="http://schemas.microsoft.com/office/drawing/2014/main" id="{79DD5626-9412-47D0-97CD-10FF379A95CC}"/>
              </a:ext>
            </a:extLst>
          </p:cNvPr>
          <p:cNvSpPr/>
          <p:nvPr/>
        </p:nvSpPr>
        <p:spPr>
          <a:xfrm>
            <a:off x="1053763" y="3458042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477;g958385dc33_0_0">
            <a:extLst>
              <a:ext uri="{FF2B5EF4-FFF2-40B4-BE49-F238E27FC236}">
                <a16:creationId xmlns:a16="http://schemas.microsoft.com/office/drawing/2014/main" id="{2C13357F-FE64-40B9-92D5-7BCFA8D447DE}"/>
              </a:ext>
            </a:extLst>
          </p:cNvPr>
          <p:cNvSpPr/>
          <p:nvPr/>
        </p:nvSpPr>
        <p:spPr>
          <a:xfrm>
            <a:off x="1053763" y="4025402"/>
            <a:ext cx="834600" cy="38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478;g958385dc33_0_0">
            <a:extLst>
              <a:ext uri="{FF2B5EF4-FFF2-40B4-BE49-F238E27FC236}">
                <a16:creationId xmlns:a16="http://schemas.microsoft.com/office/drawing/2014/main" id="{E651BC7C-41E3-43B7-8BA6-04DD89820D5B}"/>
              </a:ext>
            </a:extLst>
          </p:cNvPr>
          <p:cNvSpPr/>
          <p:nvPr/>
        </p:nvSpPr>
        <p:spPr>
          <a:xfrm>
            <a:off x="2307643" y="1753802"/>
            <a:ext cx="198300" cy="272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479;g958385dc33_0_0">
            <a:extLst>
              <a:ext uri="{FF2B5EF4-FFF2-40B4-BE49-F238E27FC236}">
                <a16:creationId xmlns:a16="http://schemas.microsoft.com/office/drawing/2014/main" id="{938ED498-4145-46DD-BD63-417E0851ED60}"/>
              </a:ext>
            </a:extLst>
          </p:cNvPr>
          <p:cNvSpPr/>
          <p:nvPr/>
        </p:nvSpPr>
        <p:spPr>
          <a:xfrm>
            <a:off x="1053763" y="1732562"/>
            <a:ext cx="8376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480;g958385dc33_0_0">
            <a:extLst>
              <a:ext uri="{FF2B5EF4-FFF2-40B4-BE49-F238E27FC236}">
                <a16:creationId xmlns:a16="http://schemas.microsoft.com/office/drawing/2014/main" id="{C6CE8CF8-5A69-43A7-A7FE-795387438918}"/>
              </a:ext>
            </a:extLst>
          </p:cNvPr>
          <p:cNvSpPr/>
          <p:nvPr/>
        </p:nvSpPr>
        <p:spPr>
          <a:xfrm>
            <a:off x="2922163" y="2337722"/>
            <a:ext cx="8562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481;g958385dc33_0_0">
            <a:extLst>
              <a:ext uri="{FF2B5EF4-FFF2-40B4-BE49-F238E27FC236}">
                <a16:creationId xmlns:a16="http://schemas.microsoft.com/office/drawing/2014/main" id="{6CDD2797-EA69-44AB-AE65-C796C4E42655}"/>
              </a:ext>
            </a:extLst>
          </p:cNvPr>
          <p:cNvSpPr/>
          <p:nvPr/>
        </p:nvSpPr>
        <p:spPr>
          <a:xfrm>
            <a:off x="2958883" y="2932082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482;g958385dc33_0_0">
            <a:extLst>
              <a:ext uri="{FF2B5EF4-FFF2-40B4-BE49-F238E27FC236}">
                <a16:creationId xmlns:a16="http://schemas.microsoft.com/office/drawing/2014/main" id="{F3E45DC1-5B7A-4269-A3A8-5DDD6627FD7A}"/>
              </a:ext>
            </a:extLst>
          </p:cNvPr>
          <p:cNvSpPr/>
          <p:nvPr/>
        </p:nvSpPr>
        <p:spPr>
          <a:xfrm>
            <a:off x="2953843" y="3543362"/>
            <a:ext cx="861000" cy="380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483;g958385dc33_0_0">
            <a:extLst>
              <a:ext uri="{FF2B5EF4-FFF2-40B4-BE49-F238E27FC236}">
                <a16:creationId xmlns:a16="http://schemas.microsoft.com/office/drawing/2014/main" id="{88C88EED-91E7-45AC-8A5F-8D7236FDB7CF}"/>
              </a:ext>
            </a:extLst>
          </p:cNvPr>
          <p:cNvSpPr/>
          <p:nvPr/>
        </p:nvSpPr>
        <p:spPr>
          <a:xfrm>
            <a:off x="2922163" y="1605844"/>
            <a:ext cx="856200" cy="51791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484;g958385dc33_0_0">
            <a:extLst>
              <a:ext uri="{FF2B5EF4-FFF2-40B4-BE49-F238E27FC236}">
                <a16:creationId xmlns:a16="http://schemas.microsoft.com/office/drawing/2014/main" id="{C4916751-7F9A-480C-AF24-9EF2EDB35BFA}"/>
              </a:ext>
            </a:extLst>
          </p:cNvPr>
          <p:cNvSpPr/>
          <p:nvPr/>
        </p:nvSpPr>
        <p:spPr>
          <a:xfrm>
            <a:off x="1903363" y="184848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85;g958385dc33_0_0">
            <a:extLst>
              <a:ext uri="{FF2B5EF4-FFF2-40B4-BE49-F238E27FC236}">
                <a16:creationId xmlns:a16="http://schemas.microsoft.com/office/drawing/2014/main" id="{9A199B42-E7F2-4BA9-A6EA-75D220FDD37C}"/>
              </a:ext>
            </a:extLst>
          </p:cNvPr>
          <p:cNvSpPr/>
          <p:nvPr/>
        </p:nvSpPr>
        <p:spPr>
          <a:xfrm rot="10800000">
            <a:off x="1903363" y="2372868"/>
            <a:ext cx="4038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86;g958385dc33_0_0">
            <a:extLst>
              <a:ext uri="{FF2B5EF4-FFF2-40B4-BE49-F238E27FC236}">
                <a16:creationId xmlns:a16="http://schemas.microsoft.com/office/drawing/2014/main" id="{3D78F005-6AF7-4730-BC50-E3667CAEC4C7}"/>
              </a:ext>
            </a:extLst>
          </p:cNvPr>
          <p:cNvSpPr/>
          <p:nvPr/>
        </p:nvSpPr>
        <p:spPr>
          <a:xfrm rot="5400000">
            <a:off x="1354723" y="2686262"/>
            <a:ext cx="233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87;g958385dc33_0_0">
            <a:extLst>
              <a:ext uri="{FF2B5EF4-FFF2-40B4-BE49-F238E27FC236}">
                <a16:creationId xmlns:a16="http://schemas.microsoft.com/office/drawing/2014/main" id="{A20F1953-ECC2-40A7-BBFA-3FA02A5A30B9}"/>
              </a:ext>
            </a:extLst>
          </p:cNvPr>
          <p:cNvSpPr/>
          <p:nvPr/>
        </p:nvSpPr>
        <p:spPr>
          <a:xfrm>
            <a:off x="1888603" y="298536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88;g958385dc33_0_0">
            <a:extLst>
              <a:ext uri="{FF2B5EF4-FFF2-40B4-BE49-F238E27FC236}">
                <a16:creationId xmlns:a16="http://schemas.microsoft.com/office/drawing/2014/main" id="{1F7682FA-B848-4065-8174-259CDFB1A4DF}"/>
              </a:ext>
            </a:extLst>
          </p:cNvPr>
          <p:cNvSpPr/>
          <p:nvPr/>
        </p:nvSpPr>
        <p:spPr>
          <a:xfrm>
            <a:off x="1888603" y="363120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89;g958385dc33_0_0">
            <a:extLst>
              <a:ext uri="{FF2B5EF4-FFF2-40B4-BE49-F238E27FC236}">
                <a16:creationId xmlns:a16="http://schemas.microsoft.com/office/drawing/2014/main" id="{5912392D-F24C-493D-A3AB-68AD842EEF17}"/>
              </a:ext>
            </a:extLst>
          </p:cNvPr>
          <p:cNvSpPr/>
          <p:nvPr/>
        </p:nvSpPr>
        <p:spPr>
          <a:xfrm rot="5400000">
            <a:off x="1383433" y="3832052"/>
            <a:ext cx="181500" cy="20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90;g958385dc33_0_0">
            <a:extLst>
              <a:ext uri="{FF2B5EF4-FFF2-40B4-BE49-F238E27FC236}">
                <a16:creationId xmlns:a16="http://schemas.microsoft.com/office/drawing/2014/main" id="{AEC7CBDB-4283-43B8-8720-AE39FAC307B3}"/>
              </a:ext>
            </a:extLst>
          </p:cNvPr>
          <p:cNvSpPr/>
          <p:nvPr/>
        </p:nvSpPr>
        <p:spPr>
          <a:xfrm>
            <a:off x="2521483" y="179700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91;g958385dc33_0_0">
            <a:extLst>
              <a:ext uri="{FF2B5EF4-FFF2-40B4-BE49-F238E27FC236}">
                <a16:creationId xmlns:a16="http://schemas.microsoft.com/office/drawing/2014/main" id="{CA4F7D70-B5C9-4B90-A3F5-26E40F6DD7AA}"/>
              </a:ext>
            </a:extLst>
          </p:cNvPr>
          <p:cNvSpPr/>
          <p:nvPr/>
        </p:nvSpPr>
        <p:spPr>
          <a:xfrm>
            <a:off x="2527963" y="307680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92;g958385dc33_0_0">
            <a:extLst>
              <a:ext uri="{FF2B5EF4-FFF2-40B4-BE49-F238E27FC236}">
                <a16:creationId xmlns:a16="http://schemas.microsoft.com/office/drawing/2014/main" id="{10D816A3-FB39-470D-B8A8-8500BA4C6699}"/>
              </a:ext>
            </a:extLst>
          </p:cNvPr>
          <p:cNvSpPr/>
          <p:nvPr/>
        </p:nvSpPr>
        <p:spPr>
          <a:xfrm>
            <a:off x="2534803" y="367116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93;g958385dc33_0_0">
            <a:extLst>
              <a:ext uri="{FF2B5EF4-FFF2-40B4-BE49-F238E27FC236}">
                <a16:creationId xmlns:a16="http://schemas.microsoft.com/office/drawing/2014/main" id="{77A5592A-B37C-473C-80BF-4D4685371C21}"/>
              </a:ext>
            </a:extLst>
          </p:cNvPr>
          <p:cNvSpPr/>
          <p:nvPr/>
        </p:nvSpPr>
        <p:spPr>
          <a:xfrm rot="5400000">
            <a:off x="3246883" y="2168642"/>
            <a:ext cx="2082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94;g958385dc33_0_0">
            <a:extLst>
              <a:ext uri="{FF2B5EF4-FFF2-40B4-BE49-F238E27FC236}">
                <a16:creationId xmlns:a16="http://schemas.microsoft.com/office/drawing/2014/main" id="{123D902F-24A4-494C-A1BD-7C6C74559AAE}"/>
              </a:ext>
            </a:extLst>
          </p:cNvPr>
          <p:cNvSpPr/>
          <p:nvPr/>
        </p:nvSpPr>
        <p:spPr>
          <a:xfrm rot="10800000">
            <a:off x="2520729" y="1991522"/>
            <a:ext cx="3960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95;g958385dc33_0_0">
            <a:extLst>
              <a:ext uri="{FF2B5EF4-FFF2-40B4-BE49-F238E27FC236}">
                <a16:creationId xmlns:a16="http://schemas.microsoft.com/office/drawing/2014/main" id="{498EE699-D1BD-4BCE-8F3F-967E22885CCA}"/>
              </a:ext>
            </a:extLst>
          </p:cNvPr>
          <p:cNvSpPr/>
          <p:nvPr/>
        </p:nvSpPr>
        <p:spPr>
          <a:xfrm rot="16200000">
            <a:off x="3218443" y="2746802"/>
            <a:ext cx="263400" cy="1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96;g958385dc33_0_0">
            <a:extLst>
              <a:ext uri="{FF2B5EF4-FFF2-40B4-BE49-F238E27FC236}">
                <a16:creationId xmlns:a16="http://schemas.microsoft.com/office/drawing/2014/main" id="{792F80A8-B367-41B9-B027-1C6A5D3E79B2}"/>
              </a:ext>
            </a:extLst>
          </p:cNvPr>
          <p:cNvSpPr/>
          <p:nvPr/>
        </p:nvSpPr>
        <p:spPr>
          <a:xfrm rot="10800000">
            <a:off x="2529763" y="247356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98;g958385dc33_0_0">
            <a:extLst>
              <a:ext uri="{FF2B5EF4-FFF2-40B4-BE49-F238E27FC236}">
                <a16:creationId xmlns:a16="http://schemas.microsoft.com/office/drawing/2014/main" id="{78A4D4DF-BDBF-4413-9431-92F83C46EA6B}"/>
              </a:ext>
            </a:extLst>
          </p:cNvPr>
          <p:cNvSpPr/>
          <p:nvPr/>
        </p:nvSpPr>
        <p:spPr>
          <a:xfrm rot="5400000">
            <a:off x="1412383" y="4399802"/>
            <a:ext cx="1857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551;g958385dc33_0_0">
            <a:extLst>
              <a:ext uri="{FF2B5EF4-FFF2-40B4-BE49-F238E27FC236}">
                <a16:creationId xmlns:a16="http://schemas.microsoft.com/office/drawing/2014/main" id="{32819CCA-88C9-46A9-8302-06BF237BACF1}"/>
              </a:ext>
            </a:extLst>
          </p:cNvPr>
          <p:cNvSpPr/>
          <p:nvPr/>
        </p:nvSpPr>
        <p:spPr>
          <a:xfrm rot="10800000">
            <a:off x="1918483" y="3495962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554;g958385dc33_0_0">
            <a:extLst>
              <a:ext uri="{FF2B5EF4-FFF2-40B4-BE49-F238E27FC236}">
                <a16:creationId xmlns:a16="http://schemas.microsoft.com/office/drawing/2014/main" id="{5A023474-FC8F-46A6-B498-E3051C49CE28}"/>
              </a:ext>
            </a:extLst>
          </p:cNvPr>
          <p:cNvCxnSpPr/>
          <p:nvPr/>
        </p:nvCxnSpPr>
        <p:spPr>
          <a:xfrm>
            <a:off x="780163" y="2421242"/>
            <a:ext cx="2733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560;g958385dc33_0_0">
            <a:extLst>
              <a:ext uri="{FF2B5EF4-FFF2-40B4-BE49-F238E27FC236}">
                <a16:creationId xmlns:a16="http://schemas.microsoft.com/office/drawing/2014/main" id="{EA5F029C-2DF0-4F37-B5EB-9D1C1E315BEC}"/>
              </a:ext>
            </a:extLst>
          </p:cNvPr>
          <p:cNvSpPr txBox="1"/>
          <p:nvPr/>
        </p:nvSpPr>
        <p:spPr>
          <a:xfrm>
            <a:off x="509219" y="3464356"/>
            <a:ext cx="379723" cy="31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strike="noStrike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IN" baseline="-25000" dirty="0"/>
              <a:t>I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562;g958385dc33_0_0">
            <a:extLst>
              <a:ext uri="{FF2B5EF4-FFF2-40B4-BE49-F238E27FC236}">
                <a16:creationId xmlns:a16="http://schemas.microsoft.com/office/drawing/2014/main" id="{70C8A515-644B-4975-BE36-D2A8B1606546}"/>
              </a:ext>
            </a:extLst>
          </p:cNvPr>
          <p:cNvCxnSpPr/>
          <p:nvPr/>
        </p:nvCxnSpPr>
        <p:spPr>
          <a:xfrm>
            <a:off x="505484" y="2381607"/>
            <a:ext cx="18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570;g958385dc33_0_0">
            <a:extLst>
              <a:ext uri="{FF2B5EF4-FFF2-40B4-BE49-F238E27FC236}">
                <a16:creationId xmlns:a16="http://schemas.microsoft.com/office/drawing/2014/main" id="{1D327359-876D-4DE6-9496-23891CB22735}"/>
              </a:ext>
            </a:extLst>
          </p:cNvPr>
          <p:cNvCxnSpPr>
            <a:cxnSpLocks/>
          </p:cNvCxnSpPr>
          <p:nvPr/>
        </p:nvCxnSpPr>
        <p:spPr>
          <a:xfrm flipV="1">
            <a:off x="625567" y="3493854"/>
            <a:ext cx="1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571;g958385dc33_0_0">
            <a:extLst>
              <a:ext uri="{FF2B5EF4-FFF2-40B4-BE49-F238E27FC236}">
                <a16:creationId xmlns:a16="http://schemas.microsoft.com/office/drawing/2014/main" id="{E78B9216-7BB1-4ED5-8381-551D8E0EB6E9}"/>
              </a:ext>
            </a:extLst>
          </p:cNvPr>
          <p:cNvCxnSpPr/>
          <p:nvPr/>
        </p:nvCxnSpPr>
        <p:spPr>
          <a:xfrm>
            <a:off x="826833" y="3644637"/>
            <a:ext cx="21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577;g958385dc33_0_102">
            <a:extLst>
              <a:ext uri="{FF2B5EF4-FFF2-40B4-BE49-F238E27FC236}">
                <a16:creationId xmlns:a16="http://schemas.microsoft.com/office/drawing/2014/main" id="{C3F44DB9-BF7B-46DD-9F99-8A516AC793DD}"/>
              </a:ext>
            </a:extLst>
          </p:cNvPr>
          <p:cNvSpPr txBox="1"/>
          <p:nvPr/>
        </p:nvSpPr>
        <p:spPr>
          <a:xfrm>
            <a:off x="838080" y="252498"/>
            <a:ext cx="10515300" cy="875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 Execution Cycle </a:t>
            </a:r>
            <a:endParaRPr sz="40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92605-959A-426A-A8D9-7387150B5C2B}"/>
              </a:ext>
            </a:extLst>
          </p:cNvPr>
          <p:cNvSpPr/>
          <p:nvPr/>
        </p:nvSpPr>
        <p:spPr>
          <a:xfrm>
            <a:off x="1024363" y="4656294"/>
            <a:ext cx="961740" cy="170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1A3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9C0B0-2820-46AD-94E9-C7B06ED9DA80}"/>
              </a:ext>
            </a:extLst>
          </p:cNvPr>
          <p:cNvSpPr/>
          <p:nvPr/>
        </p:nvSpPr>
        <p:spPr>
          <a:xfrm>
            <a:off x="4694803" y="4650168"/>
            <a:ext cx="961740" cy="1269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2E1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6F22C-419F-4763-867E-E8EB7C3BC4CB}"/>
              </a:ext>
            </a:extLst>
          </p:cNvPr>
          <p:cNvSpPr/>
          <p:nvPr/>
        </p:nvSpPr>
        <p:spPr>
          <a:xfrm>
            <a:off x="8307380" y="4691968"/>
            <a:ext cx="961740" cy="638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3C7/3CF</a:t>
            </a:r>
            <a:endParaRPr lang="en-IN" dirty="0"/>
          </a:p>
        </p:txBody>
      </p:sp>
      <p:sp>
        <p:nvSpPr>
          <p:cNvPr id="111" name="Rounded Rectangle 110"/>
          <p:cNvSpPr/>
          <p:nvPr/>
        </p:nvSpPr>
        <p:spPr>
          <a:xfrm>
            <a:off x="218546" y="2437484"/>
            <a:ext cx="619432" cy="844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>
                <a:solidFill>
                  <a:schemeClr val="tx1"/>
                </a:solidFill>
              </a:rPr>
              <a:t>Lm</a:t>
            </a:r>
          </a:p>
        </p:txBody>
      </p:sp>
      <p:cxnSp>
        <p:nvCxnSpPr>
          <p:cNvPr id="156" name="Google Shape;676;g958385dc33_0_102"/>
          <p:cNvCxnSpPr/>
          <p:nvPr/>
        </p:nvCxnSpPr>
        <p:spPr>
          <a:xfrm>
            <a:off x="11064705" y="2606696"/>
            <a:ext cx="2733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Rectangle 156"/>
          <p:cNvSpPr/>
          <p:nvPr/>
        </p:nvSpPr>
        <p:spPr>
          <a:xfrm>
            <a:off x="11365212" y="2529092"/>
            <a:ext cx="393290" cy="147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FEA50-C54D-46BB-89CD-6F30AFA719B7}"/>
              </a:ext>
            </a:extLst>
          </p:cNvPr>
          <p:cNvSpPr/>
          <p:nvPr/>
        </p:nvSpPr>
        <p:spPr>
          <a:xfrm>
            <a:off x="1080003" y="4921319"/>
            <a:ext cx="2779268" cy="1519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T4 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 contents of the instruction register are splits into two nibbles. Upper nibbles goes directly to the controller. Lower nibbles goes into MAR via Wbus.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EC02B-8BC3-460F-9819-AD7223C94287}"/>
              </a:ext>
            </a:extLst>
          </p:cNvPr>
          <p:cNvSpPr/>
          <p:nvPr/>
        </p:nvSpPr>
        <p:spPr>
          <a:xfrm>
            <a:off x="8322681" y="5156366"/>
            <a:ext cx="2725904" cy="1011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T6 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Accumulator send the number A and B-register send the number B in adder/subtractor. Then, Accumulator stores the output of adder/subtractor through w-bus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E0F99-3042-4AD5-B283-EE6F09564173}"/>
              </a:ext>
            </a:extLst>
          </p:cNvPr>
          <p:cNvSpPr/>
          <p:nvPr/>
        </p:nvSpPr>
        <p:spPr>
          <a:xfrm>
            <a:off x="5142403" y="4990750"/>
            <a:ext cx="1810860" cy="804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T5 State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Register take the addressed RAM word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Google Shape;626;g958385dc33_0_102">
            <a:extLst>
              <a:ext uri="{FF2B5EF4-FFF2-40B4-BE49-F238E27FC236}">
                <a16:creationId xmlns:a16="http://schemas.microsoft.com/office/drawing/2014/main" id="{7C910496-DE5F-4256-9F03-19D4726623EB}"/>
              </a:ext>
            </a:extLst>
          </p:cNvPr>
          <p:cNvSpPr/>
          <p:nvPr/>
        </p:nvSpPr>
        <p:spPr>
          <a:xfrm rot="5400000">
            <a:off x="3239443" y="3963842"/>
            <a:ext cx="2352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05FBCD-CB50-4CDE-846D-9B6B9F30820D}"/>
              </a:ext>
            </a:extLst>
          </p:cNvPr>
          <p:cNvSpPr/>
          <p:nvPr/>
        </p:nvSpPr>
        <p:spPr>
          <a:xfrm>
            <a:off x="1233832" y="3915056"/>
            <a:ext cx="481454" cy="2160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3EE9C-03DF-45DA-8689-3C3480F11DF3}"/>
              </a:ext>
            </a:extLst>
          </p:cNvPr>
          <p:cNvSpPr/>
          <p:nvPr/>
        </p:nvSpPr>
        <p:spPr>
          <a:xfrm>
            <a:off x="1187382" y="3338953"/>
            <a:ext cx="587520" cy="219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1AH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9ED5F-0293-41E1-90EE-498E24B833FC}"/>
              </a:ext>
            </a:extLst>
          </p:cNvPr>
          <p:cNvSpPr/>
          <p:nvPr/>
        </p:nvSpPr>
        <p:spPr>
          <a:xfrm>
            <a:off x="1846423" y="3628908"/>
            <a:ext cx="516960" cy="182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6FF49-07D2-40FE-85E0-0E89D9F3BC4C}"/>
              </a:ext>
            </a:extLst>
          </p:cNvPr>
          <p:cNvSpPr/>
          <p:nvPr/>
        </p:nvSpPr>
        <p:spPr>
          <a:xfrm>
            <a:off x="5518782" y="2967348"/>
            <a:ext cx="545881" cy="2453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07H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313188A-AFFD-44E9-A64C-347B0C784F70}"/>
              </a:ext>
            </a:extLst>
          </p:cNvPr>
          <p:cNvSpPr/>
          <p:nvPr/>
        </p:nvSpPr>
        <p:spPr>
          <a:xfrm>
            <a:off x="1212583" y="2527013"/>
            <a:ext cx="516960" cy="182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023D78F-AE66-4CA9-B07A-0C99DCCDF55C}"/>
              </a:ext>
            </a:extLst>
          </p:cNvPr>
          <p:cNvSpPr/>
          <p:nvPr/>
        </p:nvSpPr>
        <p:spPr>
          <a:xfrm>
            <a:off x="4833253" y="2817676"/>
            <a:ext cx="516960" cy="182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978499F-9963-4FA7-BC5B-00F273F44F16}"/>
              </a:ext>
            </a:extLst>
          </p:cNvPr>
          <p:cNvSpPr/>
          <p:nvPr/>
        </p:nvSpPr>
        <p:spPr>
          <a:xfrm>
            <a:off x="6215275" y="3106560"/>
            <a:ext cx="545881" cy="2453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07H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6528D3-3455-48BD-A24B-9F77AF282DF0}"/>
              </a:ext>
            </a:extLst>
          </p:cNvPr>
          <p:cNvSpPr/>
          <p:nvPr/>
        </p:nvSpPr>
        <p:spPr>
          <a:xfrm>
            <a:off x="10341644" y="2240489"/>
            <a:ext cx="540477" cy="1973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9DBC70B-C5ED-4D9D-8608-906769377BD4}"/>
              </a:ext>
            </a:extLst>
          </p:cNvPr>
          <p:cNvSpPr/>
          <p:nvPr/>
        </p:nvSpPr>
        <p:spPr>
          <a:xfrm>
            <a:off x="10361862" y="2584802"/>
            <a:ext cx="545881" cy="208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07H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A11A73-47F1-41A6-B6DC-360094056E8A}"/>
              </a:ext>
            </a:extLst>
          </p:cNvPr>
          <p:cNvSpPr/>
          <p:nvPr/>
        </p:nvSpPr>
        <p:spPr>
          <a:xfrm>
            <a:off x="9648360" y="2462327"/>
            <a:ext cx="528208" cy="2150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F6H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8A70C-B5C8-40B2-8B34-7A7F8468CFC3}"/>
              </a:ext>
            </a:extLst>
          </p:cNvPr>
          <p:cNvSpPr/>
          <p:nvPr/>
        </p:nvSpPr>
        <p:spPr>
          <a:xfrm>
            <a:off x="10314782" y="1579034"/>
            <a:ext cx="528208" cy="2150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F6H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5" name="Octagon 134"/>
          <p:cNvSpPr/>
          <p:nvPr/>
        </p:nvSpPr>
        <p:spPr>
          <a:xfrm>
            <a:off x="11385756" y="6268065"/>
            <a:ext cx="54569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43" name="Google Shape;571;g958385dc33_0_0">
            <a:extLst>
              <a:ext uri="{FF2B5EF4-FFF2-40B4-BE49-F238E27FC236}">
                <a16:creationId xmlns:a16="http://schemas.microsoft.com/office/drawing/2014/main" id="{E78B9216-7BB1-4ED5-8381-551D8E0EB6E9}"/>
              </a:ext>
            </a:extLst>
          </p:cNvPr>
          <p:cNvCxnSpPr/>
          <p:nvPr/>
        </p:nvCxnSpPr>
        <p:spPr>
          <a:xfrm>
            <a:off x="4548342" y="3074366"/>
            <a:ext cx="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 advTm="40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619" grpId="0" animBg="1"/>
      <p:bldP spid="620" grpId="0" animBg="1"/>
      <p:bldP spid="621" grpId="0" animBg="1"/>
      <p:bldP spid="622" grpId="0" animBg="1"/>
      <p:bldP spid="623" grpId="0" animBg="1"/>
      <p:bldP spid="624" grpId="0" animBg="1"/>
      <p:bldP spid="625" grpId="0" animBg="1"/>
      <p:bldP spid="626" grpId="0" animBg="1"/>
      <p:bldP spid="627" grpId="0" animBg="1"/>
      <p:bldP spid="628" grpId="0" animBg="1"/>
      <p:bldP spid="629" grpId="0" animBg="1"/>
      <p:bldP spid="630" grpId="0" animBg="1"/>
      <p:bldP spid="631" grpId="0" animBg="1"/>
      <p:bldP spid="632" grpId="0" animBg="1"/>
      <p:bldP spid="633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  <p:bldP spid="654" grpId="0" animBg="1"/>
      <p:bldP spid="667" grpId="0"/>
      <p:bldP spid="669" grpId="0"/>
      <p:bldP spid="678" grpId="0"/>
      <p:bldP spid="681" grpId="0"/>
      <p:bldP spid="3" grpId="0" animBg="1"/>
      <p:bldP spid="6" grpId="0" animBg="1"/>
      <p:bldP spid="157" grpId="0" animBg="1"/>
      <p:bldP spid="5" grpId="0" animBg="1"/>
      <p:bldP spid="7" grpId="0" animBg="1"/>
      <p:bldP spid="9" grpId="0" animBg="1"/>
      <p:bldP spid="12" grpId="0" animBg="1"/>
      <p:bldP spid="13" grpId="0" animBg="1"/>
      <p:bldP spid="138" grpId="0" animBg="1"/>
      <p:bldP spid="139" grpId="0" animBg="1"/>
      <p:bldP spid="141" grpId="0" animBg="1"/>
      <p:bldP spid="15" grpId="0" animBg="1"/>
      <p:bldP spid="142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58385dc33_0_231"/>
          <p:cNvSpPr txBox="1"/>
          <p:nvPr/>
        </p:nvSpPr>
        <p:spPr>
          <a:xfrm>
            <a:off x="529920" y="424080"/>
            <a:ext cx="105303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Calibri"/>
                <a:ea typeface="Calibri"/>
                <a:cs typeface="Calibri"/>
                <a:sym typeface="Calibri"/>
              </a:rPr>
              <a:t>OUT Execution cycle</a:t>
            </a:r>
            <a:endParaRPr sz="4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958385dc33_0_231"/>
          <p:cNvSpPr/>
          <p:nvPr/>
        </p:nvSpPr>
        <p:spPr>
          <a:xfrm>
            <a:off x="4020555" y="2234233"/>
            <a:ext cx="1051200" cy="5427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958385dc33_0_231"/>
          <p:cNvSpPr/>
          <p:nvPr/>
        </p:nvSpPr>
        <p:spPr>
          <a:xfrm>
            <a:off x="4020555" y="3106125"/>
            <a:ext cx="1051200" cy="5427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958385dc33_0_231"/>
          <p:cNvSpPr/>
          <p:nvPr/>
        </p:nvSpPr>
        <p:spPr>
          <a:xfrm>
            <a:off x="4020555" y="3915371"/>
            <a:ext cx="1051200" cy="54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958385dc33_0_231"/>
          <p:cNvSpPr/>
          <p:nvPr/>
        </p:nvSpPr>
        <p:spPr>
          <a:xfrm>
            <a:off x="4020555" y="4724618"/>
            <a:ext cx="1051200" cy="54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958385dc33_0_231"/>
          <p:cNvSpPr/>
          <p:nvPr/>
        </p:nvSpPr>
        <p:spPr>
          <a:xfrm>
            <a:off x="5600063" y="1484550"/>
            <a:ext cx="249900" cy="3888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958385dc33_0_231"/>
          <p:cNvSpPr/>
          <p:nvPr/>
        </p:nvSpPr>
        <p:spPr>
          <a:xfrm>
            <a:off x="4020555" y="1454255"/>
            <a:ext cx="1055100" cy="5427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958385dc33_0_231"/>
          <p:cNvSpPr/>
          <p:nvPr/>
        </p:nvSpPr>
        <p:spPr>
          <a:xfrm>
            <a:off x="6374171" y="2317417"/>
            <a:ext cx="1078500" cy="5427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958385dc33_0_231"/>
          <p:cNvSpPr/>
          <p:nvPr/>
        </p:nvSpPr>
        <p:spPr>
          <a:xfrm>
            <a:off x="6420427" y="3165175"/>
            <a:ext cx="1084500" cy="5427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958385dc33_0_231"/>
          <p:cNvSpPr/>
          <p:nvPr/>
        </p:nvSpPr>
        <p:spPr>
          <a:xfrm>
            <a:off x="6414078" y="4037066"/>
            <a:ext cx="1084500" cy="54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958385dc33_0_231"/>
          <p:cNvSpPr/>
          <p:nvPr/>
        </p:nvSpPr>
        <p:spPr>
          <a:xfrm>
            <a:off x="6374171" y="1469659"/>
            <a:ext cx="1078500" cy="54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958385dc33_0_231"/>
          <p:cNvSpPr/>
          <p:nvPr/>
        </p:nvSpPr>
        <p:spPr>
          <a:xfrm>
            <a:off x="5090793" y="1619596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958385dc33_0_231"/>
          <p:cNvSpPr/>
          <p:nvPr/>
        </p:nvSpPr>
        <p:spPr>
          <a:xfrm rot="10800000">
            <a:off x="5085009" y="2438305"/>
            <a:ext cx="5040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g958385dc33_0_231"/>
          <p:cNvSpPr/>
          <p:nvPr/>
        </p:nvSpPr>
        <p:spPr>
          <a:xfrm rot="5400000">
            <a:off x="4380168" y="2831007"/>
            <a:ext cx="333300" cy="24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958385dc33_0_231"/>
          <p:cNvSpPr/>
          <p:nvPr/>
        </p:nvSpPr>
        <p:spPr>
          <a:xfrm>
            <a:off x="5072200" y="3241170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g958385dc33_0_231"/>
          <p:cNvSpPr/>
          <p:nvPr/>
        </p:nvSpPr>
        <p:spPr>
          <a:xfrm>
            <a:off x="5072200" y="4162356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958385dc33_0_231"/>
          <p:cNvSpPr/>
          <p:nvPr/>
        </p:nvSpPr>
        <p:spPr>
          <a:xfrm rot="5400000">
            <a:off x="4420724" y="4465910"/>
            <a:ext cx="2589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958385dc33_0_231"/>
          <p:cNvSpPr/>
          <p:nvPr/>
        </p:nvSpPr>
        <p:spPr>
          <a:xfrm>
            <a:off x="5869436" y="1546168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958385dc33_0_231"/>
          <p:cNvSpPr/>
          <p:nvPr/>
        </p:nvSpPr>
        <p:spPr>
          <a:xfrm>
            <a:off x="5892347" y="3342097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958385dc33_0_231"/>
          <p:cNvSpPr/>
          <p:nvPr/>
        </p:nvSpPr>
        <p:spPr>
          <a:xfrm>
            <a:off x="5886215" y="4219352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g958385dc33_0_231"/>
          <p:cNvSpPr/>
          <p:nvPr/>
        </p:nvSpPr>
        <p:spPr>
          <a:xfrm rot="5400000">
            <a:off x="6765862" y="2088027"/>
            <a:ext cx="297000" cy="1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958385dc33_0_231"/>
          <p:cNvSpPr/>
          <p:nvPr/>
        </p:nvSpPr>
        <p:spPr>
          <a:xfrm rot="10800000">
            <a:off x="5841953" y="1826529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958385dc33_0_231"/>
          <p:cNvSpPr/>
          <p:nvPr/>
        </p:nvSpPr>
        <p:spPr>
          <a:xfrm rot="-5400000">
            <a:off x="6725487" y="2912708"/>
            <a:ext cx="375600" cy="1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g958385dc33_0_231"/>
          <p:cNvSpPr/>
          <p:nvPr/>
        </p:nvSpPr>
        <p:spPr>
          <a:xfrm rot="10800000">
            <a:off x="5864984" y="2496471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958385dc33_0_231"/>
          <p:cNvSpPr/>
          <p:nvPr/>
        </p:nvSpPr>
        <p:spPr>
          <a:xfrm rot="5400000">
            <a:off x="6724535" y="4651451"/>
            <a:ext cx="335400" cy="22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958385dc33_0_231"/>
          <p:cNvSpPr/>
          <p:nvPr/>
        </p:nvSpPr>
        <p:spPr>
          <a:xfrm rot="5400000">
            <a:off x="4456769" y="5275124"/>
            <a:ext cx="264900" cy="24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958385dc33_0_231"/>
          <p:cNvSpPr/>
          <p:nvPr/>
        </p:nvSpPr>
        <p:spPr>
          <a:xfrm rot="10800000">
            <a:off x="5094957" y="3910512"/>
            <a:ext cx="508800" cy="2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g958385dc33_0_231"/>
          <p:cNvCxnSpPr>
            <a:cxnSpLocks/>
          </p:cNvCxnSpPr>
          <p:nvPr/>
        </p:nvCxnSpPr>
        <p:spPr>
          <a:xfrm flipV="1">
            <a:off x="7412161" y="1530251"/>
            <a:ext cx="2101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6" name="Google Shape;716;g958385dc33_0_231"/>
          <p:cNvCxnSpPr/>
          <p:nvPr/>
        </p:nvCxnSpPr>
        <p:spPr>
          <a:xfrm>
            <a:off x="7503110" y="4189145"/>
            <a:ext cx="3444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1" name="Google Shape;721;g958385dc33_0_231"/>
          <p:cNvSpPr txBox="1"/>
          <p:nvPr/>
        </p:nvSpPr>
        <p:spPr>
          <a:xfrm>
            <a:off x="7622327" y="1386251"/>
            <a:ext cx="474537" cy="26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IN" sz="1800" baseline="-25000" dirty="0"/>
              <a:t>A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958385dc33_0_231"/>
          <p:cNvSpPr txBox="1"/>
          <p:nvPr/>
        </p:nvSpPr>
        <p:spPr>
          <a:xfrm>
            <a:off x="7723007" y="4007014"/>
            <a:ext cx="472230" cy="3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IN" sz="1800" baseline="-25000" dirty="0"/>
              <a:t>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" name="Google Shape;723;g958385dc33_0_231"/>
          <p:cNvCxnSpPr/>
          <p:nvPr/>
        </p:nvCxnSpPr>
        <p:spPr>
          <a:xfrm>
            <a:off x="7814243" y="4056606"/>
            <a:ext cx="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C11F3B9-0966-4CDA-AC29-4E7F05FB6765}"/>
              </a:ext>
            </a:extLst>
          </p:cNvPr>
          <p:cNvSpPr/>
          <p:nvPr/>
        </p:nvSpPr>
        <p:spPr>
          <a:xfrm>
            <a:off x="4108349" y="5621306"/>
            <a:ext cx="961740" cy="3246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3F2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F2E775-92E0-4CFA-A47A-164C0970B716}"/>
              </a:ext>
            </a:extLst>
          </p:cNvPr>
          <p:cNvSpPr/>
          <p:nvPr/>
        </p:nvSpPr>
        <p:spPr>
          <a:xfrm>
            <a:off x="8623495" y="2181230"/>
            <a:ext cx="2301192" cy="254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T4 State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Accumulator data loaded into output register through wbus.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747F0D-321B-42DA-AE70-F85913939553}"/>
              </a:ext>
            </a:extLst>
          </p:cNvPr>
          <p:cNvSpPr/>
          <p:nvPr/>
        </p:nvSpPr>
        <p:spPr>
          <a:xfrm>
            <a:off x="6442069" y="1856787"/>
            <a:ext cx="900332" cy="262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51539-DBBE-4AEE-A760-AA32FB4C23E6}"/>
              </a:ext>
            </a:extLst>
          </p:cNvPr>
          <p:cNvSpPr/>
          <p:nvPr/>
        </p:nvSpPr>
        <p:spPr>
          <a:xfrm>
            <a:off x="6442069" y="1856887"/>
            <a:ext cx="900332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Octagon 37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02 -0.00255 L -0.03802 -0.00255 C -0.05143 -0.00324 -0.06497 -0.00348 -0.07838 -0.00463 C -0.07994 -0.00486 -0.08151 -0.00579 -0.08307 -0.00672 C -0.08528 -0.00787 -0.08997 -0.01065 -0.08997 -0.01065 C -0.09335 0.0074 -0.08906 -0.01713 -0.09231 0.02615 C -0.0927 0.03171 -0.09414 0.03703 -0.09453 0.04259 C -0.09492 0.04745 -0.09518 0.05208 -0.0957 0.05694 C -0.09596 0.05902 -0.09661 0.06088 -0.09687 0.06319 C -0.09739 0.06713 -0.09765 0.07129 -0.09804 0.07546 C -0.0983 0.08379 -0.09987 0.13518 -0.10039 0.14514 C -0.10052 0.15 -0.10117 0.15463 -0.10143 0.15949 C -0.10013 0.2368 -0.10208 0.20486 -0.09804 0.25602 C -0.09674 0.27245 -0.09778 0.26574 -0.0957 0.27639 C -0.09531 0.28194 -0.09518 0.2875 -0.09453 0.29282 C -0.0944 0.2949 -0.09349 0.29676 -0.09335 0.29907 C -0.0927 0.31481 -0.09713 0.3331 -0.09231 0.34629 C -0.08906 0.35486 -0.08072 0.34745 -0.07487 0.34814 C -0.07304 0.34884 -0.07109 0.34953 -0.06914 0.35023 C -0.06601 0.35162 -0.06302 0.35301 -0.05989 0.35439 C -0.05833 0.35509 -0.0569 0.35602 -0.05533 0.35648 C -0.0526 0.35717 -0.04987 0.3581 -0.04726 0.35856 C -0.03997 0.35949 -0.03255 0.35995 -0.02526 0.36064 C -0.02408 0.36134 -0.02291 0.36203 -0.02174 0.3625 C -0.02031 0.36342 -0.01862 0.36365 -0.01718 0.36458 C -0.01588 0.36574 -0.01497 0.36759 -0.01367 0.36875 C -0.01263 0.36967 -0.01132 0.3699 -0.01028 0.37083 C -0.00898 0.37199 -0.00807 0.37384 -0.00677 0.375 C -0.00195 0.3787 0.00092 0.37939 0.00586 0.38102 C 0.00625 0.38449 0.00769 0.38796 0.00704 0.39143 C 0.00665 0.39328 0.00443 0.39189 0.00365 0.39328 C 0.00274 0.3949 0.00287 0.39745 0.00248 0.39953 C 0.00105 0.42685 0.00131 0.41458 0.00131 0.43657 L 0.00013 0.43657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/>
          <p:nvPr/>
        </p:nvSpPr>
        <p:spPr>
          <a:xfrm>
            <a:off x="1002960" y="438840"/>
            <a:ext cx="267444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t" anchorCtr="0">
            <a:no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strike="noStrik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SAP-1 Program</a:t>
            </a:r>
            <a:endParaRPr sz="4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4493416" y="440547"/>
            <a:ext cx="2429280" cy="5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to be executed: -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Google Shape;268;p6"/>
          <p:cNvGraphicFramePr/>
          <p:nvPr>
            <p:extLst>
              <p:ext uri="{D42A27DB-BD31-4B8C-83A1-F6EECF244321}">
                <p14:modId xmlns:p14="http://schemas.microsoft.com/office/powerpoint/2010/main" val="1781926655"/>
              </p:ext>
            </p:extLst>
          </p:nvPr>
        </p:nvGraphicFramePr>
        <p:xfrm>
          <a:off x="4508163" y="1165924"/>
          <a:ext cx="2887200" cy="5491875"/>
        </p:xfrm>
        <a:graphic>
          <a:graphicData uri="http://schemas.openxmlformats.org/drawingml/2006/table">
            <a:tbl>
              <a:tblPr>
                <a:noFill/>
                <a:tableStyleId>{73E648AF-135E-4026-8B92-42DC53FC30BA}</a:tableStyleId>
              </a:tblPr>
              <a:tblGrid>
                <a:gridCol w="110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LDA 9H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AH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BH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CH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FH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HLT 0H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XXH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XXH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XXH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XXH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ctagon 4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</p:spTree>
  </p:cSld>
  <p:clrMapOvr>
    <a:masterClrMapping/>
  </p:clrMapOvr>
  <p:transition spd="slow" advTm="1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LDA Simulation output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2E2D9CEF-8D65-46A4-B64B-66B6F3DD7896}"/>
              </a:ext>
            </a:extLst>
          </p:cNvPr>
          <p:cNvSpPr/>
          <p:nvPr/>
        </p:nvSpPr>
        <p:spPr>
          <a:xfrm>
            <a:off x="4771282" y="2799279"/>
            <a:ext cx="3133853" cy="312631"/>
          </a:xfrm>
          <a:custGeom>
            <a:avLst/>
            <a:gdLst/>
            <a:ahLst/>
            <a:cxnLst/>
            <a:rect l="l" t="t" r="r" b="b"/>
            <a:pathLst>
              <a:path w="2898775" h="187960">
                <a:moveTo>
                  <a:pt x="0" y="187451"/>
                </a:moveTo>
                <a:lnTo>
                  <a:pt x="1226" y="150947"/>
                </a:lnTo>
                <a:lnTo>
                  <a:pt x="4572" y="121158"/>
                </a:lnTo>
                <a:lnTo>
                  <a:pt x="9536" y="101084"/>
                </a:lnTo>
                <a:lnTo>
                  <a:pt x="15620" y="93725"/>
                </a:lnTo>
                <a:lnTo>
                  <a:pt x="1433702" y="93725"/>
                </a:lnTo>
                <a:lnTo>
                  <a:pt x="1439787" y="86367"/>
                </a:lnTo>
                <a:lnTo>
                  <a:pt x="1444751" y="66294"/>
                </a:lnTo>
                <a:lnTo>
                  <a:pt x="1448097" y="36504"/>
                </a:lnTo>
                <a:lnTo>
                  <a:pt x="1449323" y="0"/>
                </a:lnTo>
                <a:lnTo>
                  <a:pt x="1450550" y="36504"/>
                </a:lnTo>
                <a:lnTo>
                  <a:pt x="1453895" y="66294"/>
                </a:lnTo>
                <a:lnTo>
                  <a:pt x="1458860" y="86367"/>
                </a:lnTo>
                <a:lnTo>
                  <a:pt x="1464944" y="93725"/>
                </a:lnTo>
                <a:lnTo>
                  <a:pt x="2883026" y="93725"/>
                </a:lnTo>
                <a:lnTo>
                  <a:pt x="2889111" y="101084"/>
                </a:lnTo>
                <a:lnTo>
                  <a:pt x="2894075" y="121158"/>
                </a:lnTo>
                <a:lnTo>
                  <a:pt x="2897421" y="150947"/>
                </a:lnTo>
                <a:lnTo>
                  <a:pt x="2898647" y="187451"/>
                </a:lnTo>
              </a:path>
            </a:pathLst>
          </a:custGeom>
          <a:ln w="19811">
            <a:solidFill>
              <a:srgbClr val="6FAC46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4A254AA5-43AA-49B3-B999-99B3893264E4}"/>
              </a:ext>
            </a:extLst>
          </p:cNvPr>
          <p:cNvSpPr txBox="1"/>
          <p:nvPr/>
        </p:nvSpPr>
        <p:spPr>
          <a:xfrm>
            <a:off x="5826255" y="2590946"/>
            <a:ext cx="122347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rlito"/>
                <a:cs typeface="Carlito"/>
              </a:rPr>
              <a:t>Fetching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Cycle</a:t>
            </a: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70B76E18-3ADE-4A74-83CC-331FAC76DA05}"/>
              </a:ext>
            </a:extLst>
          </p:cNvPr>
          <p:cNvSpPr txBox="1"/>
          <p:nvPr/>
        </p:nvSpPr>
        <p:spPr>
          <a:xfrm>
            <a:off x="8395931" y="2606270"/>
            <a:ext cx="152973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Execution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Cycle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66323" y="2861187"/>
            <a:ext cx="870156" cy="324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LDA operation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9402967" y="2898929"/>
            <a:ext cx="150505" cy="1042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8316503" y="2903846"/>
            <a:ext cx="175085" cy="106695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7269369" y="2903844"/>
            <a:ext cx="189833" cy="105220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6192735" y="2889097"/>
            <a:ext cx="189834" cy="108170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5204593" y="2977586"/>
            <a:ext cx="160338" cy="904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75237" y="3141406"/>
            <a:ext cx="5501150" cy="1327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 state        T2 state           T3 state        T4 state     T5 state</a:t>
            </a:r>
          </a:p>
        </p:txBody>
      </p:sp>
      <p:sp>
        <p:nvSpPr>
          <p:cNvPr id="33" name="Right Brace 32"/>
          <p:cNvSpPr/>
          <p:nvPr/>
        </p:nvSpPr>
        <p:spPr>
          <a:xfrm rot="16200000">
            <a:off x="8804790" y="1917293"/>
            <a:ext cx="324464" cy="2094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0E78E-1E42-4ED9-BDE6-D17D293F2675}"/>
              </a:ext>
            </a:extLst>
          </p:cNvPr>
          <p:cNvSpPr/>
          <p:nvPr/>
        </p:nvSpPr>
        <p:spPr>
          <a:xfrm>
            <a:off x="8436077" y="1195754"/>
            <a:ext cx="2719604" cy="765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Operation:  </a:t>
            </a:r>
            <a:r>
              <a:rPr lang="en-US" dirty="0"/>
              <a:t>LDA 9H</a:t>
            </a:r>
          </a:p>
          <a:p>
            <a:pPr algn="ctr"/>
            <a:r>
              <a:rPr lang="en-US" b="1" i="1" dirty="0"/>
              <a:t>Memory Location:</a:t>
            </a:r>
          </a:p>
          <a:p>
            <a:pPr algn="ctr"/>
            <a:r>
              <a:rPr lang="en-US" dirty="0"/>
              <a:t>0H = 09H </a:t>
            </a:r>
          </a:p>
          <a:p>
            <a:pPr algn="ctr"/>
            <a:r>
              <a:rPr lang="en-US" dirty="0"/>
              <a:t>9H = EFH</a:t>
            </a:r>
            <a:endParaRPr lang="en-IN" dirty="0"/>
          </a:p>
        </p:txBody>
      </p:sp>
      <p:pic>
        <p:nvPicPr>
          <p:cNvPr id="19" name="Picture 18" descr="Screenshot (40).png"/>
          <p:cNvPicPr>
            <a:picLocks noChangeAspect="1"/>
          </p:cNvPicPr>
          <p:nvPr/>
        </p:nvPicPr>
        <p:blipFill>
          <a:blip r:embed="rId2"/>
          <a:srcRect l="15363" t="14176" r="25000" b="59144"/>
          <a:stretch>
            <a:fillRect/>
          </a:stretch>
        </p:blipFill>
        <p:spPr>
          <a:xfrm>
            <a:off x="796412" y="3524866"/>
            <a:ext cx="10353368" cy="2359742"/>
          </a:xfrm>
          <a:prstGeom prst="rect">
            <a:avLst/>
          </a:prstGeom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id="{B58B537A-AF27-47E8-AD2E-27C08164CF1A}"/>
              </a:ext>
            </a:extLst>
          </p:cNvPr>
          <p:cNvSpPr/>
          <p:nvPr/>
        </p:nvSpPr>
        <p:spPr>
          <a:xfrm>
            <a:off x="9258702" y="4308711"/>
            <a:ext cx="914400" cy="1571625"/>
          </a:xfrm>
          <a:custGeom>
            <a:avLst/>
            <a:gdLst/>
            <a:ahLst/>
            <a:cxnLst/>
            <a:rect l="l" t="t" r="r" b="b"/>
            <a:pathLst>
              <a:path w="914400" h="1571625">
                <a:moveTo>
                  <a:pt x="0" y="785622"/>
                </a:moveTo>
                <a:lnTo>
                  <a:pt x="1254" y="726996"/>
                </a:lnTo>
                <a:lnTo>
                  <a:pt x="4957" y="669540"/>
                </a:lnTo>
                <a:lnTo>
                  <a:pt x="11022" y="613405"/>
                </a:lnTo>
                <a:lnTo>
                  <a:pt x="19359" y="558744"/>
                </a:lnTo>
                <a:lnTo>
                  <a:pt x="29881" y="505707"/>
                </a:lnTo>
                <a:lnTo>
                  <a:pt x="42497" y="454447"/>
                </a:lnTo>
                <a:lnTo>
                  <a:pt x="57122" y="405116"/>
                </a:lnTo>
                <a:lnTo>
                  <a:pt x="73664" y="357866"/>
                </a:lnTo>
                <a:lnTo>
                  <a:pt x="92038" y="312850"/>
                </a:lnTo>
                <a:lnTo>
                  <a:pt x="112153" y="270218"/>
                </a:lnTo>
                <a:lnTo>
                  <a:pt x="133921" y="230124"/>
                </a:lnTo>
                <a:lnTo>
                  <a:pt x="157254" y="192718"/>
                </a:lnTo>
                <a:lnTo>
                  <a:pt x="182064" y="158153"/>
                </a:lnTo>
                <a:lnTo>
                  <a:pt x="208262" y="126582"/>
                </a:lnTo>
                <a:lnTo>
                  <a:pt x="235759" y="98156"/>
                </a:lnTo>
                <a:lnTo>
                  <a:pt x="264468" y="73026"/>
                </a:lnTo>
                <a:lnTo>
                  <a:pt x="325165" y="33266"/>
                </a:lnTo>
                <a:lnTo>
                  <a:pt x="389644" y="8519"/>
                </a:lnTo>
                <a:lnTo>
                  <a:pt x="457200" y="0"/>
                </a:lnTo>
                <a:lnTo>
                  <a:pt x="491317" y="2155"/>
                </a:lnTo>
                <a:lnTo>
                  <a:pt x="557423" y="18940"/>
                </a:lnTo>
                <a:lnTo>
                  <a:pt x="620100" y="51346"/>
                </a:lnTo>
                <a:lnTo>
                  <a:pt x="678640" y="98156"/>
                </a:lnTo>
                <a:lnTo>
                  <a:pt x="706137" y="126582"/>
                </a:lnTo>
                <a:lnTo>
                  <a:pt x="732335" y="158153"/>
                </a:lnTo>
                <a:lnTo>
                  <a:pt x="757145" y="192718"/>
                </a:lnTo>
                <a:lnTo>
                  <a:pt x="780478" y="230123"/>
                </a:lnTo>
                <a:lnTo>
                  <a:pt x="802246" y="270218"/>
                </a:lnTo>
                <a:lnTo>
                  <a:pt x="822361" y="312850"/>
                </a:lnTo>
                <a:lnTo>
                  <a:pt x="840735" y="357866"/>
                </a:lnTo>
                <a:lnTo>
                  <a:pt x="857277" y="405116"/>
                </a:lnTo>
                <a:lnTo>
                  <a:pt x="871902" y="454447"/>
                </a:lnTo>
                <a:lnTo>
                  <a:pt x="884518" y="505707"/>
                </a:lnTo>
                <a:lnTo>
                  <a:pt x="895040" y="558744"/>
                </a:lnTo>
                <a:lnTo>
                  <a:pt x="903377" y="613405"/>
                </a:lnTo>
                <a:lnTo>
                  <a:pt x="909442" y="669540"/>
                </a:lnTo>
                <a:lnTo>
                  <a:pt x="913145" y="726996"/>
                </a:lnTo>
                <a:lnTo>
                  <a:pt x="914400" y="785622"/>
                </a:lnTo>
                <a:lnTo>
                  <a:pt x="913145" y="844247"/>
                </a:lnTo>
                <a:lnTo>
                  <a:pt x="909442" y="901703"/>
                </a:lnTo>
                <a:lnTo>
                  <a:pt x="903377" y="957838"/>
                </a:lnTo>
                <a:lnTo>
                  <a:pt x="895040" y="1012499"/>
                </a:lnTo>
                <a:lnTo>
                  <a:pt x="884518" y="1065536"/>
                </a:lnTo>
                <a:lnTo>
                  <a:pt x="871902" y="1116796"/>
                </a:lnTo>
                <a:lnTo>
                  <a:pt x="857277" y="1166127"/>
                </a:lnTo>
                <a:lnTo>
                  <a:pt x="840735" y="1213377"/>
                </a:lnTo>
                <a:lnTo>
                  <a:pt x="822361" y="1258393"/>
                </a:lnTo>
                <a:lnTo>
                  <a:pt x="802246" y="1301025"/>
                </a:lnTo>
                <a:lnTo>
                  <a:pt x="780478" y="1341120"/>
                </a:lnTo>
                <a:lnTo>
                  <a:pt x="757145" y="1378525"/>
                </a:lnTo>
                <a:lnTo>
                  <a:pt x="732335" y="1413090"/>
                </a:lnTo>
                <a:lnTo>
                  <a:pt x="706137" y="1444661"/>
                </a:lnTo>
                <a:lnTo>
                  <a:pt x="678640" y="1473087"/>
                </a:lnTo>
                <a:lnTo>
                  <a:pt x="649931" y="1498217"/>
                </a:lnTo>
                <a:lnTo>
                  <a:pt x="589234" y="1537977"/>
                </a:lnTo>
                <a:lnTo>
                  <a:pt x="524755" y="1562724"/>
                </a:lnTo>
                <a:lnTo>
                  <a:pt x="457200" y="1571244"/>
                </a:lnTo>
                <a:lnTo>
                  <a:pt x="423082" y="1569088"/>
                </a:lnTo>
                <a:lnTo>
                  <a:pt x="356976" y="1552303"/>
                </a:lnTo>
                <a:lnTo>
                  <a:pt x="294299" y="1519897"/>
                </a:lnTo>
                <a:lnTo>
                  <a:pt x="235759" y="1473087"/>
                </a:lnTo>
                <a:lnTo>
                  <a:pt x="208262" y="1444661"/>
                </a:lnTo>
                <a:lnTo>
                  <a:pt x="182064" y="1413090"/>
                </a:lnTo>
                <a:lnTo>
                  <a:pt x="157254" y="1378525"/>
                </a:lnTo>
                <a:lnTo>
                  <a:pt x="133921" y="1341120"/>
                </a:lnTo>
                <a:lnTo>
                  <a:pt x="112153" y="1301025"/>
                </a:lnTo>
                <a:lnTo>
                  <a:pt x="92038" y="1258393"/>
                </a:lnTo>
                <a:lnTo>
                  <a:pt x="73664" y="1213377"/>
                </a:lnTo>
                <a:lnTo>
                  <a:pt x="57122" y="1166127"/>
                </a:lnTo>
                <a:lnTo>
                  <a:pt x="42497" y="1116796"/>
                </a:lnTo>
                <a:lnTo>
                  <a:pt x="29881" y="1065536"/>
                </a:lnTo>
                <a:lnTo>
                  <a:pt x="19359" y="1012499"/>
                </a:lnTo>
                <a:lnTo>
                  <a:pt x="11022" y="957838"/>
                </a:lnTo>
                <a:lnTo>
                  <a:pt x="4957" y="901703"/>
                </a:lnTo>
                <a:lnTo>
                  <a:pt x="1254" y="844247"/>
                </a:lnTo>
                <a:lnTo>
                  <a:pt x="0" y="785622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89190FEE-4773-4C83-8973-5694A90F05C2}"/>
              </a:ext>
            </a:extLst>
          </p:cNvPr>
          <p:cNvSpPr/>
          <p:nvPr/>
        </p:nvSpPr>
        <p:spPr>
          <a:xfrm>
            <a:off x="9866669" y="3038167"/>
            <a:ext cx="899653" cy="1253613"/>
          </a:xfrm>
          <a:custGeom>
            <a:avLst/>
            <a:gdLst/>
            <a:ahLst/>
            <a:cxnLst/>
            <a:rect l="l" t="t" r="r" b="b"/>
            <a:pathLst>
              <a:path w="2840354" h="1071245">
                <a:moveTo>
                  <a:pt x="47498" y="1041273"/>
                </a:moveTo>
                <a:lnTo>
                  <a:pt x="0" y="1058926"/>
                </a:lnTo>
                <a:lnTo>
                  <a:pt x="4318" y="1070864"/>
                </a:lnTo>
                <a:lnTo>
                  <a:pt x="51943" y="1053084"/>
                </a:lnTo>
                <a:lnTo>
                  <a:pt x="47498" y="1041273"/>
                </a:lnTo>
                <a:close/>
              </a:path>
              <a:path w="2840354" h="1071245">
                <a:moveTo>
                  <a:pt x="130937" y="1010285"/>
                </a:moveTo>
                <a:lnTo>
                  <a:pt x="83312" y="1027938"/>
                </a:lnTo>
                <a:lnTo>
                  <a:pt x="87629" y="1039876"/>
                </a:lnTo>
                <a:lnTo>
                  <a:pt x="135254" y="1022096"/>
                </a:lnTo>
                <a:lnTo>
                  <a:pt x="130937" y="1010285"/>
                </a:lnTo>
                <a:close/>
              </a:path>
              <a:path w="2840354" h="1071245">
                <a:moveTo>
                  <a:pt x="214249" y="979297"/>
                </a:moveTo>
                <a:lnTo>
                  <a:pt x="166624" y="996950"/>
                </a:lnTo>
                <a:lnTo>
                  <a:pt x="171069" y="1008888"/>
                </a:lnTo>
                <a:lnTo>
                  <a:pt x="218567" y="991108"/>
                </a:lnTo>
                <a:lnTo>
                  <a:pt x="214249" y="979297"/>
                </a:lnTo>
                <a:close/>
              </a:path>
              <a:path w="2840354" h="1071245">
                <a:moveTo>
                  <a:pt x="297561" y="948309"/>
                </a:moveTo>
                <a:lnTo>
                  <a:pt x="249936" y="965962"/>
                </a:lnTo>
                <a:lnTo>
                  <a:pt x="254380" y="977900"/>
                </a:lnTo>
                <a:lnTo>
                  <a:pt x="302005" y="960120"/>
                </a:lnTo>
                <a:lnTo>
                  <a:pt x="297561" y="948309"/>
                </a:lnTo>
                <a:close/>
              </a:path>
              <a:path w="2840354" h="1071245">
                <a:moveTo>
                  <a:pt x="380873" y="917194"/>
                </a:moveTo>
                <a:lnTo>
                  <a:pt x="333248" y="934974"/>
                </a:lnTo>
                <a:lnTo>
                  <a:pt x="337693" y="946912"/>
                </a:lnTo>
                <a:lnTo>
                  <a:pt x="385318" y="929132"/>
                </a:lnTo>
                <a:lnTo>
                  <a:pt x="380873" y="917194"/>
                </a:lnTo>
                <a:close/>
              </a:path>
              <a:path w="2840354" h="1071245">
                <a:moveTo>
                  <a:pt x="464185" y="886206"/>
                </a:moveTo>
                <a:lnTo>
                  <a:pt x="416560" y="903986"/>
                </a:lnTo>
                <a:lnTo>
                  <a:pt x="421004" y="915924"/>
                </a:lnTo>
                <a:lnTo>
                  <a:pt x="468629" y="898144"/>
                </a:lnTo>
                <a:lnTo>
                  <a:pt x="464185" y="886206"/>
                </a:lnTo>
                <a:close/>
              </a:path>
              <a:path w="2840354" h="1071245">
                <a:moveTo>
                  <a:pt x="547497" y="855218"/>
                </a:moveTo>
                <a:lnTo>
                  <a:pt x="499872" y="872998"/>
                </a:lnTo>
                <a:lnTo>
                  <a:pt x="504317" y="884936"/>
                </a:lnTo>
                <a:lnTo>
                  <a:pt x="551942" y="867156"/>
                </a:lnTo>
                <a:lnTo>
                  <a:pt x="547497" y="855218"/>
                </a:lnTo>
                <a:close/>
              </a:path>
              <a:path w="2840354" h="1071245">
                <a:moveTo>
                  <a:pt x="630809" y="824230"/>
                </a:moveTo>
                <a:lnTo>
                  <a:pt x="583184" y="842010"/>
                </a:lnTo>
                <a:lnTo>
                  <a:pt x="587628" y="853821"/>
                </a:lnTo>
                <a:lnTo>
                  <a:pt x="635253" y="836168"/>
                </a:lnTo>
                <a:lnTo>
                  <a:pt x="630809" y="824230"/>
                </a:lnTo>
                <a:close/>
              </a:path>
              <a:path w="2840354" h="1071245">
                <a:moveTo>
                  <a:pt x="714121" y="793242"/>
                </a:moveTo>
                <a:lnTo>
                  <a:pt x="666496" y="811022"/>
                </a:lnTo>
                <a:lnTo>
                  <a:pt x="670941" y="822833"/>
                </a:lnTo>
                <a:lnTo>
                  <a:pt x="718566" y="805180"/>
                </a:lnTo>
                <a:lnTo>
                  <a:pt x="714121" y="793242"/>
                </a:lnTo>
                <a:close/>
              </a:path>
              <a:path w="2840354" h="1071245">
                <a:moveTo>
                  <a:pt x="797432" y="762254"/>
                </a:moveTo>
                <a:lnTo>
                  <a:pt x="749807" y="780034"/>
                </a:lnTo>
                <a:lnTo>
                  <a:pt x="754252" y="791845"/>
                </a:lnTo>
                <a:lnTo>
                  <a:pt x="801877" y="774192"/>
                </a:lnTo>
                <a:lnTo>
                  <a:pt x="797432" y="762254"/>
                </a:lnTo>
                <a:close/>
              </a:path>
              <a:path w="2840354" h="1071245">
                <a:moveTo>
                  <a:pt x="880745" y="731266"/>
                </a:moveTo>
                <a:lnTo>
                  <a:pt x="833120" y="749046"/>
                </a:lnTo>
                <a:lnTo>
                  <a:pt x="837565" y="760857"/>
                </a:lnTo>
                <a:lnTo>
                  <a:pt x="885190" y="743204"/>
                </a:lnTo>
                <a:lnTo>
                  <a:pt x="880745" y="731266"/>
                </a:lnTo>
                <a:close/>
              </a:path>
              <a:path w="2840354" h="1071245">
                <a:moveTo>
                  <a:pt x="964056" y="700278"/>
                </a:moveTo>
                <a:lnTo>
                  <a:pt x="916431" y="717931"/>
                </a:lnTo>
                <a:lnTo>
                  <a:pt x="920876" y="729869"/>
                </a:lnTo>
                <a:lnTo>
                  <a:pt x="968501" y="712216"/>
                </a:lnTo>
                <a:lnTo>
                  <a:pt x="964056" y="700278"/>
                </a:lnTo>
                <a:close/>
              </a:path>
              <a:path w="2840354" h="1071245">
                <a:moveTo>
                  <a:pt x="1047369" y="669290"/>
                </a:moveTo>
                <a:lnTo>
                  <a:pt x="999744" y="686943"/>
                </a:lnTo>
                <a:lnTo>
                  <a:pt x="1004189" y="698881"/>
                </a:lnTo>
                <a:lnTo>
                  <a:pt x="1051814" y="681228"/>
                </a:lnTo>
                <a:lnTo>
                  <a:pt x="1047369" y="669290"/>
                </a:lnTo>
                <a:close/>
              </a:path>
              <a:path w="2840354" h="1071245">
                <a:moveTo>
                  <a:pt x="1130680" y="638302"/>
                </a:moveTo>
                <a:lnTo>
                  <a:pt x="1083055" y="655955"/>
                </a:lnTo>
                <a:lnTo>
                  <a:pt x="1087501" y="667893"/>
                </a:lnTo>
                <a:lnTo>
                  <a:pt x="1135126" y="650240"/>
                </a:lnTo>
                <a:lnTo>
                  <a:pt x="1130680" y="638302"/>
                </a:lnTo>
                <a:close/>
              </a:path>
              <a:path w="2840354" h="1071245">
                <a:moveTo>
                  <a:pt x="1213993" y="607314"/>
                </a:moveTo>
                <a:lnTo>
                  <a:pt x="1166495" y="624967"/>
                </a:lnTo>
                <a:lnTo>
                  <a:pt x="1170813" y="636905"/>
                </a:lnTo>
                <a:lnTo>
                  <a:pt x="1218438" y="619252"/>
                </a:lnTo>
                <a:lnTo>
                  <a:pt x="1213993" y="607314"/>
                </a:lnTo>
                <a:close/>
              </a:path>
              <a:path w="2840354" h="1071245">
                <a:moveTo>
                  <a:pt x="1297431" y="576326"/>
                </a:moveTo>
                <a:lnTo>
                  <a:pt x="1249806" y="593979"/>
                </a:lnTo>
                <a:lnTo>
                  <a:pt x="1254125" y="605917"/>
                </a:lnTo>
                <a:lnTo>
                  <a:pt x="1301750" y="588137"/>
                </a:lnTo>
                <a:lnTo>
                  <a:pt x="1297431" y="576326"/>
                </a:lnTo>
                <a:close/>
              </a:path>
              <a:path w="2840354" h="1071245">
                <a:moveTo>
                  <a:pt x="1380744" y="545338"/>
                </a:moveTo>
                <a:lnTo>
                  <a:pt x="1333119" y="562991"/>
                </a:lnTo>
                <a:lnTo>
                  <a:pt x="1337564" y="574929"/>
                </a:lnTo>
                <a:lnTo>
                  <a:pt x="1385062" y="557149"/>
                </a:lnTo>
                <a:lnTo>
                  <a:pt x="1380744" y="545338"/>
                </a:lnTo>
                <a:close/>
              </a:path>
              <a:path w="2840354" h="1071245">
                <a:moveTo>
                  <a:pt x="1464055" y="514350"/>
                </a:moveTo>
                <a:lnTo>
                  <a:pt x="1416430" y="532003"/>
                </a:lnTo>
                <a:lnTo>
                  <a:pt x="1420876" y="543941"/>
                </a:lnTo>
                <a:lnTo>
                  <a:pt x="1468501" y="526161"/>
                </a:lnTo>
                <a:lnTo>
                  <a:pt x="1464055" y="514350"/>
                </a:lnTo>
                <a:close/>
              </a:path>
              <a:path w="2840354" h="1071245">
                <a:moveTo>
                  <a:pt x="1547368" y="483362"/>
                </a:moveTo>
                <a:lnTo>
                  <a:pt x="1499743" y="501015"/>
                </a:lnTo>
                <a:lnTo>
                  <a:pt x="1504188" y="512953"/>
                </a:lnTo>
                <a:lnTo>
                  <a:pt x="1551813" y="495173"/>
                </a:lnTo>
                <a:lnTo>
                  <a:pt x="1547368" y="483362"/>
                </a:lnTo>
                <a:close/>
              </a:path>
              <a:path w="2840354" h="1071245">
                <a:moveTo>
                  <a:pt x="1630679" y="452247"/>
                </a:moveTo>
                <a:lnTo>
                  <a:pt x="1583054" y="470027"/>
                </a:lnTo>
                <a:lnTo>
                  <a:pt x="1587500" y="481965"/>
                </a:lnTo>
                <a:lnTo>
                  <a:pt x="1635125" y="464185"/>
                </a:lnTo>
                <a:lnTo>
                  <a:pt x="1630679" y="452247"/>
                </a:lnTo>
                <a:close/>
              </a:path>
              <a:path w="2840354" h="1071245">
                <a:moveTo>
                  <a:pt x="1713992" y="421259"/>
                </a:moveTo>
                <a:lnTo>
                  <a:pt x="1666367" y="439039"/>
                </a:lnTo>
                <a:lnTo>
                  <a:pt x="1670812" y="450977"/>
                </a:lnTo>
                <a:lnTo>
                  <a:pt x="1718437" y="433197"/>
                </a:lnTo>
                <a:lnTo>
                  <a:pt x="1713992" y="421259"/>
                </a:lnTo>
                <a:close/>
              </a:path>
              <a:path w="2840354" h="1071245">
                <a:moveTo>
                  <a:pt x="1797303" y="390271"/>
                </a:moveTo>
                <a:lnTo>
                  <a:pt x="1749678" y="408051"/>
                </a:lnTo>
                <a:lnTo>
                  <a:pt x="1754124" y="419862"/>
                </a:lnTo>
                <a:lnTo>
                  <a:pt x="1801749" y="402209"/>
                </a:lnTo>
                <a:lnTo>
                  <a:pt x="1797303" y="390271"/>
                </a:lnTo>
                <a:close/>
              </a:path>
              <a:path w="2840354" h="1071245">
                <a:moveTo>
                  <a:pt x="1880616" y="359283"/>
                </a:moveTo>
                <a:lnTo>
                  <a:pt x="1832991" y="377063"/>
                </a:lnTo>
                <a:lnTo>
                  <a:pt x="1837436" y="388874"/>
                </a:lnTo>
                <a:lnTo>
                  <a:pt x="1885061" y="371221"/>
                </a:lnTo>
                <a:lnTo>
                  <a:pt x="1880616" y="359283"/>
                </a:lnTo>
                <a:close/>
              </a:path>
              <a:path w="2840354" h="1071245">
                <a:moveTo>
                  <a:pt x="1963927" y="328295"/>
                </a:moveTo>
                <a:lnTo>
                  <a:pt x="1916302" y="346075"/>
                </a:lnTo>
                <a:lnTo>
                  <a:pt x="1920748" y="357886"/>
                </a:lnTo>
                <a:lnTo>
                  <a:pt x="1968373" y="340233"/>
                </a:lnTo>
                <a:lnTo>
                  <a:pt x="1963927" y="328295"/>
                </a:lnTo>
                <a:close/>
              </a:path>
              <a:path w="2840354" h="1071245">
                <a:moveTo>
                  <a:pt x="2047240" y="297307"/>
                </a:moveTo>
                <a:lnTo>
                  <a:pt x="1999615" y="315087"/>
                </a:lnTo>
                <a:lnTo>
                  <a:pt x="2004060" y="326898"/>
                </a:lnTo>
                <a:lnTo>
                  <a:pt x="2051685" y="309245"/>
                </a:lnTo>
                <a:lnTo>
                  <a:pt x="2047240" y="297307"/>
                </a:lnTo>
                <a:close/>
              </a:path>
              <a:path w="2840354" h="1071245">
                <a:moveTo>
                  <a:pt x="2130552" y="266319"/>
                </a:moveTo>
                <a:lnTo>
                  <a:pt x="2082927" y="283972"/>
                </a:lnTo>
                <a:lnTo>
                  <a:pt x="2087372" y="295910"/>
                </a:lnTo>
                <a:lnTo>
                  <a:pt x="2134997" y="278257"/>
                </a:lnTo>
                <a:lnTo>
                  <a:pt x="2130552" y="266319"/>
                </a:lnTo>
                <a:close/>
              </a:path>
              <a:path w="2840354" h="1071245">
                <a:moveTo>
                  <a:pt x="2213864" y="235331"/>
                </a:moveTo>
                <a:lnTo>
                  <a:pt x="2166239" y="252984"/>
                </a:lnTo>
                <a:lnTo>
                  <a:pt x="2170684" y="264922"/>
                </a:lnTo>
                <a:lnTo>
                  <a:pt x="2218309" y="247269"/>
                </a:lnTo>
                <a:lnTo>
                  <a:pt x="2213864" y="235331"/>
                </a:lnTo>
                <a:close/>
              </a:path>
              <a:path w="2840354" h="1071245">
                <a:moveTo>
                  <a:pt x="2297176" y="204343"/>
                </a:moveTo>
                <a:lnTo>
                  <a:pt x="2249551" y="221996"/>
                </a:lnTo>
                <a:lnTo>
                  <a:pt x="2253996" y="233934"/>
                </a:lnTo>
                <a:lnTo>
                  <a:pt x="2301621" y="216281"/>
                </a:lnTo>
                <a:lnTo>
                  <a:pt x="2297176" y="204343"/>
                </a:lnTo>
                <a:close/>
              </a:path>
              <a:path w="2840354" h="1071245">
                <a:moveTo>
                  <a:pt x="2380488" y="173355"/>
                </a:moveTo>
                <a:lnTo>
                  <a:pt x="2332990" y="191008"/>
                </a:lnTo>
                <a:lnTo>
                  <a:pt x="2337307" y="202946"/>
                </a:lnTo>
                <a:lnTo>
                  <a:pt x="2384932" y="185293"/>
                </a:lnTo>
                <a:lnTo>
                  <a:pt x="2380488" y="173355"/>
                </a:lnTo>
                <a:close/>
              </a:path>
              <a:path w="2840354" h="1071245">
                <a:moveTo>
                  <a:pt x="2463927" y="142367"/>
                </a:moveTo>
                <a:lnTo>
                  <a:pt x="2416302" y="160020"/>
                </a:lnTo>
                <a:lnTo>
                  <a:pt x="2420620" y="171958"/>
                </a:lnTo>
                <a:lnTo>
                  <a:pt x="2468245" y="154178"/>
                </a:lnTo>
                <a:lnTo>
                  <a:pt x="2463927" y="142367"/>
                </a:lnTo>
                <a:close/>
              </a:path>
              <a:path w="2840354" h="1071245">
                <a:moveTo>
                  <a:pt x="2547239" y="111379"/>
                </a:moveTo>
                <a:lnTo>
                  <a:pt x="2499614" y="129032"/>
                </a:lnTo>
                <a:lnTo>
                  <a:pt x="2504059" y="140970"/>
                </a:lnTo>
                <a:lnTo>
                  <a:pt x="2551556" y="123190"/>
                </a:lnTo>
                <a:lnTo>
                  <a:pt x="2547239" y="111379"/>
                </a:lnTo>
                <a:close/>
              </a:path>
              <a:path w="2840354" h="1071245">
                <a:moveTo>
                  <a:pt x="2630551" y="80391"/>
                </a:moveTo>
                <a:lnTo>
                  <a:pt x="2582926" y="98044"/>
                </a:lnTo>
                <a:lnTo>
                  <a:pt x="2587371" y="109982"/>
                </a:lnTo>
                <a:lnTo>
                  <a:pt x="2634996" y="92201"/>
                </a:lnTo>
                <a:lnTo>
                  <a:pt x="2630551" y="80391"/>
                </a:lnTo>
                <a:close/>
              </a:path>
              <a:path w="2840354" h="1071245">
                <a:moveTo>
                  <a:pt x="2713863" y="49403"/>
                </a:moveTo>
                <a:lnTo>
                  <a:pt x="2666238" y="67056"/>
                </a:lnTo>
                <a:lnTo>
                  <a:pt x="2670682" y="78994"/>
                </a:lnTo>
                <a:lnTo>
                  <a:pt x="2718307" y="61213"/>
                </a:lnTo>
                <a:lnTo>
                  <a:pt x="2713863" y="49403"/>
                </a:lnTo>
                <a:close/>
              </a:path>
              <a:path w="2840354" h="1071245">
                <a:moveTo>
                  <a:pt x="2825025" y="25273"/>
                </a:moveTo>
                <a:lnTo>
                  <a:pt x="2778379" y="25273"/>
                </a:lnTo>
                <a:lnTo>
                  <a:pt x="2782824" y="37211"/>
                </a:lnTo>
                <a:lnTo>
                  <a:pt x="2770891" y="41678"/>
                </a:lnTo>
                <a:lnTo>
                  <a:pt x="2781935" y="71374"/>
                </a:lnTo>
                <a:lnTo>
                  <a:pt x="2825025" y="25273"/>
                </a:lnTo>
                <a:close/>
              </a:path>
              <a:path w="2840354" h="1071245">
                <a:moveTo>
                  <a:pt x="2766451" y="29739"/>
                </a:moveTo>
                <a:lnTo>
                  <a:pt x="2749550" y="36068"/>
                </a:lnTo>
                <a:lnTo>
                  <a:pt x="2753995" y="48006"/>
                </a:lnTo>
                <a:lnTo>
                  <a:pt x="2770891" y="41678"/>
                </a:lnTo>
                <a:lnTo>
                  <a:pt x="2766451" y="29739"/>
                </a:lnTo>
                <a:close/>
              </a:path>
              <a:path w="2840354" h="1071245">
                <a:moveTo>
                  <a:pt x="2778379" y="25273"/>
                </a:moveTo>
                <a:lnTo>
                  <a:pt x="2766451" y="29739"/>
                </a:lnTo>
                <a:lnTo>
                  <a:pt x="2770891" y="41678"/>
                </a:lnTo>
                <a:lnTo>
                  <a:pt x="2782824" y="37211"/>
                </a:lnTo>
                <a:lnTo>
                  <a:pt x="2778379" y="25273"/>
                </a:lnTo>
                <a:close/>
              </a:path>
              <a:path w="2840354" h="1071245">
                <a:moveTo>
                  <a:pt x="2755392" y="0"/>
                </a:moveTo>
                <a:lnTo>
                  <a:pt x="2766451" y="29739"/>
                </a:lnTo>
                <a:lnTo>
                  <a:pt x="2778379" y="25273"/>
                </a:lnTo>
                <a:lnTo>
                  <a:pt x="2825025" y="25273"/>
                </a:lnTo>
                <a:lnTo>
                  <a:pt x="2840101" y="9144"/>
                </a:lnTo>
                <a:lnTo>
                  <a:pt x="27553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26" name="Octagon 25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A3A4E3C-6896-42C8-A6B9-86244AF10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087" y="631676"/>
            <a:ext cx="1051524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0" dirty="0"/>
              <a:t>ADD </a:t>
            </a:r>
            <a:r>
              <a:rPr sz="4000" spc="-170" dirty="0"/>
              <a:t>Simulation</a:t>
            </a:r>
            <a:r>
              <a:rPr sz="4000" spc="-525" dirty="0"/>
              <a:t> </a:t>
            </a:r>
            <a:r>
              <a:rPr sz="4000" spc="-145" dirty="0"/>
              <a:t>Output</a:t>
            </a:r>
            <a:endParaRPr sz="4000" dirty="0"/>
          </a:p>
        </p:txBody>
      </p:sp>
      <p:grpSp>
        <p:nvGrpSpPr>
          <p:cNvPr id="11" name="object 21">
            <a:extLst>
              <a:ext uri="{FF2B5EF4-FFF2-40B4-BE49-F238E27FC236}">
                <a16:creationId xmlns:a16="http://schemas.microsoft.com/office/drawing/2014/main" id="{73D4C629-4613-4E0D-9427-DBACE3BFD89A}"/>
              </a:ext>
            </a:extLst>
          </p:cNvPr>
          <p:cNvGrpSpPr/>
          <p:nvPr/>
        </p:nvGrpSpPr>
        <p:grpSpPr>
          <a:xfrm>
            <a:off x="4064949" y="2505775"/>
            <a:ext cx="6819360" cy="429153"/>
            <a:chOff x="5266182" y="2658617"/>
            <a:chExt cx="6532023" cy="191008"/>
          </a:xfrm>
        </p:grpSpPr>
        <p:sp>
          <p:nvSpPr>
            <p:cNvPr id="12" name="object 22">
              <a:extLst>
                <a:ext uri="{FF2B5EF4-FFF2-40B4-BE49-F238E27FC236}">
                  <a16:creationId xmlns:a16="http://schemas.microsoft.com/office/drawing/2014/main" id="{6570BB6A-C0F4-401D-B487-C90F987DB972}"/>
                </a:ext>
              </a:extLst>
            </p:cNvPr>
            <p:cNvSpPr/>
            <p:nvPr/>
          </p:nvSpPr>
          <p:spPr>
            <a:xfrm>
              <a:off x="5266182" y="2661665"/>
              <a:ext cx="3268696" cy="187960"/>
            </a:xfrm>
            <a:custGeom>
              <a:avLst/>
              <a:gdLst/>
              <a:ahLst/>
              <a:cxnLst/>
              <a:rect l="l" t="t" r="r" b="b"/>
              <a:pathLst>
                <a:path w="2898775" h="187960">
                  <a:moveTo>
                    <a:pt x="0" y="187451"/>
                  </a:moveTo>
                  <a:lnTo>
                    <a:pt x="1226" y="150947"/>
                  </a:lnTo>
                  <a:lnTo>
                    <a:pt x="4572" y="121158"/>
                  </a:lnTo>
                  <a:lnTo>
                    <a:pt x="9536" y="101084"/>
                  </a:lnTo>
                  <a:lnTo>
                    <a:pt x="15620" y="93725"/>
                  </a:lnTo>
                  <a:lnTo>
                    <a:pt x="1433702" y="93725"/>
                  </a:lnTo>
                  <a:lnTo>
                    <a:pt x="1439787" y="86367"/>
                  </a:lnTo>
                  <a:lnTo>
                    <a:pt x="1444751" y="66294"/>
                  </a:lnTo>
                  <a:lnTo>
                    <a:pt x="1448097" y="36504"/>
                  </a:lnTo>
                  <a:lnTo>
                    <a:pt x="1449323" y="0"/>
                  </a:lnTo>
                  <a:lnTo>
                    <a:pt x="1450550" y="36504"/>
                  </a:lnTo>
                  <a:lnTo>
                    <a:pt x="1453895" y="66294"/>
                  </a:lnTo>
                  <a:lnTo>
                    <a:pt x="1458860" y="86367"/>
                  </a:lnTo>
                  <a:lnTo>
                    <a:pt x="1464944" y="93725"/>
                  </a:lnTo>
                  <a:lnTo>
                    <a:pt x="2883026" y="93725"/>
                  </a:lnTo>
                  <a:lnTo>
                    <a:pt x="2889111" y="101084"/>
                  </a:lnTo>
                  <a:lnTo>
                    <a:pt x="2894075" y="121158"/>
                  </a:lnTo>
                  <a:lnTo>
                    <a:pt x="2897421" y="150947"/>
                  </a:lnTo>
                  <a:lnTo>
                    <a:pt x="2898647" y="187451"/>
                  </a:lnTo>
                </a:path>
              </a:pathLst>
            </a:custGeom>
            <a:ln w="19811">
              <a:solidFill>
                <a:srgbClr val="6FAC46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object 23">
              <a:extLst>
                <a:ext uri="{FF2B5EF4-FFF2-40B4-BE49-F238E27FC236}">
                  <a16:creationId xmlns:a16="http://schemas.microsoft.com/office/drawing/2014/main" id="{26B11044-66F2-4507-8770-40FC916F14E9}"/>
                </a:ext>
              </a:extLst>
            </p:cNvPr>
            <p:cNvSpPr/>
            <p:nvPr/>
          </p:nvSpPr>
          <p:spPr>
            <a:xfrm>
              <a:off x="8549005" y="2658617"/>
              <a:ext cx="3249200" cy="186055"/>
            </a:xfrm>
            <a:custGeom>
              <a:avLst/>
              <a:gdLst/>
              <a:ahLst/>
              <a:cxnLst/>
              <a:rect l="l" t="t" r="r" b="b"/>
              <a:pathLst>
                <a:path w="2898775" h="186055">
                  <a:moveTo>
                    <a:pt x="0" y="185928"/>
                  </a:moveTo>
                  <a:lnTo>
                    <a:pt x="1224" y="149756"/>
                  </a:lnTo>
                  <a:lnTo>
                    <a:pt x="4556" y="120205"/>
                  </a:lnTo>
                  <a:lnTo>
                    <a:pt x="9483" y="100274"/>
                  </a:lnTo>
                  <a:lnTo>
                    <a:pt x="15494" y="92964"/>
                  </a:lnTo>
                  <a:lnTo>
                    <a:pt x="1433829" y="92964"/>
                  </a:lnTo>
                  <a:lnTo>
                    <a:pt x="1439840" y="85653"/>
                  </a:lnTo>
                  <a:lnTo>
                    <a:pt x="1444767" y="65722"/>
                  </a:lnTo>
                  <a:lnTo>
                    <a:pt x="1448099" y="36171"/>
                  </a:lnTo>
                  <a:lnTo>
                    <a:pt x="1449324" y="0"/>
                  </a:lnTo>
                  <a:lnTo>
                    <a:pt x="1450548" y="36171"/>
                  </a:lnTo>
                  <a:lnTo>
                    <a:pt x="1453880" y="65722"/>
                  </a:lnTo>
                  <a:lnTo>
                    <a:pt x="1458807" y="85653"/>
                  </a:lnTo>
                  <a:lnTo>
                    <a:pt x="1464818" y="92964"/>
                  </a:lnTo>
                  <a:lnTo>
                    <a:pt x="2883154" y="92964"/>
                  </a:lnTo>
                  <a:lnTo>
                    <a:pt x="2889164" y="100274"/>
                  </a:lnTo>
                  <a:lnTo>
                    <a:pt x="2894091" y="120205"/>
                  </a:lnTo>
                  <a:lnTo>
                    <a:pt x="2897423" y="149756"/>
                  </a:lnTo>
                  <a:lnTo>
                    <a:pt x="2898648" y="185928"/>
                  </a:lnTo>
                </a:path>
              </a:pathLst>
            </a:custGeom>
            <a:ln w="19812">
              <a:solidFill>
                <a:srgbClr val="4471C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5" name="object 24">
            <a:extLst>
              <a:ext uri="{FF2B5EF4-FFF2-40B4-BE49-F238E27FC236}">
                <a16:creationId xmlns:a16="http://schemas.microsoft.com/office/drawing/2014/main" id="{F9DFA3CE-EB00-4BFA-A1EA-AFBEFBBEFE1D}"/>
              </a:ext>
            </a:extLst>
          </p:cNvPr>
          <p:cNvSpPr txBox="1"/>
          <p:nvPr/>
        </p:nvSpPr>
        <p:spPr>
          <a:xfrm>
            <a:off x="5237677" y="2317938"/>
            <a:ext cx="119261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rlito"/>
                <a:cs typeface="Carlito"/>
              </a:rPr>
              <a:t>Fetching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Cycle</a:t>
            </a:r>
          </a:p>
        </p:txBody>
      </p:sp>
      <p:sp>
        <p:nvSpPr>
          <p:cNvPr id="17" name="object 25">
            <a:extLst>
              <a:ext uri="{FF2B5EF4-FFF2-40B4-BE49-F238E27FC236}">
                <a16:creationId xmlns:a16="http://schemas.microsoft.com/office/drawing/2014/main" id="{1DAA5531-7052-4B13-AFEE-9D003A07AE7D}"/>
              </a:ext>
            </a:extLst>
          </p:cNvPr>
          <p:cNvSpPr txBox="1"/>
          <p:nvPr/>
        </p:nvSpPr>
        <p:spPr>
          <a:xfrm>
            <a:off x="8551969" y="2368496"/>
            <a:ext cx="127045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Execution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Cycle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203858" y="2802194"/>
            <a:ext cx="988142" cy="4277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Result</a:t>
            </a:r>
          </a:p>
        </p:txBody>
      </p:sp>
      <p:sp>
        <p:nvSpPr>
          <p:cNvPr id="18" name="Right Brace 17"/>
          <p:cNvSpPr/>
          <p:nvPr/>
        </p:nvSpPr>
        <p:spPr>
          <a:xfrm rot="16200000">
            <a:off x="9135116" y="2660572"/>
            <a:ext cx="165255" cy="1120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8009322" y="2655656"/>
            <a:ext cx="101344" cy="113562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6855465" y="2652174"/>
            <a:ext cx="132736" cy="111119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5713412" y="2645746"/>
            <a:ext cx="160338" cy="1125948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4598962" y="2637424"/>
            <a:ext cx="132738" cy="11406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08320" y="2949675"/>
            <a:ext cx="6150080" cy="162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 state        T2 state         T3 state         T4 state          T5 state</a:t>
            </a:r>
          </a:p>
        </p:txBody>
      </p:sp>
      <p:sp>
        <p:nvSpPr>
          <p:cNvPr id="25" name="Right Brace 24"/>
          <p:cNvSpPr/>
          <p:nvPr/>
        </p:nvSpPr>
        <p:spPr>
          <a:xfrm rot="16200000">
            <a:off x="10238715" y="2672786"/>
            <a:ext cx="170168" cy="11210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822425" y="2920180"/>
            <a:ext cx="1032387" cy="2212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T6 state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B0E78E-1E42-4ED9-BDE6-D17D293F2675}"/>
              </a:ext>
            </a:extLst>
          </p:cNvPr>
          <p:cNvSpPr/>
          <p:nvPr/>
        </p:nvSpPr>
        <p:spPr>
          <a:xfrm>
            <a:off x="8819535" y="1048270"/>
            <a:ext cx="2719604" cy="765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Operation: </a:t>
            </a:r>
            <a:r>
              <a:rPr lang="en-US" i="1" dirty="0"/>
              <a:t> </a:t>
            </a:r>
            <a:r>
              <a:rPr lang="en-US" dirty="0"/>
              <a:t>ADD AH</a:t>
            </a:r>
          </a:p>
          <a:p>
            <a:pPr algn="ctr"/>
            <a:r>
              <a:rPr lang="en-US" b="1" i="1" dirty="0"/>
              <a:t>Memory Location:</a:t>
            </a:r>
          </a:p>
          <a:p>
            <a:pPr algn="ctr"/>
            <a:r>
              <a:rPr lang="en-US" dirty="0"/>
              <a:t>2H = 1AH </a:t>
            </a:r>
          </a:p>
          <a:p>
            <a:pPr algn="ctr"/>
            <a:r>
              <a:rPr lang="en-US" dirty="0"/>
              <a:t>AH = 07H</a:t>
            </a:r>
            <a:endParaRPr lang="en-IN" dirty="0"/>
          </a:p>
        </p:txBody>
      </p:sp>
      <p:pic>
        <p:nvPicPr>
          <p:cNvPr id="28" name="Picture 27" descr="Screenshot (41).png"/>
          <p:cNvPicPr>
            <a:picLocks noChangeAspect="1"/>
          </p:cNvPicPr>
          <p:nvPr/>
        </p:nvPicPr>
        <p:blipFill>
          <a:blip r:embed="rId2"/>
          <a:srcRect l="15363" t="14631" r="26936" b="60435"/>
          <a:stretch>
            <a:fillRect/>
          </a:stretch>
        </p:blipFill>
        <p:spPr>
          <a:xfrm>
            <a:off x="811162" y="3303637"/>
            <a:ext cx="10692580" cy="2536723"/>
          </a:xfrm>
          <a:prstGeom prst="rect">
            <a:avLst/>
          </a:prstGeom>
        </p:spPr>
      </p:pic>
      <p:sp>
        <p:nvSpPr>
          <p:cNvPr id="29" name="object 10">
            <a:extLst>
              <a:ext uri="{FF2B5EF4-FFF2-40B4-BE49-F238E27FC236}">
                <a16:creationId xmlns:a16="http://schemas.microsoft.com/office/drawing/2014/main" id="{B58B537A-AF27-47E8-AD2E-27C08164CF1A}"/>
              </a:ext>
            </a:extLst>
          </p:cNvPr>
          <p:cNvSpPr/>
          <p:nvPr/>
        </p:nvSpPr>
        <p:spPr>
          <a:xfrm>
            <a:off x="10040367" y="4439264"/>
            <a:ext cx="914400" cy="1455820"/>
          </a:xfrm>
          <a:custGeom>
            <a:avLst/>
            <a:gdLst/>
            <a:ahLst/>
            <a:cxnLst/>
            <a:rect l="l" t="t" r="r" b="b"/>
            <a:pathLst>
              <a:path w="914400" h="1571625">
                <a:moveTo>
                  <a:pt x="0" y="785622"/>
                </a:moveTo>
                <a:lnTo>
                  <a:pt x="1254" y="726996"/>
                </a:lnTo>
                <a:lnTo>
                  <a:pt x="4957" y="669540"/>
                </a:lnTo>
                <a:lnTo>
                  <a:pt x="11022" y="613405"/>
                </a:lnTo>
                <a:lnTo>
                  <a:pt x="19359" y="558744"/>
                </a:lnTo>
                <a:lnTo>
                  <a:pt x="29881" y="505707"/>
                </a:lnTo>
                <a:lnTo>
                  <a:pt x="42497" y="454447"/>
                </a:lnTo>
                <a:lnTo>
                  <a:pt x="57122" y="405116"/>
                </a:lnTo>
                <a:lnTo>
                  <a:pt x="73664" y="357866"/>
                </a:lnTo>
                <a:lnTo>
                  <a:pt x="92038" y="312850"/>
                </a:lnTo>
                <a:lnTo>
                  <a:pt x="112153" y="270218"/>
                </a:lnTo>
                <a:lnTo>
                  <a:pt x="133921" y="230124"/>
                </a:lnTo>
                <a:lnTo>
                  <a:pt x="157254" y="192718"/>
                </a:lnTo>
                <a:lnTo>
                  <a:pt x="182064" y="158153"/>
                </a:lnTo>
                <a:lnTo>
                  <a:pt x="208262" y="126582"/>
                </a:lnTo>
                <a:lnTo>
                  <a:pt x="235759" y="98156"/>
                </a:lnTo>
                <a:lnTo>
                  <a:pt x="264468" y="73026"/>
                </a:lnTo>
                <a:lnTo>
                  <a:pt x="325165" y="33266"/>
                </a:lnTo>
                <a:lnTo>
                  <a:pt x="389644" y="8519"/>
                </a:lnTo>
                <a:lnTo>
                  <a:pt x="457200" y="0"/>
                </a:lnTo>
                <a:lnTo>
                  <a:pt x="491317" y="2155"/>
                </a:lnTo>
                <a:lnTo>
                  <a:pt x="557423" y="18940"/>
                </a:lnTo>
                <a:lnTo>
                  <a:pt x="620100" y="51346"/>
                </a:lnTo>
                <a:lnTo>
                  <a:pt x="678640" y="98156"/>
                </a:lnTo>
                <a:lnTo>
                  <a:pt x="706137" y="126582"/>
                </a:lnTo>
                <a:lnTo>
                  <a:pt x="732335" y="158153"/>
                </a:lnTo>
                <a:lnTo>
                  <a:pt x="757145" y="192718"/>
                </a:lnTo>
                <a:lnTo>
                  <a:pt x="780478" y="230123"/>
                </a:lnTo>
                <a:lnTo>
                  <a:pt x="802246" y="270218"/>
                </a:lnTo>
                <a:lnTo>
                  <a:pt x="822361" y="312850"/>
                </a:lnTo>
                <a:lnTo>
                  <a:pt x="840735" y="357866"/>
                </a:lnTo>
                <a:lnTo>
                  <a:pt x="857277" y="405116"/>
                </a:lnTo>
                <a:lnTo>
                  <a:pt x="871902" y="454447"/>
                </a:lnTo>
                <a:lnTo>
                  <a:pt x="884518" y="505707"/>
                </a:lnTo>
                <a:lnTo>
                  <a:pt x="895040" y="558744"/>
                </a:lnTo>
                <a:lnTo>
                  <a:pt x="903377" y="613405"/>
                </a:lnTo>
                <a:lnTo>
                  <a:pt x="909442" y="669540"/>
                </a:lnTo>
                <a:lnTo>
                  <a:pt x="913145" y="726996"/>
                </a:lnTo>
                <a:lnTo>
                  <a:pt x="914400" y="785622"/>
                </a:lnTo>
                <a:lnTo>
                  <a:pt x="913145" y="844247"/>
                </a:lnTo>
                <a:lnTo>
                  <a:pt x="909442" y="901703"/>
                </a:lnTo>
                <a:lnTo>
                  <a:pt x="903377" y="957838"/>
                </a:lnTo>
                <a:lnTo>
                  <a:pt x="895040" y="1012499"/>
                </a:lnTo>
                <a:lnTo>
                  <a:pt x="884518" y="1065536"/>
                </a:lnTo>
                <a:lnTo>
                  <a:pt x="871902" y="1116796"/>
                </a:lnTo>
                <a:lnTo>
                  <a:pt x="857277" y="1166127"/>
                </a:lnTo>
                <a:lnTo>
                  <a:pt x="840735" y="1213377"/>
                </a:lnTo>
                <a:lnTo>
                  <a:pt x="822361" y="1258393"/>
                </a:lnTo>
                <a:lnTo>
                  <a:pt x="802246" y="1301025"/>
                </a:lnTo>
                <a:lnTo>
                  <a:pt x="780478" y="1341120"/>
                </a:lnTo>
                <a:lnTo>
                  <a:pt x="757145" y="1378525"/>
                </a:lnTo>
                <a:lnTo>
                  <a:pt x="732335" y="1413090"/>
                </a:lnTo>
                <a:lnTo>
                  <a:pt x="706137" y="1444661"/>
                </a:lnTo>
                <a:lnTo>
                  <a:pt x="678640" y="1473087"/>
                </a:lnTo>
                <a:lnTo>
                  <a:pt x="649931" y="1498217"/>
                </a:lnTo>
                <a:lnTo>
                  <a:pt x="589234" y="1537977"/>
                </a:lnTo>
                <a:lnTo>
                  <a:pt x="524755" y="1562724"/>
                </a:lnTo>
                <a:lnTo>
                  <a:pt x="457200" y="1571244"/>
                </a:lnTo>
                <a:lnTo>
                  <a:pt x="423082" y="1569088"/>
                </a:lnTo>
                <a:lnTo>
                  <a:pt x="356976" y="1552303"/>
                </a:lnTo>
                <a:lnTo>
                  <a:pt x="294299" y="1519897"/>
                </a:lnTo>
                <a:lnTo>
                  <a:pt x="235759" y="1473087"/>
                </a:lnTo>
                <a:lnTo>
                  <a:pt x="208262" y="1444661"/>
                </a:lnTo>
                <a:lnTo>
                  <a:pt x="182064" y="1413090"/>
                </a:lnTo>
                <a:lnTo>
                  <a:pt x="157254" y="1378525"/>
                </a:lnTo>
                <a:lnTo>
                  <a:pt x="133921" y="1341120"/>
                </a:lnTo>
                <a:lnTo>
                  <a:pt x="112153" y="1301025"/>
                </a:lnTo>
                <a:lnTo>
                  <a:pt x="92038" y="1258393"/>
                </a:lnTo>
                <a:lnTo>
                  <a:pt x="73664" y="1213377"/>
                </a:lnTo>
                <a:lnTo>
                  <a:pt x="57122" y="1166127"/>
                </a:lnTo>
                <a:lnTo>
                  <a:pt x="42497" y="1116796"/>
                </a:lnTo>
                <a:lnTo>
                  <a:pt x="29881" y="1065536"/>
                </a:lnTo>
                <a:lnTo>
                  <a:pt x="19359" y="1012499"/>
                </a:lnTo>
                <a:lnTo>
                  <a:pt x="11022" y="957838"/>
                </a:lnTo>
                <a:lnTo>
                  <a:pt x="4957" y="901703"/>
                </a:lnTo>
                <a:lnTo>
                  <a:pt x="1254" y="844247"/>
                </a:lnTo>
                <a:lnTo>
                  <a:pt x="0" y="785622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89190FEE-4773-4C83-8973-5694A90F05C2}"/>
              </a:ext>
            </a:extLst>
          </p:cNvPr>
          <p:cNvSpPr/>
          <p:nvPr/>
        </p:nvSpPr>
        <p:spPr>
          <a:xfrm>
            <a:off x="10397611" y="3200400"/>
            <a:ext cx="899653" cy="1253613"/>
          </a:xfrm>
          <a:custGeom>
            <a:avLst/>
            <a:gdLst/>
            <a:ahLst/>
            <a:cxnLst/>
            <a:rect l="l" t="t" r="r" b="b"/>
            <a:pathLst>
              <a:path w="2840354" h="1071245">
                <a:moveTo>
                  <a:pt x="47498" y="1041273"/>
                </a:moveTo>
                <a:lnTo>
                  <a:pt x="0" y="1058926"/>
                </a:lnTo>
                <a:lnTo>
                  <a:pt x="4318" y="1070864"/>
                </a:lnTo>
                <a:lnTo>
                  <a:pt x="51943" y="1053084"/>
                </a:lnTo>
                <a:lnTo>
                  <a:pt x="47498" y="1041273"/>
                </a:lnTo>
                <a:close/>
              </a:path>
              <a:path w="2840354" h="1071245">
                <a:moveTo>
                  <a:pt x="130937" y="1010285"/>
                </a:moveTo>
                <a:lnTo>
                  <a:pt x="83312" y="1027938"/>
                </a:lnTo>
                <a:lnTo>
                  <a:pt x="87629" y="1039876"/>
                </a:lnTo>
                <a:lnTo>
                  <a:pt x="135254" y="1022096"/>
                </a:lnTo>
                <a:lnTo>
                  <a:pt x="130937" y="1010285"/>
                </a:lnTo>
                <a:close/>
              </a:path>
              <a:path w="2840354" h="1071245">
                <a:moveTo>
                  <a:pt x="214249" y="979297"/>
                </a:moveTo>
                <a:lnTo>
                  <a:pt x="166624" y="996950"/>
                </a:lnTo>
                <a:lnTo>
                  <a:pt x="171069" y="1008888"/>
                </a:lnTo>
                <a:lnTo>
                  <a:pt x="218567" y="991108"/>
                </a:lnTo>
                <a:lnTo>
                  <a:pt x="214249" y="979297"/>
                </a:lnTo>
                <a:close/>
              </a:path>
              <a:path w="2840354" h="1071245">
                <a:moveTo>
                  <a:pt x="297561" y="948309"/>
                </a:moveTo>
                <a:lnTo>
                  <a:pt x="249936" y="965962"/>
                </a:lnTo>
                <a:lnTo>
                  <a:pt x="254380" y="977900"/>
                </a:lnTo>
                <a:lnTo>
                  <a:pt x="302005" y="960120"/>
                </a:lnTo>
                <a:lnTo>
                  <a:pt x="297561" y="948309"/>
                </a:lnTo>
                <a:close/>
              </a:path>
              <a:path w="2840354" h="1071245">
                <a:moveTo>
                  <a:pt x="380873" y="917194"/>
                </a:moveTo>
                <a:lnTo>
                  <a:pt x="333248" y="934974"/>
                </a:lnTo>
                <a:lnTo>
                  <a:pt x="337693" y="946912"/>
                </a:lnTo>
                <a:lnTo>
                  <a:pt x="385318" y="929132"/>
                </a:lnTo>
                <a:lnTo>
                  <a:pt x="380873" y="917194"/>
                </a:lnTo>
                <a:close/>
              </a:path>
              <a:path w="2840354" h="1071245">
                <a:moveTo>
                  <a:pt x="464185" y="886206"/>
                </a:moveTo>
                <a:lnTo>
                  <a:pt x="416560" y="903986"/>
                </a:lnTo>
                <a:lnTo>
                  <a:pt x="421004" y="915924"/>
                </a:lnTo>
                <a:lnTo>
                  <a:pt x="468629" y="898144"/>
                </a:lnTo>
                <a:lnTo>
                  <a:pt x="464185" y="886206"/>
                </a:lnTo>
                <a:close/>
              </a:path>
              <a:path w="2840354" h="1071245">
                <a:moveTo>
                  <a:pt x="547497" y="855218"/>
                </a:moveTo>
                <a:lnTo>
                  <a:pt x="499872" y="872998"/>
                </a:lnTo>
                <a:lnTo>
                  <a:pt x="504317" y="884936"/>
                </a:lnTo>
                <a:lnTo>
                  <a:pt x="551942" y="867156"/>
                </a:lnTo>
                <a:lnTo>
                  <a:pt x="547497" y="855218"/>
                </a:lnTo>
                <a:close/>
              </a:path>
              <a:path w="2840354" h="1071245">
                <a:moveTo>
                  <a:pt x="630809" y="824230"/>
                </a:moveTo>
                <a:lnTo>
                  <a:pt x="583184" y="842010"/>
                </a:lnTo>
                <a:lnTo>
                  <a:pt x="587628" y="853821"/>
                </a:lnTo>
                <a:lnTo>
                  <a:pt x="635253" y="836168"/>
                </a:lnTo>
                <a:lnTo>
                  <a:pt x="630809" y="824230"/>
                </a:lnTo>
                <a:close/>
              </a:path>
              <a:path w="2840354" h="1071245">
                <a:moveTo>
                  <a:pt x="714121" y="793242"/>
                </a:moveTo>
                <a:lnTo>
                  <a:pt x="666496" y="811022"/>
                </a:lnTo>
                <a:lnTo>
                  <a:pt x="670941" y="822833"/>
                </a:lnTo>
                <a:lnTo>
                  <a:pt x="718566" y="805180"/>
                </a:lnTo>
                <a:lnTo>
                  <a:pt x="714121" y="793242"/>
                </a:lnTo>
                <a:close/>
              </a:path>
              <a:path w="2840354" h="1071245">
                <a:moveTo>
                  <a:pt x="797432" y="762254"/>
                </a:moveTo>
                <a:lnTo>
                  <a:pt x="749807" y="780034"/>
                </a:lnTo>
                <a:lnTo>
                  <a:pt x="754252" y="791845"/>
                </a:lnTo>
                <a:lnTo>
                  <a:pt x="801877" y="774192"/>
                </a:lnTo>
                <a:lnTo>
                  <a:pt x="797432" y="762254"/>
                </a:lnTo>
                <a:close/>
              </a:path>
              <a:path w="2840354" h="1071245">
                <a:moveTo>
                  <a:pt x="880745" y="731266"/>
                </a:moveTo>
                <a:lnTo>
                  <a:pt x="833120" y="749046"/>
                </a:lnTo>
                <a:lnTo>
                  <a:pt x="837565" y="760857"/>
                </a:lnTo>
                <a:lnTo>
                  <a:pt x="885190" y="743204"/>
                </a:lnTo>
                <a:lnTo>
                  <a:pt x="880745" y="731266"/>
                </a:lnTo>
                <a:close/>
              </a:path>
              <a:path w="2840354" h="1071245">
                <a:moveTo>
                  <a:pt x="964056" y="700278"/>
                </a:moveTo>
                <a:lnTo>
                  <a:pt x="916431" y="717931"/>
                </a:lnTo>
                <a:lnTo>
                  <a:pt x="920876" y="729869"/>
                </a:lnTo>
                <a:lnTo>
                  <a:pt x="968501" y="712216"/>
                </a:lnTo>
                <a:lnTo>
                  <a:pt x="964056" y="700278"/>
                </a:lnTo>
                <a:close/>
              </a:path>
              <a:path w="2840354" h="1071245">
                <a:moveTo>
                  <a:pt x="1047369" y="669290"/>
                </a:moveTo>
                <a:lnTo>
                  <a:pt x="999744" y="686943"/>
                </a:lnTo>
                <a:lnTo>
                  <a:pt x="1004189" y="698881"/>
                </a:lnTo>
                <a:lnTo>
                  <a:pt x="1051814" y="681228"/>
                </a:lnTo>
                <a:lnTo>
                  <a:pt x="1047369" y="669290"/>
                </a:lnTo>
                <a:close/>
              </a:path>
              <a:path w="2840354" h="1071245">
                <a:moveTo>
                  <a:pt x="1130680" y="638302"/>
                </a:moveTo>
                <a:lnTo>
                  <a:pt x="1083055" y="655955"/>
                </a:lnTo>
                <a:lnTo>
                  <a:pt x="1087501" y="667893"/>
                </a:lnTo>
                <a:lnTo>
                  <a:pt x="1135126" y="650240"/>
                </a:lnTo>
                <a:lnTo>
                  <a:pt x="1130680" y="638302"/>
                </a:lnTo>
                <a:close/>
              </a:path>
              <a:path w="2840354" h="1071245">
                <a:moveTo>
                  <a:pt x="1213993" y="607314"/>
                </a:moveTo>
                <a:lnTo>
                  <a:pt x="1166495" y="624967"/>
                </a:lnTo>
                <a:lnTo>
                  <a:pt x="1170813" y="636905"/>
                </a:lnTo>
                <a:lnTo>
                  <a:pt x="1218438" y="619252"/>
                </a:lnTo>
                <a:lnTo>
                  <a:pt x="1213993" y="607314"/>
                </a:lnTo>
                <a:close/>
              </a:path>
              <a:path w="2840354" h="1071245">
                <a:moveTo>
                  <a:pt x="1297431" y="576326"/>
                </a:moveTo>
                <a:lnTo>
                  <a:pt x="1249806" y="593979"/>
                </a:lnTo>
                <a:lnTo>
                  <a:pt x="1254125" y="605917"/>
                </a:lnTo>
                <a:lnTo>
                  <a:pt x="1301750" y="588137"/>
                </a:lnTo>
                <a:lnTo>
                  <a:pt x="1297431" y="576326"/>
                </a:lnTo>
                <a:close/>
              </a:path>
              <a:path w="2840354" h="1071245">
                <a:moveTo>
                  <a:pt x="1380744" y="545338"/>
                </a:moveTo>
                <a:lnTo>
                  <a:pt x="1333119" y="562991"/>
                </a:lnTo>
                <a:lnTo>
                  <a:pt x="1337564" y="574929"/>
                </a:lnTo>
                <a:lnTo>
                  <a:pt x="1385062" y="557149"/>
                </a:lnTo>
                <a:lnTo>
                  <a:pt x="1380744" y="545338"/>
                </a:lnTo>
                <a:close/>
              </a:path>
              <a:path w="2840354" h="1071245">
                <a:moveTo>
                  <a:pt x="1464055" y="514350"/>
                </a:moveTo>
                <a:lnTo>
                  <a:pt x="1416430" y="532003"/>
                </a:lnTo>
                <a:lnTo>
                  <a:pt x="1420876" y="543941"/>
                </a:lnTo>
                <a:lnTo>
                  <a:pt x="1468501" y="526161"/>
                </a:lnTo>
                <a:lnTo>
                  <a:pt x="1464055" y="514350"/>
                </a:lnTo>
                <a:close/>
              </a:path>
              <a:path w="2840354" h="1071245">
                <a:moveTo>
                  <a:pt x="1547368" y="483362"/>
                </a:moveTo>
                <a:lnTo>
                  <a:pt x="1499743" y="501015"/>
                </a:lnTo>
                <a:lnTo>
                  <a:pt x="1504188" y="512953"/>
                </a:lnTo>
                <a:lnTo>
                  <a:pt x="1551813" y="495173"/>
                </a:lnTo>
                <a:lnTo>
                  <a:pt x="1547368" y="483362"/>
                </a:lnTo>
                <a:close/>
              </a:path>
              <a:path w="2840354" h="1071245">
                <a:moveTo>
                  <a:pt x="1630679" y="452247"/>
                </a:moveTo>
                <a:lnTo>
                  <a:pt x="1583054" y="470027"/>
                </a:lnTo>
                <a:lnTo>
                  <a:pt x="1587500" y="481965"/>
                </a:lnTo>
                <a:lnTo>
                  <a:pt x="1635125" y="464185"/>
                </a:lnTo>
                <a:lnTo>
                  <a:pt x="1630679" y="452247"/>
                </a:lnTo>
                <a:close/>
              </a:path>
              <a:path w="2840354" h="1071245">
                <a:moveTo>
                  <a:pt x="1713992" y="421259"/>
                </a:moveTo>
                <a:lnTo>
                  <a:pt x="1666367" y="439039"/>
                </a:lnTo>
                <a:lnTo>
                  <a:pt x="1670812" y="450977"/>
                </a:lnTo>
                <a:lnTo>
                  <a:pt x="1718437" y="433197"/>
                </a:lnTo>
                <a:lnTo>
                  <a:pt x="1713992" y="421259"/>
                </a:lnTo>
                <a:close/>
              </a:path>
              <a:path w="2840354" h="1071245">
                <a:moveTo>
                  <a:pt x="1797303" y="390271"/>
                </a:moveTo>
                <a:lnTo>
                  <a:pt x="1749678" y="408051"/>
                </a:lnTo>
                <a:lnTo>
                  <a:pt x="1754124" y="419862"/>
                </a:lnTo>
                <a:lnTo>
                  <a:pt x="1801749" y="402209"/>
                </a:lnTo>
                <a:lnTo>
                  <a:pt x="1797303" y="390271"/>
                </a:lnTo>
                <a:close/>
              </a:path>
              <a:path w="2840354" h="1071245">
                <a:moveTo>
                  <a:pt x="1880616" y="359283"/>
                </a:moveTo>
                <a:lnTo>
                  <a:pt x="1832991" y="377063"/>
                </a:lnTo>
                <a:lnTo>
                  <a:pt x="1837436" y="388874"/>
                </a:lnTo>
                <a:lnTo>
                  <a:pt x="1885061" y="371221"/>
                </a:lnTo>
                <a:lnTo>
                  <a:pt x="1880616" y="359283"/>
                </a:lnTo>
                <a:close/>
              </a:path>
              <a:path w="2840354" h="1071245">
                <a:moveTo>
                  <a:pt x="1963927" y="328295"/>
                </a:moveTo>
                <a:lnTo>
                  <a:pt x="1916302" y="346075"/>
                </a:lnTo>
                <a:lnTo>
                  <a:pt x="1920748" y="357886"/>
                </a:lnTo>
                <a:lnTo>
                  <a:pt x="1968373" y="340233"/>
                </a:lnTo>
                <a:lnTo>
                  <a:pt x="1963927" y="328295"/>
                </a:lnTo>
                <a:close/>
              </a:path>
              <a:path w="2840354" h="1071245">
                <a:moveTo>
                  <a:pt x="2047240" y="297307"/>
                </a:moveTo>
                <a:lnTo>
                  <a:pt x="1999615" y="315087"/>
                </a:lnTo>
                <a:lnTo>
                  <a:pt x="2004060" y="326898"/>
                </a:lnTo>
                <a:lnTo>
                  <a:pt x="2051685" y="309245"/>
                </a:lnTo>
                <a:lnTo>
                  <a:pt x="2047240" y="297307"/>
                </a:lnTo>
                <a:close/>
              </a:path>
              <a:path w="2840354" h="1071245">
                <a:moveTo>
                  <a:pt x="2130552" y="266319"/>
                </a:moveTo>
                <a:lnTo>
                  <a:pt x="2082927" y="283972"/>
                </a:lnTo>
                <a:lnTo>
                  <a:pt x="2087372" y="295910"/>
                </a:lnTo>
                <a:lnTo>
                  <a:pt x="2134997" y="278257"/>
                </a:lnTo>
                <a:lnTo>
                  <a:pt x="2130552" y="266319"/>
                </a:lnTo>
                <a:close/>
              </a:path>
              <a:path w="2840354" h="1071245">
                <a:moveTo>
                  <a:pt x="2213864" y="235331"/>
                </a:moveTo>
                <a:lnTo>
                  <a:pt x="2166239" y="252984"/>
                </a:lnTo>
                <a:lnTo>
                  <a:pt x="2170684" y="264922"/>
                </a:lnTo>
                <a:lnTo>
                  <a:pt x="2218309" y="247269"/>
                </a:lnTo>
                <a:lnTo>
                  <a:pt x="2213864" y="235331"/>
                </a:lnTo>
                <a:close/>
              </a:path>
              <a:path w="2840354" h="1071245">
                <a:moveTo>
                  <a:pt x="2297176" y="204343"/>
                </a:moveTo>
                <a:lnTo>
                  <a:pt x="2249551" y="221996"/>
                </a:lnTo>
                <a:lnTo>
                  <a:pt x="2253996" y="233934"/>
                </a:lnTo>
                <a:lnTo>
                  <a:pt x="2301621" y="216281"/>
                </a:lnTo>
                <a:lnTo>
                  <a:pt x="2297176" y="204343"/>
                </a:lnTo>
                <a:close/>
              </a:path>
              <a:path w="2840354" h="1071245">
                <a:moveTo>
                  <a:pt x="2380488" y="173355"/>
                </a:moveTo>
                <a:lnTo>
                  <a:pt x="2332990" y="191008"/>
                </a:lnTo>
                <a:lnTo>
                  <a:pt x="2337307" y="202946"/>
                </a:lnTo>
                <a:lnTo>
                  <a:pt x="2384932" y="185293"/>
                </a:lnTo>
                <a:lnTo>
                  <a:pt x="2380488" y="173355"/>
                </a:lnTo>
                <a:close/>
              </a:path>
              <a:path w="2840354" h="1071245">
                <a:moveTo>
                  <a:pt x="2463927" y="142367"/>
                </a:moveTo>
                <a:lnTo>
                  <a:pt x="2416302" y="160020"/>
                </a:lnTo>
                <a:lnTo>
                  <a:pt x="2420620" y="171958"/>
                </a:lnTo>
                <a:lnTo>
                  <a:pt x="2468245" y="154178"/>
                </a:lnTo>
                <a:lnTo>
                  <a:pt x="2463927" y="142367"/>
                </a:lnTo>
                <a:close/>
              </a:path>
              <a:path w="2840354" h="1071245">
                <a:moveTo>
                  <a:pt x="2547239" y="111379"/>
                </a:moveTo>
                <a:lnTo>
                  <a:pt x="2499614" y="129032"/>
                </a:lnTo>
                <a:lnTo>
                  <a:pt x="2504059" y="140970"/>
                </a:lnTo>
                <a:lnTo>
                  <a:pt x="2551556" y="123190"/>
                </a:lnTo>
                <a:lnTo>
                  <a:pt x="2547239" y="111379"/>
                </a:lnTo>
                <a:close/>
              </a:path>
              <a:path w="2840354" h="1071245">
                <a:moveTo>
                  <a:pt x="2630551" y="80391"/>
                </a:moveTo>
                <a:lnTo>
                  <a:pt x="2582926" y="98044"/>
                </a:lnTo>
                <a:lnTo>
                  <a:pt x="2587371" y="109982"/>
                </a:lnTo>
                <a:lnTo>
                  <a:pt x="2634996" y="92201"/>
                </a:lnTo>
                <a:lnTo>
                  <a:pt x="2630551" y="80391"/>
                </a:lnTo>
                <a:close/>
              </a:path>
              <a:path w="2840354" h="1071245">
                <a:moveTo>
                  <a:pt x="2713863" y="49403"/>
                </a:moveTo>
                <a:lnTo>
                  <a:pt x="2666238" y="67056"/>
                </a:lnTo>
                <a:lnTo>
                  <a:pt x="2670682" y="78994"/>
                </a:lnTo>
                <a:lnTo>
                  <a:pt x="2718307" y="61213"/>
                </a:lnTo>
                <a:lnTo>
                  <a:pt x="2713863" y="49403"/>
                </a:lnTo>
                <a:close/>
              </a:path>
              <a:path w="2840354" h="1071245">
                <a:moveTo>
                  <a:pt x="2825025" y="25273"/>
                </a:moveTo>
                <a:lnTo>
                  <a:pt x="2778379" y="25273"/>
                </a:lnTo>
                <a:lnTo>
                  <a:pt x="2782824" y="37211"/>
                </a:lnTo>
                <a:lnTo>
                  <a:pt x="2770891" y="41678"/>
                </a:lnTo>
                <a:lnTo>
                  <a:pt x="2781935" y="71374"/>
                </a:lnTo>
                <a:lnTo>
                  <a:pt x="2825025" y="25273"/>
                </a:lnTo>
                <a:close/>
              </a:path>
              <a:path w="2840354" h="1071245">
                <a:moveTo>
                  <a:pt x="2766451" y="29739"/>
                </a:moveTo>
                <a:lnTo>
                  <a:pt x="2749550" y="36068"/>
                </a:lnTo>
                <a:lnTo>
                  <a:pt x="2753995" y="48006"/>
                </a:lnTo>
                <a:lnTo>
                  <a:pt x="2770891" y="41678"/>
                </a:lnTo>
                <a:lnTo>
                  <a:pt x="2766451" y="29739"/>
                </a:lnTo>
                <a:close/>
              </a:path>
              <a:path w="2840354" h="1071245">
                <a:moveTo>
                  <a:pt x="2778379" y="25273"/>
                </a:moveTo>
                <a:lnTo>
                  <a:pt x="2766451" y="29739"/>
                </a:lnTo>
                <a:lnTo>
                  <a:pt x="2770891" y="41678"/>
                </a:lnTo>
                <a:lnTo>
                  <a:pt x="2782824" y="37211"/>
                </a:lnTo>
                <a:lnTo>
                  <a:pt x="2778379" y="25273"/>
                </a:lnTo>
                <a:close/>
              </a:path>
              <a:path w="2840354" h="1071245">
                <a:moveTo>
                  <a:pt x="2755392" y="0"/>
                </a:moveTo>
                <a:lnTo>
                  <a:pt x="2766451" y="29739"/>
                </a:lnTo>
                <a:lnTo>
                  <a:pt x="2778379" y="25273"/>
                </a:lnTo>
                <a:lnTo>
                  <a:pt x="2825025" y="25273"/>
                </a:lnTo>
                <a:lnTo>
                  <a:pt x="2840101" y="9144"/>
                </a:lnTo>
                <a:lnTo>
                  <a:pt x="27553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31" name="Octagon 30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en-IN" sz="4000" spc="-50" dirty="0"/>
              <a:t>SUB </a:t>
            </a:r>
            <a:r>
              <a:rPr lang="en-IN" sz="4000" spc="-170" dirty="0"/>
              <a:t>Simulation</a:t>
            </a:r>
            <a:r>
              <a:rPr lang="en-IN" sz="4000" spc="-525" dirty="0"/>
              <a:t>  </a:t>
            </a:r>
            <a:r>
              <a:rPr lang="en-IN" sz="4000" spc="-145" dirty="0"/>
              <a:t>Output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1100619" y="2507227"/>
            <a:ext cx="899651" cy="3834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 result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96166" y="2964425"/>
            <a:ext cx="1032387" cy="2212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object 21">
            <a:extLst>
              <a:ext uri="{FF2B5EF4-FFF2-40B4-BE49-F238E27FC236}">
                <a16:creationId xmlns:a16="http://schemas.microsoft.com/office/drawing/2014/main" id="{73D4C629-4613-4E0D-9427-DBACE3BFD89A}"/>
              </a:ext>
            </a:extLst>
          </p:cNvPr>
          <p:cNvGrpSpPr/>
          <p:nvPr/>
        </p:nvGrpSpPr>
        <p:grpSpPr>
          <a:xfrm>
            <a:off x="4772871" y="2358292"/>
            <a:ext cx="6303171" cy="338379"/>
            <a:chOff x="5266182" y="2658617"/>
            <a:chExt cx="5797423" cy="191008"/>
          </a:xfrm>
        </p:grpSpPr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6570BB6A-C0F4-401D-B487-C90F987DB972}"/>
                </a:ext>
              </a:extLst>
            </p:cNvPr>
            <p:cNvSpPr/>
            <p:nvPr/>
          </p:nvSpPr>
          <p:spPr>
            <a:xfrm>
              <a:off x="5266182" y="2661665"/>
              <a:ext cx="2898775" cy="187960"/>
            </a:xfrm>
            <a:custGeom>
              <a:avLst/>
              <a:gdLst/>
              <a:ahLst/>
              <a:cxnLst/>
              <a:rect l="l" t="t" r="r" b="b"/>
              <a:pathLst>
                <a:path w="2898775" h="187960">
                  <a:moveTo>
                    <a:pt x="0" y="187451"/>
                  </a:moveTo>
                  <a:lnTo>
                    <a:pt x="1226" y="150947"/>
                  </a:lnTo>
                  <a:lnTo>
                    <a:pt x="4572" y="121158"/>
                  </a:lnTo>
                  <a:lnTo>
                    <a:pt x="9536" y="101084"/>
                  </a:lnTo>
                  <a:lnTo>
                    <a:pt x="15620" y="93725"/>
                  </a:lnTo>
                  <a:lnTo>
                    <a:pt x="1433702" y="93725"/>
                  </a:lnTo>
                  <a:lnTo>
                    <a:pt x="1439787" y="86367"/>
                  </a:lnTo>
                  <a:lnTo>
                    <a:pt x="1444751" y="66294"/>
                  </a:lnTo>
                  <a:lnTo>
                    <a:pt x="1448097" y="36504"/>
                  </a:lnTo>
                  <a:lnTo>
                    <a:pt x="1449323" y="0"/>
                  </a:lnTo>
                  <a:lnTo>
                    <a:pt x="1450550" y="36504"/>
                  </a:lnTo>
                  <a:lnTo>
                    <a:pt x="1453895" y="66294"/>
                  </a:lnTo>
                  <a:lnTo>
                    <a:pt x="1458860" y="86367"/>
                  </a:lnTo>
                  <a:lnTo>
                    <a:pt x="1464944" y="93725"/>
                  </a:lnTo>
                  <a:lnTo>
                    <a:pt x="2883026" y="93725"/>
                  </a:lnTo>
                  <a:lnTo>
                    <a:pt x="2889111" y="101084"/>
                  </a:lnTo>
                  <a:lnTo>
                    <a:pt x="2894075" y="121158"/>
                  </a:lnTo>
                  <a:lnTo>
                    <a:pt x="2897421" y="150947"/>
                  </a:lnTo>
                  <a:lnTo>
                    <a:pt x="2898647" y="187451"/>
                  </a:lnTo>
                </a:path>
              </a:pathLst>
            </a:custGeom>
            <a:ln w="19811">
              <a:solidFill>
                <a:srgbClr val="6FAC46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26B11044-66F2-4507-8770-40FC916F14E9}"/>
                </a:ext>
              </a:extLst>
            </p:cNvPr>
            <p:cNvSpPr/>
            <p:nvPr/>
          </p:nvSpPr>
          <p:spPr>
            <a:xfrm>
              <a:off x="8164830" y="2658617"/>
              <a:ext cx="2898775" cy="186055"/>
            </a:xfrm>
            <a:custGeom>
              <a:avLst/>
              <a:gdLst/>
              <a:ahLst/>
              <a:cxnLst/>
              <a:rect l="l" t="t" r="r" b="b"/>
              <a:pathLst>
                <a:path w="2898775" h="186055">
                  <a:moveTo>
                    <a:pt x="0" y="185928"/>
                  </a:moveTo>
                  <a:lnTo>
                    <a:pt x="1224" y="149756"/>
                  </a:lnTo>
                  <a:lnTo>
                    <a:pt x="4556" y="120205"/>
                  </a:lnTo>
                  <a:lnTo>
                    <a:pt x="9483" y="100274"/>
                  </a:lnTo>
                  <a:lnTo>
                    <a:pt x="15494" y="92964"/>
                  </a:lnTo>
                  <a:lnTo>
                    <a:pt x="1433829" y="92964"/>
                  </a:lnTo>
                  <a:lnTo>
                    <a:pt x="1439840" y="85653"/>
                  </a:lnTo>
                  <a:lnTo>
                    <a:pt x="1444767" y="65722"/>
                  </a:lnTo>
                  <a:lnTo>
                    <a:pt x="1448099" y="36171"/>
                  </a:lnTo>
                  <a:lnTo>
                    <a:pt x="1449324" y="0"/>
                  </a:lnTo>
                  <a:lnTo>
                    <a:pt x="1450548" y="36171"/>
                  </a:lnTo>
                  <a:lnTo>
                    <a:pt x="1453880" y="65722"/>
                  </a:lnTo>
                  <a:lnTo>
                    <a:pt x="1458807" y="85653"/>
                  </a:lnTo>
                  <a:lnTo>
                    <a:pt x="1464818" y="92964"/>
                  </a:lnTo>
                  <a:lnTo>
                    <a:pt x="2883154" y="92964"/>
                  </a:lnTo>
                  <a:lnTo>
                    <a:pt x="2889164" y="100274"/>
                  </a:lnTo>
                  <a:lnTo>
                    <a:pt x="2894091" y="120205"/>
                  </a:lnTo>
                  <a:lnTo>
                    <a:pt x="2897423" y="149756"/>
                  </a:lnTo>
                  <a:lnTo>
                    <a:pt x="2898648" y="185928"/>
                  </a:lnTo>
                </a:path>
              </a:pathLst>
            </a:custGeom>
            <a:ln w="19812">
              <a:solidFill>
                <a:srgbClr val="4471C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9" name="object 24">
            <a:extLst>
              <a:ext uri="{FF2B5EF4-FFF2-40B4-BE49-F238E27FC236}">
                <a16:creationId xmlns:a16="http://schemas.microsoft.com/office/drawing/2014/main" id="{F9DFA3CE-EB00-4BFA-A1EA-AFBEFBBEFE1D}"/>
              </a:ext>
            </a:extLst>
          </p:cNvPr>
          <p:cNvSpPr txBox="1"/>
          <p:nvPr/>
        </p:nvSpPr>
        <p:spPr>
          <a:xfrm>
            <a:off x="6014017" y="2227223"/>
            <a:ext cx="119261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rlito"/>
                <a:cs typeface="Carlito"/>
              </a:rPr>
              <a:t>Fetching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Cycle</a:t>
            </a: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1DAA5531-7052-4B13-AFEE-9D003A07AE7D}"/>
              </a:ext>
            </a:extLst>
          </p:cNvPr>
          <p:cNvSpPr txBox="1"/>
          <p:nvPr/>
        </p:nvSpPr>
        <p:spPr>
          <a:xfrm>
            <a:off x="9003455" y="2232811"/>
            <a:ext cx="127045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Execution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Cycle</a:t>
            </a:r>
          </a:p>
        </p:txBody>
      </p:sp>
      <p:sp>
        <p:nvSpPr>
          <p:cNvPr id="31" name="Right Brace 30"/>
          <p:cNvSpPr/>
          <p:nvPr/>
        </p:nvSpPr>
        <p:spPr>
          <a:xfrm rot="16200000">
            <a:off x="9356344" y="2572082"/>
            <a:ext cx="209500" cy="1047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16200000">
            <a:off x="8333790" y="2581915"/>
            <a:ext cx="160337" cy="104713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7268421" y="2578432"/>
            <a:ext cx="176980" cy="1037456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16200000">
            <a:off x="5161937" y="2566216"/>
            <a:ext cx="176982" cy="10618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9481" y="2831690"/>
            <a:ext cx="5501150" cy="1327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 state        T2 state        T3 state      T4 state       T5 state</a:t>
            </a:r>
          </a:p>
        </p:txBody>
      </p:sp>
      <p:sp>
        <p:nvSpPr>
          <p:cNvPr id="37" name="Right Brace 36"/>
          <p:cNvSpPr/>
          <p:nvPr/>
        </p:nvSpPr>
        <p:spPr>
          <a:xfrm rot="16200000">
            <a:off x="10445192" y="2569550"/>
            <a:ext cx="184917" cy="107678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014154" y="2816941"/>
            <a:ext cx="1032387" cy="2212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T6 state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7DE57DD-51D8-4CD0-9115-3864C01D0266}"/>
              </a:ext>
            </a:extLst>
          </p:cNvPr>
          <p:cNvSpPr/>
          <p:nvPr/>
        </p:nvSpPr>
        <p:spPr>
          <a:xfrm rot="16200000">
            <a:off x="6200111" y="2586752"/>
            <a:ext cx="204582" cy="102270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B0E78E-1E42-4ED9-BDE6-D17D293F2675}"/>
              </a:ext>
            </a:extLst>
          </p:cNvPr>
          <p:cNvSpPr/>
          <p:nvPr/>
        </p:nvSpPr>
        <p:spPr>
          <a:xfrm>
            <a:off x="8819535" y="1048270"/>
            <a:ext cx="2719604" cy="765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Operation: </a:t>
            </a:r>
            <a:r>
              <a:rPr lang="en-US" i="1" dirty="0"/>
              <a:t> </a:t>
            </a:r>
            <a:r>
              <a:rPr lang="en-US" dirty="0"/>
              <a:t>SUB CH</a:t>
            </a:r>
          </a:p>
          <a:p>
            <a:pPr algn="ctr"/>
            <a:r>
              <a:rPr lang="en-US" b="1" i="1" dirty="0"/>
              <a:t>Memory Location:</a:t>
            </a:r>
          </a:p>
          <a:p>
            <a:pPr algn="ctr"/>
            <a:r>
              <a:rPr lang="en-US" dirty="0"/>
              <a:t>3H = 2CH </a:t>
            </a:r>
          </a:p>
          <a:p>
            <a:pPr algn="ctr"/>
            <a:r>
              <a:rPr lang="en-US" dirty="0"/>
              <a:t>CH = 18H</a:t>
            </a:r>
            <a:endParaRPr lang="en-IN" dirty="0"/>
          </a:p>
        </p:txBody>
      </p:sp>
      <p:pic>
        <p:nvPicPr>
          <p:cNvPr id="42" name="Picture 41" descr="Screenshot (42).png"/>
          <p:cNvPicPr>
            <a:picLocks noChangeAspect="1"/>
          </p:cNvPicPr>
          <p:nvPr/>
        </p:nvPicPr>
        <p:blipFill>
          <a:blip r:embed="rId2"/>
          <a:srcRect l="15484" t="14391" r="24637" b="59359"/>
          <a:stretch>
            <a:fillRect/>
          </a:stretch>
        </p:blipFill>
        <p:spPr>
          <a:xfrm>
            <a:off x="1312607" y="3200398"/>
            <a:ext cx="10441858" cy="2625213"/>
          </a:xfrm>
          <a:prstGeom prst="rect">
            <a:avLst/>
          </a:prstGeom>
        </p:spPr>
      </p:pic>
      <p:sp>
        <p:nvSpPr>
          <p:cNvPr id="43" name="object 10">
            <a:extLst>
              <a:ext uri="{FF2B5EF4-FFF2-40B4-BE49-F238E27FC236}">
                <a16:creationId xmlns:a16="http://schemas.microsoft.com/office/drawing/2014/main" id="{B58B537A-AF27-47E8-AD2E-27C08164CF1A}"/>
              </a:ext>
            </a:extLst>
          </p:cNvPr>
          <p:cNvSpPr/>
          <p:nvPr/>
        </p:nvSpPr>
        <p:spPr>
          <a:xfrm>
            <a:off x="10202599" y="4395019"/>
            <a:ext cx="914400" cy="1455820"/>
          </a:xfrm>
          <a:custGeom>
            <a:avLst/>
            <a:gdLst/>
            <a:ahLst/>
            <a:cxnLst/>
            <a:rect l="l" t="t" r="r" b="b"/>
            <a:pathLst>
              <a:path w="914400" h="1571625">
                <a:moveTo>
                  <a:pt x="0" y="785622"/>
                </a:moveTo>
                <a:lnTo>
                  <a:pt x="1254" y="726996"/>
                </a:lnTo>
                <a:lnTo>
                  <a:pt x="4957" y="669540"/>
                </a:lnTo>
                <a:lnTo>
                  <a:pt x="11022" y="613405"/>
                </a:lnTo>
                <a:lnTo>
                  <a:pt x="19359" y="558744"/>
                </a:lnTo>
                <a:lnTo>
                  <a:pt x="29881" y="505707"/>
                </a:lnTo>
                <a:lnTo>
                  <a:pt x="42497" y="454447"/>
                </a:lnTo>
                <a:lnTo>
                  <a:pt x="57122" y="405116"/>
                </a:lnTo>
                <a:lnTo>
                  <a:pt x="73664" y="357866"/>
                </a:lnTo>
                <a:lnTo>
                  <a:pt x="92038" y="312850"/>
                </a:lnTo>
                <a:lnTo>
                  <a:pt x="112153" y="270218"/>
                </a:lnTo>
                <a:lnTo>
                  <a:pt x="133921" y="230124"/>
                </a:lnTo>
                <a:lnTo>
                  <a:pt x="157254" y="192718"/>
                </a:lnTo>
                <a:lnTo>
                  <a:pt x="182064" y="158153"/>
                </a:lnTo>
                <a:lnTo>
                  <a:pt x="208262" y="126582"/>
                </a:lnTo>
                <a:lnTo>
                  <a:pt x="235759" y="98156"/>
                </a:lnTo>
                <a:lnTo>
                  <a:pt x="264468" y="73026"/>
                </a:lnTo>
                <a:lnTo>
                  <a:pt x="325165" y="33266"/>
                </a:lnTo>
                <a:lnTo>
                  <a:pt x="389644" y="8519"/>
                </a:lnTo>
                <a:lnTo>
                  <a:pt x="457200" y="0"/>
                </a:lnTo>
                <a:lnTo>
                  <a:pt x="491317" y="2155"/>
                </a:lnTo>
                <a:lnTo>
                  <a:pt x="557423" y="18940"/>
                </a:lnTo>
                <a:lnTo>
                  <a:pt x="620100" y="51346"/>
                </a:lnTo>
                <a:lnTo>
                  <a:pt x="678640" y="98156"/>
                </a:lnTo>
                <a:lnTo>
                  <a:pt x="706137" y="126582"/>
                </a:lnTo>
                <a:lnTo>
                  <a:pt x="732335" y="158153"/>
                </a:lnTo>
                <a:lnTo>
                  <a:pt x="757145" y="192718"/>
                </a:lnTo>
                <a:lnTo>
                  <a:pt x="780478" y="230123"/>
                </a:lnTo>
                <a:lnTo>
                  <a:pt x="802246" y="270218"/>
                </a:lnTo>
                <a:lnTo>
                  <a:pt x="822361" y="312850"/>
                </a:lnTo>
                <a:lnTo>
                  <a:pt x="840735" y="357866"/>
                </a:lnTo>
                <a:lnTo>
                  <a:pt x="857277" y="405116"/>
                </a:lnTo>
                <a:lnTo>
                  <a:pt x="871902" y="454447"/>
                </a:lnTo>
                <a:lnTo>
                  <a:pt x="884518" y="505707"/>
                </a:lnTo>
                <a:lnTo>
                  <a:pt x="895040" y="558744"/>
                </a:lnTo>
                <a:lnTo>
                  <a:pt x="903377" y="613405"/>
                </a:lnTo>
                <a:lnTo>
                  <a:pt x="909442" y="669540"/>
                </a:lnTo>
                <a:lnTo>
                  <a:pt x="913145" y="726996"/>
                </a:lnTo>
                <a:lnTo>
                  <a:pt x="914400" y="785622"/>
                </a:lnTo>
                <a:lnTo>
                  <a:pt x="913145" y="844247"/>
                </a:lnTo>
                <a:lnTo>
                  <a:pt x="909442" y="901703"/>
                </a:lnTo>
                <a:lnTo>
                  <a:pt x="903377" y="957838"/>
                </a:lnTo>
                <a:lnTo>
                  <a:pt x="895040" y="1012499"/>
                </a:lnTo>
                <a:lnTo>
                  <a:pt x="884518" y="1065536"/>
                </a:lnTo>
                <a:lnTo>
                  <a:pt x="871902" y="1116796"/>
                </a:lnTo>
                <a:lnTo>
                  <a:pt x="857277" y="1166127"/>
                </a:lnTo>
                <a:lnTo>
                  <a:pt x="840735" y="1213377"/>
                </a:lnTo>
                <a:lnTo>
                  <a:pt x="822361" y="1258393"/>
                </a:lnTo>
                <a:lnTo>
                  <a:pt x="802246" y="1301025"/>
                </a:lnTo>
                <a:lnTo>
                  <a:pt x="780478" y="1341120"/>
                </a:lnTo>
                <a:lnTo>
                  <a:pt x="757145" y="1378525"/>
                </a:lnTo>
                <a:lnTo>
                  <a:pt x="732335" y="1413090"/>
                </a:lnTo>
                <a:lnTo>
                  <a:pt x="706137" y="1444661"/>
                </a:lnTo>
                <a:lnTo>
                  <a:pt x="678640" y="1473087"/>
                </a:lnTo>
                <a:lnTo>
                  <a:pt x="649931" y="1498217"/>
                </a:lnTo>
                <a:lnTo>
                  <a:pt x="589234" y="1537977"/>
                </a:lnTo>
                <a:lnTo>
                  <a:pt x="524755" y="1562724"/>
                </a:lnTo>
                <a:lnTo>
                  <a:pt x="457200" y="1571244"/>
                </a:lnTo>
                <a:lnTo>
                  <a:pt x="423082" y="1569088"/>
                </a:lnTo>
                <a:lnTo>
                  <a:pt x="356976" y="1552303"/>
                </a:lnTo>
                <a:lnTo>
                  <a:pt x="294299" y="1519897"/>
                </a:lnTo>
                <a:lnTo>
                  <a:pt x="235759" y="1473087"/>
                </a:lnTo>
                <a:lnTo>
                  <a:pt x="208262" y="1444661"/>
                </a:lnTo>
                <a:lnTo>
                  <a:pt x="182064" y="1413090"/>
                </a:lnTo>
                <a:lnTo>
                  <a:pt x="157254" y="1378525"/>
                </a:lnTo>
                <a:lnTo>
                  <a:pt x="133921" y="1341120"/>
                </a:lnTo>
                <a:lnTo>
                  <a:pt x="112153" y="1301025"/>
                </a:lnTo>
                <a:lnTo>
                  <a:pt x="92038" y="1258393"/>
                </a:lnTo>
                <a:lnTo>
                  <a:pt x="73664" y="1213377"/>
                </a:lnTo>
                <a:lnTo>
                  <a:pt x="57122" y="1166127"/>
                </a:lnTo>
                <a:lnTo>
                  <a:pt x="42497" y="1116796"/>
                </a:lnTo>
                <a:lnTo>
                  <a:pt x="29881" y="1065536"/>
                </a:lnTo>
                <a:lnTo>
                  <a:pt x="19359" y="1012499"/>
                </a:lnTo>
                <a:lnTo>
                  <a:pt x="11022" y="957838"/>
                </a:lnTo>
                <a:lnTo>
                  <a:pt x="4957" y="901703"/>
                </a:lnTo>
                <a:lnTo>
                  <a:pt x="1254" y="844247"/>
                </a:lnTo>
                <a:lnTo>
                  <a:pt x="0" y="785622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89190FEE-4773-4C83-8973-5694A90F05C2}"/>
              </a:ext>
            </a:extLst>
          </p:cNvPr>
          <p:cNvSpPr/>
          <p:nvPr/>
        </p:nvSpPr>
        <p:spPr>
          <a:xfrm>
            <a:off x="10515598" y="2861188"/>
            <a:ext cx="781667" cy="1651820"/>
          </a:xfrm>
          <a:custGeom>
            <a:avLst/>
            <a:gdLst/>
            <a:ahLst/>
            <a:cxnLst/>
            <a:rect l="l" t="t" r="r" b="b"/>
            <a:pathLst>
              <a:path w="2840354" h="1071245">
                <a:moveTo>
                  <a:pt x="47498" y="1041273"/>
                </a:moveTo>
                <a:lnTo>
                  <a:pt x="0" y="1058926"/>
                </a:lnTo>
                <a:lnTo>
                  <a:pt x="4318" y="1070864"/>
                </a:lnTo>
                <a:lnTo>
                  <a:pt x="51943" y="1053084"/>
                </a:lnTo>
                <a:lnTo>
                  <a:pt x="47498" y="1041273"/>
                </a:lnTo>
                <a:close/>
              </a:path>
              <a:path w="2840354" h="1071245">
                <a:moveTo>
                  <a:pt x="130937" y="1010285"/>
                </a:moveTo>
                <a:lnTo>
                  <a:pt x="83312" y="1027938"/>
                </a:lnTo>
                <a:lnTo>
                  <a:pt x="87629" y="1039876"/>
                </a:lnTo>
                <a:lnTo>
                  <a:pt x="135254" y="1022096"/>
                </a:lnTo>
                <a:lnTo>
                  <a:pt x="130937" y="1010285"/>
                </a:lnTo>
                <a:close/>
              </a:path>
              <a:path w="2840354" h="1071245">
                <a:moveTo>
                  <a:pt x="214249" y="979297"/>
                </a:moveTo>
                <a:lnTo>
                  <a:pt x="166624" y="996950"/>
                </a:lnTo>
                <a:lnTo>
                  <a:pt x="171069" y="1008888"/>
                </a:lnTo>
                <a:lnTo>
                  <a:pt x="218567" y="991108"/>
                </a:lnTo>
                <a:lnTo>
                  <a:pt x="214249" y="979297"/>
                </a:lnTo>
                <a:close/>
              </a:path>
              <a:path w="2840354" h="1071245">
                <a:moveTo>
                  <a:pt x="297561" y="948309"/>
                </a:moveTo>
                <a:lnTo>
                  <a:pt x="249936" y="965962"/>
                </a:lnTo>
                <a:lnTo>
                  <a:pt x="254380" y="977900"/>
                </a:lnTo>
                <a:lnTo>
                  <a:pt x="302005" y="960120"/>
                </a:lnTo>
                <a:lnTo>
                  <a:pt x="297561" y="948309"/>
                </a:lnTo>
                <a:close/>
              </a:path>
              <a:path w="2840354" h="1071245">
                <a:moveTo>
                  <a:pt x="380873" y="917194"/>
                </a:moveTo>
                <a:lnTo>
                  <a:pt x="333248" y="934974"/>
                </a:lnTo>
                <a:lnTo>
                  <a:pt x="337693" y="946912"/>
                </a:lnTo>
                <a:lnTo>
                  <a:pt x="385318" y="929132"/>
                </a:lnTo>
                <a:lnTo>
                  <a:pt x="380873" y="917194"/>
                </a:lnTo>
                <a:close/>
              </a:path>
              <a:path w="2840354" h="1071245">
                <a:moveTo>
                  <a:pt x="464185" y="886206"/>
                </a:moveTo>
                <a:lnTo>
                  <a:pt x="416560" y="903986"/>
                </a:lnTo>
                <a:lnTo>
                  <a:pt x="421004" y="915924"/>
                </a:lnTo>
                <a:lnTo>
                  <a:pt x="468629" y="898144"/>
                </a:lnTo>
                <a:lnTo>
                  <a:pt x="464185" y="886206"/>
                </a:lnTo>
                <a:close/>
              </a:path>
              <a:path w="2840354" h="1071245">
                <a:moveTo>
                  <a:pt x="547497" y="855218"/>
                </a:moveTo>
                <a:lnTo>
                  <a:pt x="499872" y="872998"/>
                </a:lnTo>
                <a:lnTo>
                  <a:pt x="504317" y="884936"/>
                </a:lnTo>
                <a:lnTo>
                  <a:pt x="551942" y="867156"/>
                </a:lnTo>
                <a:lnTo>
                  <a:pt x="547497" y="855218"/>
                </a:lnTo>
                <a:close/>
              </a:path>
              <a:path w="2840354" h="1071245">
                <a:moveTo>
                  <a:pt x="630809" y="824230"/>
                </a:moveTo>
                <a:lnTo>
                  <a:pt x="583184" y="842010"/>
                </a:lnTo>
                <a:lnTo>
                  <a:pt x="587628" y="853821"/>
                </a:lnTo>
                <a:lnTo>
                  <a:pt x="635253" y="836168"/>
                </a:lnTo>
                <a:lnTo>
                  <a:pt x="630809" y="824230"/>
                </a:lnTo>
                <a:close/>
              </a:path>
              <a:path w="2840354" h="1071245">
                <a:moveTo>
                  <a:pt x="714121" y="793242"/>
                </a:moveTo>
                <a:lnTo>
                  <a:pt x="666496" y="811022"/>
                </a:lnTo>
                <a:lnTo>
                  <a:pt x="670941" y="822833"/>
                </a:lnTo>
                <a:lnTo>
                  <a:pt x="718566" y="805180"/>
                </a:lnTo>
                <a:lnTo>
                  <a:pt x="714121" y="793242"/>
                </a:lnTo>
                <a:close/>
              </a:path>
              <a:path w="2840354" h="1071245">
                <a:moveTo>
                  <a:pt x="797432" y="762254"/>
                </a:moveTo>
                <a:lnTo>
                  <a:pt x="749807" y="780034"/>
                </a:lnTo>
                <a:lnTo>
                  <a:pt x="754252" y="791845"/>
                </a:lnTo>
                <a:lnTo>
                  <a:pt x="801877" y="774192"/>
                </a:lnTo>
                <a:lnTo>
                  <a:pt x="797432" y="762254"/>
                </a:lnTo>
                <a:close/>
              </a:path>
              <a:path w="2840354" h="1071245">
                <a:moveTo>
                  <a:pt x="880745" y="731266"/>
                </a:moveTo>
                <a:lnTo>
                  <a:pt x="833120" y="749046"/>
                </a:lnTo>
                <a:lnTo>
                  <a:pt x="837565" y="760857"/>
                </a:lnTo>
                <a:lnTo>
                  <a:pt x="885190" y="743204"/>
                </a:lnTo>
                <a:lnTo>
                  <a:pt x="880745" y="731266"/>
                </a:lnTo>
                <a:close/>
              </a:path>
              <a:path w="2840354" h="1071245">
                <a:moveTo>
                  <a:pt x="964056" y="700278"/>
                </a:moveTo>
                <a:lnTo>
                  <a:pt x="916431" y="717931"/>
                </a:lnTo>
                <a:lnTo>
                  <a:pt x="920876" y="729869"/>
                </a:lnTo>
                <a:lnTo>
                  <a:pt x="968501" y="712216"/>
                </a:lnTo>
                <a:lnTo>
                  <a:pt x="964056" y="700278"/>
                </a:lnTo>
                <a:close/>
              </a:path>
              <a:path w="2840354" h="1071245">
                <a:moveTo>
                  <a:pt x="1047369" y="669290"/>
                </a:moveTo>
                <a:lnTo>
                  <a:pt x="999744" y="686943"/>
                </a:lnTo>
                <a:lnTo>
                  <a:pt x="1004189" y="698881"/>
                </a:lnTo>
                <a:lnTo>
                  <a:pt x="1051814" y="681228"/>
                </a:lnTo>
                <a:lnTo>
                  <a:pt x="1047369" y="669290"/>
                </a:lnTo>
                <a:close/>
              </a:path>
              <a:path w="2840354" h="1071245">
                <a:moveTo>
                  <a:pt x="1130680" y="638302"/>
                </a:moveTo>
                <a:lnTo>
                  <a:pt x="1083055" y="655955"/>
                </a:lnTo>
                <a:lnTo>
                  <a:pt x="1087501" y="667893"/>
                </a:lnTo>
                <a:lnTo>
                  <a:pt x="1135126" y="650240"/>
                </a:lnTo>
                <a:lnTo>
                  <a:pt x="1130680" y="638302"/>
                </a:lnTo>
                <a:close/>
              </a:path>
              <a:path w="2840354" h="1071245">
                <a:moveTo>
                  <a:pt x="1213993" y="607314"/>
                </a:moveTo>
                <a:lnTo>
                  <a:pt x="1166495" y="624967"/>
                </a:lnTo>
                <a:lnTo>
                  <a:pt x="1170813" y="636905"/>
                </a:lnTo>
                <a:lnTo>
                  <a:pt x="1218438" y="619252"/>
                </a:lnTo>
                <a:lnTo>
                  <a:pt x="1213993" y="607314"/>
                </a:lnTo>
                <a:close/>
              </a:path>
              <a:path w="2840354" h="1071245">
                <a:moveTo>
                  <a:pt x="1297431" y="576326"/>
                </a:moveTo>
                <a:lnTo>
                  <a:pt x="1249806" y="593979"/>
                </a:lnTo>
                <a:lnTo>
                  <a:pt x="1254125" y="605917"/>
                </a:lnTo>
                <a:lnTo>
                  <a:pt x="1301750" y="588137"/>
                </a:lnTo>
                <a:lnTo>
                  <a:pt x="1297431" y="576326"/>
                </a:lnTo>
                <a:close/>
              </a:path>
              <a:path w="2840354" h="1071245">
                <a:moveTo>
                  <a:pt x="1380744" y="545338"/>
                </a:moveTo>
                <a:lnTo>
                  <a:pt x="1333119" y="562991"/>
                </a:lnTo>
                <a:lnTo>
                  <a:pt x="1337564" y="574929"/>
                </a:lnTo>
                <a:lnTo>
                  <a:pt x="1385062" y="557149"/>
                </a:lnTo>
                <a:lnTo>
                  <a:pt x="1380744" y="545338"/>
                </a:lnTo>
                <a:close/>
              </a:path>
              <a:path w="2840354" h="1071245">
                <a:moveTo>
                  <a:pt x="1464055" y="514350"/>
                </a:moveTo>
                <a:lnTo>
                  <a:pt x="1416430" y="532003"/>
                </a:lnTo>
                <a:lnTo>
                  <a:pt x="1420876" y="543941"/>
                </a:lnTo>
                <a:lnTo>
                  <a:pt x="1468501" y="526161"/>
                </a:lnTo>
                <a:lnTo>
                  <a:pt x="1464055" y="514350"/>
                </a:lnTo>
                <a:close/>
              </a:path>
              <a:path w="2840354" h="1071245">
                <a:moveTo>
                  <a:pt x="1547368" y="483362"/>
                </a:moveTo>
                <a:lnTo>
                  <a:pt x="1499743" y="501015"/>
                </a:lnTo>
                <a:lnTo>
                  <a:pt x="1504188" y="512953"/>
                </a:lnTo>
                <a:lnTo>
                  <a:pt x="1551813" y="495173"/>
                </a:lnTo>
                <a:lnTo>
                  <a:pt x="1547368" y="483362"/>
                </a:lnTo>
                <a:close/>
              </a:path>
              <a:path w="2840354" h="1071245">
                <a:moveTo>
                  <a:pt x="1630679" y="452247"/>
                </a:moveTo>
                <a:lnTo>
                  <a:pt x="1583054" y="470027"/>
                </a:lnTo>
                <a:lnTo>
                  <a:pt x="1587500" y="481965"/>
                </a:lnTo>
                <a:lnTo>
                  <a:pt x="1635125" y="464185"/>
                </a:lnTo>
                <a:lnTo>
                  <a:pt x="1630679" y="452247"/>
                </a:lnTo>
                <a:close/>
              </a:path>
              <a:path w="2840354" h="1071245">
                <a:moveTo>
                  <a:pt x="1713992" y="421259"/>
                </a:moveTo>
                <a:lnTo>
                  <a:pt x="1666367" y="439039"/>
                </a:lnTo>
                <a:lnTo>
                  <a:pt x="1670812" y="450977"/>
                </a:lnTo>
                <a:lnTo>
                  <a:pt x="1718437" y="433197"/>
                </a:lnTo>
                <a:lnTo>
                  <a:pt x="1713992" y="421259"/>
                </a:lnTo>
                <a:close/>
              </a:path>
              <a:path w="2840354" h="1071245">
                <a:moveTo>
                  <a:pt x="1797303" y="390271"/>
                </a:moveTo>
                <a:lnTo>
                  <a:pt x="1749678" y="408051"/>
                </a:lnTo>
                <a:lnTo>
                  <a:pt x="1754124" y="419862"/>
                </a:lnTo>
                <a:lnTo>
                  <a:pt x="1801749" y="402209"/>
                </a:lnTo>
                <a:lnTo>
                  <a:pt x="1797303" y="390271"/>
                </a:lnTo>
                <a:close/>
              </a:path>
              <a:path w="2840354" h="1071245">
                <a:moveTo>
                  <a:pt x="1880616" y="359283"/>
                </a:moveTo>
                <a:lnTo>
                  <a:pt x="1832991" y="377063"/>
                </a:lnTo>
                <a:lnTo>
                  <a:pt x="1837436" y="388874"/>
                </a:lnTo>
                <a:lnTo>
                  <a:pt x="1885061" y="371221"/>
                </a:lnTo>
                <a:lnTo>
                  <a:pt x="1880616" y="359283"/>
                </a:lnTo>
                <a:close/>
              </a:path>
              <a:path w="2840354" h="1071245">
                <a:moveTo>
                  <a:pt x="1963927" y="328295"/>
                </a:moveTo>
                <a:lnTo>
                  <a:pt x="1916302" y="346075"/>
                </a:lnTo>
                <a:lnTo>
                  <a:pt x="1920748" y="357886"/>
                </a:lnTo>
                <a:lnTo>
                  <a:pt x="1968373" y="340233"/>
                </a:lnTo>
                <a:lnTo>
                  <a:pt x="1963927" y="328295"/>
                </a:lnTo>
                <a:close/>
              </a:path>
              <a:path w="2840354" h="1071245">
                <a:moveTo>
                  <a:pt x="2047240" y="297307"/>
                </a:moveTo>
                <a:lnTo>
                  <a:pt x="1999615" y="315087"/>
                </a:lnTo>
                <a:lnTo>
                  <a:pt x="2004060" y="326898"/>
                </a:lnTo>
                <a:lnTo>
                  <a:pt x="2051685" y="309245"/>
                </a:lnTo>
                <a:lnTo>
                  <a:pt x="2047240" y="297307"/>
                </a:lnTo>
                <a:close/>
              </a:path>
              <a:path w="2840354" h="1071245">
                <a:moveTo>
                  <a:pt x="2130552" y="266319"/>
                </a:moveTo>
                <a:lnTo>
                  <a:pt x="2082927" y="283972"/>
                </a:lnTo>
                <a:lnTo>
                  <a:pt x="2087372" y="295910"/>
                </a:lnTo>
                <a:lnTo>
                  <a:pt x="2134997" y="278257"/>
                </a:lnTo>
                <a:lnTo>
                  <a:pt x="2130552" y="266319"/>
                </a:lnTo>
                <a:close/>
              </a:path>
              <a:path w="2840354" h="1071245">
                <a:moveTo>
                  <a:pt x="2213864" y="235331"/>
                </a:moveTo>
                <a:lnTo>
                  <a:pt x="2166239" y="252984"/>
                </a:lnTo>
                <a:lnTo>
                  <a:pt x="2170684" y="264922"/>
                </a:lnTo>
                <a:lnTo>
                  <a:pt x="2218309" y="247269"/>
                </a:lnTo>
                <a:lnTo>
                  <a:pt x="2213864" y="235331"/>
                </a:lnTo>
                <a:close/>
              </a:path>
              <a:path w="2840354" h="1071245">
                <a:moveTo>
                  <a:pt x="2297176" y="204343"/>
                </a:moveTo>
                <a:lnTo>
                  <a:pt x="2249551" y="221996"/>
                </a:lnTo>
                <a:lnTo>
                  <a:pt x="2253996" y="233934"/>
                </a:lnTo>
                <a:lnTo>
                  <a:pt x="2301621" y="216281"/>
                </a:lnTo>
                <a:lnTo>
                  <a:pt x="2297176" y="204343"/>
                </a:lnTo>
                <a:close/>
              </a:path>
              <a:path w="2840354" h="1071245">
                <a:moveTo>
                  <a:pt x="2380488" y="173355"/>
                </a:moveTo>
                <a:lnTo>
                  <a:pt x="2332990" y="191008"/>
                </a:lnTo>
                <a:lnTo>
                  <a:pt x="2337307" y="202946"/>
                </a:lnTo>
                <a:lnTo>
                  <a:pt x="2384932" y="185293"/>
                </a:lnTo>
                <a:lnTo>
                  <a:pt x="2380488" y="173355"/>
                </a:lnTo>
                <a:close/>
              </a:path>
              <a:path w="2840354" h="1071245">
                <a:moveTo>
                  <a:pt x="2463927" y="142367"/>
                </a:moveTo>
                <a:lnTo>
                  <a:pt x="2416302" y="160020"/>
                </a:lnTo>
                <a:lnTo>
                  <a:pt x="2420620" y="171958"/>
                </a:lnTo>
                <a:lnTo>
                  <a:pt x="2468245" y="154178"/>
                </a:lnTo>
                <a:lnTo>
                  <a:pt x="2463927" y="142367"/>
                </a:lnTo>
                <a:close/>
              </a:path>
              <a:path w="2840354" h="1071245">
                <a:moveTo>
                  <a:pt x="2547239" y="111379"/>
                </a:moveTo>
                <a:lnTo>
                  <a:pt x="2499614" y="129032"/>
                </a:lnTo>
                <a:lnTo>
                  <a:pt x="2504059" y="140970"/>
                </a:lnTo>
                <a:lnTo>
                  <a:pt x="2551556" y="123190"/>
                </a:lnTo>
                <a:lnTo>
                  <a:pt x="2547239" y="111379"/>
                </a:lnTo>
                <a:close/>
              </a:path>
              <a:path w="2840354" h="1071245">
                <a:moveTo>
                  <a:pt x="2630551" y="80391"/>
                </a:moveTo>
                <a:lnTo>
                  <a:pt x="2582926" y="98044"/>
                </a:lnTo>
                <a:lnTo>
                  <a:pt x="2587371" y="109982"/>
                </a:lnTo>
                <a:lnTo>
                  <a:pt x="2634996" y="92201"/>
                </a:lnTo>
                <a:lnTo>
                  <a:pt x="2630551" y="80391"/>
                </a:lnTo>
                <a:close/>
              </a:path>
              <a:path w="2840354" h="1071245">
                <a:moveTo>
                  <a:pt x="2713863" y="49403"/>
                </a:moveTo>
                <a:lnTo>
                  <a:pt x="2666238" y="67056"/>
                </a:lnTo>
                <a:lnTo>
                  <a:pt x="2670682" y="78994"/>
                </a:lnTo>
                <a:lnTo>
                  <a:pt x="2718307" y="61213"/>
                </a:lnTo>
                <a:lnTo>
                  <a:pt x="2713863" y="49403"/>
                </a:lnTo>
                <a:close/>
              </a:path>
              <a:path w="2840354" h="1071245">
                <a:moveTo>
                  <a:pt x="2825025" y="25273"/>
                </a:moveTo>
                <a:lnTo>
                  <a:pt x="2778379" y="25273"/>
                </a:lnTo>
                <a:lnTo>
                  <a:pt x="2782824" y="37211"/>
                </a:lnTo>
                <a:lnTo>
                  <a:pt x="2770891" y="41678"/>
                </a:lnTo>
                <a:lnTo>
                  <a:pt x="2781935" y="71374"/>
                </a:lnTo>
                <a:lnTo>
                  <a:pt x="2825025" y="25273"/>
                </a:lnTo>
                <a:close/>
              </a:path>
              <a:path w="2840354" h="1071245">
                <a:moveTo>
                  <a:pt x="2766451" y="29739"/>
                </a:moveTo>
                <a:lnTo>
                  <a:pt x="2749550" y="36068"/>
                </a:lnTo>
                <a:lnTo>
                  <a:pt x="2753995" y="48006"/>
                </a:lnTo>
                <a:lnTo>
                  <a:pt x="2770891" y="41678"/>
                </a:lnTo>
                <a:lnTo>
                  <a:pt x="2766451" y="29739"/>
                </a:lnTo>
                <a:close/>
              </a:path>
              <a:path w="2840354" h="1071245">
                <a:moveTo>
                  <a:pt x="2778379" y="25273"/>
                </a:moveTo>
                <a:lnTo>
                  <a:pt x="2766451" y="29739"/>
                </a:lnTo>
                <a:lnTo>
                  <a:pt x="2770891" y="41678"/>
                </a:lnTo>
                <a:lnTo>
                  <a:pt x="2782824" y="37211"/>
                </a:lnTo>
                <a:lnTo>
                  <a:pt x="2778379" y="25273"/>
                </a:lnTo>
                <a:close/>
              </a:path>
              <a:path w="2840354" h="1071245">
                <a:moveTo>
                  <a:pt x="2755392" y="0"/>
                </a:moveTo>
                <a:lnTo>
                  <a:pt x="2766451" y="29739"/>
                </a:lnTo>
                <a:lnTo>
                  <a:pt x="2778379" y="25273"/>
                </a:lnTo>
                <a:lnTo>
                  <a:pt x="2825025" y="25273"/>
                </a:lnTo>
                <a:lnTo>
                  <a:pt x="2840101" y="9144"/>
                </a:lnTo>
                <a:lnTo>
                  <a:pt x="27553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5" name="Octagon 44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08769"/>
            <a:ext cx="10515240" cy="1325160"/>
          </a:xfrm>
        </p:spPr>
        <p:txBody>
          <a:bodyPr/>
          <a:lstStyle/>
          <a:p>
            <a:r>
              <a:rPr lang="en-IN" sz="4000" spc="-50" dirty="0"/>
              <a:t>OUT </a:t>
            </a:r>
            <a:r>
              <a:rPr lang="en-IN" sz="4000" spc="-170" dirty="0"/>
              <a:t>Simulation</a:t>
            </a:r>
            <a:r>
              <a:rPr lang="en-IN" sz="4000" spc="-525" dirty="0"/>
              <a:t>  </a:t>
            </a:r>
            <a:r>
              <a:rPr lang="en-IN" sz="4000" spc="-145" dirty="0"/>
              <a:t>Output</a:t>
            </a:r>
            <a:endParaRPr lang="en-US" sz="4000" dirty="0"/>
          </a:p>
        </p:txBody>
      </p:sp>
      <p:grpSp>
        <p:nvGrpSpPr>
          <p:cNvPr id="6" name="object 21">
            <a:extLst>
              <a:ext uri="{FF2B5EF4-FFF2-40B4-BE49-F238E27FC236}">
                <a16:creationId xmlns:a16="http://schemas.microsoft.com/office/drawing/2014/main" id="{19C6BBBF-78CD-432D-A828-48A684A305FD}"/>
              </a:ext>
            </a:extLst>
          </p:cNvPr>
          <p:cNvGrpSpPr/>
          <p:nvPr/>
        </p:nvGrpSpPr>
        <p:grpSpPr>
          <a:xfrm>
            <a:off x="5940371" y="2448359"/>
            <a:ext cx="4194678" cy="349546"/>
            <a:chOff x="5266054" y="2802342"/>
            <a:chExt cx="4492719" cy="197312"/>
          </a:xfrm>
        </p:grpSpPr>
        <p:sp>
          <p:nvSpPr>
            <p:cNvPr id="7" name="object 22">
              <a:extLst>
                <a:ext uri="{FF2B5EF4-FFF2-40B4-BE49-F238E27FC236}">
                  <a16:creationId xmlns:a16="http://schemas.microsoft.com/office/drawing/2014/main" id="{0804B6E6-90C8-45F2-AE1D-C80DA97F66B4}"/>
                </a:ext>
              </a:extLst>
            </p:cNvPr>
            <p:cNvSpPr/>
            <p:nvPr/>
          </p:nvSpPr>
          <p:spPr>
            <a:xfrm>
              <a:off x="5266054" y="2829351"/>
              <a:ext cx="3314968" cy="152692"/>
            </a:xfrm>
            <a:custGeom>
              <a:avLst/>
              <a:gdLst/>
              <a:ahLst/>
              <a:cxnLst/>
              <a:rect l="l" t="t" r="r" b="b"/>
              <a:pathLst>
                <a:path w="2898775" h="187960">
                  <a:moveTo>
                    <a:pt x="0" y="187451"/>
                  </a:moveTo>
                  <a:lnTo>
                    <a:pt x="1226" y="150947"/>
                  </a:lnTo>
                  <a:lnTo>
                    <a:pt x="4572" y="121158"/>
                  </a:lnTo>
                  <a:lnTo>
                    <a:pt x="9536" y="101084"/>
                  </a:lnTo>
                  <a:lnTo>
                    <a:pt x="15620" y="93725"/>
                  </a:lnTo>
                  <a:lnTo>
                    <a:pt x="1433702" y="93725"/>
                  </a:lnTo>
                  <a:lnTo>
                    <a:pt x="1439787" y="86367"/>
                  </a:lnTo>
                  <a:lnTo>
                    <a:pt x="1444751" y="66294"/>
                  </a:lnTo>
                  <a:lnTo>
                    <a:pt x="1448097" y="36504"/>
                  </a:lnTo>
                  <a:lnTo>
                    <a:pt x="1449323" y="0"/>
                  </a:lnTo>
                  <a:lnTo>
                    <a:pt x="1450550" y="36504"/>
                  </a:lnTo>
                  <a:lnTo>
                    <a:pt x="1453895" y="66294"/>
                  </a:lnTo>
                  <a:lnTo>
                    <a:pt x="1458860" y="86367"/>
                  </a:lnTo>
                  <a:lnTo>
                    <a:pt x="1464944" y="93725"/>
                  </a:lnTo>
                  <a:lnTo>
                    <a:pt x="2883026" y="93725"/>
                  </a:lnTo>
                  <a:lnTo>
                    <a:pt x="2889111" y="101084"/>
                  </a:lnTo>
                  <a:lnTo>
                    <a:pt x="2894075" y="121158"/>
                  </a:lnTo>
                  <a:lnTo>
                    <a:pt x="2897421" y="150947"/>
                  </a:lnTo>
                  <a:lnTo>
                    <a:pt x="2898647" y="187451"/>
                  </a:lnTo>
                </a:path>
              </a:pathLst>
            </a:custGeom>
            <a:ln w="19811">
              <a:solidFill>
                <a:srgbClr val="6FAC46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42555081-EE53-44A0-9D34-2490E0D1BF55}"/>
                </a:ext>
              </a:extLst>
            </p:cNvPr>
            <p:cNvSpPr/>
            <p:nvPr/>
          </p:nvSpPr>
          <p:spPr>
            <a:xfrm>
              <a:off x="8581022" y="2802342"/>
              <a:ext cx="1177751" cy="197312"/>
            </a:xfrm>
            <a:custGeom>
              <a:avLst/>
              <a:gdLst/>
              <a:ahLst/>
              <a:cxnLst/>
              <a:rect l="l" t="t" r="r" b="b"/>
              <a:pathLst>
                <a:path w="2898775" h="186055">
                  <a:moveTo>
                    <a:pt x="0" y="185928"/>
                  </a:moveTo>
                  <a:lnTo>
                    <a:pt x="1224" y="149756"/>
                  </a:lnTo>
                  <a:lnTo>
                    <a:pt x="4556" y="120205"/>
                  </a:lnTo>
                  <a:lnTo>
                    <a:pt x="9483" y="100274"/>
                  </a:lnTo>
                  <a:lnTo>
                    <a:pt x="15494" y="92964"/>
                  </a:lnTo>
                  <a:lnTo>
                    <a:pt x="1433829" y="92964"/>
                  </a:lnTo>
                  <a:lnTo>
                    <a:pt x="1439840" y="85653"/>
                  </a:lnTo>
                  <a:lnTo>
                    <a:pt x="1444767" y="65722"/>
                  </a:lnTo>
                  <a:lnTo>
                    <a:pt x="1448099" y="36171"/>
                  </a:lnTo>
                  <a:lnTo>
                    <a:pt x="1449324" y="0"/>
                  </a:lnTo>
                  <a:lnTo>
                    <a:pt x="1450548" y="36171"/>
                  </a:lnTo>
                  <a:lnTo>
                    <a:pt x="1453880" y="65722"/>
                  </a:lnTo>
                  <a:lnTo>
                    <a:pt x="1458807" y="85653"/>
                  </a:lnTo>
                  <a:lnTo>
                    <a:pt x="1464818" y="92964"/>
                  </a:lnTo>
                  <a:lnTo>
                    <a:pt x="2883154" y="92964"/>
                  </a:lnTo>
                  <a:lnTo>
                    <a:pt x="2889164" y="100274"/>
                  </a:lnTo>
                  <a:lnTo>
                    <a:pt x="2894091" y="120205"/>
                  </a:lnTo>
                  <a:lnTo>
                    <a:pt x="2897423" y="149756"/>
                  </a:lnTo>
                  <a:lnTo>
                    <a:pt x="2898648" y="185928"/>
                  </a:lnTo>
                </a:path>
              </a:pathLst>
            </a:custGeom>
            <a:ln w="19812">
              <a:solidFill>
                <a:srgbClr val="4471C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1" name="object 22">
            <a:extLst>
              <a:ext uri="{FF2B5EF4-FFF2-40B4-BE49-F238E27FC236}">
                <a16:creationId xmlns:a16="http://schemas.microsoft.com/office/drawing/2014/main" id="{1A2AE330-986C-4F99-B063-017C24A25325}"/>
              </a:ext>
            </a:extLst>
          </p:cNvPr>
          <p:cNvSpPr txBox="1"/>
          <p:nvPr/>
        </p:nvSpPr>
        <p:spPr>
          <a:xfrm>
            <a:off x="7094434" y="2290767"/>
            <a:ext cx="8369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rlito"/>
                <a:cs typeface="Carlito"/>
              </a:rPr>
              <a:t>Fetching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Cycle</a:t>
            </a:r>
          </a:p>
        </p:txBody>
      </p:sp>
      <p:sp>
        <p:nvSpPr>
          <p:cNvPr id="14" name="object 23">
            <a:extLst>
              <a:ext uri="{FF2B5EF4-FFF2-40B4-BE49-F238E27FC236}">
                <a16:creationId xmlns:a16="http://schemas.microsoft.com/office/drawing/2014/main" id="{595E7446-C2CA-4D97-A841-DB84803D7E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72462" y="2290767"/>
            <a:ext cx="962586" cy="195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Execution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</a:t>
            </a:r>
            <a:r>
              <a:rPr lang="en-US" sz="1100" dirty="0">
                <a:latin typeface="Carlito"/>
                <a:cs typeface="Carlito"/>
              </a:rPr>
              <a:t>cle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9BC108C3-F78B-4B21-987F-850690C34255}"/>
              </a:ext>
            </a:extLst>
          </p:cNvPr>
          <p:cNvSpPr txBox="1"/>
          <p:nvPr/>
        </p:nvSpPr>
        <p:spPr>
          <a:xfrm>
            <a:off x="10475213" y="2742777"/>
            <a:ext cx="98551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spc="-5" dirty="0">
                <a:latin typeface="Carlito"/>
                <a:cs typeface="Carlito"/>
              </a:rPr>
              <a:t>OUT </a:t>
            </a:r>
            <a:r>
              <a:rPr sz="1100" dirty="0">
                <a:latin typeface="Carlito"/>
                <a:cs typeface="Carlito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31A4-1DED-41CD-954F-EB3E85F78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3" t="15891" r="24010" b="54818"/>
          <a:stretch/>
        </p:blipFill>
        <p:spPr>
          <a:xfrm>
            <a:off x="633047" y="3258295"/>
            <a:ext cx="10720272" cy="3100301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D6F87D7E-3496-4DE5-B263-E639FD01E1A6}"/>
              </a:ext>
            </a:extLst>
          </p:cNvPr>
          <p:cNvSpPr/>
          <p:nvPr/>
        </p:nvSpPr>
        <p:spPr>
          <a:xfrm rot="16200000">
            <a:off x="9547777" y="2642625"/>
            <a:ext cx="95007" cy="107953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249D84-3412-4536-913F-5CAECD4DBE7F}"/>
              </a:ext>
            </a:extLst>
          </p:cNvPr>
          <p:cNvSpPr/>
          <p:nvPr/>
        </p:nvSpPr>
        <p:spPr>
          <a:xfrm rot="16200000">
            <a:off x="8428211" y="2648050"/>
            <a:ext cx="176980" cy="1037456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7F5AA81-199C-4B0D-A5D1-59E3F963DC0E}"/>
              </a:ext>
            </a:extLst>
          </p:cNvPr>
          <p:cNvSpPr/>
          <p:nvPr/>
        </p:nvSpPr>
        <p:spPr>
          <a:xfrm rot="16200000">
            <a:off x="7384328" y="2655423"/>
            <a:ext cx="204582" cy="102270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7768145-9E53-4489-8D45-4AB10BA6F789}"/>
              </a:ext>
            </a:extLst>
          </p:cNvPr>
          <p:cNvSpPr/>
          <p:nvPr/>
        </p:nvSpPr>
        <p:spPr>
          <a:xfrm rot="16200000">
            <a:off x="6347434" y="2651855"/>
            <a:ext cx="129148" cy="10672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8D4CA-AEF5-440B-A8A6-7750D5AA06B9}"/>
              </a:ext>
            </a:extLst>
          </p:cNvPr>
          <p:cNvSpPr/>
          <p:nvPr/>
        </p:nvSpPr>
        <p:spPr>
          <a:xfrm>
            <a:off x="5704519" y="2916570"/>
            <a:ext cx="4874386" cy="124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 state        T2 state        T3 state      T4 state   </a:t>
            </a: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890A896C-B447-4D15-9130-E3DF07FC487B}"/>
              </a:ext>
            </a:extLst>
          </p:cNvPr>
          <p:cNvSpPr/>
          <p:nvPr/>
        </p:nvSpPr>
        <p:spPr>
          <a:xfrm>
            <a:off x="9424792" y="4557225"/>
            <a:ext cx="914400" cy="1571625"/>
          </a:xfrm>
          <a:custGeom>
            <a:avLst/>
            <a:gdLst/>
            <a:ahLst/>
            <a:cxnLst/>
            <a:rect l="l" t="t" r="r" b="b"/>
            <a:pathLst>
              <a:path w="914400" h="1571625">
                <a:moveTo>
                  <a:pt x="0" y="785622"/>
                </a:moveTo>
                <a:lnTo>
                  <a:pt x="1254" y="726996"/>
                </a:lnTo>
                <a:lnTo>
                  <a:pt x="4957" y="669540"/>
                </a:lnTo>
                <a:lnTo>
                  <a:pt x="11022" y="613405"/>
                </a:lnTo>
                <a:lnTo>
                  <a:pt x="19359" y="558744"/>
                </a:lnTo>
                <a:lnTo>
                  <a:pt x="29881" y="505707"/>
                </a:lnTo>
                <a:lnTo>
                  <a:pt x="42497" y="454447"/>
                </a:lnTo>
                <a:lnTo>
                  <a:pt x="57122" y="405116"/>
                </a:lnTo>
                <a:lnTo>
                  <a:pt x="73664" y="357866"/>
                </a:lnTo>
                <a:lnTo>
                  <a:pt x="92038" y="312850"/>
                </a:lnTo>
                <a:lnTo>
                  <a:pt x="112153" y="270218"/>
                </a:lnTo>
                <a:lnTo>
                  <a:pt x="133921" y="230124"/>
                </a:lnTo>
                <a:lnTo>
                  <a:pt x="157254" y="192718"/>
                </a:lnTo>
                <a:lnTo>
                  <a:pt x="182064" y="158153"/>
                </a:lnTo>
                <a:lnTo>
                  <a:pt x="208262" y="126582"/>
                </a:lnTo>
                <a:lnTo>
                  <a:pt x="235759" y="98156"/>
                </a:lnTo>
                <a:lnTo>
                  <a:pt x="264468" y="73026"/>
                </a:lnTo>
                <a:lnTo>
                  <a:pt x="325165" y="33266"/>
                </a:lnTo>
                <a:lnTo>
                  <a:pt x="389644" y="8519"/>
                </a:lnTo>
                <a:lnTo>
                  <a:pt x="457200" y="0"/>
                </a:lnTo>
                <a:lnTo>
                  <a:pt x="491317" y="2155"/>
                </a:lnTo>
                <a:lnTo>
                  <a:pt x="557423" y="18940"/>
                </a:lnTo>
                <a:lnTo>
                  <a:pt x="620100" y="51346"/>
                </a:lnTo>
                <a:lnTo>
                  <a:pt x="678640" y="98156"/>
                </a:lnTo>
                <a:lnTo>
                  <a:pt x="706137" y="126582"/>
                </a:lnTo>
                <a:lnTo>
                  <a:pt x="732335" y="158153"/>
                </a:lnTo>
                <a:lnTo>
                  <a:pt x="757145" y="192718"/>
                </a:lnTo>
                <a:lnTo>
                  <a:pt x="780478" y="230123"/>
                </a:lnTo>
                <a:lnTo>
                  <a:pt x="802246" y="270218"/>
                </a:lnTo>
                <a:lnTo>
                  <a:pt x="822361" y="312850"/>
                </a:lnTo>
                <a:lnTo>
                  <a:pt x="840735" y="357866"/>
                </a:lnTo>
                <a:lnTo>
                  <a:pt x="857277" y="405116"/>
                </a:lnTo>
                <a:lnTo>
                  <a:pt x="871902" y="454447"/>
                </a:lnTo>
                <a:lnTo>
                  <a:pt x="884518" y="505707"/>
                </a:lnTo>
                <a:lnTo>
                  <a:pt x="895040" y="558744"/>
                </a:lnTo>
                <a:lnTo>
                  <a:pt x="903377" y="613405"/>
                </a:lnTo>
                <a:lnTo>
                  <a:pt x="909442" y="669540"/>
                </a:lnTo>
                <a:lnTo>
                  <a:pt x="913145" y="726996"/>
                </a:lnTo>
                <a:lnTo>
                  <a:pt x="914400" y="785622"/>
                </a:lnTo>
                <a:lnTo>
                  <a:pt x="913145" y="844247"/>
                </a:lnTo>
                <a:lnTo>
                  <a:pt x="909442" y="901703"/>
                </a:lnTo>
                <a:lnTo>
                  <a:pt x="903377" y="957838"/>
                </a:lnTo>
                <a:lnTo>
                  <a:pt x="895040" y="1012499"/>
                </a:lnTo>
                <a:lnTo>
                  <a:pt x="884518" y="1065536"/>
                </a:lnTo>
                <a:lnTo>
                  <a:pt x="871902" y="1116796"/>
                </a:lnTo>
                <a:lnTo>
                  <a:pt x="857277" y="1166127"/>
                </a:lnTo>
                <a:lnTo>
                  <a:pt x="840735" y="1213377"/>
                </a:lnTo>
                <a:lnTo>
                  <a:pt x="822361" y="1258393"/>
                </a:lnTo>
                <a:lnTo>
                  <a:pt x="802246" y="1301025"/>
                </a:lnTo>
                <a:lnTo>
                  <a:pt x="780478" y="1341120"/>
                </a:lnTo>
                <a:lnTo>
                  <a:pt x="757145" y="1378525"/>
                </a:lnTo>
                <a:lnTo>
                  <a:pt x="732335" y="1413090"/>
                </a:lnTo>
                <a:lnTo>
                  <a:pt x="706137" y="1444661"/>
                </a:lnTo>
                <a:lnTo>
                  <a:pt x="678640" y="1473087"/>
                </a:lnTo>
                <a:lnTo>
                  <a:pt x="649931" y="1498217"/>
                </a:lnTo>
                <a:lnTo>
                  <a:pt x="589234" y="1537977"/>
                </a:lnTo>
                <a:lnTo>
                  <a:pt x="524755" y="1562724"/>
                </a:lnTo>
                <a:lnTo>
                  <a:pt x="457200" y="1571244"/>
                </a:lnTo>
                <a:lnTo>
                  <a:pt x="423082" y="1569088"/>
                </a:lnTo>
                <a:lnTo>
                  <a:pt x="356976" y="1552303"/>
                </a:lnTo>
                <a:lnTo>
                  <a:pt x="294299" y="1519897"/>
                </a:lnTo>
                <a:lnTo>
                  <a:pt x="235759" y="1473087"/>
                </a:lnTo>
                <a:lnTo>
                  <a:pt x="208262" y="1444661"/>
                </a:lnTo>
                <a:lnTo>
                  <a:pt x="182064" y="1413090"/>
                </a:lnTo>
                <a:lnTo>
                  <a:pt x="157254" y="1378525"/>
                </a:lnTo>
                <a:lnTo>
                  <a:pt x="133921" y="1341120"/>
                </a:lnTo>
                <a:lnTo>
                  <a:pt x="112153" y="1301025"/>
                </a:lnTo>
                <a:lnTo>
                  <a:pt x="92038" y="1258393"/>
                </a:lnTo>
                <a:lnTo>
                  <a:pt x="73664" y="1213377"/>
                </a:lnTo>
                <a:lnTo>
                  <a:pt x="57122" y="1166127"/>
                </a:lnTo>
                <a:lnTo>
                  <a:pt x="42497" y="1116796"/>
                </a:lnTo>
                <a:lnTo>
                  <a:pt x="29881" y="1065536"/>
                </a:lnTo>
                <a:lnTo>
                  <a:pt x="19359" y="1012499"/>
                </a:lnTo>
                <a:lnTo>
                  <a:pt x="11022" y="957838"/>
                </a:lnTo>
                <a:lnTo>
                  <a:pt x="4957" y="901703"/>
                </a:lnTo>
                <a:lnTo>
                  <a:pt x="1254" y="844247"/>
                </a:lnTo>
                <a:lnTo>
                  <a:pt x="0" y="785622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769DC469-56DC-433D-898C-874531D4A0A9}"/>
              </a:ext>
            </a:extLst>
          </p:cNvPr>
          <p:cNvSpPr/>
          <p:nvPr/>
        </p:nvSpPr>
        <p:spPr>
          <a:xfrm>
            <a:off x="9649303" y="2991714"/>
            <a:ext cx="825910" cy="1666568"/>
          </a:xfrm>
          <a:custGeom>
            <a:avLst/>
            <a:gdLst/>
            <a:ahLst/>
            <a:cxnLst/>
            <a:rect l="l" t="t" r="r" b="b"/>
            <a:pathLst>
              <a:path w="2840354" h="1071245">
                <a:moveTo>
                  <a:pt x="47498" y="1041273"/>
                </a:moveTo>
                <a:lnTo>
                  <a:pt x="0" y="1058926"/>
                </a:lnTo>
                <a:lnTo>
                  <a:pt x="4318" y="1070864"/>
                </a:lnTo>
                <a:lnTo>
                  <a:pt x="51943" y="1053084"/>
                </a:lnTo>
                <a:lnTo>
                  <a:pt x="47498" y="1041273"/>
                </a:lnTo>
                <a:close/>
              </a:path>
              <a:path w="2840354" h="1071245">
                <a:moveTo>
                  <a:pt x="130937" y="1010285"/>
                </a:moveTo>
                <a:lnTo>
                  <a:pt x="83312" y="1027938"/>
                </a:lnTo>
                <a:lnTo>
                  <a:pt x="87629" y="1039876"/>
                </a:lnTo>
                <a:lnTo>
                  <a:pt x="135254" y="1022096"/>
                </a:lnTo>
                <a:lnTo>
                  <a:pt x="130937" y="1010285"/>
                </a:lnTo>
                <a:close/>
              </a:path>
              <a:path w="2840354" h="1071245">
                <a:moveTo>
                  <a:pt x="214249" y="979297"/>
                </a:moveTo>
                <a:lnTo>
                  <a:pt x="166624" y="996950"/>
                </a:lnTo>
                <a:lnTo>
                  <a:pt x="171069" y="1008888"/>
                </a:lnTo>
                <a:lnTo>
                  <a:pt x="218567" y="991108"/>
                </a:lnTo>
                <a:lnTo>
                  <a:pt x="214249" y="979297"/>
                </a:lnTo>
                <a:close/>
              </a:path>
              <a:path w="2840354" h="1071245">
                <a:moveTo>
                  <a:pt x="297561" y="948309"/>
                </a:moveTo>
                <a:lnTo>
                  <a:pt x="249936" y="965962"/>
                </a:lnTo>
                <a:lnTo>
                  <a:pt x="254380" y="977900"/>
                </a:lnTo>
                <a:lnTo>
                  <a:pt x="302005" y="960120"/>
                </a:lnTo>
                <a:lnTo>
                  <a:pt x="297561" y="948309"/>
                </a:lnTo>
                <a:close/>
              </a:path>
              <a:path w="2840354" h="1071245">
                <a:moveTo>
                  <a:pt x="380873" y="917194"/>
                </a:moveTo>
                <a:lnTo>
                  <a:pt x="333248" y="934974"/>
                </a:lnTo>
                <a:lnTo>
                  <a:pt x="337693" y="946912"/>
                </a:lnTo>
                <a:lnTo>
                  <a:pt x="385318" y="929132"/>
                </a:lnTo>
                <a:lnTo>
                  <a:pt x="380873" y="917194"/>
                </a:lnTo>
                <a:close/>
              </a:path>
              <a:path w="2840354" h="1071245">
                <a:moveTo>
                  <a:pt x="464185" y="886206"/>
                </a:moveTo>
                <a:lnTo>
                  <a:pt x="416560" y="903986"/>
                </a:lnTo>
                <a:lnTo>
                  <a:pt x="421004" y="915924"/>
                </a:lnTo>
                <a:lnTo>
                  <a:pt x="468629" y="898144"/>
                </a:lnTo>
                <a:lnTo>
                  <a:pt x="464185" y="886206"/>
                </a:lnTo>
                <a:close/>
              </a:path>
              <a:path w="2840354" h="1071245">
                <a:moveTo>
                  <a:pt x="547497" y="855218"/>
                </a:moveTo>
                <a:lnTo>
                  <a:pt x="499872" y="872998"/>
                </a:lnTo>
                <a:lnTo>
                  <a:pt x="504317" y="884936"/>
                </a:lnTo>
                <a:lnTo>
                  <a:pt x="551942" y="867156"/>
                </a:lnTo>
                <a:lnTo>
                  <a:pt x="547497" y="855218"/>
                </a:lnTo>
                <a:close/>
              </a:path>
              <a:path w="2840354" h="1071245">
                <a:moveTo>
                  <a:pt x="630809" y="824230"/>
                </a:moveTo>
                <a:lnTo>
                  <a:pt x="583184" y="842010"/>
                </a:lnTo>
                <a:lnTo>
                  <a:pt x="587628" y="853821"/>
                </a:lnTo>
                <a:lnTo>
                  <a:pt x="635253" y="836168"/>
                </a:lnTo>
                <a:lnTo>
                  <a:pt x="630809" y="824230"/>
                </a:lnTo>
                <a:close/>
              </a:path>
              <a:path w="2840354" h="1071245">
                <a:moveTo>
                  <a:pt x="714121" y="793242"/>
                </a:moveTo>
                <a:lnTo>
                  <a:pt x="666496" y="811022"/>
                </a:lnTo>
                <a:lnTo>
                  <a:pt x="670941" y="822833"/>
                </a:lnTo>
                <a:lnTo>
                  <a:pt x="718566" y="805180"/>
                </a:lnTo>
                <a:lnTo>
                  <a:pt x="714121" y="793242"/>
                </a:lnTo>
                <a:close/>
              </a:path>
              <a:path w="2840354" h="1071245">
                <a:moveTo>
                  <a:pt x="797432" y="762254"/>
                </a:moveTo>
                <a:lnTo>
                  <a:pt x="749807" y="780034"/>
                </a:lnTo>
                <a:lnTo>
                  <a:pt x="754252" y="791845"/>
                </a:lnTo>
                <a:lnTo>
                  <a:pt x="801877" y="774192"/>
                </a:lnTo>
                <a:lnTo>
                  <a:pt x="797432" y="762254"/>
                </a:lnTo>
                <a:close/>
              </a:path>
              <a:path w="2840354" h="1071245">
                <a:moveTo>
                  <a:pt x="880745" y="731266"/>
                </a:moveTo>
                <a:lnTo>
                  <a:pt x="833120" y="749046"/>
                </a:lnTo>
                <a:lnTo>
                  <a:pt x="837565" y="760857"/>
                </a:lnTo>
                <a:lnTo>
                  <a:pt x="885190" y="743204"/>
                </a:lnTo>
                <a:lnTo>
                  <a:pt x="880745" y="731266"/>
                </a:lnTo>
                <a:close/>
              </a:path>
              <a:path w="2840354" h="1071245">
                <a:moveTo>
                  <a:pt x="964056" y="700278"/>
                </a:moveTo>
                <a:lnTo>
                  <a:pt x="916431" y="717931"/>
                </a:lnTo>
                <a:lnTo>
                  <a:pt x="920876" y="729869"/>
                </a:lnTo>
                <a:lnTo>
                  <a:pt x="968501" y="712216"/>
                </a:lnTo>
                <a:lnTo>
                  <a:pt x="964056" y="700278"/>
                </a:lnTo>
                <a:close/>
              </a:path>
              <a:path w="2840354" h="1071245">
                <a:moveTo>
                  <a:pt x="1047369" y="669290"/>
                </a:moveTo>
                <a:lnTo>
                  <a:pt x="999744" y="686943"/>
                </a:lnTo>
                <a:lnTo>
                  <a:pt x="1004189" y="698881"/>
                </a:lnTo>
                <a:lnTo>
                  <a:pt x="1051814" y="681228"/>
                </a:lnTo>
                <a:lnTo>
                  <a:pt x="1047369" y="669290"/>
                </a:lnTo>
                <a:close/>
              </a:path>
              <a:path w="2840354" h="1071245">
                <a:moveTo>
                  <a:pt x="1130680" y="638302"/>
                </a:moveTo>
                <a:lnTo>
                  <a:pt x="1083055" y="655955"/>
                </a:lnTo>
                <a:lnTo>
                  <a:pt x="1087501" y="667893"/>
                </a:lnTo>
                <a:lnTo>
                  <a:pt x="1135126" y="650240"/>
                </a:lnTo>
                <a:lnTo>
                  <a:pt x="1130680" y="638302"/>
                </a:lnTo>
                <a:close/>
              </a:path>
              <a:path w="2840354" h="1071245">
                <a:moveTo>
                  <a:pt x="1213993" y="607314"/>
                </a:moveTo>
                <a:lnTo>
                  <a:pt x="1166495" y="624967"/>
                </a:lnTo>
                <a:lnTo>
                  <a:pt x="1170813" y="636905"/>
                </a:lnTo>
                <a:lnTo>
                  <a:pt x="1218438" y="619252"/>
                </a:lnTo>
                <a:lnTo>
                  <a:pt x="1213993" y="607314"/>
                </a:lnTo>
                <a:close/>
              </a:path>
              <a:path w="2840354" h="1071245">
                <a:moveTo>
                  <a:pt x="1297431" y="576326"/>
                </a:moveTo>
                <a:lnTo>
                  <a:pt x="1249806" y="593979"/>
                </a:lnTo>
                <a:lnTo>
                  <a:pt x="1254125" y="605917"/>
                </a:lnTo>
                <a:lnTo>
                  <a:pt x="1301750" y="588137"/>
                </a:lnTo>
                <a:lnTo>
                  <a:pt x="1297431" y="576326"/>
                </a:lnTo>
                <a:close/>
              </a:path>
              <a:path w="2840354" h="1071245">
                <a:moveTo>
                  <a:pt x="1380744" y="545338"/>
                </a:moveTo>
                <a:lnTo>
                  <a:pt x="1333119" y="562991"/>
                </a:lnTo>
                <a:lnTo>
                  <a:pt x="1337564" y="574929"/>
                </a:lnTo>
                <a:lnTo>
                  <a:pt x="1385062" y="557149"/>
                </a:lnTo>
                <a:lnTo>
                  <a:pt x="1380744" y="545338"/>
                </a:lnTo>
                <a:close/>
              </a:path>
              <a:path w="2840354" h="1071245">
                <a:moveTo>
                  <a:pt x="1464055" y="514350"/>
                </a:moveTo>
                <a:lnTo>
                  <a:pt x="1416430" y="532003"/>
                </a:lnTo>
                <a:lnTo>
                  <a:pt x="1420876" y="543941"/>
                </a:lnTo>
                <a:lnTo>
                  <a:pt x="1468501" y="526161"/>
                </a:lnTo>
                <a:lnTo>
                  <a:pt x="1464055" y="514350"/>
                </a:lnTo>
                <a:close/>
              </a:path>
              <a:path w="2840354" h="1071245">
                <a:moveTo>
                  <a:pt x="1547368" y="483362"/>
                </a:moveTo>
                <a:lnTo>
                  <a:pt x="1499743" y="501015"/>
                </a:lnTo>
                <a:lnTo>
                  <a:pt x="1504188" y="512953"/>
                </a:lnTo>
                <a:lnTo>
                  <a:pt x="1551813" y="495173"/>
                </a:lnTo>
                <a:lnTo>
                  <a:pt x="1547368" y="483362"/>
                </a:lnTo>
                <a:close/>
              </a:path>
              <a:path w="2840354" h="1071245">
                <a:moveTo>
                  <a:pt x="1630679" y="452247"/>
                </a:moveTo>
                <a:lnTo>
                  <a:pt x="1583054" y="470027"/>
                </a:lnTo>
                <a:lnTo>
                  <a:pt x="1587500" y="481965"/>
                </a:lnTo>
                <a:lnTo>
                  <a:pt x="1635125" y="464185"/>
                </a:lnTo>
                <a:lnTo>
                  <a:pt x="1630679" y="452247"/>
                </a:lnTo>
                <a:close/>
              </a:path>
              <a:path w="2840354" h="1071245">
                <a:moveTo>
                  <a:pt x="1713992" y="421259"/>
                </a:moveTo>
                <a:lnTo>
                  <a:pt x="1666367" y="439039"/>
                </a:lnTo>
                <a:lnTo>
                  <a:pt x="1670812" y="450977"/>
                </a:lnTo>
                <a:lnTo>
                  <a:pt x="1718437" y="433197"/>
                </a:lnTo>
                <a:lnTo>
                  <a:pt x="1713992" y="421259"/>
                </a:lnTo>
                <a:close/>
              </a:path>
              <a:path w="2840354" h="1071245">
                <a:moveTo>
                  <a:pt x="1797303" y="390271"/>
                </a:moveTo>
                <a:lnTo>
                  <a:pt x="1749678" y="408051"/>
                </a:lnTo>
                <a:lnTo>
                  <a:pt x="1754124" y="419862"/>
                </a:lnTo>
                <a:lnTo>
                  <a:pt x="1801749" y="402209"/>
                </a:lnTo>
                <a:lnTo>
                  <a:pt x="1797303" y="390271"/>
                </a:lnTo>
                <a:close/>
              </a:path>
              <a:path w="2840354" h="1071245">
                <a:moveTo>
                  <a:pt x="1880616" y="359283"/>
                </a:moveTo>
                <a:lnTo>
                  <a:pt x="1832991" y="377063"/>
                </a:lnTo>
                <a:lnTo>
                  <a:pt x="1837436" y="388874"/>
                </a:lnTo>
                <a:lnTo>
                  <a:pt x="1885061" y="371221"/>
                </a:lnTo>
                <a:lnTo>
                  <a:pt x="1880616" y="359283"/>
                </a:lnTo>
                <a:close/>
              </a:path>
              <a:path w="2840354" h="1071245">
                <a:moveTo>
                  <a:pt x="1963927" y="328295"/>
                </a:moveTo>
                <a:lnTo>
                  <a:pt x="1916302" y="346075"/>
                </a:lnTo>
                <a:lnTo>
                  <a:pt x="1920748" y="357886"/>
                </a:lnTo>
                <a:lnTo>
                  <a:pt x="1968373" y="340233"/>
                </a:lnTo>
                <a:lnTo>
                  <a:pt x="1963927" y="328295"/>
                </a:lnTo>
                <a:close/>
              </a:path>
              <a:path w="2840354" h="1071245">
                <a:moveTo>
                  <a:pt x="2047240" y="297307"/>
                </a:moveTo>
                <a:lnTo>
                  <a:pt x="1999615" y="315087"/>
                </a:lnTo>
                <a:lnTo>
                  <a:pt x="2004060" y="326898"/>
                </a:lnTo>
                <a:lnTo>
                  <a:pt x="2051685" y="309245"/>
                </a:lnTo>
                <a:lnTo>
                  <a:pt x="2047240" y="297307"/>
                </a:lnTo>
                <a:close/>
              </a:path>
              <a:path w="2840354" h="1071245">
                <a:moveTo>
                  <a:pt x="2130552" y="266319"/>
                </a:moveTo>
                <a:lnTo>
                  <a:pt x="2082927" y="283972"/>
                </a:lnTo>
                <a:lnTo>
                  <a:pt x="2087372" y="295910"/>
                </a:lnTo>
                <a:lnTo>
                  <a:pt x="2134997" y="278257"/>
                </a:lnTo>
                <a:lnTo>
                  <a:pt x="2130552" y="266319"/>
                </a:lnTo>
                <a:close/>
              </a:path>
              <a:path w="2840354" h="1071245">
                <a:moveTo>
                  <a:pt x="2213864" y="235331"/>
                </a:moveTo>
                <a:lnTo>
                  <a:pt x="2166239" y="252984"/>
                </a:lnTo>
                <a:lnTo>
                  <a:pt x="2170684" y="264922"/>
                </a:lnTo>
                <a:lnTo>
                  <a:pt x="2218309" y="247269"/>
                </a:lnTo>
                <a:lnTo>
                  <a:pt x="2213864" y="235331"/>
                </a:lnTo>
                <a:close/>
              </a:path>
              <a:path w="2840354" h="1071245">
                <a:moveTo>
                  <a:pt x="2297176" y="204343"/>
                </a:moveTo>
                <a:lnTo>
                  <a:pt x="2249551" y="221996"/>
                </a:lnTo>
                <a:lnTo>
                  <a:pt x="2253996" y="233934"/>
                </a:lnTo>
                <a:lnTo>
                  <a:pt x="2301621" y="216281"/>
                </a:lnTo>
                <a:lnTo>
                  <a:pt x="2297176" y="204343"/>
                </a:lnTo>
                <a:close/>
              </a:path>
              <a:path w="2840354" h="1071245">
                <a:moveTo>
                  <a:pt x="2380488" y="173355"/>
                </a:moveTo>
                <a:lnTo>
                  <a:pt x="2332990" y="191008"/>
                </a:lnTo>
                <a:lnTo>
                  <a:pt x="2337307" y="202946"/>
                </a:lnTo>
                <a:lnTo>
                  <a:pt x="2384932" y="185293"/>
                </a:lnTo>
                <a:lnTo>
                  <a:pt x="2380488" y="173355"/>
                </a:lnTo>
                <a:close/>
              </a:path>
              <a:path w="2840354" h="1071245">
                <a:moveTo>
                  <a:pt x="2463927" y="142367"/>
                </a:moveTo>
                <a:lnTo>
                  <a:pt x="2416302" y="160020"/>
                </a:lnTo>
                <a:lnTo>
                  <a:pt x="2420620" y="171958"/>
                </a:lnTo>
                <a:lnTo>
                  <a:pt x="2468245" y="154178"/>
                </a:lnTo>
                <a:lnTo>
                  <a:pt x="2463927" y="142367"/>
                </a:lnTo>
                <a:close/>
              </a:path>
              <a:path w="2840354" h="1071245">
                <a:moveTo>
                  <a:pt x="2547239" y="111379"/>
                </a:moveTo>
                <a:lnTo>
                  <a:pt x="2499614" y="129032"/>
                </a:lnTo>
                <a:lnTo>
                  <a:pt x="2504059" y="140970"/>
                </a:lnTo>
                <a:lnTo>
                  <a:pt x="2551556" y="123190"/>
                </a:lnTo>
                <a:lnTo>
                  <a:pt x="2547239" y="111379"/>
                </a:lnTo>
                <a:close/>
              </a:path>
              <a:path w="2840354" h="1071245">
                <a:moveTo>
                  <a:pt x="2630551" y="80391"/>
                </a:moveTo>
                <a:lnTo>
                  <a:pt x="2582926" y="98044"/>
                </a:lnTo>
                <a:lnTo>
                  <a:pt x="2587371" y="109982"/>
                </a:lnTo>
                <a:lnTo>
                  <a:pt x="2634996" y="92201"/>
                </a:lnTo>
                <a:lnTo>
                  <a:pt x="2630551" y="80391"/>
                </a:lnTo>
                <a:close/>
              </a:path>
              <a:path w="2840354" h="1071245">
                <a:moveTo>
                  <a:pt x="2713863" y="49403"/>
                </a:moveTo>
                <a:lnTo>
                  <a:pt x="2666238" y="67056"/>
                </a:lnTo>
                <a:lnTo>
                  <a:pt x="2670682" y="78994"/>
                </a:lnTo>
                <a:lnTo>
                  <a:pt x="2718307" y="61213"/>
                </a:lnTo>
                <a:lnTo>
                  <a:pt x="2713863" y="49403"/>
                </a:lnTo>
                <a:close/>
              </a:path>
              <a:path w="2840354" h="1071245">
                <a:moveTo>
                  <a:pt x="2825025" y="25273"/>
                </a:moveTo>
                <a:lnTo>
                  <a:pt x="2778379" y="25273"/>
                </a:lnTo>
                <a:lnTo>
                  <a:pt x="2782824" y="37211"/>
                </a:lnTo>
                <a:lnTo>
                  <a:pt x="2770891" y="41678"/>
                </a:lnTo>
                <a:lnTo>
                  <a:pt x="2781935" y="71374"/>
                </a:lnTo>
                <a:lnTo>
                  <a:pt x="2825025" y="25273"/>
                </a:lnTo>
                <a:close/>
              </a:path>
              <a:path w="2840354" h="1071245">
                <a:moveTo>
                  <a:pt x="2766451" y="29739"/>
                </a:moveTo>
                <a:lnTo>
                  <a:pt x="2749550" y="36068"/>
                </a:lnTo>
                <a:lnTo>
                  <a:pt x="2753995" y="48006"/>
                </a:lnTo>
                <a:lnTo>
                  <a:pt x="2770891" y="41678"/>
                </a:lnTo>
                <a:lnTo>
                  <a:pt x="2766451" y="29739"/>
                </a:lnTo>
                <a:close/>
              </a:path>
              <a:path w="2840354" h="1071245">
                <a:moveTo>
                  <a:pt x="2778379" y="25273"/>
                </a:moveTo>
                <a:lnTo>
                  <a:pt x="2766451" y="29739"/>
                </a:lnTo>
                <a:lnTo>
                  <a:pt x="2770891" y="41678"/>
                </a:lnTo>
                <a:lnTo>
                  <a:pt x="2782824" y="37211"/>
                </a:lnTo>
                <a:lnTo>
                  <a:pt x="2778379" y="25273"/>
                </a:lnTo>
                <a:close/>
              </a:path>
              <a:path w="2840354" h="1071245">
                <a:moveTo>
                  <a:pt x="2755392" y="0"/>
                </a:moveTo>
                <a:lnTo>
                  <a:pt x="2766451" y="29739"/>
                </a:lnTo>
                <a:lnTo>
                  <a:pt x="2778379" y="25273"/>
                </a:lnTo>
                <a:lnTo>
                  <a:pt x="2825025" y="25273"/>
                </a:lnTo>
                <a:lnTo>
                  <a:pt x="2840101" y="9144"/>
                </a:lnTo>
                <a:lnTo>
                  <a:pt x="27553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0E78E-1E42-4ED9-BDE6-D17D293F2675}"/>
              </a:ext>
            </a:extLst>
          </p:cNvPr>
          <p:cNvSpPr/>
          <p:nvPr/>
        </p:nvSpPr>
        <p:spPr>
          <a:xfrm>
            <a:off x="8819535" y="1048270"/>
            <a:ext cx="2719604" cy="765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Operation: </a:t>
            </a:r>
            <a:r>
              <a:rPr lang="en-US" i="1" dirty="0"/>
              <a:t> </a:t>
            </a:r>
            <a:r>
              <a:rPr lang="en-US" dirty="0"/>
              <a:t>OUT FH</a:t>
            </a:r>
          </a:p>
          <a:p>
            <a:pPr algn="ctr"/>
            <a:r>
              <a:rPr lang="en-US" b="1" i="1" dirty="0"/>
              <a:t>Memory Location:</a:t>
            </a:r>
          </a:p>
          <a:p>
            <a:pPr algn="ctr"/>
            <a:r>
              <a:rPr lang="en-US" dirty="0"/>
              <a:t>4H = EFH </a:t>
            </a:r>
          </a:p>
        </p:txBody>
      </p:sp>
      <p:sp>
        <p:nvSpPr>
          <p:cNvPr id="20" name="Octagon 19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2890-003F-486E-821C-C30CF3B9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-50" dirty="0"/>
              <a:t>HLT </a:t>
            </a:r>
            <a:r>
              <a:rPr lang="en-IN" sz="4000" spc="-170" dirty="0"/>
              <a:t>Simulation</a:t>
            </a:r>
            <a:r>
              <a:rPr lang="en-IN" sz="4000" spc="-525" dirty="0"/>
              <a:t>  </a:t>
            </a:r>
            <a:r>
              <a:rPr lang="en-IN" sz="4000" spc="-145" dirty="0"/>
              <a:t>Output</a:t>
            </a:r>
            <a:endParaRPr lang="en-IN" sz="4000" dirty="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3C78154-2E55-4DE4-8F23-3BBD151BBD94}"/>
              </a:ext>
            </a:extLst>
          </p:cNvPr>
          <p:cNvSpPr/>
          <p:nvPr/>
        </p:nvSpPr>
        <p:spPr>
          <a:xfrm>
            <a:off x="10438920" y="3031727"/>
            <a:ext cx="914400" cy="2440604"/>
          </a:xfrm>
          <a:custGeom>
            <a:avLst/>
            <a:gdLst/>
            <a:ahLst/>
            <a:cxnLst/>
            <a:rect l="l" t="t" r="r" b="b"/>
            <a:pathLst>
              <a:path w="914400" h="1571625">
                <a:moveTo>
                  <a:pt x="0" y="785622"/>
                </a:moveTo>
                <a:lnTo>
                  <a:pt x="1254" y="726996"/>
                </a:lnTo>
                <a:lnTo>
                  <a:pt x="4957" y="669540"/>
                </a:lnTo>
                <a:lnTo>
                  <a:pt x="11022" y="613405"/>
                </a:lnTo>
                <a:lnTo>
                  <a:pt x="19359" y="558744"/>
                </a:lnTo>
                <a:lnTo>
                  <a:pt x="29881" y="505707"/>
                </a:lnTo>
                <a:lnTo>
                  <a:pt x="42497" y="454447"/>
                </a:lnTo>
                <a:lnTo>
                  <a:pt x="57122" y="405116"/>
                </a:lnTo>
                <a:lnTo>
                  <a:pt x="73664" y="357866"/>
                </a:lnTo>
                <a:lnTo>
                  <a:pt x="92038" y="312850"/>
                </a:lnTo>
                <a:lnTo>
                  <a:pt x="112153" y="270218"/>
                </a:lnTo>
                <a:lnTo>
                  <a:pt x="133921" y="230124"/>
                </a:lnTo>
                <a:lnTo>
                  <a:pt x="157254" y="192718"/>
                </a:lnTo>
                <a:lnTo>
                  <a:pt x="182064" y="158153"/>
                </a:lnTo>
                <a:lnTo>
                  <a:pt x="208262" y="126582"/>
                </a:lnTo>
                <a:lnTo>
                  <a:pt x="235759" y="98156"/>
                </a:lnTo>
                <a:lnTo>
                  <a:pt x="264468" y="73026"/>
                </a:lnTo>
                <a:lnTo>
                  <a:pt x="325165" y="33266"/>
                </a:lnTo>
                <a:lnTo>
                  <a:pt x="389644" y="8519"/>
                </a:lnTo>
                <a:lnTo>
                  <a:pt x="457200" y="0"/>
                </a:lnTo>
                <a:lnTo>
                  <a:pt x="491317" y="2155"/>
                </a:lnTo>
                <a:lnTo>
                  <a:pt x="557423" y="18940"/>
                </a:lnTo>
                <a:lnTo>
                  <a:pt x="620100" y="51346"/>
                </a:lnTo>
                <a:lnTo>
                  <a:pt x="678640" y="98156"/>
                </a:lnTo>
                <a:lnTo>
                  <a:pt x="706137" y="126582"/>
                </a:lnTo>
                <a:lnTo>
                  <a:pt x="732335" y="158153"/>
                </a:lnTo>
                <a:lnTo>
                  <a:pt x="757145" y="192718"/>
                </a:lnTo>
                <a:lnTo>
                  <a:pt x="780478" y="230123"/>
                </a:lnTo>
                <a:lnTo>
                  <a:pt x="802246" y="270218"/>
                </a:lnTo>
                <a:lnTo>
                  <a:pt x="822361" y="312850"/>
                </a:lnTo>
                <a:lnTo>
                  <a:pt x="840735" y="357866"/>
                </a:lnTo>
                <a:lnTo>
                  <a:pt x="857277" y="405116"/>
                </a:lnTo>
                <a:lnTo>
                  <a:pt x="871902" y="454447"/>
                </a:lnTo>
                <a:lnTo>
                  <a:pt x="884518" y="505707"/>
                </a:lnTo>
                <a:lnTo>
                  <a:pt x="895040" y="558744"/>
                </a:lnTo>
                <a:lnTo>
                  <a:pt x="903377" y="613405"/>
                </a:lnTo>
                <a:lnTo>
                  <a:pt x="909442" y="669540"/>
                </a:lnTo>
                <a:lnTo>
                  <a:pt x="913145" y="726996"/>
                </a:lnTo>
                <a:lnTo>
                  <a:pt x="914400" y="785622"/>
                </a:lnTo>
                <a:lnTo>
                  <a:pt x="913145" y="844247"/>
                </a:lnTo>
                <a:lnTo>
                  <a:pt x="909442" y="901703"/>
                </a:lnTo>
                <a:lnTo>
                  <a:pt x="903377" y="957838"/>
                </a:lnTo>
                <a:lnTo>
                  <a:pt x="895040" y="1012499"/>
                </a:lnTo>
                <a:lnTo>
                  <a:pt x="884518" y="1065536"/>
                </a:lnTo>
                <a:lnTo>
                  <a:pt x="871902" y="1116796"/>
                </a:lnTo>
                <a:lnTo>
                  <a:pt x="857277" y="1166127"/>
                </a:lnTo>
                <a:lnTo>
                  <a:pt x="840735" y="1213377"/>
                </a:lnTo>
                <a:lnTo>
                  <a:pt x="822361" y="1258393"/>
                </a:lnTo>
                <a:lnTo>
                  <a:pt x="802246" y="1301025"/>
                </a:lnTo>
                <a:lnTo>
                  <a:pt x="780478" y="1341120"/>
                </a:lnTo>
                <a:lnTo>
                  <a:pt x="757145" y="1378525"/>
                </a:lnTo>
                <a:lnTo>
                  <a:pt x="732335" y="1413090"/>
                </a:lnTo>
                <a:lnTo>
                  <a:pt x="706137" y="1444661"/>
                </a:lnTo>
                <a:lnTo>
                  <a:pt x="678640" y="1473087"/>
                </a:lnTo>
                <a:lnTo>
                  <a:pt x="649931" y="1498217"/>
                </a:lnTo>
                <a:lnTo>
                  <a:pt x="589234" y="1537977"/>
                </a:lnTo>
                <a:lnTo>
                  <a:pt x="524755" y="1562724"/>
                </a:lnTo>
                <a:lnTo>
                  <a:pt x="457200" y="1571244"/>
                </a:lnTo>
                <a:lnTo>
                  <a:pt x="423082" y="1569088"/>
                </a:lnTo>
                <a:lnTo>
                  <a:pt x="356976" y="1552303"/>
                </a:lnTo>
                <a:lnTo>
                  <a:pt x="294299" y="1519897"/>
                </a:lnTo>
                <a:lnTo>
                  <a:pt x="235759" y="1473087"/>
                </a:lnTo>
                <a:lnTo>
                  <a:pt x="208262" y="1444661"/>
                </a:lnTo>
                <a:lnTo>
                  <a:pt x="182064" y="1413090"/>
                </a:lnTo>
                <a:lnTo>
                  <a:pt x="157254" y="1378525"/>
                </a:lnTo>
                <a:lnTo>
                  <a:pt x="133921" y="1341120"/>
                </a:lnTo>
                <a:lnTo>
                  <a:pt x="112153" y="1301025"/>
                </a:lnTo>
                <a:lnTo>
                  <a:pt x="92038" y="1258393"/>
                </a:lnTo>
                <a:lnTo>
                  <a:pt x="73664" y="1213377"/>
                </a:lnTo>
                <a:lnTo>
                  <a:pt x="57122" y="1166127"/>
                </a:lnTo>
                <a:lnTo>
                  <a:pt x="42497" y="1116796"/>
                </a:lnTo>
                <a:lnTo>
                  <a:pt x="29881" y="1065536"/>
                </a:lnTo>
                <a:lnTo>
                  <a:pt x="19359" y="1012499"/>
                </a:lnTo>
                <a:lnTo>
                  <a:pt x="11022" y="957838"/>
                </a:lnTo>
                <a:lnTo>
                  <a:pt x="4957" y="901703"/>
                </a:lnTo>
                <a:lnTo>
                  <a:pt x="1254" y="844247"/>
                </a:lnTo>
                <a:lnTo>
                  <a:pt x="0" y="785622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250EFA2-B197-4B8E-93C1-6AA9DF1CEAE7}"/>
              </a:ext>
            </a:extLst>
          </p:cNvPr>
          <p:cNvSpPr txBox="1"/>
          <p:nvPr/>
        </p:nvSpPr>
        <p:spPr>
          <a:xfrm>
            <a:off x="11108001" y="2154802"/>
            <a:ext cx="892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rlito"/>
                <a:cs typeface="Carlito"/>
              </a:rPr>
              <a:t>Stop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Operation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F059B5F5-593A-4AC5-8426-EF65EF89A3EE}"/>
              </a:ext>
            </a:extLst>
          </p:cNvPr>
          <p:cNvSpPr/>
          <p:nvPr/>
        </p:nvSpPr>
        <p:spPr>
          <a:xfrm>
            <a:off x="7285703" y="2367864"/>
            <a:ext cx="3996813" cy="198355"/>
          </a:xfrm>
          <a:custGeom>
            <a:avLst/>
            <a:gdLst/>
            <a:ahLst/>
            <a:cxnLst/>
            <a:rect l="l" t="t" r="r" b="b"/>
            <a:pathLst>
              <a:path w="2898775" h="187960">
                <a:moveTo>
                  <a:pt x="0" y="187451"/>
                </a:moveTo>
                <a:lnTo>
                  <a:pt x="1226" y="150947"/>
                </a:lnTo>
                <a:lnTo>
                  <a:pt x="4572" y="121158"/>
                </a:lnTo>
                <a:lnTo>
                  <a:pt x="9536" y="101084"/>
                </a:lnTo>
                <a:lnTo>
                  <a:pt x="15621" y="93725"/>
                </a:lnTo>
                <a:lnTo>
                  <a:pt x="1433703" y="93725"/>
                </a:lnTo>
                <a:lnTo>
                  <a:pt x="1439787" y="86367"/>
                </a:lnTo>
                <a:lnTo>
                  <a:pt x="1444752" y="66293"/>
                </a:lnTo>
                <a:lnTo>
                  <a:pt x="1448097" y="36504"/>
                </a:lnTo>
                <a:lnTo>
                  <a:pt x="1449324" y="0"/>
                </a:lnTo>
                <a:lnTo>
                  <a:pt x="1450550" y="36504"/>
                </a:lnTo>
                <a:lnTo>
                  <a:pt x="1453896" y="66293"/>
                </a:lnTo>
                <a:lnTo>
                  <a:pt x="1458860" y="86367"/>
                </a:lnTo>
                <a:lnTo>
                  <a:pt x="1464945" y="93725"/>
                </a:lnTo>
                <a:lnTo>
                  <a:pt x="2883027" y="93725"/>
                </a:lnTo>
                <a:lnTo>
                  <a:pt x="2889111" y="101084"/>
                </a:lnTo>
                <a:lnTo>
                  <a:pt x="2894076" y="121158"/>
                </a:lnTo>
                <a:lnTo>
                  <a:pt x="2897421" y="150947"/>
                </a:lnTo>
                <a:lnTo>
                  <a:pt x="2898648" y="187451"/>
                </a:lnTo>
              </a:path>
            </a:pathLst>
          </a:custGeom>
          <a:ln w="19811">
            <a:solidFill>
              <a:srgbClr val="6FAC46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0D81E388-A089-4AED-8349-B1EBF14BBE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04787" y="2103912"/>
            <a:ext cx="1115398" cy="195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rlito"/>
                <a:cs typeface="Carlito"/>
              </a:rPr>
              <a:t>Fetching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Cycle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B4819D7-DB49-4C99-9330-FF1977EE53E8}"/>
              </a:ext>
            </a:extLst>
          </p:cNvPr>
          <p:cNvSpPr/>
          <p:nvPr/>
        </p:nvSpPr>
        <p:spPr>
          <a:xfrm rot="16200000">
            <a:off x="10784445" y="2540091"/>
            <a:ext cx="176980" cy="789673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281DC9E-E893-4B67-9E7F-A42177D83302}"/>
              </a:ext>
            </a:extLst>
          </p:cNvPr>
          <p:cNvSpPr/>
          <p:nvPr/>
        </p:nvSpPr>
        <p:spPr>
          <a:xfrm rot="16200000">
            <a:off x="9559395" y="2170447"/>
            <a:ext cx="188529" cy="1576406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445A8FC-3C5A-4BD8-9D42-74DDC99199D5}"/>
              </a:ext>
            </a:extLst>
          </p:cNvPr>
          <p:cNvSpPr/>
          <p:nvPr/>
        </p:nvSpPr>
        <p:spPr>
          <a:xfrm rot="16200000">
            <a:off x="8037154" y="2167290"/>
            <a:ext cx="87185" cy="15660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DB15D-F8D2-4281-8F78-DD1226B34F52}"/>
              </a:ext>
            </a:extLst>
          </p:cNvPr>
          <p:cNvSpPr/>
          <p:nvPr/>
        </p:nvSpPr>
        <p:spPr>
          <a:xfrm>
            <a:off x="7287983" y="2669457"/>
            <a:ext cx="4114176" cy="1430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T1 state                 T2 state          T3 state      </a:t>
            </a:r>
          </a:p>
        </p:txBody>
      </p:sp>
      <p:pic>
        <p:nvPicPr>
          <p:cNvPr id="17" name="Picture 16" descr="Screenshot (38).png"/>
          <p:cNvPicPr>
            <a:picLocks noChangeAspect="1"/>
          </p:cNvPicPr>
          <p:nvPr/>
        </p:nvPicPr>
        <p:blipFill>
          <a:blip r:embed="rId2"/>
          <a:srcRect l="15242" t="14391" r="2137" b="62372"/>
          <a:stretch>
            <a:fillRect/>
          </a:stretch>
        </p:blipFill>
        <p:spPr>
          <a:xfrm>
            <a:off x="737420" y="3008671"/>
            <a:ext cx="10677833" cy="2846439"/>
          </a:xfrm>
          <a:prstGeom prst="rect">
            <a:avLst/>
          </a:prstGeom>
        </p:spPr>
      </p:pic>
      <p:sp>
        <p:nvSpPr>
          <p:cNvPr id="18" name="object 10">
            <a:extLst>
              <a:ext uri="{FF2B5EF4-FFF2-40B4-BE49-F238E27FC236}">
                <a16:creationId xmlns:a16="http://schemas.microsoft.com/office/drawing/2014/main" id="{890A896C-B447-4D15-9130-E3DF07FC487B}"/>
              </a:ext>
            </a:extLst>
          </p:cNvPr>
          <p:cNvSpPr/>
          <p:nvPr/>
        </p:nvSpPr>
        <p:spPr>
          <a:xfrm>
            <a:off x="10663657" y="3362632"/>
            <a:ext cx="914400" cy="2338515"/>
          </a:xfrm>
          <a:custGeom>
            <a:avLst/>
            <a:gdLst/>
            <a:ahLst/>
            <a:cxnLst/>
            <a:rect l="l" t="t" r="r" b="b"/>
            <a:pathLst>
              <a:path w="914400" h="1571625">
                <a:moveTo>
                  <a:pt x="0" y="785622"/>
                </a:moveTo>
                <a:lnTo>
                  <a:pt x="1254" y="726996"/>
                </a:lnTo>
                <a:lnTo>
                  <a:pt x="4957" y="669540"/>
                </a:lnTo>
                <a:lnTo>
                  <a:pt x="11022" y="613405"/>
                </a:lnTo>
                <a:lnTo>
                  <a:pt x="19359" y="558744"/>
                </a:lnTo>
                <a:lnTo>
                  <a:pt x="29881" y="505707"/>
                </a:lnTo>
                <a:lnTo>
                  <a:pt x="42497" y="454447"/>
                </a:lnTo>
                <a:lnTo>
                  <a:pt x="57122" y="405116"/>
                </a:lnTo>
                <a:lnTo>
                  <a:pt x="73664" y="357866"/>
                </a:lnTo>
                <a:lnTo>
                  <a:pt x="92038" y="312850"/>
                </a:lnTo>
                <a:lnTo>
                  <a:pt x="112153" y="270218"/>
                </a:lnTo>
                <a:lnTo>
                  <a:pt x="133921" y="230124"/>
                </a:lnTo>
                <a:lnTo>
                  <a:pt x="157254" y="192718"/>
                </a:lnTo>
                <a:lnTo>
                  <a:pt x="182064" y="158153"/>
                </a:lnTo>
                <a:lnTo>
                  <a:pt x="208262" y="126582"/>
                </a:lnTo>
                <a:lnTo>
                  <a:pt x="235759" y="98156"/>
                </a:lnTo>
                <a:lnTo>
                  <a:pt x="264468" y="73026"/>
                </a:lnTo>
                <a:lnTo>
                  <a:pt x="325165" y="33266"/>
                </a:lnTo>
                <a:lnTo>
                  <a:pt x="389644" y="8519"/>
                </a:lnTo>
                <a:lnTo>
                  <a:pt x="457200" y="0"/>
                </a:lnTo>
                <a:lnTo>
                  <a:pt x="491317" y="2155"/>
                </a:lnTo>
                <a:lnTo>
                  <a:pt x="557423" y="18940"/>
                </a:lnTo>
                <a:lnTo>
                  <a:pt x="620100" y="51346"/>
                </a:lnTo>
                <a:lnTo>
                  <a:pt x="678640" y="98156"/>
                </a:lnTo>
                <a:lnTo>
                  <a:pt x="706137" y="126582"/>
                </a:lnTo>
                <a:lnTo>
                  <a:pt x="732335" y="158153"/>
                </a:lnTo>
                <a:lnTo>
                  <a:pt x="757145" y="192718"/>
                </a:lnTo>
                <a:lnTo>
                  <a:pt x="780478" y="230123"/>
                </a:lnTo>
                <a:lnTo>
                  <a:pt x="802246" y="270218"/>
                </a:lnTo>
                <a:lnTo>
                  <a:pt x="822361" y="312850"/>
                </a:lnTo>
                <a:lnTo>
                  <a:pt x="840735" y="357866"/>
                </a:lnTo>
                <a:lnTo>
                  <a:pt x="857277" y="405116"/>
                </a:lnTo>
                <a:lnTo>
                  <a:pt x="871902" y="454447"/>
                </a:lnTo>
                <a:lnTo>
                  <a:pt x="884518" y="505707"/>
                </a:lnTo>
                <a:lnTo>
                  <a:pt x="895040" y="558744"/>
                </a:lnTo>
                <a:lnTo>
                  <a:pt x="903377" y="613405"/>
                </a:lnTo>
                <a:lnTo>
                  <a:pt x="909442" y="669540"/>
                </a:lnTo>
                <a:lnTo>
                  <a:pt x="913145" y="726996"/>
                </a:lnTo>
                <a:lnTo>
                  <a:pt x="914400" y="785622"/>
                </a:lnTo>
                <a:lnTo>
                  <a:pt x="913145" y="844247"/>
                </a:lnTo>
                <a:lnTo>
                  <a:pt x="909442" y="901703"/>
                </a:lnTo>
                <a:lnTo>
                  <a:pt x="903377" y="957838"/>
                </a:lnTo>
                <a:lnTo>
                  <a:pt x="895040" y="1012499"/>
                </a:lnTo>
                <a:lnTo>
                  <a:pt x="884518" y="1065536"/>
                </a:lnTo>
                <a:lnTo>
                  <a:pt x="871902" y="1116796"/>
                </a:lnTo>
                <a:lnTo>
                  <a:pt x="857277" y="1166127"/>
                </a:lnTo>
                <a:lnTo>
                  <a:pt x="840735" y="1213377"/>
                </a:lnTo>
                <a:lnTo>
                  <a:pt x="822361" y="1258393"/>
                </a:lnTo>
                <a:lnTo>
                  <a:pt x="802246" y="1301025"/>
                </a:lnTo>
                <a:lnTo>
                  <a:pt x="780478" y="1341120"/>
                </a:lnTo>
                <a:lnTo>
                  <a:pt x="757145" y="1378525"/>
                </a:lnTo>
                <a:lnTo>
                  <a:pt x="732335" y="1413090"/>
                </a:lnTo>
                <a:lnTo>
                  <a:pt x="706137" y="1444661"/>
                </a:lnTo>
                <a:lnTo>
                  <a:pt x="678640" y="1473087"/>
                </a:lnTo>
                <a:lnTo>
                  <a:pt x="649931" y="1498217"/>
                </a:lnTo>
                <a:lnTo>
                  <a:pt x="589234" y="1537977"/>
                </a:lnTo>
                <a:lnTo>
                  <a:pt x="524755" y="1562724"/>
                </a:lnTo>
                <a:lnTo>
                  <a:pt x="457200" y="1571244"/>
                </a:lnTo>
                <a:lnTo>
                  <a:pt x="423082" y="1569088"/>
                </a:lnTo>
                <a:lnTo>
                  <a:pt x="356976" y="1552303"/>
                </a:lnTo>
                <a:lnTo>
                  <a:pt x="294299" y="1519897"/>
                </a:lnTo>
                <a:lnTo>
                  <a:pt x="235759" y="1473087"/>
                </a:lnTo>
                <a:lnTo>
                  <a:pt x="208262" y="1444661"/>
                </a:lnTo>
                <a:lnTo>
                  <a:pt x="182064" y="1413090"/>
                </a:lnTo>
                <a:lnTo>
                  <a:pt x="157254" y="1378525"/>
                </a:lnTo>
                <a:lnTo>
                  <a:pt x="133921" y="1341120"/>
                </a:lnTo>
                <a:lnTo>
                  <a:pt x="112153" y="1301025"/>
                </a:lnTo>
                <a:lnTo>
                  <a:pt x="92038" y="1258393"/>
                </a:lnTo>
                <a:lnTo>
                  <a:pt x="73664" y="1213377"/>
                </a:lnTo>
                <a:lnTo>
                  <a:pt x="57122" y="1166127"/>
                </a:lnTo>
                <a:lnTo>
                  <a:pt x="42497" y="1116796"/>
                </a:lnTo>
                <a:lnTo>
                  <a:pt x="29881" y="1065536"/>
                </a:lnTo>
                <a:lnTo>
                  <a:pt x="19359" y="1012499"/>
                </a:lnTo>
                <a:lnTo>
                  <a:pt x="11022" y="957838"/>
                </a:lnTo>
                <a:lnTo>
                  <a:pt x="4957" y="901703"/>
                </a:lnTo>
                <a:lnTo>
                  <a:pt x="1254" y="844247"/>
                </a:lnTo>
                <a:lnTo>
                  <a:pt x="0" y="785622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769DC469-56DC-433D-898C-874531D4A0A9}"/>
              </a:ext>
            </a:extLst>
          </p:cNvPr>
          <p:cNvSpPr/>
          <p:nvPr/>
        </p:nvSpPr>
        <p:spPr>
          <a:xfrm>
            <a:off x="10888168" y="2448232"/>
            <a:ext cx="468090" cy="1120878"/>
          </a:xfrm>
          <a:custGeom>
            <a:avLst/>
            <a:gdLst/>
            <a:ahLst/>
            <a:cxnLst/>
            <a:rect l="l" t="t" r="r" b="b"/>
            <a:pathLst>
              <a:path w="2840354" h="1071245">
                <a:moveTo>
                  <a:pt x="47498" y="1041273"/>
                </a:moveTo>
                <a:lnTo>
                  <a:pt x="0" y="1058926"/>
                </a:lnTo>
                <a:lnTo>
                  <a:pt x="4318" y="1070864"/>
                </a:lnTo>
                <a:lnTo>
                  <a:pt x="51943" y="1053084"/>
                </a:lnTo>
                <a:lnTo>
                  <a:pt x="47498" y="1041273"/>
                </a:lnTo>
                <a:close/>
              </a:path>
              <a:path w="2840354" h="1071245">
                <a:moveTo>
                  <a:pt x="130937" y="1010285"/>
                </a:moveTo>
                <a:lnTo>
                  <a:pt x="83312" y="1027938"/>
                </a:lnTo>
                <a:lnTo>
                  <a:pt x="87629" y="1039876"/>
                </a:lnTo>
                <a:lnTo>
                  <a:pt x="135254" y="1022096"/>
                </a:lnTo>
                <a:lnTo>
                  <a:pt x="130937" y="1010285"/>
                </a:lnTo>
                <a:close/>
              </a:path>
              <a:path w="2840354" h="1071245">
                <a:moveTo>
                  <a:pt x="214249" y="979297"/>
                </a:moveTo>
                <a:lnTo>
                  <a:pt x="166624" y="996950"/>
                </a:lnTo>
                <a:lnTo>
                  <a:pt x="171069" y="1008888"/>
                </a:lnTo>
                <a:lnTo>
                  <a:pt x="218567" y="991108"/>
                </a:lnTo>
                <a:lnTo>
                  <a:pt x="214249" y="979297"/>
                </a:lnTo>
                <a:close/>
              </a:path>
              <a:path w="2840354" h="1071245">
                <a:moveTo>
                  <a:pt x="297561" y="948309"/>
                </a:moveTo>
                <a:lnTo>
                  <a:pt x="249936" y="965962"/>
                </a:lnTo>
                <a:lnTo>
                  <a:pt x="254380" y="977900"/>
                </a:lnTo>
                <a:lnTo>
                  <a:pt x="302005" y="960120"/>
                </a:lnTo>
                <a:lnTo>
                  <a:pt x="297561" y="948309"/>
                </a:lnTo>
                <a:close/>
              </a:path>
              <a:path w="2840354" h="1071245">
                <a:moveTo>
                  <a:pt x="380873" y="917194"/>
                </a:moveTo>
                <a:lnTo>
                  <a:pt x="333248" y="934974"/>
                </a:lnTo>
                <a:lnTo>
                  <a:pt x="337693" y="946912"/>
                </a:lnTo>
                <a:lnTo>
                  <a:pt x="385318" y="929132"/>
                </a:lnTo>
                <a:lnTo>
                  <a:pt x="380873" y="917194"/>
                </a:lnTo>
                <a:close/>
              </a:path>
              <a:path w="2840354" h="1071245">
                <a:moveTo>
                  <a:pt x="464185" y="886206"/>
                </a:moveTo>
                <a:lnTo>
                  <a:pt x="416560" y="903986"/>
                </a:lnTo>
                <a:lnTo>
                  <a:pt x="421004" y="915924"/>
                </a:lnTo>
                <a:lnTo>
                  <a:pt x="468629" y="898144"/>
                </a:lnTo>
                <a:lnTo>
                  <a:pt x="464185" y="886206"/>
                </a:lnTo>
                <a:close/>
              </a:path>
              <a:path w="2840354" h="1071245">
                <a:moveTo>
                  <a:pt x="547497" y="855218"/>
                </a:moveTo>
                <a:lnTo>
                  <a:pt x="499872" y="872998"/>
                </a:lnTo>
                <a:lnTo>
                  <a:pt x="504317" y="884936"/>
                </a:lnTo>
                <a:lnTo>
                  <a:pt x="551942" y="867156"/>
                </a:lnTo>
                <a:lnTo>
                  <a:pt x="547497" y="855218"/>
                </a:lnTo>
                <a:close/>
              </a:path>
              <a:path w="2840354" h="1071245">
                <a:moveTo>
                  <a:pt x="630809" y="824230"/>
                </a:moveTo>
                <a:lnTo>
                  <a:pt x="583184" y="842010"/>
                </a:lnTo>
                <a:lnTo>
                  <a:pt x="587628" y="853821"/>
                </a:lnTo>
                <a:lnTo>
                  <a:pt x="635253" y="836168"/>
                </a:lnTo>
                <a:lnTo>
                  <a:pt x="630809" y="824230"/>
                </a:lnTo>
                <a:close/>
              </a:path>
              <a:path w="2840354" h="1071245">
                <a:moveTo>
                  <a:pt x="714121" y="793242"/>
                </a:moveTo>
                <a:lnTo>
                  <a:pt x="666496" y="811022"/>
                </a:lnTo>
                <a:lnTo>
                  <a:pt x="670941" y="822833"/>
                </a:lnTo>
                <a:lnTo>
                  <a:pt x="718566" y="805180"/>
                </a:lnTo>
                <a:lnTo>
                  <a:pt x="714121" y="793242"/>
                </a:lnTo>
                <a:close/>
              </a:path>
              <a:path w="2840354" h="1071245">
                <a:moveTo>
                  <a:pt x="797432" y="762254"/>
                </a:moveTo>
                <a:lnTo>
                  <a:pt x="749807" y="780034"/>
                </a:lnTo>
                <a:lnTo>
                  <a:pt x="754252" y="791845"/>
                </a:lnTo>
                <a:lnTo>
                  <a:pt x="801877" y="774192"/>
                </a:lnTo>
                <a:lnTo>
                  <a:pt x="797432" y="762254"/>
                </a:lnTo>
                <a:close/>
              </a:path>
              <a:path w="2840354" h="1071245">
                <a:moveTo>
                  <a:pt x="880745" y="731266"/>
                </a:moveTo>
                <a:lnTo>
                  <a:pt x="833120" y="749046"/>
                </a:lnTo>
                <a:lnTo>
                  <a:pt x="837565" y="760857"/>
                </a:lnTo>
                <a:lnTo>
                  <a:pt x="885190" y="743204"/>
                </a:lnTo>
                <a:lnTo>
                  <a:pt x="880745" y="731266"/>
                </a:lnTo>
                <a:close/>
              </a:path>
              <a:path w="2840354" h="1071245">
                <a:moveTo>
                  <a:pt x="964056" y="700278"/>
                </a:moveTo>
                <a:lnTo>
                  <a:pt x="916431" y="717931"/>
                </a:lnTo>
                <a:lnTo>
                  <a:pt x="920876" y="729869"/>
                </a:lnTo>
                <a:lnTo>
                  <a:pt x="968501" y="712216"/>
                </a:lnTo>
                <a:lnTo>
                  <a:pt x="964056" y="700278"/>
                </a:lnTo>
                <a:close/>
              </a:path>
              <a:path w="2840354" h="1071245">
                <a:moveTo>
                  <a:pt x="1047369" y="669290"/>
                </a:moveTo>
                <a:lnTo>
                  <a:pt x="999744" y="686943"/>
                </a:lnTo>
                <a:lnTo>
                  <a:pt x="1004189" y="698881"/>
                </a:lnTo>
                <a:lnTo>
                  <a:pt x="1051814" y="681228"/>
                </a:lnTo>
                <a:lnTo>
                  <a:pt x="1047369" y="669290"/>
                </a:lnTo>
                <a:close/>
              </a:path>
              <a:path w="2840354" h="1071245">
                <a:moveTo>
                  <a:pt x="1130680" y="638302"/>
                </a:moveTo>
                <a:lnTo>
                  <a:pt x="1083055" y="655955"/>
                </a:lnTo>
                <a:lnTo>
                  <a:pt x="1087501" y="667893"/>
                </a:lnTo>
                <a:lnTo>
                  <a:pt x="1135126" y="650240"/>
                </a:lnTo>
                <a:lnTo>
                  <a:pt x="1130680" y="638302"/>
                </a:lnTo>
                <a:close/>
              </a:path>
              <a:path w="2840354" h="1071245">
                <a:moveTo>
                  <a:pt x="1213993" y="607314"/>
                </a:moveTo>
                <a:lnTo>
                  <a:pt x="1166495" y="624967"/>
                </a:lnTo>
                <a:lnTo>
                  <a:pt x="1170813" y="636905"/>
                </a:lnTo>
                <a:lnTo>
                  <a:pt x="1218438" y="619252"/>
                </a:lnTo>
                <a:lnTo>
                  <a:pt x="1213993" y="607314"/>
                </a:lnTo>
                <a:close/>
              </a:path>
              <a:path w="2840354" h="1071245">
                <a:moveTo>
                  <a:pt x="1297431" y="576326"/>
                </a:moveTo>
                <a:lnTo>
                  <a:pt x="1249806" y="593979"/>
                </a:lnTo>
                <a:lnTo>
                  <a:pt x="1254125" y="605917"/>
                </a:lnTo>
                <a:lnTo>
                  <a:pt x="1301750" y="588137"/>
                </a:lnTo>
                <a:lnTo>
                  <a:pt x="1297431" y="576326"/>
                </a:lnTo>
                <a:close/>
              </a:path>
              <a:path w="2840354" h="1071245">
                <a:moveTo>
                  <a:pt x="1380744" y="545338"/>
                </a:moveTo>
                <a:lnTo>
                  <a:pt x="1333119" y="562991"/>
                </a:lnTo>
                <a:lnTo>
                  <a:pt x="1337564" y="574929"/>
                </a:lnTo>
                <a:lnTo>
                  <a:pt x="1385062" y="557149"/>
                </a:lnTo>
                <a:lnTo>
                  <a:pt x="1380744" y="545338"/>
                </a:lnTo>
                <a:close/>
              </a:path>
              <a:path w="2840354" h="1071245">
                <a:moveTo>
                  <a:pt x="1464055" y="514350"/>
                </a:moveTo>
                <a:lnTo>
                  <a:pt x="1416430" y="532003"/>
                </a:lnTo>
                <a:lnTo>
                  <a:pt x="1420876" y="543941"/>
                </a:lnTo>
                <a:lnTo>
                  <a:pt x="1468501" y="526161"/>
                </a:lnTo>
                <a:lnTo>
                  <a:pt x="1464055" y="514350"/>
                </a:lnTo>
                <a:close/>
              </a:path>
              <a:path w="2840354" h="1071245">
                <a:moveTo>
                  <a:pt x="1547368" y="483362"/>
                </a:moveTo>
                <a:lnTo>
                  <a:pt x="1499743" y="501015"/>
                </a:lnTo>
                <a:lnTo>
                  <a:pt x="1504188" y="512953"/>
                </a:lnTo>
                <a:lnTo>
                  <a:pt x="1551813" y="495173"/>
                </a:lnTo>
                <a:lnTo>
                  <a:pt x="1547368" y="483362"/>
                </a:lnTo>
                <a:close/>
              </a:path>
              <a:path w="2840354" h="1071245">
                <a:moveTo>
                  <a:pt x="1630679" y="452247"/>
                </a:moveTo>
                <a:lnTo>
                  <a:pt x="1583054" y="470027"/>
                </a:lnTo>
                <a:lnTo>
                  <a:pt x="1587500" y="481965"/>
                </a:lnTo>
                <a:lnTo>
                  <a:pt x="1635125" y="464185"/>
                </a:lnTo>
                <a:lnTo>
                  <a:pt x="1630679" y="452247"/>
                </a:lnTo>
                <a:close/>
              </a:path>
              <a:path w="2840354" h="1071245">
                <a:moveTo>
                  <a:pt x="1713992" y="421259"/>
                </a:moveTo>
                <a:lnTo>
                  <a:pt x="1666367" y="439039"/>
                </a:lnTo>
                <a:lnTo>
                  <a:pt x="1670812" y="450977"/>
                </a:lnTo>
                <a:lnTo>
                  <a:pt x="1718437" y="433197"/>
                </a:lnTo>
                <a:lnTo>
                  <a:pt x="1713992" y="421259"/>
                </a:lnTo>
                <a:close/>
              </a:path>
              <a:path w="2840354" h="1071245">
                <a:moveTo>
                  <a:pt x="1797303" y="390271"/>
                </a:moveTo>
                <a:lnTo>
                  <a:pt x="1749678" y="408051"/>
                </a:lnTo>
                <a:lnTo>
                  <a:pt x="1754124" y="419862"/>
                </a:lnTo>
                <a:lnTo>
                  <a:pt x="1801749" y="402209"/>
                </a:lnTo>
                <a:lnTo>
                  <a:pt x="1797303" y="390271"/>
                </a:lnTo>
                <a:close/>
              </a:path>
              <a:path w="2840354" h="1071245">
                <a:moveTo>
                  <a:pt x="1880616" y="359283"/>
                </a:moveTo>
                <a:lnTo>
                  <a:pt x="1832991" y="377063"/>
                </a:lnTo>
                <a:lnTo>
                  <a:pt x="1837436" y="388874"/>
                </a:lnTo>
                <a:lnTo>
                  <a:pt x="1885061" y="371221"/>
                </a:lnTo>
                <a:lnTo>
                  <a:pt x="1880616" y="359283"/>
                </a:lnTo>
                <a:close/>
              </a:path>
              <a:path w="2840354" h="1071245">
                <a:moveTo>
                  <a:pt x="1963927" y="328295"/>
                </a:moveTo>
                <a:lnTo>
                  <a:pt x="1916302" y="346075"/>
                </a:lnTo>
                <a:lnTo>
                  <a:pt x="1920748" y="357886"/>
                </a:lnTo>
                <a:lnTo>
                  <a:pt x="1968373" y="340233"/>
                </a:lnTo>
                <a:lnTo>
                  <a:pt x="1963927" y="328295"/>
                </a:lnTo>
                <a:close/>
              </a:path>
              <a:path w="2840354" h="1071245">
                <a:moveTo>
                  <a:pt x="2047240" y="297307"/>
                </a:moveTo>
                <a:lnTo>
                  <a:pt x="1999615" y="315087"/>
                </a:lnTo>
                <a:lnTo>
                  <a:pt x="2004060" y="326898"/>
                </a:lnTo>
                <a:lnTo>
                  <a:pt x="2051685" y="309245"/>
                </a:lnTo>
                <a:lnTo>
                  <a:pt x="2047240" y="297307"/>
                </a:lnTo>
                <a:close/>
              </a:path>
              <a:path w="2840354" h="1071245">
                <a:moveTo>
                  <a:pt x="2130552" y="266319"/>
                </a:moveTo>
                <a:lnTo>
                  <a:pt x="2082927" y="283972"/>
                </a:lnTo>
                <a:lnTo>
                  <a:pt x="2087372" y="295910"/>
                </a:lnTo>
                <a:lnTo>
                  <a:pt x="2134997" y="278257"/>
                </a:lnTo>
                <a:lnTo>
                  <a:pt x="2130552" y="266319"/>
                </a:lnTo>
                <a:close/>
              </a:path>
              <a:path w="2840354" h="1071245">
                <a:moveTo>
                  <a:pt x="2213864" y="235331"/>
                </a:moveTo>
                <a:lnTo>
                  <a:pt x="2166239" y="252984"/>
                </a:lnTo>
                <a:lnTo>
                  <a:pt x="2170684" y="264922"/>
                </a:lnTo>
                <a:lnTo>
                  <a:pt x="2218309" y="247269"/>
                </a:lnTo>
                <a:lnTo>
                  <a:pt x="2213864" y="235331"/>
                </a:lnTo>
                <a:close/>
              </a:path>
              <a:path w="2840354" h="1071245">
                <a:moveTo>
                  <a:pt x="2297176" y="204343"/>
                </a:moveTo>
                <a:lnTo>
                  <a:pt x="2249551" y="221996"/>
                </a:lnTo>
                <a:lnTo>
                  <a:pt x="2253996" y="233934"/>
                </a:lnTo>
                <a:lnTo>
                  <a:pt x="2301621" y="216281"/>
                </a:lnTo>
                <a:lnTo>
                  <a:pt x="2297176" y="204343"/>
                </a:lnTo>
                <a:close/>
              </a:path>
              <a:path w="2840354" h="1071245">
                <a:moveTo>
                  <a:pt x="2380488" y="173355"/>
                </a:moveTo>
                <a:lnTo>
                  <a:pt x="2332990" y="191008"/>
                </a:lnTo>
                <a:lnTo>
                  <a:pt x="2337307" y="202946"/>
                </a:lnTo>
                <a:lnTo>
                  <a:pt x="2384932" y="185293"/>
                </a:lnTo>
                <a:lnTo>
                  <a:pt x="2380488" y="173355"/>
                </a:lnTo>
                <a:close/>
              </a:path>
              <a:path w="2840354" h="1071245">
                <a:moveTo>
                  <a:pt x="2463927" y="142367"/>
                </a:moveTo>
                <a:lnTo>
                  <a:pt x="2416302" y="160020"/>
                </a:lnTo>
                <a:lnTo>
                  <a:pt x="2420620" y="171958"/>
                </a:lnTo>
                <a:lnTo>
                  <a:pt x="2468245" y="154178"/>
                </a:lnTo>
                <a:lnTo>
                  <a:pt x="2463927" y="142367"/>
                </a:lnTo>
                <a:close/>
              </a:path>
              <a:path w="2840354" h="1071245">
                <a:moveTo>
                  <a:pt x="2547239" y="111379"/>
                </a:moveTo>
                <a:lnTo>
                  <a:pt x="2499614" y="129032"/>
                </a:lnTo>
                <a:lnTo>
                  <a:pt x="2504059" y="140970"/>
                </a:lnTo>
                <a:lnTo>
                  <a:pt x="2551556" y="123190"/>
                </a:lnTo>
                <a:lnTo>
                  <a:pt x="2547239" y="111379"/>
                </a:lnTo>
                <a:close/>
              </a:path>
              <a:path w="2840354" h="1071245">
                <a:moveTo>
                  <a:pt x="2630551" y="80391"/>
                </a:moveTo>
                <a:lnTo>
                  <a:pt x="2582926" y="98044"/>
                </a:lnTo>
                <a:lnTo>
                  <a:pt x="2587371" y="109982"/>
                </a:lnTo>
                <a:lnTo>
                  <a:pt x="2634996" y="92201"/>
                </a:lnTo>
                <a:lnTo>
                  <a:pt x="2630551" y="80391"/>
                </a:lnTo>
                <a:close/>
              </a:path>
              <a:path w="2840354" h="1071245">
                <a:moveTo>
                  <a:pt x="2713863" y="49403"/>
                </a:moveTo>
                <a:lnTo>
                  <a:pt x="2666238" y="67056"/>
                </a:lnTo>
                <a:lnTo>
                  <a:pt x="2670682" y="78994"/>
                </a:lnTo>
                <a:lnTo>
                  <a:pt x="2718307" y="61213"/>
                </a:lnTo>
                <a:lnTo>
                  <a:pt x="2713863" y="49403"/>
                </a:lnTo>
                <a:close/>
              </a:path>
              <a:path w="2840354" h="1071245">
                <a:moveTo>
                  <a:pt x="2825025" y="25273"/>
                </a:moveTo>
                <a:lnTo>
                  <a:pt x="2778379" y="25273"/>
                </a:lnTo>
                <a:lnTo>
                  <a:pt x="2782824" y="37211"/>
                </a:lnTo>
                <a:lnTo>
                  <a:pt x="2770891" y="41678"/>
                </a:lnTo>
                <a:lnTo>
                  <a:pt x="2781935" y="71374"/>
                </a:lnTo>
                <a:lnTo>
                  <a:pt x="2825025" y="25273"/>
                </a:lnTo>
                <a:close/>
              </a:path>
              <a:path w="2840354" h="1071245">
                <a:moveTo>
                  <a:pt x="2766451" y="29739"/>
                </a:moveTo>
                <a:lnTo>
                  <a:pt x="2749550" y="36068"/>
                </a:lnTo>
                <a:lnTo>
                  <a:pt x="2753995" y="48006"/>
                </a:lnTo>
                <a:lnTo>
                  <a:pt x="2770891" y="41678"/>
                </a:lnTo>
                <a:lnTo>
                  <a:pt x="2766451" y="29739"/>
                </a:lnTo>
                <a:close/>
              </a:path>
              <a:path w="2840354" h="1071245">
                <a:moveTo>
                  <a:pt x="2778379" y="25273"/>
                </a:moveTo>
                <a:lnTo>
                  <a:pt x="2766451" y="29739"/>
                </a:lnTo>
                <a:lnTo>
                  <a:pt x="2770891" y="41678"/>
                </a:lnTo>
                <a:lnTo>
                  <a:pt x="2782824" y="37211"/>
                </a:lnTo>
                <a:lnTo>
                  <a:pt x="2778379" y="25273"/>
                </a:lnTo>
                <a:close/>
              </a:path>
              <a:path w="2840354" h="1071245">
                <a:moveTo>
                  <a:pt x="2755392" y="0"/>
                </a:moveTo>
                <a:lnTo>
                  <a:pt x="2766451" y="29739"/>
                </a:lnTo>
                <a:lnTo>
                  <a:pt x="2778379" y="25273"/>
                </a:lnTo>
                <a:lnTo>
                  <a:pt x="2825025" y="25273"/>
                </a:lnTo>
                <a:lnTo>
                  <a:pt x="2840101" y="9144"/>
                </a:lnTo>
                <a:lnTo>
                  <a:pt x="27553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B0E78E-1E42-4ED9-BDE6-D17D293F2675}"/>
              </a:ext>
            </a:extLst>
          </p:cNvPr>
          <p:cNvSpPr/>
          <p:nvPr/>
        </p:nvSpPr>
        <p:spPr>
          <a:xfrm>
            <a:off x="8819535" y="1048270"/>
            <a:ext cx="2719604" cy="765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Operation: </a:t>
            </a:r>
            <a:r>
              <a:rPr lang="en-US" i="1" dirty="0"/>
              <a:t> </a:t>
            </a:r>
            <a:r>
              <a:rPr lang="en-US" dirty="0"/>
              <a:t>HLT 0H</a:t>
            </a:r>
          </a:p>
          <a:p>
            <a:pPr algn="ctr"/>
            <a:r>
              <a:rPr lang="en-US" b="1" i="1" dirty="0"/>
              <a:t>Memory Location:</a:t>
            </a:r>
          </a:p>
          <a:p>
            <a:pPr algn="ctr"/>
            <a:r>
              <a:rPr lang="en-US" dirty="0"/>
              <a:t>5H = F0H </a:t>
            </a:r>
          </a:p>
        </p:txBody>
      </p:sp>
      <p:sp>
        <p:nvSpPr>
          <p:cNvPr id="23" name="Octagon 22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6638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C5DE-9BB8-479A-A750-DA7449B2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06560"/>
          </a:xfrm>
        </p:spPr>
        <p:txBody>
          <a:bodyPr/>
          <a:lstStyle/>
          <a:p>
            <a:r>
              <a:rPr lang="en-IN" sz="44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3009A-6ACD-4BBD-B7C4-130B52AF3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380" y="1646829"/>
            <a:ext cx="10515240" cy="889894"/>
          </a:xfrm>
        </p:spPr>
        <p:txBody>
          <a:bodyPr/>
          <a:lstStyle/>
          <a:p>
            <a:r>
              <a:rPr lang="en-US" sz="2400" spc="-5" dirty="0">
                <a:latin typeface="Carlito"/>
                <a:cs typeface="Carlito"/>
              </a:rPr>
              <a:t>Learned SAP-1 Architecture. </a:t>
            </a:r>
          </a:p>
          <a:p>
            <a:r>
              <a:rPr lang="en-US" sz="2400" spc="-5" dirty="0">
                <a:latin typeface="Carlito"/>
                <a:cs typeface="Carlito"/>
              </a:rPr>
              <a:t>Designed and simulation of SAP-1 are verified successfully.</a:t>
            </a:r>
            <a:endParaRPr lang="en-IN" sz="2400" dirty="0"/>
          </a:p>
        </p:txBody>
      </p:sp>
      <p:sp>
        <p:nvSpPr>
          <p:cNvPr id="4" name="Octagon 3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0141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838080" y="30876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838080" y="188183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SAP-1 Architecture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SAP-1 control signal description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SAP-1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Flowchart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Operation cycle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Simulation results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Octagon 3"/>
          <p:cNvSpPr/>
          <p:nvPr/>
        </p:nvSpPr>
        <p:spPr>
          <a:xfrm>
            <a:off x="11562735" y="6268065"/>
            <a:ext cx="36871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 spd="slow" advTm="2873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2EA7-5D8A-4053-A8A3-E8A869B2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Reference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D283-9F93-4040-9194-5407DABF3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945775"/>
          </a:xfrm>
        </p:spPr>
        <p:txBody>
          <a:bodyPr/>
          <a:lstStyle/>
          <a:p>
            <a:r>
              <a:rPr lang="en-US" sz="2800" spc="-10" dirty="0">
                <a:latin typeface="Carlito"/>
                <a:cs typeface="Carlito"/>
              </a:rPr>
              <a:t>Digital </a:t>
            </a:r>
            <a:r>
              <a:rPr lang="en-US" sz="2800" spc="-5" dirty="0">
                <a:latin typeface="Carlito"/>
                <a:cs typeface="Carlito"/>
              </a:rPr>
              <a:t>Computer Electronics by </a:t>
            </a:r>
            <a:r>
              <a:rPr lang="en-US" sz="2800" dirty="0">
                <a:latin typeface="Carlito"/>
                <a:cs typeface="Carlito"/>
              </a:rPr>
              <a:t>Albert </a:t>
            </a:r>
            <a:r>
              <a:rPr lang="en-US" sz="2800" spc="-15" dirty="0">
                <a:latin typeface="Carlito"/>
                <a:cs typeface="Carlito"/>
              </a:rPr>
              <a:t>Paul </a:t>
            </a:r>
            <a:r>
              <a:rPr lang="en-US" sz="2800" spc="-5" dirty="0" err="1">
                <a:latin typeface="Carlito"/>
                <a:cs typeface="Carlito"/>
              </a:rPr>
              <a:t>Malvino</a:t>
            </a:r>
            <a:r>
              <a:rPr lang="en-US" sz="2800" spc="35" dirty="0">
                <a:latin typeface="Carlito"/>
                <a:cs typeface="Carlito"/>
              </a:rPr>
              <a:t> </a:t>
            </a:r>
            <a:r>
              <a:rPr lang="en-US" sz="2800" spc="-10" dirty="0">
                <a:latin typeface="Carlito"/>
                <a:cs typeface="Carlito"/>
              </a:rPr>
              <a:t>Brown.</a:t>
            </a:r>
            <a:endParaRPr lang="en-US" sz="2800" dirty="0">
              <a:latin typeface="Carlito"/>
              <a:cs typeface="Carlito"/>
            </a:endParaRPr>
          </a:p>
          <a:p>
            <a:endParaRPr lang="en-IN" dirty="0"/>
          </a:p>
        </p:txBody>
      </p:sp>
      <p:sp>
        <p:nvSpPr>
          <p:cNvPr id="4" name="Octagon 3"/>
          <p:cNvSpPr/>
          <p:nvPr/>
        </p:nvSpPr>
        <p:spPr>
          <a:xfrm>
            <a:off x="11385756" y="6253316"/>
            <a:ext cx="575186" cy="398207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2115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838080" y="19622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SAP-1 Architecture</a:t>
            </a:r>
            <a:endParaRPr sz="4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11354040" y="6036480"/>
            <a:ext cx="45360" cy="1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167280" y="1546920"/>
            <a:ext cx="1936500" cy="58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Counter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3139200" y="2329920"/>
            <a:ext cx="1956300" cy="426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and MAR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3139200" y="4158000"/>
            <a:ext cx="1948320" cy="780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register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3139200" y="5322240"/>
            <a:ext cx="2006280" cy="7138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146760" y="3471480"/>
            <a:ext cx="1954080" cy="5036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16*8 RAM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7184520" y="1699320"/>
            <a:ext cx="2013900" cy="8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177680" y="2879040"/>
            <a:ext cx="2013900" cy="8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Adder/Subtractor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7177680" y="4190400"/>
            <a:ext cx="2013840" cy="780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179840" y="5259600"/>
            <a:ext cx="2013840" cy="6163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6000480" y="1475640"/>
            <a:ext cx="311830" cy="43794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/>
              <a:t>bits</a:t>
            </a:r>
            <a:endParaRPr sz="600" dirty="0"/>
          </a:p>
        </p:txBody>
      </p:sp>
      <p:cxnSp>
        <p:nvCxnSpPr>
          <p:cNvPr id="141" name="Google Shape;141;p3"/>
          <p:cNvCxnSpPr/>
          <p:nvPr/>
        </p:nvCxnSpPr>
        <p:spPr>
          <a:xfrm>
            <a:off x="2726460" y="1570677"/>
            <a:ext cx="4320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3"/>
          <p:cNvCxnSpPr/>
          <p:nvPr/>
        </p:nvCxnSpPr>
        <p:spPr>
          <a:xfrm>
            <a:off x="2675850" y="1934089"/>
            <a:ext cx="4476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3"/>
          <p:cNvCxnSpPr/>
          <p:nvPr/>
        </p:nvCxnSpPr>
        <p:spPr>
          <a:xfrm>
            <a:off x="2647800" y="2062080"/>
            <a:ext cx="4140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3"/>
          <p:cNvCxnSpPr/>
          <p:nvPr/>
        </p:nvCxnSpPr>
        <p:spPr>
          <a:xfrm>
            <a:off x="9184680" y="2527320"/>
            <a:ext cx="4476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3"/>
          <p:cNvCxnSpPr/>
          <p:nvPr/>
        </p:nvCxnSpPr>
        <p:spPr>
          <a:xfrm>
            <a:off x="9213852" y="1833600"/>
            <a:ext cx="4470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3"/>
          <p:cNvCxnSpPr/>
          <p:nvPr/>
        </p:nvCxnSpPr>
        <p:spPr>
          <a:xfrm>
            <a:off x="9198720" y="2190000"/>
            <a:ext cx="4470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3"/>
          <p:cNvCxnSpPr/>
          <p:nvPr/>
        </p:nvCxnSpPr>
        <p:spPr>
          <a:xfrm>
            <a:off x="9206280" y="3542520"/>
            <a:ext cx="4470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3"/>
          <p:cNvCxnSpPr/>
          <p:nvPr/>
        </p:nvCxnSpPr>
        <p:spPr>
          <a:xfrm>
            <a:off x="9206280" y="3113640"/>
            <a:ext cx="4470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3"/>
          <p:cNvCxnSpPr/>
          <p:nvPr/>
        </p:nvCxnSpPr>
        <p:spPr>
          <a:xfrm rot="10800000" flipH="1">
            <a:off x="2673120" y="2458860"/>
            <a:ext cx="451200" cy="9300"/>
          </a:xfrm>
          <a:prstGeom prst="straightConnector1">
            <a:avLst/>
          </a:prstGeom>
          <a:noFill/>
          <a:ln w="127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3"/>
          <p:cNvCxnSpPr/>
          <p:nvPr/>
        </p:nvCxnSpPr>
        <p:spPr>
          <a:xfrm>
            <a:off x="2657280" y="2655995"/>
            <a:ext cx="447000" cy="3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3"/>
          <p:cNvCxnSpPr/>
          <p:nvPr/>
        </p:nvCxnSpPr>
        <p:spPr>
          <a:xfrm>
            <a:off x="2820047" y="3658623"/>
            <a:ext cx="32400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3"/>
          <p:cNvCxnSpPr/>
          <p:nvPr/>
        </p:nvCxnSpPr>
        <p:spPr>
          <a:xfrm>
            <a:off x="2852087" y="4863649"/>
            <a:ext cx="28800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3"/>
          <p:cNvCxnSpPr/>
          <p:nvPr/>
        </p:nvCxnSpPr>
        <p:spPr>
          <a:xfrm>
            <a:off x="2789502" y="4258374"/>
            <a:ext cx="32400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"/>
          <p:cNvCxnSpPr/>
          <p:nvPr/>
        </p:nvCxnSpPr>
        <p:spPr>
          <a:xfrm>
            <a:off x="2789070" y="4468320"/>
            <a:ext cx="36000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"/>
          <p:cNvCxnSpPr/>
          <p:nvPr/>
        </p:nvCxnSpPr>
        <p:spPr>
          <a:xfrm>
            <a:off x="2858760" y="4678266"/>
            <a:ext cx="28800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"/>
          <p:cNvCxnSpPr/>
          <p:nvPr/>
        </p:nvCxnSpPr>
        <p:spPr>
          <a:xfrm>
            <a:off x="9187873" y="4789870"/>
            <a:ext cx="44712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"/>
          <p:cNvCxnSpPr/>
          <p:nvPr/>
        </p:nvCxnSpPr>
        <p:spPr>
          <a:xfrm>
            <a:off x="9050388" y="4393765"/>
            <a:ext cx="44748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"/>
          <p:cNvCxnSpPr/>
          <p:nvPr/>
        </p:nvCxnSpPr>
        <p:spPr>
          <a:xfrm>
            <a:off x="9176004" y="5378075"/>
            <a:ext cx="36000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"/>
          <p:cNvCxnSpPr/>
          <p:nvPr/>
        </p:nvCxnSpPr>
        <p:spPr>
          <a:xfrm>
            <a:off x="9051804" y="5778360"/>
            <a:ext cx="44712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"/>
          <p:cNvSpPr/>
          <p:nvPr/>
        </p:nvSpPr>
        <p:spPr>
          <a:xfrm>
            <a:off x="5114160" y="1642081"/>
            <a:ext cx="894600" cy="34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4-bits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5086800" y="2393040"/>
            <a:ext cx="865200" cy="348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4-bits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5086800" y="4226400"/>
            <a:ext cx="878400" cy="3725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8-bits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5115240" y="3585600"/>
            <a:ext cx="861120" cy="33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8-bits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8037119" y="3790440"/>
            <a:ext cx="384209" cy="372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8046155" y="2614799"/>
            <a:ext cx="345677" cy="30538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3"/>
          <p:cNvCxnSpPr/>
          <p:nvPr/>
        </p:nvCxnSpPr>
        <p:spPr>
          <a:xfrm>
            <a:off x="5244840" y="5678640"/>
            <a:ext cx="44748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3"/>
          <p:cNvCxnSpPr/>
          <p:nvPr/>
        </p:nvCxnSpPr>
        <p:spPr>
          <a:xfrm>
            <a:off x="5132105" y="5923247"/>
            <a:ext cx="447120" cy="36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3"/>
          <p:cNvSpPr/>
          <p:nvPr/>
        </p:nvSpPr>
        <p:spPr>
          <a:xfrm>
            <a:off x="5645160" y="1216440"/>
            <a:ext cx="995760" cy="213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bus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2386440" y="4406965"/>
            <a:ext cx="468360" cy="1209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5560200" y="5893560"/>
            <a:ext cx="457142" cy="1237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9579240" y="2149680"/>
            <a:ext cx="468300" cy="4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9483120" y="4324320"/>
            <a:ext cx="468360" cy="453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9455040" y="5745600"/>
            <a:ext cx="468360" cy="453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2391142" y="4199893"/>
            <a:ext cx="468360" cy="853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9495000" y="3414360"/>
            <a:ext cx="428400" cy="213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9512280" y="3038520"/>
            <a:ext cx="499800" cy="285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2386896" y="4621264"/>
            <a:ext cx="428400" cy="14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9593640" y="1726680"/>
            <a:ext cx="428400" cy="213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!Ea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2372585" y="4772619"/>
            <a:ext cx="428400" cy="213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9609120" y="2395200"/>
            <a:ext cx="428400" cy="213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489960" y="5289480"/>
            <a:ext cx="428400" cy="213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!Lo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653760" y="4759920"/>
            <a:ext cx="428400" cy="213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Lb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 rot="5400000">
            <a:off x="3159618" y="1859700"/>
            <a:ext cx="194700" cy="1425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 rot="5400000">
            <a:off x="3098220" y="2569920"/>
            <a:ext cx="194700" cy="1425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 rot="5400000">
            <a:off x="3121380" y="4432680"/>
            <a:ext cx="194760" cy="14256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/>
          <p:nvPr/>
        </p:nvSpPr>
        <p:spPr>
          <a:xfrm rot="-5400000">
            <a:off x="9015840" y="2130660"/>
            <a:ext cx="194700" cy="1425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 rot="-5400000">
            <a:off x="9036720" y="4334376"/>
            <a:ext cx="194760" cy="14256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 rot="-5400000">
            <a:off x="9023040" y="5707080"/>
            <a:ext cx="194760" cy="14256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2317197" y="3579592"/>
            <a:ext cx="444919" cy="1328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!Ce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5560200" y="5627159"/>
            <a:ext cx="416160" cy="1512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 rot="10800000">
            <a:off x="5155560" y="5644800"/>
            <a:ext cx="108000" cy="108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"/>
          <p:cNvSpPr/>
          <p:nvPr/>
        </p:nvSpPr>
        <p:spPr>
          <a:xfrm rot="5400000">
            <a:off x="3750480" y="4988880"/>
            <a:ext cx="75312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4-bits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6327420" y="1945290"/>
            <a:ext cx="856800" cy="35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bits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316560" y="4468320"/>
            <a:ext cx="861120" cy="33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8-bits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6320880" y="5359680"/>
            <a:ext cx="861120" cy="33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8-bits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/>
          <p:nvPr/>
        </p:nvSpPr>
        <p:spPr>
          <a:xfrm rot="10800000">
            <a:off x="6319405" y="3254640"/>
            <a:ext cx="861000" cy="33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2610720" y="6289862"/>
            <a:ext cx="3452400" cy="2854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 </a:t>
            </a: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</a:t>
            </a: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Lm </a:t>
            </a: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</a:t>
            </a: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 </a:t>
            </a: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Ea La Lb Lo </a:t>
            </a: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</a:t>
            </a: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7;p3">
            <a:extLst>
              <a:ext uri="{FF2B5EF4-FFF2-40B4-BE49-F238E27FC236}">
                <a16:creationId xmlns:a16="http://schemas.microsoft.com/office/drawing/2014/main" id="{1CC39EB3-6062-474C-8FFD-4CEF3F8F9E02}"/>
              </a:ext>
            </a:extLst>
          </p:cNvPr>
          <p:cNvSpPr/>
          <p:nvPr/>
        </p:nvSpPr>
        <p:spPr>
          <a:xfrm>
            <a:off x="8101155" y="5843819"/>
            <a:ext cx="334921" cy="30625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7;p3">
            <a:extLst>
              <a:ext uri="{FF2B5EF4-FFF2-40B4-BE49-F238E27FC236}">
                <a16:creationId xmlns:a16="http://schemas.microsoft.com/office/drawing/2014/main" id="{8C41DD69-4DEC-4B5B-B87D-5EB3BDD5EF7D}"/>
              </a:ext>
            </a:extLst>
          </p:cNvPr>
          <p:cNvSpPr/>
          <p:nvPr/>
        </p:nvSpPr>
        <p:spPr>
          <a:xfrm>
            <a:off x="4042486" y="5996040"/>
            <a:ext cx="291300" cy="29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7;p3">
            <a:extLst>
              <a:ext uri="{FF2B5EF4-FFF2-40B4-BE49-F238E27FC236}">
                <a16:creationId xmlns:a16="http://schemas.microsoft.com/office/drawing/2014/main" id="{8B25BB13-0D15-4AF7-B05C-BC9A280CB73F}"/>
              </a:ext>
            </a:extLst>
          </p:cNvPr>
          <p:cNvSpPr/>
          <p:nvPr/>
        </p:nvSpPr>
        <p:spPr>
          <a:xfrm rot="10800000">
            <a:off x="3069513" y="2020391"/>
            <a:ext cx="95899" cy="10042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97;p3">
            <a:extLst>
              <a:ext uri="{FF2B5EF4-FFF2-40B4-BE49-F238E27FC236}">
                <a16:creationId xmlns:a16="http://schemas.microsoft.com/office/drawing/2014/main" id="{801B5AEE-8EF8-4EB4-9E81-80710C945E7D}"/>
              </a:ext>
            </a:extLst>
          </p:cNvPr>
          <p:cNvSpPr/>
          <p:nvPr/>
        </p:nvSpPr>
        <p:spPr>
          <a:xfrm rot="10800000">
            <a:off x="3068489" y="1877676"/>
            <a:ext cx="95899" cy="10042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1;p3">
            <a:extLst>
              <a:ext uri="{FF2B5EF4-FFF2-40B4-BE49-F238E27FC236}">
                <a16:creationId xmlns:a16="http://schemas.microsoft.com/office/drawing/2014/main" id="{CEF34CE3-11F4-49F1-9ADE-D3CFF9B2D46B}"/>
              </a:ext>
            </a:extLst>
          </p:cNvPr>
          <p:cNvSpPr/>
          <p:nvPr/>
        </p:nvSpPr>
        <p:spPr>
          <a:xfrm rot="16049747">
            <a:off x="4968903" y="5864500"/>
            <a:ext cx="194700" cy="1425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143;p3">
            <a:extLst>
              <a:ext uri="{FF2B5EF4-FFF2-40B4-BE49-F238E27FC236}">
                <a16:creationId xmlns:a16="http://schemas.microsoft.com/office/drawing/2014/main" id="{5A199C34-384A-4C79-8958-DC712CDC1AE1}"/>
              </a:ext>
            </a:extLst>
          </p:cNvPr>
          <p:cNvCxnSpPr>
            <a:cxnSpLocks/>
          </p:cNvCxnSpPr>
          <p:nvPr/>
        </p:nvCxnSpPr>
        <p:spPr>
          <a:xfrm rot="180000" flipV="1">
            <a:off x="2771160" y="1717906"/>
            <a:ext cx="395820" cy="26633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DE510-E56F-43E7-80F7-844E086BC810}"/>
              </a:ext>
            </a:extLst>
          </p:cNvPr>
          <p:cNvSpPr/>
          <p:nvPr/>
        </p:nvSpPr>
        <p:spPr>
          <a:xfrm>
            <a:off x="2405962" y="1398960"/>
            <a:ext cx="420092" cy="79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Ep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Cp</a:t>
            </a:r>
          </a:p>
          <a:p>
            <a:pPr algn="ctr"/>
            <a:r>
              <a:rPr lang="en-IN" sz="1200" dirty="0" err="1">
                <a:solidFill>
                  <a:schemeClr val="tx1"/>
                </a:solidFill>
              </a:rPr>
              <a:t>clk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 err="1">
                <a:solidFill>
                  <a:schemeClr val="tx1"/>
                </a:solidFill>
              </a:rPr>
              <a:t>clr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4B284B-BDBE-4BA9-8B10-F8425651A7A3}"/>
              </a:ext>
            </a:extLst>
          </p:cNvPr>
          <p:cNvSpPr/>
          <p:nvPr/>
        </p:nvSpPr>
        <p:spPr>
          <a:xfrm>
            <a:off x="2318164" y="2308348"/>
            <a:ext cx="470253" cy="426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!Lm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clk</a:t>
            </a:r>
            <a:r>
              <a:rPr lang="en-US" sz="1200" dirty="0"/>
              <a:t>!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0306F3-6A7F-47A0-93CD-BC1727F3414A}"/>
              </a:ext>
            </a:extLst>
          </p:cNvPr>
          <p:cNvSpPr/>
          <p:nvPr/>
        </p:nvSpPr>
        <p:spPr>
          <a:xfrm>
            <a:off x="9494114" y="3046104"/>
            <a:ext cx="420092" cy="534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Ev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CB0DE-E446-408D-9930-7A41321C3C41}"/>
              </a:ext>
            </a:extLst>
          </p:cNvPr>
          <p:cNvSpPr/>
          <p:nvPr/>
        </p:nvSpPr>
        <p:spPr>
          <a:xfrm>
            <a:off x="9499935" y="4232787"/>
            <a:ext cx="440478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!Lb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3539615" y="6327059"/>
            <a:ext cx="147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19833" y="6312309"/>
            <a:ext cx="147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159048" y="6312310"/>
            <a:ext cx="147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975124" y="6317225"/>
            <a:ext cx="147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58815" y="6307393"/>
            <a:ext cx="147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360609" y="6307392"/>
            <a:ext cx="147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Google Shape;202;p3"/>
          <p:cNvSpPr/>
          <p:nvPr/>
        </p:nvSpPr>
        <p:spPr>
          <a:xfrm rot="10800000">
            <a:off x="5160480" y="5885688"/>
            <a:ext cx="108000" cy="108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202;p3"/>
          <p:cNvSpPr/>
          <p:nvPr/>
        </p:nvSpPr>
        <p:spPr>
          <a:xfrm rot="10800000">
            <a:off x="3051457" y="4204374"/>
            <a:ext cx="108000" cy="108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209;p3"/>
          <p:cNvSpPr/>
          <p:nvPr/>
        </p:nvSpPr>
        <p:spPr>
          <a:xfrm>
            <a:off x="5112108" y="4664965"/>
            <a:ext cx="861120" cy="33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-bits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06;p3"/>
          <p:cNvSpPr/>
          <p:nvPr/>
        </p:nvSpPr>
        <p:spPr>
          <a:xfrm rot="5400000">
            <a:off x="3725900" y="2943771"/>
            <a:ext cx="75312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4-bits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Octagon 102"/>
          <p:cNvSpPr/>
          <p:nvPr/>
        </p:nvSpPr>
        <p:spPr>
          <a:xfrm>
            <a:off x="11562735" y="6268065"/>
            <a:ext cx="36871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ransition spd="slow" advTm="3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/>
          <p:nvPr/>
        </p:nvSpPr>
        <p:spPr>
          <a:xfrm>
            <a:off x="529920" y="424080"/>
            <a:ext cx="10530360" cy="79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SAP-1 control signals description</a:t>
            </a:r>
            <a:endParaRPr sz="4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5"/>
          <p:cNvGraphicFramePr/>
          <p:nvPr/>
        </p:nvGraphicFramePr>
        <p:xfrm>
          <a:off x="1017639" y="1390870"/>
          <a:ext cx="10112413" cy="5104200"/>
        </p:xfrm>
        <a:graphic>
          <a:graphicData uri="http://schemas.openxmlformats.org/drawingml/2006/table">
            <a:tbl>
              <a:tblPr>
                <a:noFill/>
                <a:tableStyleId>{73E648AF-135E-4026-8B92-42DC53FC30BA}</a:tableStyleId>
              </a:tblPr>
              <a:tblGrid>
                <a:gridCol w="20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Counter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 – Active high – Increment the program counter.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</a:t>
                      </a: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Active high – Send count on </a:t>
                      </a:r>
                      <a:r>
                        <a:rPr lang="en-IN" sz="20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Wbus</a:t>
                      </a: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Input and MAR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Lm – Active low – Load data from Wbus.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 – Active low – Enables the memory.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Register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 – Active high – Load data from Wbus.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 – Active low – Send Address to Wbus.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Accumulator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– Active low – Load 8 bit data from Wbus.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Ea – Active high – Send 8 bit data to Wbus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Adder/</a:t>
                      </a:r>
                      <a:r>
                        <a:rPr lang="en-IN" sz="20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Subtractor</a:t>
                      </a: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</a:t>
                      </a: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Active high – Perform subtraction operation.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20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</a:t>
                      </a: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Active high – Send 8 bit result to </a:t>
                      </a:r>
                      <a:r>
                        <a:rPr lang="en-IN" sz="20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Wbus</a:t>
                      </a: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register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Lb – Active low – Load 8 bit data from </a:t>
                      </a:r>
                      <a:r>
                        <a:rPr lang="en-IN" sz="20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Wbus</a:t>
                      </a: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register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 – Active low – Load 8 bit data from </a:t>
                      </a:r>
                      <a:r>
                        <a:rPr lang="en-IN" sz="20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Wbus</a:t>
                      </a:r>
                      <a:r>
                        <a:rPr lang="en-IN" sz="20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ctagon 3"/>
          <p:cNvSpPr/>
          <p:nvPr/>
        </p:nvSpPr>
        <p:spPr>
          <a:xfrm>
            <a:off x="11562735" y="6268065"/>
            <a:ext cx="36871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ransition spd="slow" advTm="1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B879-38ED-4EC5-9C92-9EC03DC4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SAP-1 functional units description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BA92E-359F-46B6-8955-3376EBEA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55" y="1481877"/>
            <a:ext cx="10515240" cy="5115114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sz="2400" b="1" dirty="0"/>
          </a:p>
          <a:p>
            <a:r>
              <a:rPr lang="en-US" sz="2400" b="1" dirty="0"/>
              <a:t>Program Counter:  </a:t>
            </a:r>
            <a:r>
              <a:rPr lang="en-US" sz="2400" dirty="0"/>
              <a:t>The program counter generate the 4-bit address.</a:t>
            </a:r>
          </a:p>
          <a:p>
            <a:endParaRPr lang="en-US" sz="2400" dirty="0"/>
          </a:p>
          <a:p>
            <a:r>
              <a:rPr lang="en-IN" sz="2200" b="1" dirty="0"/>
              <a:t>Input And MAR: </a:t>
            </a:r>
            <a:r>
              <a:rPr lang="en-IN" sz="2200" dirty="0"/>
              <a:t>The MAR stores the(4-bit) address of data and instruction which are placed in memory.</a:t>
            </a:r>
          </a:p>
          <a:p>
            <a:endParaRPr lang="en-IN" dirty="0"/>
          </a:p>
          <a:p>
            <a:endParaRPr lang="en-IN" b="1" dirty="0"/>
          </a:p>
          <a:p>
            <a:r>
              <a:rPr lang="en-IN" sz="2200" b="1" dirty="0"/>
              <a:t>16 </a:t>
            </a:r>
            <a:r>
              <a:rPr lang="en-GB" sz="2200" b="1" dirty="0"/>
              <a:t>× 8</a:t>
            </a:r>
            <a:r>
              <a:rPr lang="en-IN" sz="2200" b="1" dirty="0"/>
              <a:t> RAM: </a:t>
            </a:r>
            <a:r>
              <a:rPr lang="en-IN" sz="2200" dirty="0"/>
              <a:t>16 </a:t>
            </a:r>
            <a:r>
              <a:rPr lang="en-GB" sz="2200" dirty="0"/>
              <a:t>×</a:t>
            </a:r>
            <a:r>
              <a:rPr lang="en-IN" sz="2200" dirty="0"/>
              <a:t> 8 means there are 16 memory locations(0 to 15) and each location contains an 8-bit of data/instruction. Before the computer run, we write the data/instruction in the RAM</a:t>
            </a:r>
            <a:r>
              <a:rPr lang="en-GB" sz="2200" dirty="0"/>
              <a:t>.</a:t>
            </a:r>
            <a:endParaRPr lang="en-IN" sz="2200" dirty="0"/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US" b="1" dirty="0"/>
          </a:p>
        </p:txBody>
      </p:sp>
      <p:sp>
        <p:nvSpPr>
          <p:cNvPr id="4" name="Octagon 3"/>
          <p:cNvSpPr/>
          <p:nvPr/>
        </p:nvSpPr>
        <p:spPr>
          <a:xfrm>
            <a:off x="11562735" y="6268065"/>
            <a:ext cx="36871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966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BCD16-C465-4409-8EB3-75F0DCC58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380" y="1688123"/>
            <a:ext cx="10515240" cy="4491102"/>
          </a:xfrm>
        </p:spPr>
        <p:txBody>
          <a:bodyPr/>
          <a:lstStyle/>
          <a:p>
            <a:r>
              <a:rPr lang="en-US" sz="2200" b="1" dirty="0"/>
              <a:t>Instruction Register:</a:t>
            </a:r>
            <a:r>
              <a:rPr lang="en-US" sz="2000" dirty="0"/>
              <a:t> When the</a:t>
            </a:r>
            <a:r>
              <a:rPr lang="en-GB" sz="2000" dirty="0"/>
              <a:t> instruction</a:t>
            </a:r>
            <a:r>
              <a:rPr lang="en-US" sz="2000" dirty="0"/>
              <a:t> is placed in the W-bus from the memory, the Instruction Register</a:t>
            </a:r>
            <a:r>
              <a:rPr lang="en-GB" sz="2000" dirty="0"/>
              <a:t> </a:t>
            </a:r>
            <a:r>
              <a:rPr lang="en-US" sz="2000" dirty="0"/>
              <a:t>stores this instruction.</a:t>
            </a:r>
          </a:p>
          <a:p>
            <a:endParaRPr lang="en-US" sz="2200" b="1" dirty="0"/>
          </a:p>
          <a:p>
            <a:r>
              <a:rPr lang="en-US" sz="2200" b="1" dirty="0"/>
              <a:t>Accumulator</a:t>
            </a:r>
            <a:r>
              <a:rPr lang="en-US" sz="2000" dirty="0"/>
              <a:t>: It has one 8-bit input and two 8-bit outputs. It stores</a:t>
            </a:r>
            <a:r>
              <a:rPr lang="en-GB" sz="2000" dirty="0"/>
              <a:t> loaded values as well as</a:t>
            </a:r>
            <a:r>
              <a:rPr lang="en-US" sz="2000" dirty="0"/>
              <a:t> the output </a:t>
            </a:r>
            <a:r>
              <a:rPr lang="en-GB" sz="2000" dirty="0"/>
              <a:t>of the</a:t>
            </a:r>
            <a:r>
              <a:rPr lang="en-US" sz="2000" dirty="0"/>
              <a:t> adder/subtractor.</a:t>
            </a:r>
          </a:p>
          <a:p>
            <a:endParaRPr lang="en-US" sz="2200" b="1" dirty="0"/>
          </a:p>
          <a:p>
            <a:r>
              <a:rPr lang="en-US" sz="2200" b="1" dirty="0"/>
              <a:t>B register: </a:t>
            </a:r>
            <a:r>
              <a:rPr lang="en-US" sz="2000" dirty="0"/>
              <a:t>When adding/subtracting two numbers A and B, the B register</a:t>
            </a:r>
          </a:p>
          <a:p>
            <a:r>
              <a:rPr lang="en-GB" sz="2000" dirty="0"/>
              <a:t>t</a:t>
            </a:r>
            <a:r>
              <a:rPr lang="en-US" sz="2000" dirty="0"/>
              <a:t>emporarily stores the number B.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0DF06F-8737-4E96-9A58-EBF519B4A4B5}"/>
              </a:ext>
            </a:extLst>
          </p:cNvPr>
          <p:cNvSpPr txBox="1">
            <a:spLocks/>
          </p:cNvSpPr>
          <p:nvPr/>
        </p:nvSpPr>
        <p:spPr>
          <a:xfrm>
            <a:off x="990480" y="51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SAP-1 functional units description</a:t>
            </a:r>
            <a:endParaRPr lang="en-IN" sz="4000" dirty="0"/>
          </a:p>
        </p:txBody>
      </p:sp>
      <p:sp>
        <p:nvSpPr>
          <p:cNvPr id="5" name="Octagon 4"/>
          <p:cNvSpPr/>
          <p:nvPr/>
        </p:nvSpPr>
        <p:spPr>
          <a:xfrm>
            <a:off x="11562735" y="6268065"/>
            <a:ext cx="36871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398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C53369-2A35-4954-AEEC-05406E893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0" y="1755057"/>
            <a:ext cx="10515240" cy="3774825"/>
          </a:xfrm>
        </p:spPr>
        <p:txBody>
          <a:bodyPr/>
          <a:lstStyle/>
          <a:p>
            <a:r>
              <a:rPr lang="en-US" sz="2200" b="1" dirty="0"/>
              <a:t>Output Register:  </a:t>
            </a:r>
            <a:r>
              <a:rPr lang="en-US" sz="2200" dirty="0"/>
              <a:t>This is a 8-bit register which </a:t>
            </a:r>
            <a:r>
              <a:rPr lang="en-GB" sz="2200" dirty="0"/>
              <a:t>shows</a:t>
            </a:r>
            <a:r>
              <a:rPr lang="en-US" sz="2200" dirty="0"/>
              <a:t> the loaded data of accumulator after the execution of operation.</a:t>
            </a:r>
          </a:p>
          <a:p>
            <a:endParaRPr lang="en-US" sz="2200" dirty="0"/>
          </a:p>
          <a:p>
            <a:r>
              <a:rPr lang="en-US" sz="2200" b="1" dirty="0"/>
              <a:t>Controller:   </a:t>
            </a:r>
            <a:r>
              <a:rPr lang="en-US" sz="2200" dirty="0"/>
              <a:t>The 12-bits coming out of the controller form a word that controls the functioning of the </a:t>
            </a:r>
            <a:r>
              <a:rPr lang="en-GB" sz="2200" dirty="0"/>
              <a:t>computer.</a:t>
            </a:r>
          </a:p>
          <a:p>
            <a:endParaRPr lang="en-US" sz="2200" dirty="0"/>
          </a:p>
          <a:p>
            <a:r>
              <a:rPr lang="en-US" sz="2200" dirty="0"/>
              <a:t>CON = Cp  </a:t>
            </a:r>
            <a:r>
              <a:rPr lang="en-US" sz="2200" dirty="0" err="1"/>
              <a:t>Ep</a:t>
            </a:r>
            <a:r>
              <a:rPr lang="en-US" sz="2200" dirty="0"/>
              <a:t>  Lm  </a:t>
            </a:r>
            <a:r>
              <a:rPr lang="en-US" sz="2200" dirty="0" err="1"/>
              <a:t>Ce</a:t>
            </a:r>
            <a:r>
              <a:rPr lang="en-US" sz="2200" dirty="0"/>
              <a:t>  Li  </a:t>
            </a:r>
            <a:r>
              <a:rPr lang="en-US" sz="2200" dirty="0" err="1"/>
              <a:t>Ei</a:t>
            </a:r>
            <a:r>
              <a:rPr lang="en-US" sz="2200" dirty="0"/>
              <a:t>  La  Ea  </a:t>
            </a:r>
            <a:r>
              <a:rPr lang="en-US" sz="2200" dirty="0" err="1"/>
              <a:t>Sv</a:t>
            </a:r>
            <a:r>
              <a:rPr lang="en-US" sz="2200" dirty="0"/>
              <a:t>  </a:t>
            </a:r>
            <a:r>
              <a:rPr lang="en-US" sz="2200" dirty="0" err="1"/>
              <a:t>Ev</a:t>
            </a:r>
            <a:r>
              <a:rPr lang="en-US" sz="2200" dirty="0"/>
              <a:t>  Lb  Lo</a:t>
            </a:r>
            <a:endParaRPr lang="en-IN" sz="2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39DC16-D57A-4D1F-9D68-3B9A1227B7AC}"/>
              </a:ext>
            </a:extLst>
          </p:cNvPr>
          <p:cNvSpPr txBox="1">
            <a:spLocks/>
          </p:cNvSpPr>
          <p:nvPr/>
        </p:nvSpPr>
        <p:spPr>
          <a:xfrm>
            <a:off x="990480" y="51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SAP-1 functional units description</a:t>
            </a:r>
            <a:endParaRPr lang="en-IN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54498" y="4468765"/>
            <a:ext cx="28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287" y="4459610"/>
            <a:ext cx="28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01709" y="4468765"/>
            <a:ext cx="28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308163" y="4459614"/>
            <a:ext cx="21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8032" y="4458253"/>
            <a:ext cx="21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13404" y="4469445"/>
            <a:ext cx="28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4451" y="4468764"/>
            <a:ext cx="28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ctagon 12"/>
          <p:cNvSpPr/>
          <p:nvPr/>
        </p:nvSpPr>
        <p:spPr>
          <a:xfrm>
            <a:off x="11562735" y="6268065"/>
            <a:ext cx="36871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845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/>
        </p:nvSpPr>
        <p:spPr>
          <a:xfrm>
            <a:off x="838080" y="365040"/>
            <a:ext cx="10515240" cy="8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Flowchart of Fetch &amp; Execution Cycle</a:t>
            </a:r>
            <a:endParaRPr sz="4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l="28672" r="51463" b="37442"/>
          <a:stretch/>
        </p:blipFill>
        <p:spPr>
          <a:xfrm>
            <a:off x="4560120" y="1488348"/>
            <a:ext cx="1928520" cy="314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4"/>
          <p:cNvCxnSpPr/>
          <p:nvPr/>
        </p:nvCxnSpPr>
        <p:spPr>
          <a:xfrm>
            <a:off x="2631240" y="4774428"/>
            <a:ext cx="6643440" cy="144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Google Shape;220;p4"/>
          <p:cNvCxnSpPr/>
          <p:nvPr/>
        </p:nvCxnSpPr>
        <p:spPr>
          <a:xfrm flipH="1">
            <a:off x="2631240" y="4774428"/>
            <a:ext cx="1440" cy="50004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Google Shape;221;p4"/>
          <p:cNvCxnSpPr/>
          <p:nvPr/>
        </p:nvCxnSpPr>
        <p:spPr>
          <a:xfrm flipH="1">
            <a:off x="4631400" y="4774428"/>
            <a:ext cx="1440" cy="50004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Google Shape;222;p4"/>
          <p:cNvCxnSpPr/>
          <p:nvPr/>
        </p:nvCxnSpPr>
        <p:spPr>
          <a:xfrm flipH="1">
            <a:off x="7631640" y="4774428"/>
            <a:ext cx="1800" cy="50004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Google Shape;223;p4"/>
          <p:cNvCxnSpPr/>
          <p:nvPr/>
        </p:nvCxnSpPr>
        <p:spPr>
          <a:xfrm flipH="1">
            <a:off x="9274680" y="4774428"/>
            <a:ext cx="1800" cy="50004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4" name="Google Shape;224;p4"/>
          <p:cNvSpPr/>
          <p:nvPr/>
        </p:nvSpPr>
        <p:spPr>
          <a:xfrm>
            <a:off x="2274120" y="5274468"/>
            <a:ext cx="1285560" cy="7138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LDA</a:t>
            </a:r>
            <a:endParaRPr sz="1600" b="1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3845880" y="5274468"/>
            <a:ext cx="1356840" cy="7138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sz="1600" b="1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5417280" y="5274468"/>
            <a:ext cx="1356840" cy="7138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 sz="1600" b="1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8632080" y="5274468"/>
            <a:ext cx="1285560" cy="7138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HLT</a:t>
            </a:r>
            <a:endParaRPr sz="1600" b="1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7060320" y="5274468"/>
            <a:ext cx="1285560" cy="7138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sz="1600" b="1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4"/>
          <p:cNvCxnSpPr/>
          <p:nvPr/>
        </p:nvCxnSpPr>
        <p:spPr>
          <a:xfrm flipH="1">
            <a:off x="5631480" y="4774428"/>
            <a:ext cx="1440" cy="50004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0" name="Google Shape;230;p4"/>
          <p:cNvSpPr/>
          <p:nvPr/>
        </p:nvSpPr>
        <p:spPr>
          <a:xfrm>
            <a:off x="2486218" y="5357698"/>
            <a:ext cx="856800" cy="213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4’b0000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4146108" y="5359800"/>
            <a:ext cx="856800" cy="213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4’b0001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7260131" y="5357697"/>
            <a:ext cx="856800" cy="213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4’b1110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8844179" y="5330302"/>
            <a:ext cx="856800" cy="213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4’b1111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5669350" y="5392641"/>
            <a:ext cx="856800" cy="1674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4’b0010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4587155" y="3973788"/>
            <a:ext cx="1871560" cy="6015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RAM[MAR]-&gt;IR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4587153" y="3176748"/>
            <a:ext cx="1872641" cy="6015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PC-&gt;PC+1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4587155" y="2377188"/>
            <a:ext cx="1872640" cy="6015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PC-&gt;MAR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4"/>
          <p:cNvCxnSpPr/>
          <p:nvPr/>
        </p:nvCxnSpPr>
        <p:spPr>
          <a:xfrm>
            <a:off x="5631480" y="4587948"/>
            <a:ext cx="360" cy="1864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4"/>
          <p:cNvSpPr/>
          <p:nvPr/>
        </p:nvSpPr>
        <p:spPr>
          <a:xfrm>
            <a:off x="4587155" y="1608566"/>
            <a:ext cx="1902135" cy="5846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Calibri"/>
                <a:cs typeface="Calibri"/>
                <a:sym typeface="Calibri"/>
              </a:rPr>
              <a:t>Reset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11161800" y="4451040"/>
            <a:ext cx="794880" cy="5050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5169253" y="4629708"/>
            <a:ext cx="1008000" cy="34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latin typeface="Arial"/>
                <a:ea typeface="Arial"/>
                <a:cs typeface="Arial"/>
                <a:sym typeface="Arial"/>
              </a:rPr>
              <a:t>IR [7:4]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62;p6"/>
          <p:cNvGrpSpPr/>
          <p:nvPr/>
        </p:nvGrpSpPr>
        <p:grpSpPr>
          <a:xfrm>
            <a:off x="6872749" y="1615312"/>
            <a:ext cx="5014452" cy="2101320"/>
            <a:chOff x="532800" y="2072520"/>
            <a:chExt cx="5920560" cy="2101320"/>
          </a:xfrm>
        </p:grpSpPr>
        <p:sp>
          <p:nvSpPr>
            <p:cNvPr id="29" name="Google Shape;263;p6"/>
            <p:cNvSpPr/>
            <p:nvPr/>
          </p:nvSpPr>
          <p:spPr>
            <a:xfrm>
              <a:off x="546480" y="3868200"/>
              <a:ext cx="2441160" cy="266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4;p6"/>
            <p:cNvSpPr/>
            <p:nvPr/>
          </p:nvSpPr>
          <p:spPr>
            <a:xfrm>
              <a:off x="532800" y="2144160"/>
              <a:ext cx="2481480" cy="139824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5;p6"/>
            <p:cNvSpPr/>
            <p:nvPr/>
          </p:nvSpPr>
          <p:spPr>
            <a:xfrm>
              <a:off x="2984400" y="2072520"/>
              <a:ext cx="3468960" cy="21013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Octagon 31"/>
          <p:cNvSpPr/>
          <p:nvPr/>
        </p:nvSpPr>
        <p:spPr>
          <a:xfrm>
            <a:off x="11562735" y="6268065"/>
            <a:ext cx="36871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  <p:transition spd="slow" advTm="3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/>
          <p:nvPr/>
        </p:nvSpPr>
        <p:spPr>
          <a:xfrm>
            <a:off x="980469" y="1355792"/>
            <a:ext cx="619200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 Cycle is same for all Instructions.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1266083" y="2507280"/>
            <a:ext cx="834480" cy="459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8"/>
          <p:cNvSpPr/>
          <p:nvPr/>
        </p:nvSpPr>
        <p:spPr>
          <a:xfrm>
            <a:off x="1266083" y="3197340"/>
            <a:ext cx="8344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8"/>
          <p:cNvSpPr/>
          <p:nvPr/>
        </p:nvSpPr>
        <p:spPr>
          <a:xfrm>
            <a:off x="1266083" y="3764700"/>
            <a:ext cx="8344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8"/>
          <p:cNvSpPr/>
          <p:nvPr/>
        </p:nvSpPr>
        <p:spPr>
          <a:xfrm>
            <a:off x="1266083" y="4332060"/>
            <a:ext cx="834480" cy="38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2519963" y="2060460"/>
            <a:ext cx="198360" cy="272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8"/>
          <p:cNvSpPr/>
          <p:nvPr/>
        </p:nvSpPr>
        <p:spPr>
          <a:xfrm>
            <a:off x="1266083" y="1928733"/>
            <a:ext cx="837720" cy="491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8"/>
          <p:cNvSpPr/>
          <p:nvPr/>
        </p:nvSpPr>
        <p:spPr>
          <a:xfrm>
            <a:off x="3134483" y="2644380"/>
            <a:ext cx="8560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8"/>
          <p:cNvSpPr/>
          <p:nvPr/>
        </p:nvSpPr>
        <p:spPr>
          <a:xfrm>
            <a:off x="3171203" y="3238740"/>
            <a:ext cx="86112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"/>
          <p:cNvSpPr/>
          <p:nvPr/>
        </p:nvSpPr>
        <p:spPr>
          <a:xfrm>
            <a:off x="3166163" y="3850020"/>
            <a:ext cx="86112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"/>
          <p:cNvSpPr/>
          <p:nvPr/>
        </p:nvSpPr>
        <p:spPr>
          <a:xfrm>
            <a:off x="3134483" y="2050020"/>
            <a:ext cx="8560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"/>
          <p:cNvSpPr/>
          <p:nvPr/>
        </p:nvSpPr>
        <p:spPr>
          <a:xfrm>
            <a:off x="2115683" y="215514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8"/>
          <p:cNvSpPr/>
          <p:nvPr/>
        </p:nvSpPr>
        <p:spPr>
          <a:xfrm rot="10800000">
            <a:off x="2089163" y="271578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8"/>
          <p:cNvSpPr/>
          <p:nvPr/>
        </p:nvSpPr>
        <p:spPr>
          <a:xfrm rot="5400000">
            <a:off x="1566683" y="2992860"/>
            <a:ext cx="233640" cy="19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8"/>
          <p:cNvSpPr/>
          <p:nvPr/>
        </p:nvSpPr>
        <p:spPr>
          <a:xfrm>
            <a:off x="2100923" y="329202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8"/>
          <p:cNvSpPr/>
          <p:nvPr/>
        </p:nvSpPr>
        <p:spPr>
          <a:xfrm>
            <a:off x="2100923" y="393786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8"/>
          <p:cNvSpPr/>
          <p:nvPr/>
        </p:nvSpPr>
        <p:spPr>
          <a:xfrm rot="5400000">
            <a:off x="1595843" y="4138740"/>
            <a:ext cx="181440" cy="20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8"/>
          <p:cNvSpPr/>
          <p:nvPr/>
        </p:nvSpPr>
        <p:spPr>
          <a:xfrm>
            <a:off x="2733803" y="210366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8"/>
          <p:cNvSpPr/>
          <p:nvPr/>
        </p:nvSpPr>
        <p:spPr>
          <a:xfrm>
            <a:off x="2740283" y="338346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8"/>
          <p:cNvSpPr/>
          <p:nvPr/>
        </p:nvSpPr>
        <p:spPr>
          <a:xfrm>
            <a:off x="2747123" y="397782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"/>
          <p:cNvSpPr/>
          <p:nvPr/>
        </p:nvSpPr>
        <p:spPr>
          <a:xfrm rot="5400000">
            <a:off x="3459563" y="2475180"/>
            <a:ext cx="208080" cy="14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8"/>
          <p:cNvSpPr/>
          <p:nvPr/>
        </p:nvSpPr>
        <p:spPr>
          <a:xfrm rot="10800000">
            <a:off x="2725248" y="229818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8"/>
          <p:cNvSpPr/>
          <p:nvPr/>
        </p:nvSpPr>
        <p:spPr>
          <a:xfrm rot="-5400000">
            <a:off x="3430763" y="3053340"/>
            <a:ext cx="263520" cy="14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8"/>
          <p:cNvSpPr/>
          <p:nvPr/>
        </p:nvSpPr>
        <p:spPr>
          <a:xfrm rot="10800000">
            <a:off x="2727411" y="2752371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8"/>
          <p:cNvSpPr/>
          <p:nvPr/>
        </p:nvSpPr>
        <p:spPr>
          <a:xfrm rot="5400000">
            <a:off x="3428243" y="4270500"/>
            <a:ext cx="235080" cy="17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8"/>
          <p:cNvSpPr/>
          <p:nvPr/>
        </p:nvSpPr>
        <p:spPr>
          <a:xfrm rot="5400000">
            <a:off x="1624643" y="4706460"/>
            <a:ext cx="185760" cy="19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8"/>
          <p:cNvSpPr/>
          <p:nvPr/>
        </p:nvSpPr>
        <p:spPr>
          <a:xfrm>
            <a:off x="4921274" y="2624760"/>
            <a:ext cx="8344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4922506" y="3236040"/>
            <a:ext cx="8344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4921274" y="3803400"/>
            <a:ext cx="8344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4921274" y="4370760"/>
            <a:ext cx="834480" cy="38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8"/>
          <p:cNvSpPr/>
          <p:nvPr/>
        </p:nvSpPr>
        <p:spPr>
          <a:xfrm>
            <a:off x="6175154" y="2099160"/>
            <a:ext cx="198360" cy="272628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4921274" y="2077920"/>
            <a:ext cx="837720" cy="38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6789674" y="2683080"/>
            <a:ext cx="8560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6826394" y="3277440"/>
            <a:ext cx="86112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"/>
          <p:cNvSpPr/>
          <p:nvPr/>
        </p:nvSpPr>
        <p:spPr>
          <a:xfrm>
            <a:off x="6821354" y="3888720"/>
            <a:ext cx="86112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"/>
          <p:cNvSpPr/>
          <p:nvPr/>
        </p:nvSpPr>
        <p:spPr>
          <a:xfrm>
            <a:off x="6789674" y="2088720"/>
            <a:ext cx="8560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5770874" y="219384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8"/>
          <p:cNvSpPr/>
          <p:nvPr/>
        </p:nvSpPr>
        <p:spPr>
          <a:xfrm rot="10800000">
            <a:off x="5785994" y="276780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8"/>
          <p:cNvSpPr/>
          <p:nvPr/>
        </p:nvSpPr>
        <p:spPr>
          <a:xfrm rot="5400000">
            <a:off x="5222234" y="3031560"/>
            <a:ext cx="233640" cy="19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8"/>
          <p:cNvSpPr/>
          <p:nvPr/>
        </p:nvSpPr>
        <p:spPr>
          <a:xfrm>
            <a:off x="5755802" y="3344363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8"/>
          <p:cNvSpPr/>
          <p:nvPr/>
        </p:nvSpPr>
        <p:spPr>
          <a:xfrm>
            <a:off x="5770874" y="398016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8"/>
          <p:cNvSpPr/>
          <p:nvPr/>
        </p:nvSpPr>
        <p:spPr>
          <a:xfrm rot="5400000">
            <a:off x="5251034" y="4177440"/>
            <a:ext cx="181440" cy="20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8"/>
          <p:cNvSpPr/>
          <p:nvPr/>
        </p:nvSpPr>
        <p:spPr>
          <a:xfrm>
            <a:off x="6388994" y="214236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8"/>
          <p:cNvSpPr/>
          <p:nvPr/>
        </p:nvSpPr>
        <p:spPr>
          <a:xfrm>
            <a:off x="6395474" y="342216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8"/>
          <p:cNvSpPr/>
          <p:nvPr/>
        </p:nvSpPr>
        <p:spPr>
          <a:xfrm>
            <a:off x="6402314" y="401652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 rot="5400000">
            <a:off x="7114394" y="2513880"/>
            <a:ext cx="208080" cy="14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8"/>
          <p:cNvSpPr/>
          <p:nvPr/>
        </p:nvSpPr>
        <p:spPr>
          <a:xfrm rot="10800000">
            <a:off x="6394828" y="233688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"/>
          <p:cNvSpPr/>
          <p:nvPr/>
        </p:nvSpPr>
        <p:spPr>
          <a:xfrm rot="-5400000">
            <a:off x="7085954" y="3092040"/>
            <a:ext cx="263520" cy="14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"/>
          <p:cNvSpPr/>
          <p:nvPr/>
        </p:nvSpPr>
        <p:spPr>
          <a:xfrm rot="10800000">
            <a:off x="6397274" y="281892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"/>
          <p:cNvSpPr/>
          <p:nvPr/>
        </p:nvSpPr>
        <p:spPr>
          <a:xfrm rot="5400000">
            <a:off x="7083434" y="4309200"/>
            <a:ext cx="235080" cy="17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8"/>
          <p:cNvSpPr/>
          <p:nvPr/>
        </p:nvSpPr>
        <p:spPr>
          <a:xfrm rot="5400000">
            <a:off x="5279834" y="4745160"/>
            <a:ext cx="185760" cy="19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8593078" y="2596270"/>
            <a:ext cx="834480" cy="38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"/>
          <p:cNvSpPr/>
          <p:nvPr/>
        </p:nvSpPr>
        <p:spPr>
          <a:xfrm>
            <a:off x="8593078" y="3207550"/>
            <a:ext cx="834480" cy="38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8"/>
          <p:cNvSpPr/>
          <p:nvPr/>
        </p:nvSpPr>
        <p:spPr>
          <a:xfrm>
            <a:off x="8593078" y="3774910"/>
            <a:ext cx="834480" cy="38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8"/>
          <p:cNvSpPr/>
          <p:nvPr/>
        </p:nvSpPr>
        <p:spPr>
          <a:xfrm>
            <a:off x="8593078" y="4342270"/>
            <a:ext cx="834480" cy="38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8"/>
          <p:cNvSpPr/>
          <p:nvPr/>
        </p:nvSpPr>
        <p:spPr>
          <a:xfrm>
            <a:off x="9847318" y="2071030"/>
            <a:ext cx="198360" cy="272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8"/>
          <p:cNvSpPr/>
          <p:nvPr/>
        </p:nvSpPr>
        <p:spPr>
          <a:xfrm>
            <a:off x="8593078" y="2049430"/>
            <a:ext cx="83772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"/>
          <p:cNvSpPr/>
          <p:nvPr/>
        </p:nvSpPr>
        <p:spPr>
          <a:xfrm>
            <a:off x="10461838" y="2654590"/>
            <a:ext cx="8560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Add/sub</a:t>
            </a:r>
            <a:endParaRPr sz="105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8"/>
          <p:cNvSpPr/>
          <p:nvPr/>
        </p:nvSpPr>
        <p:spPr>
          <a:xfrm>
            <a:off x="10498198" y="3248950"/>
            <a:ext cx="86112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register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8"/>
          <p:cNvSpPr/>
          <p:nvPr/>
        </p:nvSpPr>
        <p:spPr>
          <a:xfrm>
            <a:off x="10493158" y="3860230"/>
            <a:ext cx="86112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register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8"/>
          <p:cNvSpPr/>
          <p:nvPr/>
        </p:nvSpPr>
        <p:spPr>
          <a:xfrm>
            <a:off x="10461838" y="2060230"/>
            <a:ext cx="856080" cy="38052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Accumulator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8"/>
          <p:cNvSpPr/>
          <p:nvPr/>
        </p:nvSpPr>
        <p:spPr>
          <a:xfrm>
            <a:off x="9443038" y="216535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"/>
          <p:cNvSpPr/>
          <p:nvPr/>
        </p:nvSpPr>
        <p:spPr>
          <a:xfrm rot="10800000">
            <a:off x="9428398" y="2716505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8"/>
          <p:cNvSpPr/>
          <p:nvPr/>
        </p:nvSpPr>
        <p:spPr>
          <a:xfrm rot="5400000">
            <a:off x="8894038" y="3003070"/>
            <a:ext cx="233640" cy="19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8"/>
          <p:cNvSpPr/>
          <p:nvPr/>
        </p:nvSpPr>
        <p:spPr>
          <a:xfrm>
            <a:off x="9428278" y="330259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9428278" y="398515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8"/>
          <p:cNvSpPr/>
          <p:nvPr/>
        </p:nvSpPr>
        <p:spPr>
          <a:xfrm rot="5400000">
            <a:off x="8923198" y="4148950"/>
            <a:ext cx="181440" cy="20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8"/>
          <p:cNvSpPr/>
          <p:nvPr/>
        </p:nvSpPr>
        <p:spPr>
          <a:xfrm>
            <a:off x="10060798" y="211387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8"/>
          <p:cNvSpPr/>
          <p:nvPr/>
        </p:nvSpPr>
        <p:spPr>
          <a:xfrm>
            <a:off x="10067638" y="339367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"/>
          <p:cNvSpPr/>
          <p:nvPr/>
        </p:nvSpPr>
        <p:spPr>
          <a:xfrm>
            <a:off x="10074118" y="3988030"/>
            <a:ext cx="40392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8"/>
          <p:cNvSpPr/>
          <p:nvPr/>
        </p:nvSpPr>
        <p:spPr>
          <a:xfrm rot="5400000">
            <a:off x="10786198" y="2485390"/>
            <a:ext cx="208080" cy="14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"/>
          <p:cNvSpPr/>
          <p:nvPr/>
        </p:nvSpPr>
        <p:spPr>
          <a:xfrm rot="10800000">
            <a:off x="10052243" y="230875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"/>
          <p:cNvSpPr/>
          <p:nvPr/>
        </p:nvSpPr>
        <p:spPr>
          <a:xfrm rot="-5400000">
            <a:off x="10758118" y="3063550"/>
            <a:ext cx="263520" cy="14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8"/>
          <p:cNvSpPr/>
          <p:nvPr/>
        </p:nvSpPr>
        <p:spPr>
          <a:xfrm rot="10800000">
            <a:off x="10069438" y="279043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8"/>
          <p:cNvSpPr/>
          <p:nvPr/>
        </p:nvSpPr>
        <p:spPr>
          <a:xfrm rot="5400000">
            <a:off x="10755238" y="4280710"/>
            <a:ext cx="235080" cy="17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8"/>
          <p:cNvSpPr/>
          <p:nvPr/>
        </p:nvSpPr>
        <p:spPr>
          <a:xfrm rot="5400000">
            <a:off x="8951998" y="4716670"/>
            <a:ext cx="185760" cy="19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8"/>
          <p:cNvSpPr/>
          <p:nvPr/>
        </p:nvSpPr>
        <p:spPr>
          <a:xfrm rot="10800000">
            <a:off x="9443038" y="381283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8"/>
          <p:cNvSpPr/>
          <p:nvPr/>
        </p:nvSpPr>
        <p:spPr>
          <a:xfrm rot="10800000">
            <a:off x="5772674" y="3824040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8"/>
          <p:cNvSpPr/>
          <p:nvPr/>
        </p:nvSpPr>
        <p:spPr>
          <a:xfrm rot="10800000">
            <a:off x="2101306" y="3743626"/>
            <a:ext cx="403800" cy="17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0" name="Google Shape;450;p8"/>
          <p:cNvCxnSpPr/>
          <p:nvPr/>
        </p:nvCxnSpPr>
        <p:spPr>
          <a:xfrm>
            <a:off x="992483" y="2143980"/>
            <a:ext cx="273240" cy="3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8"/>
          <p:cNvCxnSpPr/>
          <p:nvPr/>
        </p:nvCxnSpPr>
        <p:spPr>
          <a:xfrm>
            <a:off x="992483" y="2727900"/>
            <a:ext cx="273240" cy="3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p8"/>
          <p:cNvCxnSpPr/>
          <p:nvPr/>
        </p:nvCxnSpPr>
        <p:spPr>
          <a:xfrm>
            <a:off x="4647674" y="2142000"/>
            <a:ext cx="273240" cy="3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8" name="Google Shape;458;p8"/>
          <p:cNvSpPr txBox="1"/>
          <p:nvPr/>
        </p:nvSpPr>
        <p:spPr>
          <a:xfrm>
            <a:off x="627300" y="1941596"/>
            <a:ext cx="441174" cy="29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IN" sz="1200" b="0" strike="noStrike" baseline="-25000" dirty="0">
                <a:latin typeface="Arial"/>
                <a:ea typeface="Arial"/>
                <a:cs typeface="Arial"/>
                <a:sym typeface="Arial"/>
              </a:rPr>
              <a:t>p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"/>
          <p:cNvSpPr txBox="1"/>
          <p:nvPr/>
        </p:nvSpPr>
        <p:spPr>
          <a:xfrm>
            <a:off x="642145" y="2474145"/>
            <a:ext cx="480991" cy="25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aseline="-25000" dirty="0" err="1"/>
              <a:t>Lm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8"/>
          <p:cNvCxnSpPr>
            <a:cxnSpLocks/>
          </p:cNvCxnSpPr>
          <p:nvPr/>
        </p:nvCxnSpPr>
        <p:spPr>
          <a:xfrm>
            <a:off x="775887" y="1962869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1" name="Google Shape;461;p8"/>
          <p:cNvSpPr txBox="1"/>
          <p:nvPr/>
        </p:nvSpPr>
        <p:spPr>
          <a:xfrm>
            <a:off x="4328677" y="1917339"/>
            <a:ext cx="368711" cy="36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IN" sz="1800" b="0" strike="noStrike" baseline="-25000" dirty="0">
                <a:latin typeface="Arial"/>
                <a:ea typeface="Arial"/>
                <a:cs typeface="Arial"/>
                <a:sym typeface="Arial"/>
              </a:rPr>
              <a:t>p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8"/>
          <p:cNvSpPr txBox="1"/>
          <p:nvPr/>
        </p:nvSpPr>
        <p:spPr>
          <a:xfrm>
            <a:off x="7991534" y="3207550"/>
            <a:ext cx="451858" cy="28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strike="noStrike" dirty="0">
                <a:latin typeface="Arial"/>
                <a:ea typeface="Arial"/>
                <a:cs typeface="Arial"/>
                <a:sym typeface="Arial"/>
              </a:rPr>
              <a:t>CE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8"/>
          <p:cNvCxnSpPr/>
          <p:nvPr/>
        </p:nvCxnSpPr>
        <p:spPr>
          <a:xfrm>
            <a:off x="8099866" y="3208630"/>
            <a:ext cx="153929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4" name="Google Shape;464;p8"/>
          <p:cNvSpPr txBox="1"/>
          <p:nvPr/>
        </p:nvSpPr>
        <p:spPr>
          <a:xfrm>
            <a:off x="8085118" y="3820630"/>
            <a:ext cx="306116" cy="34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strike="noStrike" dirty="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IN" sz="1800" b="0" strike="noStrike" baseline="-25000" dirty="0">
                <a:latin typeface="Arial"/>
                <a:ea typeface="Arial"/>
                <a:cs typeface="Arial"/>
                <a:sym typeface="Arial"/>
              </a:rPr>
              <a:t>I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457;p8"/>
          <p:cNvCxnSpPr/>
          <p:nvPr/>
        </p:nvCxnSpPr>
        <p:spPr>
          <a:xfrm>
            <a:off x="8329806" y="3338594"/>
            <a:ext cx="273240" cy="3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457;p8"/>
          <p:cNvCxnSpPr/>
          <p:nvPr/>
        </p:nvCxnSpPr>
        <p:spPr>
          <a:xfrm>
            <a:off x="8315057" y="4017020"/>
            <a:ext cx="273240" cy="3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1E2AA7B-3494-4101-B7E8-F566B319ED3C}"/>
              </a:ext>
            </a:extLst>
          </p:cNvPr>
          <p:cNvSpPr/>
          <p:nvPr/>
        </p:nvSpPr>
        <p:spPr>
          <a:xfrm>
            <a:off x="4891844" y="4967032"/>
            <a:ext cx="961740" cy="238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BE3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8A028-88B1-4197-820C-8664B4F1AB40}"/>
              </a:ext>
            </a:extLst>
          </p:cNvPr>
          <p:cNvSpPr/>
          <p:nvPr/>
        </p:nvSpPr>
        <p:spPr>
          <a:xfrm>
            <a:off x="8603046" y="4933868"/>
            <a:ext cx="938562" cy="1975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263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2B18C-B8BB-4219-8071-5E9E7F9D9156}"/>
              </a:ext>
            </a:extLst>
          </p:cNvPr>
          <p:cNvSpPr/>
          <p:nvPr/>
        </p:nvSpPr>
        <p:spPr>
          <a:xfrm>
            <a:off x="1669845" y="5008860"/>
            <a:ext cx="2092947" cy="995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T1 State</a:t>
            </a:r>
          </a:p>
          <a:p>
            <a:pPr algn="ctr"/>
            <a:r>
              <a:rPr lang="en-US" dirty="0"/>
              <a:t>4-bit address generated by program counter is then stored into the MAR through W bus.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9F26-E08B-495A-8417-33BE78EC296A}"/>
              </a:ext>
            </a:extLst>
          </p:cNvPr>
          <p:cNvSpPr/>
          <p:nvPr/>
        </p:nvSpPr>
        <p:spPr>
          <a:xfrm>
            <a:off x="5553745" y="5029021"/>
            <a:ext cx="1827353" cy="800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T2 State</a:t>
            </a:r>
          </a:p>
          <a:p>
            <a:pPr algn="ctr"/>
            <a:r>
              <a:rPr lang="en-US" dirty="0"/>
              <a:t>Program counter address value incremented by 1.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D902E-B02D-4D04-ADEB-BCE38E43E966}"/>
              </a:ext>
            </a:extLst>
          </p:cNvPr>
          <p:cNvSpPr/>
          <p:nvPr/>
        </p:nvSpPr>
        <p:spPr>
          <a:xfrm>
            <a:off x="9010318" y="5143765"/>
            <a:ext cx="2144449" cy="995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T3 State</a:t>
            </a:r>
          </a:p>
          <a:p>
            <a:pPr algn="ctr"/>
            <a:r>
              <a:rPr lang="en-US" dirty="0"/>
              <a:t>MAR applies this 4-bit address to the RAM, where data or instruction is read from RAM. </a:t>
            </a: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ADE499-542D-4826-9EA9-877ABE7DFB55}"/>
              </a:ext>
            </a:extLst>
          </p:cNvPr>
          <p:cNvSpPr/>
          <p:nvPr/>
        </p:nvSpPr>
        <p:spPr>
          <a:xfrm>
            <a:off x="1425154" y="4922801"/>
            <a:ext cx="584737" cy="1837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5E3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55956-44D7-4556-8F21-1173446587FE}"/>
              </a:ext>
            </a:extLst>
          </p:cNvPr>
          <p:cNvSpPr/>
          <p:nvPr/>
        </p:nvSpPr>
        <p:spPr>
          <a:xfrm>
            <a:off x="1357681" y="2243844"/>
            <a:ext cx="71952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02FC4-ED1B-4459-93E3-E4F137E45816}"/>
              </a:ext>
            </a:extLst>
          </p:cNvPr>
          <p:cNvSpPr/>
          <p:nvPr/>
        </p:nvSpPr>
        <p:spPr>
          <a:xfrm>
            <a:off x="4996514" y="2352787"/>
            <a:ext cx="719520" cy="207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4A1AE1-7220-4772-9637-24D9F6DEC546}"/>
              </a:ext>
            </a:extLst>
          </p:cNvPr>
          <p:cNvSpPr/>
          <p:nvPr/>
        </p:nvSpPr>
        <p:spPr>
          <a:xfrm>
            <a:off x="4964213" y="2334370"/>
            <a:ext cx="748602" cy="245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7A11221-BC76-43BF-88F9-3CCB9662A0D0}"/>
              </a:ext>
            </a:extLst>
          </p:cNvPr>
          <p:cNvSpPr/>
          <p:nvPr/>
        </p:nvSpPr>
        <p:spPr>
          <a:xfrm>
            <a:off x="8689138" y="2887335"/>
            <a:ext cx="71952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C7EE7-401D-4501-B6B2-DF1A68A96A75}"/>
              </a:ext>
            </a:extLst>
          </p:cNvPr>
          <p:cNvSpPr/>
          <p:nvPr/>
        </p:nvSpPr>
        <p:spPr>
          <a:xfrm>
            <a:off x="9442678" y="3291089"/>
            <a:ext cx="532510" cy="22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8-bit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4DBF23-3778-488E-8BAC-831692101984}"/>
              </a:ext>
            </a:extLst>
          </p:cNvPr>
          <p:cNvSpPr/>
          <p:nvPr/>
        </p:nvSpPr>
        <p:spPr>
          <a:xfrm>
            <a:off x="1356851" y="2241756"/>
            <a:ext cx="75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7" name="Google Shape;566;g958385dc33_0_0"/>
          <p:cNvCxnSpPr/>
          <p:nvPr/>
        </p:nvCxnSpPr>
        <p:spPr>
          <a:xfrm>
            <a:off x="758636" y="2606826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Octagon 107"/>
          <p:cNvSpPr/>
          <p:nvPr/>
        </p:nvSpPr>
        <p:spPr>
          <a:xfrm>
            <a:off x="11562735" y="6268065"/>
            <a:ext cx="368710" cy="383458"/>
          </a:xfrm>
          <a:prstGeom prst="octag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B413D-124A-455B-B28B-DBD1E6EDD74F}"/>
              </a:ext>
            </a:extLst>
          </p:cNvPr>
          <p:cNvSpPr/>
          <p:nvPr/>
        </p:nvSpPr>
        <p:spPr>
          <a:xfrm>
            <a:off x="528747" y="309443"/>
            <a:ext cx="3928431" cy="970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Fetch Cycle</a:t>
            </a:r>
            <a:endParaRPr lang="en-IN" sz="4400" dirty="0"/>
          </a:p>
        </p:txBody>
      </p:sp>
    </p:spTree>
  </p:cSld>
  <p:clrMapOvr>
    <a:masterClrMapping/>
  </p:clrMapOvr>
  <p:transition spd="med" advTm="3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1 0.00047 L 0.03021 0.0007 C 0.0306 -0.00787 0.02786 -0.01875 0.03125 -0.0243 C 0.03437 -0.02939 0.03984 -0.02338 0.04401 -0.02222 C 0.04635 -0.02152 0.04844 -0.01875 0.05091 -0.01805 L 0.05898 -0.01597 C 0.06054 -0.01412 0.06367 -0.01111 0.06471 -0.00787 C 0.06536 -0.00578 0.06693 0.0051 0.06706 0.00649 C 0.06745 0.01065 0.06784 0.01482 0.06823 0.01875 C 0.07044 0.04074 0.06836 0.01598 0.07057 0.04329 C 0.07018 0.05093 0.07057 0.0588 0.0694 0.06598 C 0.06862 0.06991 0.0625 0.07153 0.06133 0.07199 C 0.06015 0.07269 0.05898 0.07385 0.05781 0.07408 C 0.05403 0.07524 0.05013 0.07547 0.04635 0.07616 L 0.03594 0.07824 C 0.03047 0.08079 0.02877 0.08172 0.02213 0.08241 C 0.01706 0.08287 0.01211 0.08241 0.00716 0.08241 L 0.00716 0.08264 " pathEditMode="relative" rAng="0" ptsTypes="AAAAAAAAAAAAAAAAAA">
                                      <p:cBhvr>
                                        <p:cTn id="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61" grpId="0"/>
      <p:bldP spid="462" grpId="0"/>
      <p:bldP spid="464" grpId="0"/>
      <p:bldP spid="3" grpId="0" animBg="1"/>
      <p:bldP spid="4" grpId="0" animBg="1"/>
      <p:bldP spid="7" grpId="0" animBg="1"/>
      <p:bldP spid="8" grpId="0" animBg="1"/>
      <p:bldP spid="2" grpId="0" animBg="1"/>
      <p:bldP spid="6" grpId="0" animBg="1"/>
      <p:bldP spid="10" grpId="0" animBg="1"/>
      <p:bldP spid="104" grpId="0" animBg="1"/>
      <p:bldP spid="11" grpId="0" animBg="1"/>
      <p:bldP spid="10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1151</Words>
  <Application>Microsoft Office PowerPoint</Application>
  <PresentationFormat>Widescreen</PresentationFormat>
  <Paragraphs>423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Carlito</vt:lpstr>
      <vt:lpstr>Times New Roman</vt:lpstr>
      <vt:lpstr>Trebuchet MS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SAP-1 functional units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LDA Simulation output</vt:lpstr>
      <vt:lpstr>ADD Simulation Output</vt:lpstr>
      <vt:lpstr>SUB Simulation  Output</vt:lpstr>
      <vt:lpstr>OUT Simulation  Output</vt:lpstr>
      <vt:lpstr>HLT Simulation  Output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Agrawal</dc:creator>
  <cp:lastModifiedBy>Krishna Agrawal</cp:lastModifiedBy>
  <cp:revision>162</cp:revision>
  <dcterms:created xsi:type="dcterms:W3CDTF">2020-09-06T15:16:16Z</dcterms:created>
  <dcterms:modified xsi:type="dcterms:W3CDTF">2021-06-15T17:19:24Z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