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76" r:id="rId3"/>
    <p:sldId id="264" r:id="rId4"/>
    <p:sldId id="266" r:id="rId5"/>
    <p:sldId id="274" r:id="rId6"/>
    <p:sldId id="265" r:id="rId7"/>
    <p:sldId id="267" r:id="rId8"/>
    <p:sldId id="277" r:id="rId9"/>
    <p:sldId id="278" r:id="rId10"/>
    <p:sldId id="268" r:id="rId11"/>
    <p:sldId id="279"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1" d="100"/>
          <a:sy n="71" d="100"/>
        </p:scale>
        <p:origin x="49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10/17/2023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718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025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10/17/2023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18735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84AC-14B1-1D9E-B40F-00A1909D3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19CFE2-5668-85D8-93A6-DE04E3BA7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C7E397-323E-C824-1AE2-04740B18E2C7}"/>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5" name="Footer Placeholder 4">
            <a:extLst>
              <a:ext uri="{FF2B5EF4-FFF2-40B4-BE49-F238E27FC236}">
                <a16:creationId xmlns:a16="http://schemas.microsoft.com/office/drawing/2014/main" id="{8AE45B49-B42C-58F1-6197-8EDDDC47B6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4D7D8-3327-266B-3C6E-396EE902FF9E}"/>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3825908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8AA7-878A-ABA8-0024-02775C7092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8B975-6692-74A6-C8E9-DFBF740271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3E1480-807E-C1C0-1CC8-04B6A26C1A56}"/>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5" name="Footer Placeholder 4">
            <a:extLst>
              <a:ext uri="{FF2B5EF4-FFF2-40B4-BE49-F238E27FC236}">
                <a16:creationId xmlns:a16="http://schemas.microsoft.com/office/drawing/2014/main" id="{7ABB247C-409E-EC9A-0AB2-64CEF559A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65A60-581D-31C6-4524-1AD0FE455113}"/>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3163776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FBB0-0380-5C7E-C9E6-B6EB561C4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2BA41E-7011-7447-3A87-AAFB4F11B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A7BD59-03BF-94BD-4358-8EF81F7B31DA}"/>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5" name="Footer Placeholder 4">
            <a:extLst>
              <a:ext uri="{FF2B5EF4-FFF2-40B4-BE49-F238E27FC236}">
                <a16:creationId xmlns:a16="http://schemas.microsoft.com/office/drawing/2014/main" id="{7AE34767-8610-9389-6BCF-62B3DAEAE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DA3AD-6989-9B20-E585-EF78B1C9A87A}"/>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1877444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BC7B-5481-E039-0416-CE40BF7775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D9FFCA-0BEF-9147-8F5B-F1CE36E145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3DD37B-D27E-2EDF-42A5-A1D73C609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E3ECF-8A37-6095-DA27-567A6F966432}"/>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6" name="Footer Placeholder 5">
            <a:extLst>
              <a:ext uri="{FF2B5EF4-FFF2-40B4-BE49-F238E27FC236}">
                <a16:creationId xmlns:a16="http://schemas.microsoft.com/office/drawing/2014/main" id="{550AD43C-29CD-B6C6-E82A-ACB4B7F65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3D7999-D1DE-07EF-C37F-5B8D6DD30250}"/>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957977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418E-BD88-0B6B-1AA9-E9B9B8F130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DADC3F-2ADD-04DC-3172-9F47D3B9A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D3B8C-4154-D718-D2DE-9FCBE43B70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778BA9-E3C8-20D3-5666-6C2485AC3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12E74-6B6C-95D4-866C-460D92F7B7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DBB05A-66A1-A851-0F50-64E538BA944A}"/>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8" name="Footer Placeholder 7">
            <a:extLst>
              <a:ext uri="{FF2B5EF4-FFF2-40B4-BE49-F238E27FC236}">
                <a16:creationId xmlns:a16="http://schemas.microsoft.com/office/drawing/2014/main" id="{40F37658-E0B0-6F37-32E6-226BBD98F4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D9206C-9FD1-3C8A-7E6C-1B33E30BCCCF}"/>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3870364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B4C2-F32A-1DA0-188D-3D6032379F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162E0C-12A2-BD32-DF43-E847C14F7005}"/>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4" name="Footer Placeholder 3">
            <a:extLst>
              <a:ext uri="{FF2B5EF4-FFF2-40B4-BE49-F238E27FC236}">
                <a16:creationId xmlns:a16="http://schemas.microsoft.com/office/drawing/2014/main" id="{F12B7270-76D6-F00B-5AF0-7E1B0D13CB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52E886-049C-EF9E-B1D4-D33BBF074F3F}"/>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3493310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5AC68-A425-3DFE-0A68-DF54BC917D33}"/>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3" name="Footer Placeholder 2">
            <a:extLst>
              <a:ext uri="{FF2B5EF4-FFF2-40B4-BE49-F238E27FC236}">
                <a16:creationId xmlns:a16="http://schemas.microsoft.com/office/drawing/2014/main" id="{BD8197F3-0BFC-11B8-635A-9E93D11307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D52F98-FA65-2AA3-2A1C-72546E53BDC7}"/>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1321740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A134-D5C0-C3AF-34A7-7E54A0ED3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1F347D-B24A-5CC4-57D3-17B158B6A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EE64AD-76C7-857E-64DE-05DB65286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E47F4-B8C0-0F22-329D-63F4391BD787}"/>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6" name="Footer Placeholder 5">
            <a:extLst>
              <a:ext uri="{FF2B5EF4-FFF2-40B4-BE49-F238E27FC236}">
                <a16:creationId xmlns:a16="http://schemas.microsoft.com/office/drawing/2014/main" id="{C511D385-95AF-D624-B425-6DC0D0F20F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79BE65-7BE3-928B-F52B-B3A1CED4E843}"/>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156682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10/17/2023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65365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6C26-D98E-F9D7-19F0-D2A702B32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C168D8-4322-4600-5DA5-ECD6BF8152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C09F9E-43C5-CF7D-1ED7-F02128DED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4A28E-6C67-F38D-2AAA-10520F11EC9E}"/>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6" name="Footer Placeholder 5">
            <a:extLst>
              <a:ext uri="{FF2B5EF4-FFF2-40B4-BE49-F238E27FC236}">
                <a16:creationId xmlns:a16="http://schemas.microsoft.com/office/drawing/2014/main" id="{99F0F0AF-0019-78C3-6961-F624891352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8B24E8-E43D-4974-A8F3-6DA99C8A189C}"/>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161448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9138-72D5-0CB4-1E47-1D7C7F0917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9D3116-6B5B-C2DB-8A22-44F108984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9DD63-CAB6-79E3-CD4C-9F5A25CAD7FF}"/>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5" name="Footer Placeholder 4">
            <a:extLst>
              <a:ext uri="{FF2B5EF4-FFF2-40B4-BE49-F238E27FC236}">
                <a16:creationId xmlns:a16="http://schemas.microsoft.com/office/drawing/2014/main" id="{50D210E6-64AC-3709-BC6C-51113CB51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3AA50-3CE7-0FDF-7BA1-456706683B21}"/>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3731207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5D2A75-2C46-49D7-B40A-7DD4E6049E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F763C9-173B-2729-18BC-0C16E551E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7BDAD8-A71A-5425-EF4E-35E2A542ABD2}"/>
              </a:ext>
            </a:extLst>
          </p:cNvPr>
          <p:cNvSpPr>
            <a:spLocks noGrp="1"/>
          </p:cNvSpPr>
          <p:nvPr>
            <p:ph type="dt" sz="half" idx="10"/>
          </p:nvPr>
        </p:nvSpPr>
        <p:spPr/>
        <p:txBody>
          <a:bodyPr/>
          <a:lstStyle/>
          <a:p>
            <a:fld id="{DEF8524D-F4B6-47C2-AD7F-6F99809D7A4E}" type="datetimeFigureOut">
              <a:rPr lang="en-IN" smtClean="0"/>
              <a:t>17-10-2023</a:t>
            </a:fld>
            <a:endParaRPr lang="en-IN"/>
          </a:p>
        </p:txBody>
      </p:sp>
      <p:sp>
        <p:nvSpPr>
          <p:cNvPr id="5" name="Footer Placeholder 4">
            <a:extLst>
              <a:ext uri="{FF2B5EF4-FFF2-40B4-BE49-F238E27FC236}">
                <a16:creationId xmlns:a16="http://schemas.microsoft.com/office/drawing/2014/main" id="{328C40FC-F34D-DE4B-D4C1-547CD5C3A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085A67-1287-B940-C564-CEB311B74573}"/>
              </a:ext>
            </a:extLst>
          </p:cNvPr>
          <p:cNvSpPr>
            <a:spLocks noGrp="1"/>
          </p:cNvSpPr>
          <p:nvPr>
            <p:ph type="sldNum" sz="quarter" idx="12"/>
          </p:nvPr>
        </p:nvSpPr>
        <p:spPr/>
        <p:txBody>
          <a:bodyPr/>
          <a:lstStyle/>
          <a:p>
            <a:fld id="{9A36B452-F98A-4450-BCF2-842F3EB0BE12}" type="slidenum">
              <a:rPr lang="en-IN" smtClean="0"/>
              <a:t>‹#›</a:t>
            </a:fld>
            <a:endParaRPr lang="en-IN"/>
          </a:p>
        </p:txBody>
      </p:sp>
    </p:spTree>
    <p:extLst>
      <p:ext uri="{BB962C8B-B14F-4D97-AF65-F5344CB8AC3E}">
        <p14:creationId xmlns:p14="http://schemas.microsoft.com/office/powerpoint/2010/main" val="271019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10/17/2023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454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1709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0450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3644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7228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10/17/2023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2173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10/17/2023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1346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10/17/2023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44976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1AF487-179A-6D8B-4A65-9F87B89F0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4AA96-B070-ED69-6288-6112E1FC1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4EC491-9DD5-0A09-D73B-2D174D3F9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8524D-F4B6-47C2-AD7F-6F99809D7A4E}" type="datetimeFigureOut">
              <a:rPr lang="en-IN" smtClean="0"/>
              <a:t>17-10-2023</a:t>
            </a:fld>
            <a:endParaRPr lang="en-IN"/>
          </a:p>
        </p:txBody>
      </p:sp>
      <p:sp>
        <p:nvSpPr>
          <p:cNvPr id="5" name="Footer Placeholder 4">
            <a:extLst>
              <a:ext uri="{FF2B5EF4-FFF2-40B4-BE49-F238E27FC236}">
                <a16:creationId xmlns:a16="http://schemas.microsoft.com/office/drawing/2014/main" id="{88D6E3F4-91E7-35E8-2AB5-5087A9866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148AAD-F021-78CB-2AFD-0F4EC8ECE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6B452-F98A-4450-BCF2-842F3EB0BE12}" type="slidenum">
              <a:rPr lang="en-IN" smtClean="0"/>
              <a:t>‹#›</a:t>
            </a:fld>
            <a:endParaRPr lang="en-IN"/>
          </a:p>
        </p:txBody>
      </p:sp>
    </p:spTree>
    <p:extLst>
      <p:ext uri="{BB962C8B-B14F-4D97-AF65-F5344CB8AC3E}">
        <p14:creationId xmlns:p14="http://schemas.microsoft.com/office/powerpoint/2010/main" val="27060344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0607-A19B-0704-0D8A-2FB5262C6A39}"/>
              </a:ext>
            </a:extLst>
          </p:cNvPr>
          <p:cNvSpPr>
            <a:spLocks noGrp="1"/>
          </p:cNvSpPr>
          <p:nvPr>
            <p:ph type="ctrTitle"/>
          </p:nvPr>
        </p:nvSpPr>
        <p:spPr>
          <a:xfrm>
            <a:off x="1710017" y="1008529"/>
            <a:ext cx="8771965" cy="1909763"/>
          </a:xfrm>
        </p:spPr>
        <p:txBody>
          <a:bodyPr>
            <a:normAutofit fontScale="90000"/>
          </a:bodyPr>
          <a:lstStyle/>
          <a:p>
            <a:br>
              <a:rPr lang="en-US" dirty="0"/>
            </a:br>
            <a:br>
              <a:rPr lang="en-US" dirty="0"/>
            </a:br>
            <a:r>
              <a:rPr lang="en-US" sz="4000" b="1" dirty="0"/>
              <a:t>Project-I Presentation</a:t>
            </a:r>
            <a:br>
              <a:rPr lang="en-US" dirty="0"/>
            </a:br>
            <a:r>
              <a:rPr lang="en-US" sz="3600" b="1" dirty="0"/>
              <a:t>Smart Farming and Green Solutions</a:t>
            </a:r>
            <a:endParaRPr lang="en-IN" sz="3600" b="1" dirty="0"/>
          </a:p>
        </p:txBody>
      </p:sp>
      <p:sp>
        <p:nvSpPr>
          <p:cNvPr id="3" name="Subtitle 2">
            <a:extLst>
              <a:ext uri="{FF2B5EF4-FFF2-40B4-BE49-F238E27FC236}">
                <a16:creationId xmlns:a16="http://schemas.microsoft.com/office/drawing/2014/main" id="{29B26140-AD23-7B3C-2674-29500A92304A}"/>
              </a:ext>
            </a:extLst>
          </p:cNvPr>
          <p:cNvSpPr>
            <a:spLocks noGrp="1"/>
          </p:cNvSpPr>
          <p:nvPr>
            <p:ph type="subTitle" idx="1"/>
          </p:nvPr>
        </p:nvSpPr>
        <p:spPr>
          <a:xfrm>
            <a:off x="1523999" y="3111827"/>
            <a:ext cx="9144000" cy="2737643"/>
          </a:xfrm>
        </p:spPr>
        <p:txBody>
          <a:bodyPr>
            <a:normAutofit/>
          </a:bodyPr>
          <a:lstStyle/>
          <a:p>
            <a:r>
              <a:rPr lang="en-US" b="1" dirty="0"/>
              <a:t>Presented by:</a:t>
            </a:r>
          </a:p>
          <a:p>
            <a:r>
              <a:rPr lang="en-US" dirty="0"/>
              <a:t>Shruti Jain  EN20CS301428</a:t>
            </a:r>
          </a:p>
          <a:p>
            <a:r>
              <a:rPr lang="en-US" dirty="0" err="1"/>
              <a:t>Shubhi</a:t>
            </a:r>
            <a:r>
              <a:rPr lang="en-US" dirty="0"/>
              <a:t> Khandelwal EN20CS301433</a:t>
            </a:r>
          </a:p>
          <a:p>
            <a:r>
              <a:rPr lang="en-US" dirty="0"/>
              <a:t>Tabish </a:t>
            </a:r>
            <a:r>
              <a:rPr lang="en-US" dirty="0" err="1"/>
              <a:t>Quazi</a:t>
            </a:r>
            <a:r>
              <a:rPr lang="en-US" dirty="0"/>
              <a:t> EN20CS301462</a:t>
            </a:r>
          </a:p>
          <a:p>
            <a:r>
              <a:rPr lang="en-US" b="1" dirty="0"/>
              <a:t>Department of Computer Science and Engineering</a:t>
            </a:r>
          </a:p>
          <a:p>
            <a:r>
              <a:rPr lang="en-US" b="1" dirty="0"/>
              <a:t>Medicaps University Indore</a:t>
            </a:r>
            <a:endParaRPr lang="en-IN" b="1" dirty="0"/>
          </a:p>
        </p:txBody>
      </p:sp>
      <p:pic>
        <p:nvPicPr>
          <p:cNvPr id="5" name="Picture 4">
            <a:extLst>
              <a:ext uri="{FF2B5EF4-FFF2-40B4-BE49-F238E27FC236}">
                <a16:creationId xmlns:a16="http://schemas.microsoft.com/office/drawing/2014/main" id="{CF0D195E-2351-D6D1-C577-D02E13F97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925" y="398463"/>
            <a:ext cx="1200150" cy="1447800"/>
          </a:xfrm>
          <a:prstGeom prst="rect">
            <a:avLst/>
          </a:prstGeom>
        </p:spPr>
      </p:pic>
    </p:spTree>
    <p:extLst>
      <p:ext uri="{BB962C8B-B14F-4D97-AF65-F5344CB8AC3E}">
        <p14:creationId xmlns:p14="http://schemas.microsoft.com/office/powerpoint/2010/main" val="1211848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00C0-7354-4E4F-922A-535A2F3BDD9E}"/>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ea typeface="+mj-lt"/>
                <a:cs typeface="+mj-lt"/>
              </a:rPr>
              <a:t>Proposed Methodology</a:t>
            </a:r>
            <a:endParaRPr lang="en-US" sz="4000" u="sng">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DE58A513-904D-4FF8-AE89-2D0A10036B79}"/>
              </a:ext>
            </a:extLst>
          </p:cNvPr>
          <p:cNvSpPr>
            <a:spLocks noGrp="1"/>
          </p:cNvSpPr>
          <p:nvPr>
            <p:ph idx="1"/>
          </p:nvPr>
        </p:nvSpPr>
        <p:spPr>
          <a:xfrm>
            <a:off x="6180863" y="1162496"/>
            <a:ext cx="5485444" cy="3903333"/>
          </a:xfrm>
          <a:ln w="57150">
            <a:noFill/>
          </a:ln>
        </p:spPr>
        <p:txBody>
          <a:bodyPr anchor="t">
            <a:normAutofit lnSpcReduction="10000"/>
          </a:bodyPr>
          <a:lstStyle/>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r>
              <a:rPr lang="en-US" sz="1700" dirty="0"/>
              <a:t>6. User Training and Adoption: Train farmers to use the system and encourage behavior change.</a:t>
            </a:r>
          </a:p>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r>
              <a:rPr lang="en-US" sz="1700" dirty="0"/>
              <a:t>7. Monitoring and Evaluation: Continuously assess system performance, gather feedback, and monitor environmental impact.</a:t>
            </a:r>
          </a:p>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r>
              <a:rPr lang="en-US" sz="1700" dirty="0"/>
              <a:t>8. Scaling and Sustainability: Explore expansion and funding options while ensuring compliance with regulations.</a:t>
            </a:r>
          </a:p>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r>
              <a:rPr lang="en-US" sz="1700" dirty="0"/>
              <a:t>9. Research and Development: Address research gaps and improve models, algorithms, and data analysis techniques</a:t>
            </a:r>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60001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885FB-42A8-4B19-8C25-979BCCEE1FCB}"/>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rPr>
              <a:t>REFERENCES </a:t>
            </a:r>
            <a:endParaRPr lang="en-US" sz="4000">
              <a:solidFill>
                <a:schemeClr val="tx1">
                  <a:lumMod val="85000"/>
                  <a:lumOff val="15000"/>
                </a:schemeClr>
              </a:solidFill>
            </a:endParaRPr>
          </a:p>
        </p:txBody>
      </p:sp>
      <p:sp>
        <p:nvSpPr>
          <p:cNvPr id="29" name="Rectangle 32">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34">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87F9AABD-5294-4598-AB8A-2BC77A2ADF57}"/>
              </a:ext>
            </a:extLst>
          </p:cNvPr>
          <p:cNvSpPr>
            <a:spLocks noGrp="1"/>
          </p:cNvSpPr>
          <p:nvPr>
            <p:ph idx="1"/>
          </p:nvPr>
        </p:nvSpPr>
        <p:spPr>
          <a:xfrm>
            <a:off x="6192624" y="1453505"/>
            <a:ext cx="5600384" cy="4190878"/>
          </a:xfrm>
          <a:ln w="57150">
            <a:noFill/>
          </a:ln>
        </p:spPr>
        <p:txBody>
          <a:bodyPr vert="horz" lIns="91440" tIns="45720" rIns="91440" bIns="45720" rtlCol="0" anchor="t">
            <a:noAutofit/>
          </a:bodyPr>
          <a:lstStyle/>
          <a:p>
            <a:pPr marL="305435" indent="-305435">
              <a:lnSpc>
                <a:spcPct val="90000"/>
              </a:lnSpc>
              <a:buNone/>
            </a:pPr>
            <a:r>
              <a:rPr lang="en-US" sz="1400" dirty="0">
                <a:ea typeface="+mn-lt"/>
                <a:cs typeface="+mn-lt"/>
              </a:rPr>
              <a:t>IJARSCT ISSN (Online) 2581-9429 International Journal of Advanced Research in Science, Communication </a:t>
            </a:r>
            <a:r>
              <a:rPr lang="en-US" sz="1400" dirty="0" err="1">
                <a:ea typeface="+mn-lt"/>
                <a:cs typeface="+mn-lt"/>
              </a:rPr>
              <a:t>andTechnology</a:t>
            </a:r>
            <a:r>
              <a:rPr lang="en-US" sz="1400" dirty="0">
                <a:ea typeface="+mn-lt"/>
                <a:cs typeface="+mn-lt"/>
              </a:rPr>
              <a:t> (IJARSCT) Volume 2, Issue 1, March 2022 Copyright to IJARSCT DOI: 10.48175/IJARSCT-2615 140 www.ijarsct.co.in Impact Factor: 6.252 Smart Farming Using Machine Learning Prof. Swati </a:t>
            </a:r>
            <a:r>
              <a:rPr lang="en-US" sz="1400" dirty="0" err="1">
                <a:ea typeface="+mn-lt"/>
                <a:cs typeface="+mn-lt"/>
              </a:rPr>
              <a:t>Dhabarde</a:t>
            </a:r>
            <a:r>
              <a:rPr lang="en-US" sz="1400" dirty="0">
                <a:ea typeface="+mn-lt"/>
                <a:cs typeface="+mn-lt"/>
              </a:rPr>
              <a:t> Swapnil </a:t>
            </a:r>
            <a:r>
              <a:rPr lang="en-US" sz="1400" dirty="0" err="1">
                <a:ea typeface="+mn-lt"/>
                <a:cs typeface="+mn-lt"/>
              </a:rPr>
              <a:t>Bisane</a:t>
            </a:r>
            <a:r>
              <a:rPr lang="en-US" sz="1400" dirty="0">
                <a:ea typeface="+mn-lt"/>
                <a:cs typeface="+mn-lt"/>
              </a:rPr>
              <a:t>, Arti Yadav, Devyani </a:t>
            </a:r>
            <a:r>
              <a:rPr lang="en-US" sz="1400" dirty="0" err="1">
                <a:ea typeface="+mn-lt"/>
                <a:cs typeface="+mn-lt"/>
              </a:rPr>
              <a:t>Pote</a:t>
            </a:r>
            <a:r>
              <a:rPr lang="en-US" sz="1400" dirty="0">
                <a:ea typeface="+mn-lt"/>
                <a:cs typeface="+mn-lt"/>
              </a:rPr>
              <a:t>, Akshay Gupta Assistant Professor, Department of Computer Engineering B.E Students, Department of Computer Engineering Priyadarshini College of </a:t>
            </a:r>
            <a:r>
              <a:rPr lang="en-US" sz="1400" dirty="0" err="1">
                <a:ea typeface="+mn-lt"/>
                <a:cs typeface="+mn-lt"/>
              </a:rPr>
              <a:t>Engineering,Nagpur</a:t>
            </a:r>
            <a:r>
              <a:rPr lang="en-US" sz="1400" dirty="0">
                <a:ea typeface="+mn-lt"/>
                <a:cs typeface="+mn-lt"/>
              </a:rPr>
              <a:t>, Maharashtra, India	[ C. Peng, "Development strategy research based on the internet of things in smart agriculture", Journal of Xi'an University of Post and telecommunications, vol. 17, no. 2, pp. 94-98, 2012.]2</a:t>
            </a:r>
            <a:endParaRPr lang="en-US" sz="1400" dirty="0"/>
          </a:p>
          <a:p>
            <a:pPr marL="305435" indent="-305435">
              <a:lnSpc>
                <a:spcPct val="90000"/>
              </a:lnSpc>
              <a:buNone/>
            </a:pPr>
            <a:r>
              <a:rPr lang="en-US" sz="1400" dirty="0">
                <a:ea typeface="+mn-lt"/>
                <a:cs typeface="+mn-lt"/>
              </a:rPr>
              <a:t>	[</a:t>
            </a:r>
            <a:r>
              <a:rPr lang="en-US" sz="1400" dirty="0" err="1">
                <a:ea typeface="+mn-lt"/>
                <a:cs typeface="+mn-lt"/>
              </a:rPr>
              <a:t>Chetan</a:t>
            </a:r>
            <a:r>
              <a:rPr lang="en-US" sz="1400" dirty="0">
                <a:ea typeface="+mn-lt"/>
                <a:cs typeface="+mn-lt"/>
              </a:rPr>
              <a:t> </a:t>
            </a:r>
            <a:r>
              <a:rPr lang="en-US" sz="1400" dirty="0" err="1">
                <a:ea typeface="+mn-lt"/>
                <a:cs typeface="+mn-lt"/>
              </a:rPr>
              <a:t>Dwarkani</a:t>
            </a:r>
            <a:r>
              <a:rPr lang="en-US" sz="1400" dirty="0">
                <a:ea typeface="+mn-lt"/>
                <a:cs typeface="+mn-lt"/>
              </a:rPr>
              <a:t> M, Ganesh Ram R, Jagannathan S, </a:t>
            </a:r>
            <a:r>
              <a:rPr lang="en-US" sz="1400" dirty="0" err="1">
                <a:ea typeface="+mn-lt"/>
                <a:cs typeface="+mn-lt"/>
              </a:rPr>
              <a:t>R.Priyatharshini</a:t>
            </a:r>
            <a:r>
              <a:rPr lang="en-US" sz="1400" dirty="0">
                <a:ea typeface="+mn-lt"/>
                <a:cs typeface="+mn-lt"/>
              </a:rPr>
              <a:t>, “Smart Farming System Using Sensors for Agricultural Task Automation”, IEEE International Conference on Technological Innovations in ICT for </a:t>
            </a:r>
            <a:r>
              <a:rPr lang="en-US" sz="1400" dirty="0" err="1">
                <a:ea typeface="+mn-lt"/>
                <a:cs typeface="+mn-lt"/>
              </a:rPr>
              <a:t>Agricultureand</a:t>
            </a:r>
            <a:r>
              <a:rPr lang="en-US" sz="1400" dirty="0">
                <a:ea typeface="+mn-lt"/>
                <a:cs typeface="+mn-lt"/>
              </a:rPr>
              <a:t> Rural Development (TIAR 2015).]4</a:t>
            </a:r>
          </a:p>
          <a:p>
            <a:pPr marL="305435" indent="-305435">
              <a:lnSpc>
                <a:spcPct val="90000"/>
              </a:lnSpc>
              <a:buNone/>
            </a:pPr>
            <a:r>
              <a:rPr lang="en-US" sz="1400" dirty="0">
                <a:ea typeface="+mn-lt"/>
                <a:cs typeface="+mn-lt"/>
              </a:rPr>
              <a:t>	[https://www.geeksforgeeks.org/crop-monitoring-smart-farming-using-iot/]5</a:t>
            </a:r>
            <a:endParaRPr lang="en-US" sz="1400" dirty="0"/>
          </a:p>
        </p:txBody>
      </p:sp>
      <p:sp>
        <p:nvSpPr>
          <p:cNvPr id="32" name="Rectangle 36">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80137999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33452-D4D2-40BB-B98C-CA26749E31BF}"/>
              </a:ext>
            </a:extLst>
          </p:cNvPr>
          <p:cNvSpPr>
            <a:spLocks noGrp="1"/>
          </p:cNvSpPr>
          <p:nvPr>
            <p:ph type="title"/>
          </p:nvPr>
        </p:nvSpPr>
        <p:spPr>
          <a:xfrm>
            <a:off x="4857404" y="1577340"/>
            <a:ext cx="6228950" cy="3703320"/>
          </a:xfrm>
        </p:spPr>
        <p:txBody>
          <a:bodyPr vert="horz" lIns="91440" tIns="45720" rIns="91440" bIns="45720" rtlCol="0" anchor="ctr">
            <a:normAutofit/>
          </a:bodyPr>
          <a:lstStyle/>
          <a:p>
            <a:r>
              <a:rPr lang="en-US" sz="6600" u="sng" dirty="0">
                <a:solidFill>
                  <a:srgbClr val="FFFFFF">
                    <a:alpha val="90000"/>
                  </a:srgbClr>
                </a:solidFill>
              </a:rPr>
              <a:t>THANK YOU</a:t>
            </a:r>
            <a:r>
              <a:rPr lang="en-US" sz="6600" dirty="0">
                <a:solidFill>
                  <a:srgbClr val="FFFFFF">
                    <a:alpha val="90000"/>
                  </a:srgbClr>
                </a:solidFill>
              </a:rPr>
              <a:t> </a:t>
            </a:r>
          </a:p>
        </p:txBody>
      </p:sp>
      <p:sp>
        <p:nvSpPr>
          <p:cNvPr id="12"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3938" y="338328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88596" y="3383280"/>
            <a:ext cx="3703320" cy="9144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6675873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F2EB78-0E60-4EDB-9716-EC221B531AF0}"/>
              </a:ext>
            </a:extLst>
          </p:cNvPr>
          <p:cNvSpPr>
            <a:spLocks noGrp="1"/>
          </p:cNvSpPr>
          <p:nvPr>
            <p:ph type="title"/>
          </p:nvPr>
        </p:nvSpPr>
        <p:spPr>
          <a:xfrm>
            <a:off x="581192" y="1507414"/>
            <a:ext cx="5120255" cy="3903332"/>
          </a:xfrm>
        </p:spPr>
        <p:txBody>
          <a:bodyPr anchor="t">
            <a:normAutofit/>
          </a:bodyPr>
          <a:lstStyle/>
          <a:p>
            <a:r>
              <a:rPr lang="en-US" sz="4000" u="sng" dirty="0">
                <a:solidFill>
                  <a:schemeClr val="tx1">
                    <a:lumMod val="85000"/>
                    <a:lumOff val="15000"/>
                  </a:schemeClr>
                </a:solidFill>
                <a:latin typeface="Franklin Gothic Medium"/>
              </a:rPr>
              <a:t>OUTLINE</a:t>
            </a:r>
            <a:endParaRPr lang="en-US" sz="4000" dirty="0">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 name="Content Placeholder 2">
            <a:extLst>
              <a:ext uri="{FF2B5EF4-FFF2-40B4-BE49-F238E27FC236}">
                <a16:creationId xmlns:a16="http://schemas.microsoft.com/office/drawing/2014/main" id="{6D3DC15E-EF00-4E31-92AC-B34984F4ED6D}"/>
              </a:ext>
            </a:extLst>
          </p:cNvPr>
          <p:cNvSpPr>
            <a:spLocks noGrp="1"/>
          </p:cNvSpPr>
          <p:nvPr>
            <p:ph idx="1"/>
          </p:nvPr>
        </p:nvSpPr>
        <p:spPr>
          <a:xfrm>
            <a:off x="6441743" y="1507415"/>
            <a:ext cx="5169064" cy="3903331"/>
          </a:xfrm>
          <a:ln w="57150">
            <a:noFill/>
          </a:ln>
        </p:spPr>
        <p:txBody>
          <a:bodyPr anchor="t">
            <a:normAutofit/>
          </a:bodyPr>
          <a:lstStyle/>
          <a:p>
            <a:pPr marL="305435" indent="-305435">
              <a:buFont typeface="Wingdings" panose="05020102010507070707" pitchFamily="18" charset="2"/>
              <a:buChar char="Ø"/>
            </a:pPr>
            <a:r>
              <a:rPr lang="en-US" sz="2000" dirty="0"/>
              <a:t>Introduction</a:t>
            </a:r>
          </a:p>
          <a:p>
            <a:pPr marL="305435" indent="-305435">
              <a:buFont typeface="Wingdings" panose="05020102010507070707" pitchFamily="18" charset="2"/>
              <a:buChar char="Ø"/>
            </a:pPr>
            <a:r>
              <a:rPr lang="en-US" sz="2000" dirty="0"/>
              <a:t>Literature Survey</a:t>
            </a:r>
          </a:p>
          <a:p>
            <a:pPr marL="305435" indent="-305435">
              <a:buFont typeface="Wingdings" panose="05020102010507070707" pitchFamily="18" charset="2"/>
              <a:buChar char="Ø"/>
            </a:pPr>
            <a:r>
              <a:rPr lang="en-US" sz="2000" dirty="0"/>
              <a:t>Research Gaps</a:t>
            </a:r>
          </a:p>
          <a:p>
            <a:pPr marL="305435" indent="-305435">
              <a:buFont typeface="Wingdings" panose="05020102010507070707" pitchFamily="18" charset="2"/>
              <a:buChar char="Ø"/>
            </a:pPr>
            <a:r>
              <a:rPr lang="en-US" sz="2000" dirty="0"/>
              <a:t>Problem statement</a:t>
            </a:r>
          </a:p>
          <a:p>
            <a:pPr marL="305435" indent="-305435">
              <a:buFont typeface="Wingdings" panose="05020102010507070707" pitchFamily="18" charset="2"/>
              <a:buChar char="Ø"/>
            </a:pPr>
            <a:r>
              <a:rPr lang="en-US" sz="2000" dirty="0"/>
              <a:t>Proposed Solution</a:t>
            </a:r>
          </a:p>
          <a:p>
            <a:pPr marL="305435" indent="-305435">
              <a:buFont typeface="Wingdings" panose="05020102010507070707" pitchFamily="18" charset="2"/>
              <a:buChar char="Ø"/>
            </a:pPr>
            <a:r>
              <a:rPr lang="en-US" sz="2000" dirty="0"/>
              <a:t>Methodology Proposed</a:t>
            </a:r>
          </a:p>
          <a:p>
            <a:pPr marL="305435" indent="-305435">
              <a:buFont typeface="Wingdings" panose="05020102010507070707" pitchFamily="18" charset="2"/>
              <a:buChar char="Ø"/>
            </a:pPr>
            <a:r>
              <a:rPr lang="en-US" sz="2000" dirty="0"/>
              <a:t>References</a:t>
            </a:r>
          </a:p>
          <a:p>
            <a:pPr marL="305435" indent="-305435">
              <a:buFont typeface="Wingdings" panose="05020102010507070707" pitchFamily="18" charset="2"/>
              <a:buChar char="Ø"/>
            </a:pPr>
            <a:endParaRPr lang="en-US" sz="20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Tree>
    <p:extLst>
      <p:ext uri="{BB962C8B-B14F-4D97-AF65-F5344CB8AC3E}">
        <p14:creationId xmlns:p14="http://schemas.microsoft.com/office/powerpoint/2010/main" val="6612953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BEA138-22B9-49D4-8362-193320AAE340}"/>
              </a:ext>
            </a:extLst>
          </p:cNvPr>
          <p:cNvSpPr>
            <a:spLocks noGrp="1"/>
          </p:cNvSpPr>
          <p:nvPr>
            <p:ph type="title"/>
          </p:nvPr>
        </p:nvSpPr>
        <p:spPr>
          <a:xfrm>
            <a:off x="581192" y="1507414"/>
            <a:ext cx="5120255" cy="3903332"/>
          </a:xfrm>
        </p:spPr>
        <p:txBody>
          <a:bodyPr anchor="t">
            <a:normAutofit/>
          </a:bodyPr>
          <a:lstStyle/>
          <a:p>
            <a:r>
              <a:rPr lang="en-US" sz="4000" b="1" u="sng" dirty="0">
                <a:solidFill>
                  <a:schemeClr val="tx1">
                    <a:lumMod val="85000"/>
                    <a:lumOff val="15000"/>
                  </a:schemeClr>
                </a:solidFill>
                <a:latin typeface="Franklin Gothic Medium"/>
              </a:rPr>
              <a:t>INTRODUCTION</a:t>
            </a:r>
            <a:endParaRPr lang="en-US" sz="4000" dirty="0">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 name="Content Placeholder 2">
            <a:extLst>
              <a:ext uri="{FF2B5EF4-FFF2-40B4-BE49-F238E27FC236}">
                <a16:creationId xmlns:a16="http://schemas.microsoft.com/office/drawing/2014/main" id="{4A91BD5D-FCB2-45F8-9395-892D0EFACA9A}"/>
              </a:ext>
            </a:extLst>
          </p:cNvPr>
          <p:cNvSpPr>
            <a:spLocks noGrp="1"/>
          </p:cNvSpPr>
          <p:nvPr>
            <p:ph idx="1"/>
          </p:nvPr>
        </p:nvSpPr>
        <p:spPr>
          <a:xfrm>
            <a:off x="6223994" y="1419992"/>
            <a:ext cx="5445458" cy="4119828"/>
          </a:xfrm>
          <a:ln w="57150">
            <a:noFill/>
          </a:ln>
        </p:spPr>
        <p:txBody>
          <a:bodyPr anchor="t">
            <a:normAutofit fontScale="40000" lnSpcReduction="20000"/>
          </a:bodyPr>
          <a:lstStyle/>
          <a:p>
            <a:pPr defTabSz="914400">
              <a:lnSpc>
                <a:spcPct val="130000"/>
              </a:lnSpc>
              <a:spcBef>
                <a:spcPts val="1000"/>
              </a:spcBef>
              <a:buSzPct val="125000"/>
              <a:buFont typeface="Wingdings" panose="05000000000000000000" pitchFamily="2" charset="2"/>
              <a:buChar char="à"/>
            </a:pPr>
            <a:r>
              <a:rPr lang="en-US" sz="3400" dirty="0">
                <a:solidFill>
                  <a:schemeClr val="tx1"/>
                </a:solidFill>
                <a:latin typeface="Arial Rounded MT Bold" panose="020F0704030504030204" pitchFamily="34" charset="77"/>
              </a:rPr>
              <a:t>India is a country of farmers and orchards.</a:t>
            </a:r>
          </a:p>
          <a:p>
            <a:pPr defTabSz="914400">
              <a:lnSpc>
                <a:spcPct val="130000"/>
              </a:lnSpc>
              <a:spcBef>
                <a:spcPts val="1000"/>
              </a:spcBef>
              <a:buSzPct val="125000"/>
              <a:buFont typeface="Wingdings" panose="05000000000000000000" pitchFamily="2" charset="2"/>
              <a:buChar char="à"/>
            </a:pPr>
            <a:r>
              <a:rPr lang="en-US" sz="3400" dirty="0">
                <a:solidFill>
                  <a:schemeClr val="tx1"/>
                </a:solidFill>
                <a:latin typeface="Arial Rounded MT Bold" panose="020F0704030504030204" pitchFamily="34" charset="77"/>
              </a:rPr>
              <a:t> Indian agriculture sector accounts for 18 per cent of India's GDP and provides employment to 50% of the country’s workforce.</a:t>
            </a:r>
          </a:p>
          <a:p>
            <a:pPr defTabSz="914400">
              <a:lnSpc>
                <a:spcPct val="130000"/>
              </a:lnSpc>
              <a:spcBef>
                <a:spcPts val="1000"/>
              </a:spcBef>
              <a:buSzPct val="125000"/>
              <a:buFont typeface="Wingdings" panose="05000000000000000000" pitchFamily="2" charset="2"/>
              <a:buChar char="à"/>
            </a:pPr>
            <a:r>
              <a:rPr lang="en-US" sz="3400" dirty="0">
                <a:solidFill>
                  <a:schemeClr val="tx1"/>
                </a:solidFill>
                <a:latin typeface="Arial Rounded MT Bold" panose="020F0704030504030204" pitchFamily="34" charset="77"/>
              </a:rPr>
              <a:t> India is the world’s largest producer of pulses, rice, wheat, spices and spice products. </a:t>
            </a:r>
          </a:p>
          <a:p>
            <a:pPr defTabSz="914400">
              <a:lnSpc>
                <a:spcPct val="130000"/>
              </a:lnSpc>
              <a:spcBef>
                <a:spcPts val="1000"/>
              </a:spcBef>
              <a:buSzPct val="125000"/>
              <a:buFont typeface="Wingdings" panose="05000000000000000000" pitchFamily="2" charset="2"/>
              <a:buChar char="à"/>
            </a:pPr>
            <a:r>
              <a:rPr lang="en-US" sz="3400" dirty="0">
                <a:solidFill>
                  <a:schemeClr val="tx1"/>
                </a:solidFill>
                <a:latin typeface="Arial Rounded MT Bold" panose="020F0704030504030204" pitchFamily="34" charset="77"/>
              </a:rPr>
              <a:t> India is an agriculture based country, where more than 50% of population is dependent on agriculture. This structures the main source of income. </a:t>
            </a:r>
          </a:p>
          <a:p>
            <a:pPr defTabSz="914400">
              <a:lnSpc>
                <a:spcPct val="130000"/>
              </a:lnSpc>
              <a:spcBef>
                <a:spcPts val="1000"/>
              </a:spcBef>
              <a:buSzPct val="125000"/>
              <a:buFont typeface="Wingdings" panose="05000000000000000000" pitchFamily="2" charset="2"/>
              <a:buChar char="à"/>
            </a:pPr>
            <a:r>
              <a:rPr lang="en-US" sz="3400" dirty="0">
                <a:solidFill>
                  <a:schemeClr val="tx1"/>
                </a:solidFill>
                <a:latin typeface="Arial Rounded MT Bold" panose="020F0704030504030204" pitchFamily="34" charset="77"/>
              </a:rPr>
              <a:t>It is said that agriculture in India is a backbone for Indian Economy.</a:t>
            </a:r>
          </a:p>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endParaRPr lang="en-US" sz="17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Tree>
    <p:extLst>
      <p:ext uri="{BB962C8B-B14F-4D97-AF65-F5344CB8AC3E}">
        <p14:creationId xmlns:p14="http://schemas.microsoft.com/office/powerpoint/2010/main" val="12468557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BEA138-22B9-49D4-8362-193320AAE340}"/>
              </a:ext>
            </a:extLst>
          </p:cNvPr>
          <p:cNvSpPr>
            <a:spLocks noGrp="1"/>
          </p:cNvSpPr>
          <p:nvPr>
            <p:ph type="title"/>
          </p:nvPr>
        </p:nvSpPr>
        <p:spPr>
          <a:xfrm>
            <a:off x="581192" y="1507414"/>
            <a:ext cx="5120255" cy="3903332"/>
          </a:xfrm>
        </p:spPr>
        <p:txBody>
          <a:bodyPr anchor="t">
            <a:normAutofit/>
          </a:bodyPr>
          <a:lstStyle/>
          <a:p>
            <a:r>
              <a:rPr lang="en-US" sz="4000" b="1" u="sng" dirty="0">
                <a:solidFill>
                  <a:schemeClr val="tx1">
                    <a:lumMod val="85000"/>
                    <a:lumOff val="15000"/>
                  </a:schemeClr>
                </a:solidFill>
                <a:latin typeface="Franklin Gothic Medium"/>
              </a:rPr>
              <a:t>INTRODUCTION</a:t>
            </a:r>
            <a:endParaRPr lang="en-US" sz="4000" dirty="0">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 name="Content Placeholder 2">
            <a:extLst>
              <a:ext uri="{FF2B5EF4-FFF2-40B4-BE49-F238E27FC236}">
                <a16:creationId xmlns:a16="http://schemas.microsoft.com/office/drawing/2014/main" id="{4A91BD5D-FCB2-45F8-9395-892D0EFACA9A}"/>
              </a:ext>
            </a:extLst>
          </p:cNvPr>
          <p:cNvSpPr>
            <a:spLocks noGrp="1"/>
          </p:cNvSpPr>
          <p:nvPr>
            <p:ph idx="1"/>
          </p:nvPr>
        </p:nvSpPr>
        <p:spPr>
          <a:xfrm>
            <a:off x="6441743" y="1507415"/>
            <a:ext cx="5169064" cy="3903331"/>
          </a:xfrm>
          <a:ln w="57150">
            <a:noFill/>
          </a:ln>
        </p:spPr>
        <p:txBody>
          <a:bodyPr anchor="t">
            <a:normAutofit/>
          </a:bodyPr>
          <a:lstStyle/>
          <a:p>
            <a:pPr defTabSz="914400">
              <a:lnSpc>
                <a:spcPct val="120000"/>
              </a:lnSpc>
              <a:spcBef>
                <a:spcPts val="1000"/>
              </a:spcBef>
              <a:buSzPct val="125000"/>
              <a:buFont typeface="Wingdings" panose="05000000000000000000" pitchFamily="2" charset="2"/>
              <a:buChar char="à"/>
            </a:pPr>
            <a:r>
              <a:rPr lang="en-US" sz="1500" dirty="0">
                <a:solidFill>
                  <a:schemeClr val="tx1"/>
                </a:solidFill>
                <a:latin typeface="Arial Rounded MT Bold" panose="020F0704030504030204" pitchFamily="34" charset="77"/>
              </a:rPr>
              <a:t>With digital India schemes and ease of access of internet even in rural areas, internet has become a common luxury.</a:t>
            </a:r>
          </a:p>
          <a:p>
            <a:pPr defTabSz="914400">
              <a:lnSpc>
                <a:spcPct val="120000"/>
              </a:lnSpc>
              <a:spcBef>
                <a:spcPts val="1000"/>
              </a:spcBef>
              <a:buSzPct val="125000"/>
              <a:buFont typeface="Wingdings" panose="05000000000000000000" pitchFamily="2" charset="2"/>
              <a:buChar char="à"/>
            </a:pPr>
            <a:r>
              <a:rPr lang="en-US" sz="1500" dirty="0">
                <a:solidFill>
                  <a:schemeClr val="tx1"/>
                </a:solidFill>
                <a:latin typeface="Arial Rounded MT Bold" panose="020F0704030504030204" pitchFamily="34" charset="77"/>
              </a:rPr>
              <a:t> Yet, Indian farmers are left behind in this modern era of internet. </a:t>
            </a:r>
          </a:p>
          <a:p>
            <a:pPr defTabSz="914400">
              <a:lnSpc>
                <a:spcPct val="120000"/>
              </a:lnSpc>
              <a:spcBef>
                <a:spcPts val="1000"/>
              </a:spcBef>
              <a:buSzPct val="125000"/>
              <a:buFont typeface="Wingdings" panose="05000000000000000000" pitchFamily="2" charset="2"/>
              <a:buChar char="à"/>
            </a:pPr>
            <a:r>
              <a:rPr lang="en-US" sz="1500" dirty="0">
                <a:solidFill>
                  <a:schemeClr val="tx1"/>
                </a:solidFill>
                <a:latin typeface="Arial Rounded MT Bold" panose="020F0704030504030204" pitchFamily="34" charset="77"/>
              </a:rPr>
              <a:t>We  strive to change this. </a:t>
            </a:r>
          </a:p>
          <a:p>
            <a:pPr defTabSz="914400">
              <a:lnSpc>
                <a:spcPct val="120000"/>
              </a:lnSpc>
              <a:spcBef>
                <a:spcPts val="1000"/>
              </a:spcBef>
              <a:buSzPct val="125000"/>
              <a:buFont typeface="Wingdings" panose="05000000000000000000" pitchFamily="2" charset="2"/>
              <a:buChar char="à"/>
            </a:pPr>
            <a:r>
              <a:rPr lang="en-US" sz="1500" dirty="0">
                <a:solidFill>
                  <a:schemeClr val="tx1"/>
                </a:solidFill>
                <a:latin typeface="Arial Rounded MT Bold" panose="020F0704030504030204" pitchFamily="34" charset="77"/>
              </a:rPr>
              <a:t>Our vision is to digitalize and modernize this industry by making the jobs of the farmers easier and providing such solutions at economical rates. Our motive is to strive to bring about a new green revolution in the Indian Argo industry using IT.</a:t>
            </a:r>
          </a:p>
          <a:p>
            <a:endParaRPr lang="en-US" sz="1800" dirty="0"/>
          </a:p>
          <a:p>
            <a:pPr defTabSz="914400">
              <a:lnSpc>
                <a:spcPct val="130000"/>
              </a:lnSpc>
              <a:spcBef>
                <a:spcPts val="1000"/>
              </a:spcBef>
              <a:buSzPct val="125000"/>
              <a:buFont typeface="Wingdings" panose="05000000000000000000" pitchFamily="2" charset="2"/>
              <a:buChar char="à"/>
            </a:pPr>
            <a:endParaRPr lang="en-US" sz="1800" dirty="0">
              <a:solidFill>
                <a:schemeClr val="tx1"/>
              </a:solidFill>
              <a:latin typeface="Arial Rounded MT Bold" panose="020F0704030504030204" pitchFamily="34" charset="77"/>
            </a:endParaRPr>
          </a:p>
          <a:p>
            <a:endParaRPr lang="en-US" sz="1800" dirty="0"/>
          </a:p>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endParaRPr lang="en-US" sz="17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Tree>
    <p:extLst>
      <p:ext uri="{BB962C8B-B14F-4D97-AF65-F5344CB8AC3E}">
        <p14:creationId xmlns:p14="http://schemas.microsoft.com/office/powerpoint/2010/main" val="390194748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7CC6-FCA9-47C7-9058-AAC4C4D0EF49}"/>
              </a:ext>
            </a:extLst>
          </p:cNvPr>
          <p:cNvSpPr>
            <a:spLocks noGrp="1"/>
          </p:cNvSpPr>
          <p:nvPr>
            <p:ph type="title"/>
          </p:nvPr>
        </p:nvSpPr>
        <p:spPr>
          <a:xfrm>
            <a:off x="595569" y="702156"/>
            <a:ext cx="11015239" cy="696573"/>
          </a:xfrm>
        </p:spPr>
        <p:txBody>
          <a:bodyPr>
            <a:normAutofit/>
          </a:bodyPr>
          <a:lstStyle/>
          <a:p>
            <a:pPr algn="ctr"/>
            <a:r>
              <a:rPr lang="en-US" sz="3200" b="1" u="sng" dirty="0"/>
              <a:t>Literature survey</a:t>
            </a:r>
          </a:p>
        </p:txBody>
      </p:sp>
      <p:graphicFrame>
        <p:nvGraphicFramePr>
          <p:cNvPr id="4" name="Table 4">
            <a:extLst>
              <a:ext uri="{FF2B5EF4-FFF2-40B4-BE49-F238E27FC236}">
                <a16:creationId xmlns:a16="http://schemas.microsoft.com/office/drawing/2014/main" id="{E98D7A03-9786-4661-940C-B5672DAB4F92}"/>
              </a:ext>
            </a:extLst>
          </p:cNvPr>
          <p:cNvGraphicFramePr>
            <a:graphicFrameLocks noGrp="1"/>
          </p:cNvGraphicFramePr>
          <p:nvPr>
            <p:ph idx="1"/>
            <p:extLst>
              <p:ext uri="{D42A27DB-BD31-4B8C-83A1-F6EECF244321}">
                <p14:modId xmlns:p14="http://schemas.microsoft.com/office/powerpoint/2010/main" val="987626178"/>
              </p:ext>
            </p:extLst>
          </p:nvPr>
        </p:nvGraphicFramePr>
        <p:xfrm>
          <a:off x="600530" y="1492370"/>
          <a:ext cx="11029940" cy="5296333"/>
        </p:xfrm>
        <a:graphic>
          <a:graphicData uri="http://schemas.openxmlformats.org/drawingml/2006/table">
            <a:tbl>
              <a:tblPr firstRow="1" bandRow="1">
                <a:tableStyleId>{5C22544A-7EE6-4342-B048-85BDC9FD1C3A}</a:tableStyleId>
              </a:tblPr>
              <a:tblGrid>
                <a:gridCol w="1118967">
                  <a:extLst>
                    <a:ext uri="{9D8B030D-6E8A-4147-A177-3AD203B41FA5}">
                      <a16:colId xmlns:a16="http://schemas.microsoft.com/office/drawing/2014/main" val="4173890626"/>
                    </a:ext>
                  </a:extLst>
                </a:gridCol>
                <a:gridCol w="2912012">
                  <a:extLst>
                    <a:ext uri="{9D8B030D-6E8A-4147-A177-3AD203B41FA5}">
                      <a16:colId xmlns:a16="http://schemas.microsoft.com/office/drawing/2014/main" val="3046672451"/>
                    </a:ext>
                  </a:extLst>
                </a:gridCol>
                <a:gridCol w="2237932">
                  <a:extLst>
                    <a:ext uri="{9D8B030D-6E8A-4147-A177-3AD203B41FA5}">
                      <a16:colId xmlns:a16="http://schemas.microsoft.com/office/drawing/2014/main" val="3723237169"/>
                    </a:ext>
                  </a:extLst>
                </a:gridCol>
                <a:gridCol w="2359269">
                  <a:extLst>
                    <a:ext uri="{9D8B030D-6E8A-4147-A177-3AD203B41FA5}">
                      <a16:colId xmlns:a16="http://schemas.microsoft.com/office/drawing/2014/main" val="3399810051"/>
                    </a:ext>
                  </a:extLst>
                </a:gridCol>
                <a:gridCol w="2401760">
                  <a:extLst>
                    <a:ext uri="{9D8B030D-6E8A-4147-A177-3AD203B41FA5}">
                      <a16:colId xmlns:a16="http://schemas.microsoft.com/office/drawing/2014/main" val="1121211007"/>
                    </a:ext>
                  </a:extLst>
                </a:gridCol>
              </a:tblGrid>
              <a:tr h="409569">
                <a:tc>
                  <a:txBody>
                    <a:bodyPr/>
                    <a:lstStyle/>
                    <a:p>
                      <a:r>
                        <a:rPr lang="en-US" dirty="0"/>
                        <a:t>SR.NO</a:t>
                      </a:r>
                    </a:p>
                  </a:txBody>
                  <a:tcPr/>
                </a:tc>
                <a:tc>
                  <a:txBody>
                    <a:bodyPr/>
                    <a:lstStyle/>
                    <a:p>
                      <a:r>
                        <a:rPr lang="en-US" dirty="0"/>
                        <a:t>NAME</a:t>
                      </a:r>
                    </a:p>
                  </a:txBody>
                  <a:tcPr/>
                </a:tc>
                <a:tc>
                  <a:txBody>
                    <a:bodyPr/>
                    <a:lstStyle/>
                    <a:p>
                      <a:r>
                        <a:rPr lang="en-US" dirty="0"/>
                        <a:t>AUTHOR</a:t>
                      </a:r>
                    </a:p>
                  </a:txBody>
                  <a:tcPr/>
                </a:tc>
                <a:tc>
                  <a:txBody>
                    <a:bodyPr/>
                    <a:lstStyle/>
                    <a:p>
                      <a:r>
                        <a:rPr lang="en-US" dirty="0"/>
                        <a:t>ADVANTAGES</a:t>
                      </a:r>
                    </a:p>
                  </a:txBody>
                  <a:tcPr/>
                </a:tc>
                <a:tc>
                  <a:txBody>
                    <a:bodyPr/>
                    <a:lstStyle/>
                    <a:p>
                      <a:r>
                        <a:rPr lang="en-US" dirty="0"/>
                        <a:t>DRAWBACKS</a:t>
                      </a:r>
                    </a:p>
                  </a:txBody>
                  <a:tcPr/>
                </a:tc>
                <a:extLst>
                  <a:ext uri="{0D108BD9-81ED-4DB2-BD59-A6C34878D82A}">
                    <a16:rowId xmlns:a16="http://schemas.microsoft.com/office/drawing/2014/main" val="725306403"/>
                  </a:ext>
                </a:extLst>
              </a:tr>
              <a:tr h="1213338">
                <a:tc>
                  <a:txBody>
                    <a:bodyPr/>
                    <a:lstStyle/>
                    <a:p>
                      <a:r>
                        <a:rPr lang="en-US" dirty="0"/>
                        <a:t>1.</a:t>
                      </a:r>
                    </a:p>
                  </a:txBody>
                  <a:tcPr/>
                </a:tc>
                <a:tc>
                  <a:txBody>
                    <a:bodyPr/>
                    <a:lstStyle/>
                    <a:p>
                      <a:pPr lvl="0" algn="l">
                        <a:lnSpc>
                          <a:spcPct val="100000"/>
                        </a:lnSpc>
                        <a:spcBef>
                          <a:spcPts val="0"/>
                        </a:spcBef>
                        <a:spcAft>
                          <a:spcPts val="0"/>
                        </a:spcAft>
                        <a:buNone/>
                      </a:pPr>
                      <a:r>
                        <a:rPr lang="en-US" i="0" dirty="0"/>
                        <a:t>Affordable Smart Farming Using IoT and Machine Learning</a:t>
                      </a:r>
                      <a:endParaRPr lang="en-US" dirty="0"/>
                    </a:p>
                    <a:p>
                      <a:pPr lvl="0">
                        <a:buNone/>
                      </a:pPr>
                      <a:endParaRPr lang="en-US" dirty="0"/>
                    </a:p>
                  </a:txBody>
                  <a:tcPr/>
                </a:tc>
                <a:tc>
                  <a:txBody>
                    <a:bodyPr/>
                    <a:lstStyle/>
                    <a:p>
                      <a:pPr lvl="0">
                        <a:buNone/>
                      </a:pPr>
                      <a:r>
                        <a:rPr lang="en-US" dirty="0"/>
                        <a:t>Reuben Varghese</a:t>
                      </a:r>
                    </a:p>
                    <a:p>
                      <a:pPr lvl="0">
                        <a:buNone/>
                      </a:pPr>
                      <a:r>
                        <a:rPr lang="en-US" dirty="0">
                          <a:solidFill>
                            <a:schemeClr val="tx1"/>
                          </a:solidFill>
                        </a:rPr>
                        <a:t>Smarita</a:t>
                      </a:r>
                      <a:r>
                        <a:rPr lang="en-US" dirty="0"/>
                        <a:t> Sharma </a:t>
                      </a:r>
                    </a:p>
                  </a:txBody>
                  <a:tcPr/>
                </a:tc>
                <a:tc>
                  <a:txBody>
                    <a:bodyPr/>
                    <a:lstStyle/>
                    <a:p>
                      <a:pPr lvl="0">
                        <a:buNone/>
                      </a:pPr>
                      <a:r>
                        <a:rPr lang="en-US" sz="1800" b="0" i="0" u="none" strike="noStrike" noProof="0" dirty="0">
                          <a:latin typeface="Gill Sans MT"/>
                        </a:rPr>
                        <a:t> Automate the monitoring of crops thereby reducing human intervention</a:t>
                      </a:r>
                      <a:endParaRPr lang="en-US" dirty="0"/>
                    </a:p>
                  </a:txBody>
                  <a:tcPr/>
                </a:tc>
                <a:tc>
                  <a:txBody>
                    <a:bodyPr/>
                    <a:lstStyle/>
                    <a:p>
                      <a:r>
                        <a:rPr lang="en-US" dirty="0"/>
                        <a:t>Limitation to uneducated farmers.</a:t>
                      </a:r>
                    </a:p>
                  </a:txBody>
                  <a:tcPr/>
                </a:tc>
                <a:extLst>
                  <a:ext uri="{0D108BD9-81ED-4DB2-BD59-A6C34878D82A}">
                    <a16:rowId xmlns:a16="http://schemas.microsoft.com/office/drawing/2014/main" val="1723016265"/>
                  </a:ext>
                </a:extLst>
              </a:tr>
              <a:tr h="985230">
                <a:tc>
                  <a:txBody>
                    <a:bodyPr/>
                    <a:lstStyle/>
                    <a:p>
                      <a:r>
                        <a:rPr lang="en-US" dirty="0"/>
                        <a:t>2.</a:t>
                      </a:r>
                    </a:p>
                  </a:txBody>
                  <a:tcPr/>
                </a:tc>
                <a:tc>
                  <a:txBody>
                    <a:bodyPr/>
                    <a:lstStyle/>
                    <a:p>
                      <a:pPr lvl="0" algn="l">
                        <a:lnSpc>
                          <a:spcPct val="100000"/>
                        </a:lnSpc>
                        <a:spcBef>
                          <a:spcPts val="0"/>
                        </a:spcBef>
                        <a:spcAft>
                          <a:spcPts val="0"/>
                        </a:spcAft>
                        <a:buNone/>
                      </a:pPr>
                      <a:r>
                        <a:rPr lang="en-US" i="0" dirty="0"/>
                        <a:t>Providing Smart Agricultural solutions to farmers for better yielding using IoT</a:t>
                      </a:r>
                      <a:endParaRPr lang="en-US" dirty="0"/>
                    </a:p>
                    <a:p>
                      <a:pPr lvl="0">
                        <a:buNone/>
                      </a:pPr>
                      <a:endParaRPr lang="en-US" dirty="0"/>
                    </a:p>
                  </a:txBody>
                  <a:tcPr/>
                </a:tc>
                <a:tc>
                  <a:txBody>
                    <a:bodyPr/>
                    <a:lstStyle/>
                    <a:p>
                      <a:pPr lvl="0">
                        <a:buNone/>
                      </a:pPr>
                      <a:r>
                        <a:rPr lang="en-US" sz="1800" b="0" i="0" u="none" strike="noStrike" noProof="0" dirty="0">
                          <a:latin typeface="Gill Sans MT"/>
                        </a:rPr>
                        <a:t>M.K Gayatri,</a:t>
                      </a:r>
                    </a:p>
                    <a:p>
                      <a:pPr lvl="0">
                        <a:buNone/>
                      </a:pPr>
                      <a:r>
                        <a:rPr lang="en-US" sz="1800" b="0" i="0" u="none" strike="noStrike" noProof="0" dirty="0">
                          <a:latin typeface="Gill Sans MT"/>
                        </a:rPr>
                        <a:t>J Jayashakhti</a:t>
                      </a:r>
                    </a:p>
                    <a:p>
                      <a:pPr lvl="0">
                        <a:buNone/>
                      </a:pPr>
                      <a:r>
                        <a:rPr lang="en-US" sz="1800" b="0" i="0" u="none" strike="noStrike" noProof="0" dirty="0">
                          <a:latin typeface="Gill Sans MT"/>
                        </a:rPr>
                        <a:t>G.S.Anandha Mala</a:t>
                      </a:r>
                      <a:endParaRPr lang="en-US" dirty="0"/>
                    </a:p>
                  </a:txBody>
                  <a:tcPr/>
                </a:tc>
                <a:tc>
                  <a:txBody>
                    <a:bodyPr/>
                    <a:lstStyle/>
                    <a:p>
                      <a:pPr lvl="0">
                        <a:buNone/>
                      </a:pPr>
                      <a:r>
                        <a:rPr lang="en-US" sz="1800" b="0" i="0" u="none" strike="noStrike" noProof="0" dirty="0">
                          <a:latin typeface="Gill Sans MT"/>
                        </a:rPr>
                        <a:t>Uses the combination of IoT and cloud computing</a:t>
                      </a:r>
                      <a:endParaRPr lang="en-US" dirty="0"/>
                    </a:p>
                  </a:txBody>
                  <a:tcPr/>
                </a:tc>
                <a:tc>
                  <a:txBody>
                    <a:bodyPr/>
                    <a:lstStyle/>
                    <a:p>
                      <a:r>
                        <a:rPr lang="en-US" dirty="0"/>
                        <a:t>Active internet connection at the rural areas to connect to the cloud</a:t>
                      </a:r>
                    </a:p>
                  </a:txBody>
                  <a:tcPr/>
                </a:tc>
                <a:extLst>
                  <a:ext uri="{0D108BD9-81ED-4DB2-BD59-A6C34878D82A}">
                    <a16:rowId xmlns:a16="http://schemas.microsoft.com/office/drawing/2014/main" val="2525355025"/>
                  </a:ext>
                </a:extLst>
              </a:tr>
              <a:tr h="930226">
                <a:tc>
                  <a:txBody>
                    <a:bodyPr/>
                    <a:lstStyle/>
                    <a:p>
                      <a:r>
                        <a:rPr lang="en-US" dirty="0"/>
                        <a:t>3.</a:t>
                      </a:r>
                    </a:p>
                  </a:txBody>
                  <a:tcPr/>
                </a:tc>
                <a:tc>
                  <a:txBody>
                    <a:bodyPr/>
                    <a:lstStyle/>
                    <a:p>
                      <a:pPr lvl="0" algn="l">
                        <a:lnSpc>
                          <a:spcPct val="100000"/>
                        </a:lnSpc>
                        <a:spcBef>
                          <a:spcPts val="0"/>
                        </a:spcBef>
                        <a:spcAft>
                          <a:spcPts val="0"/>
                        </a:spcAft>
                        <a:buNone/>
                      </a:pPr>
                      <a:r>
                        <a:rPr lang="en-US" b="0" i="0" dirty="0"/>
                        <a:t>Big Data in Smart Farming</a:t>
                      </a:r>
                      <a:endParaRPr lang="en-US" dirty="0"/>
                    </a:p>
                    <a:p>
                      <a:pPr lvl="0" algn="l">
                        <a:lnSpc>
                          <a:spcPct val="100000"/>
                        </a:lnSpc>
                        <a:spcBef>
                          <a:spcPts val="0"/>
                        </a:spcBef>
                        <a:spcAft>
                          <a:spcPts val="0"/>
                        </a:spcAft>
                        <a:buNone/>
                      </a:pPr>
                      <a:endParaRPr lang="en-US" sz="1800" b="0" i="0" u="none" strike="noStrike" noProof="0" dirty="0">
                        <a:latin typeface="Gill Sans MT"/>
                      </a:endParaRPr>
                    </a:p>
                    <a:p>
                      <a:pPr lvl="0">
                        <a:buNone/>
                      </a:pPr>
                      <a:endParaRPr lang="en-US" dirty="0"/>
                    </a:p>
                  </a:txBody>
                  <a:tcPr/>
                </a:tc>
                <a:tc>
                  <a:txBody>
                    <a:bodyPr/>
                    <a:lstStyle/>
                    <a:p>
                      <a:pPr lvl="0">
                        <a:buNone/>
                      </a:pPr>
                      <a:r>
                        <a:rPr lang="en-US" sz="1800" b="0" i="0" u="none" strike="noStrike" noProof="0" dirty="0"/>
                        <a:t>Marc-Jeroen </a:t>
                      </a:r>
                      <a:r>
                        <a:rPr lang="en-US" sz="1800" b="0" i="0" u="none" strike="noStrike" noProof="0" dirty="0" err="1"/>
                        <a:t>Bogaardt</a:t>
                      </a:r>
                      <a:endParaRPr lang="en-US" dirty="0" err="1"/>
                    </a:p>
                  </a:txBody>
                  <a:tcPr/>
                </a:tc>
                <a:tc>
                  <a:txBody>
                    <a:bodyPr/>
                    <a:lstStyle/>
                    <a:p>
                      <a:pPr lvl="0">
                        <a:buNone/>
                      </a:pPr>
                      <a:r>
                        <a:rPr lang="en-US" sz="1800" b="0" i="0" u="none" strike="noStrike" noProof="0" dirty="0">
                          <a:latin typeface="Gill Sans MT"/>
                        </a:rPr>
                        <a:t>Real-time assisting reconfiguration features</a:t>
                      </a:r>
                      <a:endParaRPr lang="en-US" dirty="0"/>
                    </a:p>
                  </a:txBody>
                  <a:tcPr/>
                </a:tc>
                <a:tc>
                  <a:txBody>
                    <a:bodyPr/>
                    <a:lstStyle/>
                    <a:p>
                      <a:r>
                        <a:rPr lang="en-US" dirty="0"/>
                        <a:t>Trained professions required to make any chances</a:t>
                      </a:r>
                    </a:p>
                  </a:txBody>
                  <a:tcPr/>
                </a:tc>
                <a:extLst>
                  <a:ext uri="{0D108BD9-81ED-4DB2-BD59-A6C34878D82A}">
                    <a16:rowId xmlns:a16="http://schemas.microsoft.com/office/drawing/2014/main" val="521617108"/>
                  </a:ext>
                </a:extLst>
              </a:tr>
              <a:tr h="586716">
                <a:tc>
                  <a:txBody>
                    <a:bodyPr/>
                    <a:lstStyle/>
                    <a:p>
                      <a:r>
                        <a:rPr lang="en-US" dirty="0"/>
                        <a:t>4.</a:t>
                      </a:r>
                    </a:p>
                  </a:txBody>
                  <a:tcPr/>
                </a:tc>
                <a:tc>
                  <a:txBody>
                    <a:bodyPr/>
                    <a:lstStyle/>
                    <a:p>
                      <a:pPr lvl="0">
                        <a:buNone/>
                      </a:pPr>
                      <a:r>
                        <a:rPr lang="en-US" sz="1800" b="0" i="0" u="none" strike="noStrike" noProof="0" dirty="0">
                          <a:latin typeface="Gill Sans MT"/>
                        </a:rPr>
                        <a:t>Smart Farming and solar technology </a:t>
                      </a:r>
                      <a:endParaRPr lang="en-US"/>
                    </a:p>
                  </a:txBody>
                  <a:tcPr/>
                </a:tc>
                <a:tc>
                  <a:txBody>
                    <a:bodyPr/>
                    <a:lstStyle/>
                    <a:p>
                      <a:pPr lvl="0">
                        <a:buNone/>
                      </a:pPr>
                      <a:r>
                        <a:rPr lang="en-US" sz="1800" b="0" i="0" u="none" strike="noStrike" noProof="0" dirty="0">
                          <a:latin typeface="Gill Sans MT"/>
                        </a:rPr>
                        <a:t>Anand Nayyar ,</a:t>
                      </a:r>
                    </a:p>
                    <a:p>
                      <a:pPr lvl="0">
                        <a:buNone/>
                      </a:pPr>
                      <a:r>
                        <a:rPr lang="en-US" sz="1800" b="0" i="0" u="none" strike="noStrike" noProof="0" dirty="0"/>
                        <a:t>Dr. Vikram </a:t>
                      </a:r>
                      <a:r>
                        <a:rPr lang="en-US" sz="1800" b="0" i="0" u="none" strike="noStrike" noProof="0" dirty="0" err="1"/>
                        <a:t>Puri</a:t>
                      </a:r>
                      <a:endParaRPr lang="en-US" dirty="0" err="1"/>
                    </a:p>
                  </a:txBody>
                  <a:tcPr/>
                </a:tc>
                <a:tc>
                  <a:txBody>
                    <a:bodyPr/>
                    <a:lstStyle/>
                    <a:p>
                      <a:r>
                        <a:rPr lang="en-US" dirty="0"/>
                        <a:t>Eco-friendly solution</a:t>
                      </a:r>
                    </a:p>
                  </a:txBody>
                  <a:tcPr/>
                </a:tc>
                <a:tc>
                  <a:txBody>
                    <a:bodyPr/>
                    <a:lstStyle/>
                    <a:p>
                      <a:r>
                        <a:rPr lang="en-US" dirty="0"/>
                        <a:t>Solar installations is expensive</a:t>
                      </a:r>
                    </a:p>
                  </a:txBody>
                  <a:tcPr/>
                </a:tc>
                <a:extLst>
                  <a:ext uri="{0D108BD9-81ED-4DB2-BD59-A6C34878D82A}">
                    <a16:rowId xmlns:a16="http://schemas.microsoft.com/office/drawing/2014/main" val="1468054510"/>
                  </a:ext>
                </a:extLst>
              </a:tr>
              <a:tr h="885602">
                <a:tc>
                  <a:txBody>
                    <a:bodyPr/>
                    <a:lstStyle/>
                    <a:p>
                      <a:r>
                        <a:rPr lang="en-US" dirty="0"/>
                        <a:t>5.</a:t>
                      </a:r>
                    </a:p>
                  </a:txBody>
                  <a:tcPr/>
                </a:tc>
                <a:tc>
                  <a:txBody>
                    <a:bodyPr/>
                    <a:lstStyle/>
                    <a:p>
                      <a:pPr lvl="0">
                        <a:buNone/>
                      </a:pPr>
                      <a:r>
                        <a:rPr lang="en-US" sz="1800" b="0" i="0" u="none" strike="noStrike" noProof="0" dirty="0">
                          <a:latin typeface="Gill Sans MT"/>
                        </a:rPr>
                        <a:t>Smart Farming and Food Safety</a:t>
                      </a:r>
                      <a:endParaRPr lang="en-US" dirty="0"/>
                    </a:p>
                  </a:txBody>
                  <a:tcPr/>
                </a:tc>
                <a:tc>
                  <a:txBody>
                    <a:bodyPr/>
                    <a:lstStyle/>
                    <a:p>
                      <a:pPr lvl="0">
                        <a:buNone/>
                      </a:pPr>
                      <a:r>
                        <a:rPr lang="en-US" sz="1600" b="0" i="0" u="none" strike="noStrike" noProof="0" dirty="0">
                          <a:latin typeface="Gill Sans MT"/>
                        </a:rPr>
                        <a:t>AIOTI- ALLIANCE FOR INTERNET OF THINGS INNOVATION</a:t>
                      </a:r>
                      <a:endParaRPr lang="en-US" sz="1600" dirty="0"/>
                    </a:p>
                  </a:txBody>
                  <a:tcPr/>
                </a:tc>
                <a:tc>
                  <a:txBody>
                    <a:bodyPr/>
                    <a:lstStyle/>
                    <a:p>
                      <a:r>
                        <a:rPr lang="en-US" dirty="0"/>
                        <a:t>Promoting healthy and safer livestock and agricultural products </a:t>
                      </a:r>
                    </a:p>
                  </a:txBody>
                  <a:tcPr/>
                </a:tc>
                <a:tc>
                  <a:txBody>
                    <a:bodyPr/>
                    <a:lstStyle/>
                    <a:p>
                      <a:r>
                        <a:rPr lang="en-US" dirty="0"/>
                        <a:t>Educating the farmers to reduce the use of chemical.</a:t>
                      </a:r>
                    </a:p>
                  </a:txBody>
                  <a:tcPr/>
                </a:tc>
                <a:extLst>
                  <a:ext uri="{0D108BD9-81ED-4DB2-BD59-A6C34878D82A}">
                    <a16:rowId xmlns:a16="http://schemas.microsoft.com/office/drawing/2014/main" val="2939233904"/>
                  </a:ext>
                </a:extLst>
              </a:tr>
            </a:tbl>
          </a:graphicData>
        </a:graphic>
      </p:graphicFrame>
    </p:spTree>
    <p:extLst>
      <p:ext uri="{BB962C8B-B14F-4D97-AF65-F5344CB8AC3E}">
        <p14:creationId xmlns:p14="http://schemas.microsoft.com/office/powerpoint/2010/main" val="382734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7D1F9-565D-4584-BB5E-146EF989F3AC}"/>
              </a:ext>
            </a:extLst>
          </p:cNvPr>
          <p:cNvSpPr>
            <a:spLocks noGrp="1"/>
          </p:cNvSpPr>
          <p:nvPr>
            <p:ph type="title"/>
          </p:nvPr>
        </p:nvSpPr>
        <p:spPr>
          <a:xfrm>
            <a:off x="581193" y="1507414"/>
            <a:ext cx="5120255" cy="3903332"/>
          </a:xfrm>
        </p:spPr>
        <p:txBody>
          <a:bodyPr anchor="t">
            <a:normAutofit/>
          </a:bodyPr>
          <a:lstStyle/>
          <a:p>
            <a:endParaRPr lang="en-US" sz="4000" dirty="0">
              <a:solidFill>
                <a:schemeClr val="tx1">
                  <a:lumMod val="85000"/>
                  <a:lumOff val="15000"/>
                </a:schemeClr>
              </a:solidFill>
            </a:endParaRPr>
          </a:p>
          <a:p>
            <a:br>
              <a:rPr lang="en-US" sz="4000" dirty="0">
                <a:solidFill>
                  <a:schemeClr val="tx1">
                    <a:lumMod val="85000"/>
                    <a:lumOff val="15000"/>
                  </a:schemeClr>
                </a:solidFill>
              </a:rPr>
            </a:br>
            <a:endParaRPr lang="en-US" sz="4000" dirty="0">
              <a:solidFill>
                <a:schemeClr val="tx1">
                  <a:lumMod val="85000"/>
                  <a:lumOff val="15000"/>
                </a:schemeClr>
              </a:solidFill>
            </a:endParaRPr>
          </a:p>
          <a:p>
            <a:r>
              <a:rPr lang="en-US" sz="4000" b="1" u="sng" dirty="0">
                <a:solidFill>
                  <a:schemeClr val="tx1">
                    <a:lumMod val="85000"/>
                    <a:lumOff val="15000"/>
                  </a:schemeClr>
                </a:solidFill>
                <a:ea typeface="+mj-lt"/>
                <a:cs typeface="+mj-lt"/>
              </a:rPr>
              <a:t>Research</a:t>
            </a:r>
            <a:br>
              <a:rPr lang="en-US" sz="4000" b="1" u="sng" dirty="0">
                <a:solidFill>
                  <a:schemeClr val="tx1">
                    <a:lumMod val="85000"/>
                    <a:lumOff val="15000"/>
                  </a:schemeClr>
                </a:solidFill>
                <a:ea typeface="+mj-lt"/>
                <a:cs typeface="+mj-lt"/>
              </a:rPr>
            </a:br>
            <a:r>
              <a:rPr lang="en-US" sz="4000" b="1" u="sng" dirty="0">
                <a:solidFill>
                  <a:schemeClr val="tx1">
                    <a:lumMod val="85000"/>
                    <a:lumOff val="15000"/>
                  </a:schemeClr>
                </a:solidFill>
                <a:ea typeface="+mj-lt"/>
                <a:cs typeface="+mj-lt"/>
              </a:rPr>
              <a:t>Gap</a:t>
            </a:r>
            <a:endParaRPr lang="en-US" sz="4000" b="1" u="sng" dirty="0">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3E0136CD-D965-4E14-B9E2-586F6AEF6BE8}"/>
              </a:ext>
            </a:extLst>
          </p:cNvPr>
          <p:cNvSpPr>
            <a:spLocks noGrp="1"/>
          </p:cNvSpPr>
          <p:nvPr>
            <p:ph idx="1"/>
          </p:nvPr>
        </p:nvSpPr>
        <p:spPr>
          <a:xfrm>
            <a:off x="6441743" y="1507415"/>
            <a:ext cx="5169064" cy="3903331"/>
          </a:xfrm>
          <a:ln w="57150">
            <a:noFill/>
          </a:ln>
        </p:spPr>
        <p:txBody>
          <a:bodyPr anchor="t">
            <a:normAutofit/>
          </a:bodyPr>
          <a:lstStyle/>
          <a:p>
            <a:pPr marL="305435" indent="-305435">
              <a:lnSpc>
                <a:spcPct val="90000"/>
              </a:lnSpc>
              <a:buFont typeface="Wingdings" panose="05020102010507070707" pitchFamily="18" charset="2"/>
              <a:buChar char="Ø"/>
            </a:pPr>
            <a:r>
              <a:rPr lang="en-US" sz="2000" b="0" i="0" dirty="0">
                <a:solidFill>
                  <a:srgbClr val="D1D5DB"/>
                </a:solidFill>
                <a:effectLst/>
                <a:latin typeface="Söhne"/>
              </a:rPr>
              <a:t>The previous research paper identified key limitations in conventional agriculture, including insufficient knowledge about soil health and composition, manual irrigation methods, underutilization of weather data, and the challenge of accurately predicting crop prices and yields. The new project sets out to address these challenges with a focus on soil health assessment, precision irrigation, weather data integration, crop suitability predictions, and machine learning-based price and yield forecasting.</a:t>
            </a:r>
            <a:endParaRPr lang="en-US" sz="20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94958652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7D1F9-565D-4584-BB5E-146EF989F3AC}"/>
              </a:ext>
            </a:extLst>
          </p:cNvPr>
          <p:cNvSpPr>
            <a:spLocks noGrp="1"/>
          </p:cNvSpPr>
          <p:nvPr>
            <p:ph type="title"/>
          </p:nvPr>
        </p:nvSpPr>
        <p:spPr>
          <a:xfrm>
            <a:off x="581192" y="1507414"/>
            <a:ext cx="5120255" cy="3903332"/>
          </a:xfrm>
        </p:spPr>
        <p:txBody>
          <a:bodyPr anchor="t">
            <a:normAutofit/>
          </a:bodyPr>
          <a:lstStyle/>
          <a:p>
            <a:endParaRPr lang="en-US" sz="4000">
              <a:solidFill>
                <a:schemeClr val="tx1">
                  <a:lumMod val="85000"/>
                  <a:lumOff val="15000"/>
                </a:schemeClr>
              </a:solidFill>
            </a:endParaRPr>
          </a:p>
          <a:p>
            <a:br>
              <a:rPr lang="en-US" sz="4000">
                <a:solidFill>
                  <a:schemeClr val="tx1">
                    <a:lumMod val="85000"/>
                    <a:lumOff val="15000"/>
                  </a:schemeClr>
                </a:solidFill>
              </a:rPr>
            </a:br>
            <a:endParaRPr lang="en-US" sz="4000">
              <a:solidFill>
                <a:schemeClr val="tx1">
                  <a:lumMod val="85000"/>
                  <a:lumOff val="15000"/>
                </a:schemeClr>
              </a:solidFill>
            </a:endParaRPr>
          </a:p>
          <a:p>
            <a:r>
              <a:rPr lang="en-US" sz="4000" b="1" u="sng">
                <a:solidFill>
                  <a:schemeClr val="tx1">
                    <a:lumMod val="85000"/>
                    <a:lumOff val="15000"/>
                  </a:schemeClr>
                </a:solidFill>
                <a:ea typeface="+mj-lt"/>
                <a:cs typeface="+mj-lt"/>
              </a:rPr>
              <a:t>Problem Statement</a:t>
            </a:r>
            <a:endParaRPr lang="en-US" sz="4000" b="1" u="sng">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3E0136CD-D965-4E14-B9E2-586F6AEF6BE8}"/>
              </a:ext>
            </a:extLst>
          </p:cNvPr>
          <p:cNvSpPr>
            <a:spLocks noGrp="1"/>
          </p:cNvSpPr>
          <p:nvPr>
            <p:ph idx="1"/>
          </p:nvPr>
        </p:nvSpPr>
        <p:spPr>
          <a:xfrm>
            <a:off x="6441743" y="1507415"/>
            <a:ext cx="5169064" cy="3903331"/>
          </a:xfrm>
          <a:ln w="57150">
            <a:noFill/>
          </a:ln>
        </p:spPr>
        <p:txBody>
          <a:bodyPr anchor="t">
            <a:normAutofit fontScale="85000" lnSpcReduction="20000"/>
          </a:bodyPr>
          <a:lstStyle/>
          <a:p>
            <a:pPr algn="l"/>
            <a:r>
              <a:rPr lang="en-US" sz="1600" b="0" i="0" dirty="0">
                <a:solidFill>
                  <a:srgbClr val="D1D5DB"/>
                </a:solidFill>
                <a:effectLst/>
                <a:latin typeface="Söhne"/>
              </a:rPr>
              <a:t>Traditional farming lacks soil health and composition knowledge, relies on manual irrigation, and underutilizes weather prediction data, leading to decreased soil health and increased costs. Additionally, farmers struggle to predict crop prices and yields accurately. This project aims to use technology to:</a:t>
            </a:r>
          </a:p>
          <a:p>
            <a:pPr algn="l">
              <a:buFont typeface="+mj-lt"/>
              <a:buAutoNum type="arabicPeriod"/>
            </a:pPr>
            <a:r>
              <a:rPr lang="en-US" sz="1600" b="0" i="0" dirty="0">
                <a:solidFill>
                  <a:srgbClr val="D1D5DB"/>
                </a:solidFill>
                <a:effectLst/>
                <a:latin typeface="Söhne"/>
              </a:rPr>
              <a:t>Assess and improve soil health with personalized recommendations.</a:t>
            </a:r>
          </a:p>
          <a:p>
            <a:pPr algn="l">
              <a:buFont typeface="+mj-lt"/>
              <a:buAutoNum type="arabicPeriod"/>
            </a:pPr>
            <a:r>
              <a:rPr lang="en-US" sz="1600" b="0" i="0" dirty="0">
                <a:solidFill>
                  <a:srgbClr val="D1D5DB"/>
                </a:solidFill>
                <a:effectLst/>
                <a:latin typeface="Söhne"/>
              </a:rPr>
              <a:t>Implement precision irrigation for efficient water use.</a:t>
            </a:r>
          </a:p>
          <a:p>
            <a:pPr algn="l">
              <a:buFont typeface="+mj-lt"/>
              <a:buAutoNum type="arabicPeriod"/>
            </a:pPr>
            <a:r>
              <a:rPr lang="en-US" sz="1600" b="0" i="0" dirty="0">
                <a:solidFill>
                  <a:srgbClr val="D1D5DB"/>
                </a:solidFill>
                <a:effectLst/>
                <a:latin typeface="Söhne"/>
              </a:rPr>
              <a:t>Integrate weather data for real-time decision-making.</a:t>
            </a:r>
          </a:p>
          <a:p>
            <a:pPr algn="l">
              <a:buFont typeface="+mj-lt"/>
              <a:buAutoNum type="arabicPeriod"/>
            </a:pPr>
            <a:r>
              <a:rPr lang="en-US" sz="1600" b="0" i="0" dirty="0">
                <a:solidFill>
                  <a:srgbClr val="D1D5DB"/>
                </a:solidFill>
                <a:effectLst/>
                <a:latin typeface="Söhne"/>
              </a:rPr>
              <a:t>Predict suitable crops and their yields based on location and climate parameters.</a:t>
            </a:r>
          </a:p>
          <a:p>
            <a:pPr algn="l">
              <a:buFont typeface="+mj-lt"/>
              <a:buAutoNum type="arabicPeriod"/>
            </a:pPr>
            <a:r>
              <a:rPr lang="en-US" sz="1600" b="0" i="0" dirty="0">
                <a:solidFill>
                  <a:srgbClr val="D1D5DB"/>
                </a:solidFill>
                <a:effectLst/>
                <a:latin typeface="Söhne"/>
              </a:rPr>
              <a:t>Utilize machine learning algorithms to analyze historical data for accurate crop price and yield predictions, helping farmers make informed decisions.</a:t>
            </a:r>
          </a:p>
          <a:p>
            <a:pPr algn="l">
              <a:buFont typeface="+mj-lt"/>
              <a:buAutoNum type="arabicPeriod"/>
            </a:pPr>
            <a:r>
              <a:rPr lang="en-US" sz="1600" b="0" i="0" dirty="0">
                <a:solidFill>
                  <a:srgbClr val="D1D5DB"/>
                </a:solidFill>
                <a:effectLst/>
                <a:latin typeface="Söhne"/>
              </a:rPr>
              <a:t>The goal is to empower farmers with data-driven solutions for sustainable and efficient agriculture while also providing insights into future crop yields and market prices.</a:t>
            </a:r>
          </a:p>
          <a:p>
            <a:pPr marL="305435" indent="-305435">
              <a:lnSpc>
                <a:spcPct val="90000"/>
              </a:lnSpc>
              <a:buFont typeface="Wingdings" panose="05020102010507070707" pitchFamily="18" charset="2"/>
              <a:buChar char="Ø"/>
            </a:pPr>
            <a:endParaRPr lang="en-US" sz="16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0307615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7D1F9-565D-4584-BB5E-146EF989F3AC}"/>
              </a:ext>
            </a:extLst>
          </p:cNvPr>
          <p:cNvSpPr>
            <a:spLocks noGrp="1"/>
          </p:cNvSpPr>
          <p:nvPr>
            <p:ph type="title"/>
          </p:nvPr>
        </p:nvSpPr>
        <p:spPr>
          <a:xfrm>
            <a:off x="581192" y="1507414"/>
            <a:ext cx="5120255" cy="3903332"/>
          </a:xfrm>
        </p:spPr>
        <p:txBody>
          <a:bodyPr anchor="t">
            <a:normAutofit/>
          </a:bodyPr>
          <a:lstStyle/>
          <a:p>
            <a:endParaRPr lang="en-US" sz="4000" dirty="0">
              <a:solidFill>
                <a:schemeClr val="tx1">
                  <a:lumMod val="85000"/>
                  <a:lumOff val="15000"/>
                </a:schemeClr>
              </a:solidFill>
            </a:endParaRPr>
          </a:p>
          <a:p>
            <a:br>
              <a:rPr lang="en-US" sz="4000" dirty="0">
                <a:solidFill>
                  <a:schemeClr val="tx1">
                    <a:lumMod val="85000"/>
                    <a:lumOff val="15000"/>
                  </a:schemeClr>
                </a:solidFill>
              </a:rPr>
            </a:br>
            <a:endParaRPr lang="en-US" sz="4000" dirty="0">
              <a:solidFill>
                <a:schemeClr val="tx1">
                  <a:lumMod val="85000"/>
                  <a:lumOff val="15000"/>
                </a:schemeClr>
              </a:solidFill>
            </a:endParaRPr>
          </a:p>
          <a:p>
            <a:r>
              <a:rPr lang="en-US" sz="4000" b="1" u="sng" dirty="0">
                <a:solidFill>
                  <a:schemeClr val="tx1">
                    <a:lumMod val="85000"/>
                    <a:lumOff val="15000"/>
                  </a:schemeClr>
                </a:solidFill>
                <a:ea typeface="+mj-lt"/>
                <a:cs typeface="+mj-lt"/>
              </a:rPr>
              <a:t>Proposed Solution</a:t>
            </a:r>
            <a:endParaRPr lang="en-US" sz="4000" b="1" u="sng" dirty="0">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3E0136CD-D965-4E14-B9E2-586F6AEF6BE8}"/>
              </a:ext>
            </a:extLst>
          </p:cNvPr>
          <p:cNvSpPr>
            <a:spLocks noGrp="1"/>
          </p:cNvSpPr>
          <p:nvPr>
            <p:ph idx="1"/>
          </p:nvPr>
        </p:nvSpPr>
        <p:spPr>
          <a:xfrm>
            <a:off x="6441743" y="1507415"/>
            <a:ext cx="5169064" cy="3903331"/>
          </a:xfrm>
          <a:ln w="57150">
            <a:noFill/>
          </a:ln>
        </p:spPr>
        <p:txBody>
          <a:bodyPr anchor="t">
            <a:normAutofit fontScale="92500" lnSpcReduction="10000"/>
          </a:bodyPr>
          <a:lstStyle/>
          <a:p>
            <a:pPr algn="l">
              <a:buFont typeface="+mj-lt"/>
              <a:buAutoNum type="arabicPeriod"/>
            </a:pPr>
            <a:r>
              <a:rPr lang="en-US" sz="1600" b="1" i="0" dirty="0">
                <a:solidFill>
                  <a:srgbClr val="D1D5DB"/>
                </a:solidFill>
                <a:effectLst/>
                <a:latin typeface="Söhne"/>
              </a:rPr>
              <a:t>Soil Health Assessment and Recommendations</a:t>
            </a:r>
            <a:r>
              <a:rPr lang="en-US" sz="1600" b="0" i="0" dirty="0">
                <a:solidFill>
                  <a:srgbClr val="D1D5DB"/>
                </a:solidFill>
                <a:effectLst/>
                <a:latin typeface="Söhne"/>
              </a:rPr>
              <a:t>: Employ advanced sensors and analytics to assess soil health and provide personalized recommendations for soil improvement.</a:t>
            </a:r>
          </a:p>
          <a:p>
            <a:pPr algn="l">
              <a:buFont typeface="+mj-lt"/>
              <a:buAutoNum type="arabicPeriod"/>
            </a:pPr>
            <a:r>
              <a:rPr lang="en-US" sz="1600" b="1" i="0" dirty="0">
                <a:solidFill>
                  <a:srgbClr val="D1D5DB"/>
                </a:solidFill>
                <a:effectLst/>
                <a:latin typeface="Söhne"/>
              </a:rPr>
              <a:t>Precision Irrigation</a:t>
            </a:r>
            <a:r>
              <a:rPr lang="en-US" sz="1600" b="0" i="0" dirty="0">
                <a:solidFill>
                  <a:srgbClr val="D1D5DB"/>
                </a:solidFill>
                <a:effectLst/>
                <a:latin typeface="Söhne"/>
              </a:rPr>
              <a:t>: Use IoT devices to monitor soil moisture and climatic conditions, delivering water precisely to optimize water use.</a:t>
            </a:r>
          </a:p>
          <a:p>
            <a:pPr algn="l">
              <a:buFont typeface="+mj-lt"/>
              <a:buAutoNum type="arabicPeriod"/>
            </a:pPr>
            <a:r>
              <a:rPr lang="en-US" sz="1600" b="1" i="0" dirty="0">
                <a:solidFill>
                  <a:srgbClr val="D1D5DB"/>
                </a:solidFill>
                <a:effectLst/>
                <a:latin typeface="Söhne"/>
              </a:rPr>
              <a:t>Weather Data Integration</a:t>
            </a:r>
            <a:r>
              <a:rPr lang="en-US" sz="1600" b="0" i="0" dirty="0">
                <a:solidFill>
                  <a:srgbClr val="D1D5DB"/>
                </a:solidFill>
                <a:effectLst/>
                <a:latin typeface="Söhne"/>
              </a:rPr>
              <a:t>: Incorporate real-time weather data to support timely decision-making in agriculture.</a:t>
            </a:r>
          </a:p>
          <a:p>
            <a:pPr algn="l">
              <a:buFont typeface="+mj-lt"/>
              <a:buAutoNum type="arabicPeriod"/>
            </a:pPr>
            <a:r>
              <a:rPr lang="en-US" sz="1600" b="1" i="0" dirty="0">
                <a:solidFill>
                  <a:srgbClr val="D1D5DB"/>
                </a:solidFill>
                <a:effectLst/>
                <a:latin typeface="Söhne"/>
              </a:rPr>
              <a:t>Crop Suitability and Yield Prediction</a:t>
            </a:r>
            <a:r>
              <a:rPr lang="en-US" sz="1600" b="0" i="0" dirty="0">
                <a:solidFill>
                  <a:srgbClr val="D1D5DB"/>
                </a:solidFill>
                <a:effectLst/>
                <a:latin typeface="Söhne"/>
              </a:rPr>
              <a:t>: Use machine learning to recommend suitable crops and predict yields based on location, climate, and historical data.</a:t>
            </a:r>
          </a:p>
          <a:p>
            <a:pPr algn="l">
              <a:buFont typeface="+mj-lt"/>
              <a:buAutoNum type="arabicPeriod"/>
            </a:pPr>
            <a:r>
              <a:rPr lang="en-US" sz="1600" b="1" i="0" dirty="0">
                <a:solidFill>
                  <a:srgbClr val="D1D5DB"/>
                </a:solidFill>
                <a:effectLst/>
                <a:latin typeface="Söhne"/>
              </a:rPr>
              <a:t>Machine Learning for Price and Yield Predictions</a:t>
            </a:r>
            <a:r>
              <a:rPr lang="en-US" sz="1600" b="0" i="0" dirty="0">
                <a:solidFill>
                  <a:srgbClr val="D1D5DB"/>
                </a:solidFill>
                <a:effectLst/>
                <a:latin typeface="Söhne"/>
              </a:rPr>
              <a:t>: Employ machine learning to predict crop prices and yields based on historical data.</a:t>
            </a:r>
          </a:p>
          <a:p>
            <a:pPr marL="305435" indent="-305435">
              <a:lnSpc>
                <a:spcPct val="90000"/>
              </a:lnSpc>
              <a:buFont typeface="Wingdings" panose="05020102010507070707" pitchFamily="18" charset="2"/>
              <a:buChar char="Ø"/>
            </a:pPr>
            <a:endParaRPr lang="en-US" sz="16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05880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00C0-7354-4E4F-922A-535A2F3BDD9E}"/>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ea typeface="+mj-lt"/>
                <a:cs typeface="+mj-lt"/>
              </a:rPr>
              <a:t>Proposed Methodology</a:t>
            </a:r>
            <a:endParaRPr lang="en-US" sz="4000" u="sng">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DE58A513-904D-4FF8-AE89-2D0A10036B79}"/>
              </a:ext>
            </a:extLst>
          </p:cNvPr>
          <p:cNvSpPr>
            <a:spLocks noGrp="1"/>
          </p:cNvSpPr>
          <p:nvPr>
            <p:ph idx="1"/>
          </p:nvPr>
        </p:nvSpPr>
        <p:spPr>
          <a:xfrm>
            <a:off x="6260023" y="1507413"/>
            <a:ext cx="5485444" cy="3978983"/>
          </a:xfrm>
          <a:ln w="57150">
            <a:noFill/>
          </a:ln>
        </p:spPr>
        <p:txBody>
          <a:bodyPr anchor="t">
            <a:normAutofit fontScale="85000" lnSpcReduction="10000"/>
          </a:bodyPr>
          <a:lstStyle/>
          <a:p>
            <a:pPr marL="305435" indent="-305435">
              <a:lnSpc>
                <a:spcPct val="90000"/>
              </a:lnSpc>
              <a:buFont typeface="Wingdings" panose="05020102010507070707" pitchFamily="18" charset="2"/>
              <a:buChar char="Ø"/>
            </a:pPr>
            <a:r>
              <a:rPr lang="en-US" sz="1700" dirty="0"/>
              <a:t>1. Data Collection and Integration: Gather soil and weather data, ensuring data quality.</a:t>
            </a:r>
          </a:p>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r>
              <a:rPr lang="en-US" sz="1700" dirty="0"/>
              <a:t>2. Data Analysis and Modeling: Analyze soil health, develop irrigation algorithms, and model weather patterns for decision support.</a:t>
            </a:r>
          </a:p>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r>
              <a:rPr lang="en-US" sz="1700" dirty="0"/>
              <a:t>3. Crop Suitability and Yield Prediction: Utilize historical and local data, apply machine learning for crop recommendations and yield predictions.</a:t>
            </a:r>
          </a:p>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r>
              <a:rPr lang="en-US" sz="1700" dirty="0"/>
              <a:t>4. Machine Learning for Price and Yield Predictions: Train models with historical data to forecast crop prices and yields.</a:t>
            </a:r>
          </a:p>
          <a:p>
            <a:pPr marL="305435" indent="-305435">
              <a:lnSpc>
                <a:spcPct val="90000"/>
              </a:lnSpc>
              <a:buFont typeface="Wingdings" panose="05020102010507070707" pitchFamily="18" charset="2"/>
              <a:buChar char="Ø"/>
            </a:pPr>
            <a:endParaRPr lang="en-US" sz="1700" dirty="0"/>
          </a:p>
          <a:p>
            <a:pPr marL="305435" indent="-305435">
              <a:lnSpc>
                <a:spcPct val="90000"/>
              </a:lnSpc>
              <a:buFont typeface="Wingdings" panose="05020102010507070707" pitchFamily="18" charset="2"/>
              <a:buChar char="Ø"/>
            </a:pPr>
            <a:r>
              <a:rPr lang="en-US" sz="1700" dirty="0"/>
              <a:t>5. System Development and Deployment: Create user-friendly software and implement IoT devices for soil monitoring and precision irrigation.</a:t>
            </a:r>
          </a:p>
          <a:p>
            <a:pPr marL="305435" indent="-305435">
              <a:lnSpc>
                <a:spcPct val="90000"/>
              </a:lnSpc>
              <a:buFont typeface="Wingdings" panose="05020102010507070707" pitchFamily="18" charset="2"/>
              <a:buChar char="Ø"/>
            </a:pPr>
            <a:endParaRPr lang="en-US" sz="1700" dirty="0"/>
          </a:p>
          <a:p>
            <a:pPr marL="305435" indent="-305435">
              <a:lnSpc>
                <a:spcPct val="90000"/>
              </a:lnSpc>
            </a:pPr>
            <a:endParaRPr lang="en-US" sz="17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9233968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
      <a:dk1>
        <a:srgbClr val="000000"/>
      </a:dk1>
      <a:lt1>
        <a:srgbClr val="FFFFFF"/>
      </a:lt1>
      <a:dk2>
        <a:srgbClr val="413724"/>
      </a:dk2>
      <a:lt2>
        <a:srgbClr val="E2E4E8"/>
      </a:lt2>
      <a:accent1>
        <a:srgbClr val="C3684D"/>
      </a:accent1>
      <a:accent2>
        <a:srgbClr val="B1883B"/>
      </a:accent2>
      <a:accent3>
        <a:srgbClr val="A0A641"/>
      </a:accent3>
      <a:accent4>
        <a:srgbClr val="3B74B1"/>
      </a:accent4>
      <a:accent5>
        <a:srgbClr val="525AC5"/>
      </a:accent5>
      <a:accent6>
        <a:srgbClr val="7651BA"/>
      </a:accent6>
      <a:hlink>
        <a:srgbClr val="5C82C8"/>
      </a:hlink>
      <a:folHlink>
        <a:srgbClr val="828282"/>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1093</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Arial Rounded MT Bold</vt:lpstr>
      <vt:lpstr>Calibri</vt:lpstr>
      <vt:lpstr>Calibri Light</vt:lpstr>
      <vt:lpstr>Franklin Gothic Medium</vt:lpstr>
      <vt:lpstr>Gill Sans MT</vt:lpstr>
      <vt:lpstr>Söhne</vt:lpstr>
      <vt:lpstr>Wingdings</vt:lpstr>
      <vt:lpstr>Wingdings 2</vt:lpstr>
      <vt:lpstr>DividendVTI</vt:lpstr>
      <vt:lpstr>Office Theme</vt:lpstr>
      <vt:lpstr>  Project-I Presentation Smart Farming and Green Solutions</vt:lpstr>
      <vt:lpstr>OUTLINE</vt:lpstr>
      <vt:lpstr>INTRODUCTION</vt:lpstr>
      <vt:lpstr>INTRODUCTION</vt:lpstr>
      <vt:lpstr>Literature survey</vt:lpstr>
      <vt:lpstr>   Research Gap</vt:lpstr>
      <vt:lpstr>   Problem Statement</vt:lpstr>
      <vt:lpstr>   Proposed Solution</vt:lpstr>
      <vt:lpstr>Proposed Methodology</vt:lpstr>
      <vt:lpstr>Proposed Methodology</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SHUBHI KHANDELWAL</cp:lastModifiedBy>
  <cp:revision>706</cp:revision>
  <dcterms:created xsi:type="dcterms:W3CDTF">2013-07-15T20:26:40Z</dcterms:created>
  <dcterms:modified xsi:type="dcterms:W3CDTF">2023-10-17T18:59:59Z</dcterms:modified>
</cp:coreProperties>
</file>