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80" r:id="rId3"/>
    <p:sldId id="268" r:id="rId4"/>
    <p:sldId id="270" r:id="rId5"/>
    <p:sldId id="289" r:id="rId6"/>
    <p:sldId id="307" r:id="rId7"/>
    <p:sldId id="330" r:id="rId8"/>
    <p:sldId id="311" r:id="rId9"/>
    <p:sldId id="331" r:id="rId10"/>
    <p:sldId id="329" r:id="rId11"/>
    <p:sldId id="292" r:id="rId12"/>
    <p:sldId id="304" r:id="rId13"/>
    <p:sldId id="324" r:id="rId14"/>
    <p:sldId id="332" r:id="rId15"/>
    <p:sldId id="325" r:id="rId16"/>
    <p:sldId id="326" r:id="rId17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B4B"/>
    <a:srgbClr val="00B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66" autoAdjust="0"/>
    <p:restoredTop sz="94660"/>
  </p:normalViewPr>
  <p:slideViewPr>
    <p:cSldViewPr>
      <p:cViewPr>
        <p:scale>
          <a:sx n="90" d="100"/>
          <a:sy n="90" d="100"/>
        </p:scale>
        <p:origin x="-192" y="-978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-6314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920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ACC5E-6F00-4F61-BE38-5B0AEB14CA6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3789B5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3077349"/>
            <a:ext cx="553212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5821" y="5289984"/>
            <a:ext cx="1190782" cy="253751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1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8"/>
          <p:cNvSpPr txBox="1">
            <a:spLocks/>
          </p:cNvSpPr>
          <p:nvPr/>
        </p:nvSpPr>
        <p:spPr>
          <a:xfrm>
            <a:off x="76200" y="3077349"/>
            <a:ext cx="5192078" cy="1066800"/>
          </a:xfrm>
          <a:prstGeom prst="rect">
            <a:avLst/>
          </a:prstGeom>
        </p:spPr>
        <p:txBody>
          <a:bodyPr lIns="100557" tIns="50278" rIns="100557" bIns="50278" anchor="t">
            <a:normAutofit lnSpcReduction="1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0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Ansible Overview</a:t>
            </a:r>
            <a:endParaRPr lang="en-US" sz="30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endParaRPr lang="en-US" sz="13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3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 </a:t>
            </a:r>
            <a:r>
              <a:rPr lang="en-US" sz="13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Authored </a:t>
            </a:r>
            <a:r>
              <a:rPr lang="en-US" sz="13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by: </a:t>
            </a:r>
            <a:r>
              <a:rPr lang="en-US" sz="13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Snehal Shirsath</a:t>
            </a:r>
            <a:r>
              <a:rPr lang="en-US" sz="13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en-US" sz="13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endParaRPr lang="en-US" sz="13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6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37097" y="1910662"/>
            <a:ext cx="114300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1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itle 8"/>
          <p:cNvSpPr txBox="1">
            <a:spLocks/>
          </p:cNvSpPr>
          <p:nvPr/>
        </p:nvSpPr>
        <p:spPr>
          <a:xfrm>
            <a:off x="6679548" y="5115719"/>
            <a:ext cx="1929097" cy="342900"/>
          </a:xfrm>
          <a:prstGeom prst="rect">
            <a:avLst/>
          </a:prstGeom>
          <a:noFill/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675278" y="696119"/>
            <a:ext cx="5039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Ansible Playbook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6022930" y="1910662"/>
            <a:ext cx="114300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1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022929" y="2139262"/>
            <a:ext cx="1601503" cy="529264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7750695" y="4314583"/>
            <a:ext cx="1601503" cy="529264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4324647" y="4085983"/>
            <a:ext cx="114300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1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324646" y="4314583"/>
            <a:ext cx="1601503" cy="529264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817331" y="4314583"/>
            <a:ext cx="1601503" cy="529264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305718"/>
            <a:ext cx="8770937" cy="387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650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37097" y="1910662"/>
            <a:ext cx="114300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1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itle 8"/>
          <p:cNvSpPr txBox="1">
            <a:spLocks/>
          </p:cNvSpPr>
          <p:nvPr/>
        </p:nvSpPr>
        <p:spPr>
          <a:xfrm>
            <a:off x="6679548" y="5115719"/>
            <a:ext cx="1929097" cy="342900"/>
          </a:xfrm>
          <a:prstGeom prst="rect">
            <a:avLst/>
          </a:prstGeom>
          <a:noFill/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675278" y="696119"/>
            <a:ext cx="5039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Ansible V/s Terraform 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6022930" y="1910662"/>
            <a:ext cx="114300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1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022929" y="2139262"/>
            <a:ext cx="1601503" cy="529264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7750695" y="4314583"/>
            <a:ext cx="1601503" cy="529264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4324647" y="4085983"/>
            <a:ext cx="114300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1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324646" y="4314583"/>
            <a:ext cx="1601503" cy="529264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817331" y="4314583"/>
            <a:ext cx="1601503" cy="529264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445465"/>
              </p:ext>
            </p:extLst>
          </p:nvPr>
        </p:nvGraphicFramePr>
        <p:xfrm>
          <a:off x="337639" y="1153316"/>
          <a:ext cx="8839200" cy="40296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71053"/>
                <a:gridCol w="3020147"/>
                <a:gridCol w="3048000"/>
              </a:tblGrid>
              <a:tr h="47840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Factor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Ansible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Terraform</a:t>
                      </a:r>
                      <a:endParaRPr lang="en-US" sz="1600" dirty="0"/>
                    </a:p>
                  </a:txBody>
                  <a:tcPr/>
                </a:tc>
              </a:tr>
              <a:tr h="74709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Ansible is configuration management</a:t>
                      </a:r>
                      <a:r>
                        <a:rPr lang="en-US" sz="1600" baseline="0" dirty="0" smtClean="0"/>
                        <a:t> Tool.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Terraform is orchestration tool.</a:t>
                      </a:r>
                      <a:endParaRPr lang="en-US" sz="1600" dirty="0"/>
                    </a:p>
                  </a:txBody>
                  <a:tcPr/>
                </a:tc>
              </a:tr>
              <a:tr h="47840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Infrastructure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Supports Mutable  </a:t>
                      </a:r>
                      <a:r>
                        <a:rPr lang="en-US" sz="1600" dirty="0" smtClean="0"/>
                        <a:t>Infrastructure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Supports Immutable  Infrastructure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47840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Language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Ansible follows Procedural Language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Terraform follows </a:t>
                      </a:r>
                      <a:r>
                        <a:rPr lang="en-US" sz="1600" baseline="0" dirty="0" smtClean="0"/>
                        <a:t>Declarative Language</a:t>
                      </a:r>
                      <a:endParaRPr lang="en-US" sz="1600" dirty="0"/>
                    </a:p>
                  </a:txBody>
                  <a:tcPr/>
                </a:tc>
              </a:tr>
              <a:tr h="47840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Packaging</a:t>
                      </a:r>
                      <a:r>
                        <a:rPr lang="en-US" sz="1600" baseline="0" dirty="0" smtClean="0"/>
                        <a:t> and templating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Provides complete support to packaging and templating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Terraform</a:t>
                      </a:r>
                      <a:r>
                        <a:rPr lang="en-US" sz="1600" baseline="0" dirty="0" smtClean="0"/>
                        <a:t> provides  partial support to packaging and templating </a:t>
                      </a:r>
                      <a:endParaRPr lang="en-US" sz="1600" dirty="0"/>
                    </a:p>
                  </a:txBody>
                  <a:tcPr/>
                </a:tc>
              </a:tr>
              <a:tr h="47840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Lifecycle Management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Does not have Lifecycle management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Heavily dependent on lifecycle management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60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37097" y="1910662"/>
            <a:ext cx="114300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1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itle 8"/>
          <p:cNvSpPr txBox="1">
            <a:spLocks/>
          </p:cNvSpPr>
          <p:nvPr/>
        </p:nvSpPr>
        <p:spPr>
          <a:xfrm>
            <a:off x="6679548" y="5115719"/>
            <a:ext cx="1929097" cy="342900"/>
          </a:xfrm>
          <a:prstGeom prst="rect">
            <a:avLst/>
          </a:prstGeom>
          <a:noFill/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677522" y="639366"/>
            <a:ext cx="75543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Ansible V/s Chef V/s puppet</a:t>
            </a:r>
            <a:endParaRPr lang="en-US" sz="1800" b="1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6022930" y="1910662"/>
            <a:ext cx="114300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1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022929" y="2139262"/>
            <a:ext cx="1601503" cy="529264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7750695" y="4314583"/>
            <a:ext cx="1601503" cy="529264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4324647" y="4085983"/>
            <a:ext cx="114300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1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324646" y="4314583"/>
            <a:ext cx="1601503" cy="529264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817331" y="4314583"/>
            <a:ext cx="1601503" cy="529264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ext Placeholder 2"/>
          <p:cNvSpPr txBox="1">
            <a:spLocks/>
          </p:cNvSpPr>
          <p:nvPr/>
        </p:nvSpPr>
        <p:spPr>
          <a:xfrm>
            <a:off x="1295400" y="1240131"/>
            <a:ext cx="7464864" cy="4240847"/>
          </a:xfrm>
          <a:prstGeom prst="rect">
            <a:avLst/>
          </a:prstGeom>
        </p:spPr>
        <p:txBody>
          <a:bodyPr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endParaRPr lang="en-IN" sz="1800" dirty="0"/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05383"/>
              </p:ext>
            </p:extLst>
          </p:nvPr>
        </p:nvGraphicFramePr>
        <p:xfrm>
          <a:off x="492222" y="1259309"/>
          <a:ext cx="9185178" cy="37802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36326"/>
                <a:gridCol w="3036326"/>
                <a:gridCol w="3112526"/>
              </a:tblGrid>
              <a:tr h="58231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Ansible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Puppet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Chef</a:t>
                      </a:r>
                      <a:endParaRPr lang="en-US" sz="1600" dirty="0"/>
                    </a:p>
                  </a:txBody>
                  <a:tcPr/>
                </a:tc>
              </a:tr>
              <a:tr h="1257597"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Ansible platform is written on python but It supports YAML command Scripts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Puppet platform is built with Ruby and it only supports Domain Specific Language (DSL) and Embedded Ruby (ERB).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Chef supports Ruby DSL with crucial prototype programming.</a:t>
                      </a:r>
                      <a:endParaRPr lang="en-US" sz="1600" dirty="0"/>
                    </a:p>
                  </a:txBody>
                  <a:tcPr/>
                </a:tc>
              </a:tr>
              <a:tr h="682696"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It’s running system is based on single active node.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It’s running system is based on master-slave architecture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also configured as master-slave configuration</a:t>
                      </a: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dirty="0"/>
                    </a:p>
                  </a:txBody>
                  <a:tcPr/>
                </a:tc>
              </a:tr>
              <a:tr h="1257597"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uses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ssh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running system to configure nodes which you want to.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Because of its master-slave configuration only Puppet clients can configure client machine and puppet server for Master machine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Chef also functions same as puppet.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10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780617"/>
              </p:ext>
            </p:extLst>
          </p:nvPr>
        </p:nvGraphicFramePr>
        <p:xfrm>
          <a:off x="503238" y="696119"/>
          <a:ext cx="9051924" cy="4648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17308"/>
                <a:gridCol w="3017308"/>
                <a:gridCol w="3017308"/>
              </a:tblGrid>
              <a:tr h="4629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Ansible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Puppet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Chef</a:t>
                      </a:r>
                      <a:endParaRPr lang="en-US" sz="1600" dirty="0"/>
                    </a:p>
                  </a:txBody>
                  <a:tcPr/>
                </a:tc>
              </a:tr>
              <a:tr h="2244834"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client system configuration Ansible do not need any proper machine VM and also it is faster to set up.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Puppet needs a certificate signing for client machine configuration because of it’s master slave configuration. It is a hectic process also.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configuring client machine chef tool has an extra component called workstation. Workstation is container of all configuration and after checked by workstation configuration pass to the master chef server.</a:t>
                      </a:r>
                      <a:endParaRPr lang="en-US" sz="1600" dirty="0"/>
                    </a:p>
                  </a:txBody>
                  <a:tcPr/>
                </a:tc>
              </a:tr>
              <a:tr h="1940449"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uses both pull and push process to distribute configuration to the nodes. By this process it makes capable of all servers for question each other and makes a faster communication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only supports push process. That’s why its communication system is much slower than Ansible.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is no push process in Chef. It only supports pull process and also with some difficult steps and make the communication process very slow.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85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4957"/>
            <a:ext cx="10055942" cy="5176502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8000" y="3972719"/>
            <a:ext cx="3498136" cy="1046140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90483" y="4055121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601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ACC5E-6F00-4F61-BE38-5B0AEB14CA6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3789B5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3077349"/>
            <a:ext cx="553212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</a:t>
            </a:r>
            <a:r>
              <a:rPr lang="en-US" sz="7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Software Pvt. Ltd. All Rights Reserved. Cybage Confidential.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5821" y="5289984"/>
            <a:ext cx="1190782" cy="253751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1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8"/>
          <p:cNvSpPr txBox="1">
            <a:spLocks/>
          </p:cNvSpPr>
          <p:nvPr/>
        </p:nvSpPr>
        <p:spPr>
          <a:xfrm>
            <a:off x="3048000" y="3267849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9601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81919"/>
            <a:ext cx="8534400" cy="3810000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What is </a:t>
            </a:r>
            <a:r>
              <a:rPr lang="en-US" sz="1400" b="1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Ansible?</a:t>
            </a:r>
            <a:endParaRPr lang="en-US" sz="1400" b="1" dirty="0" smtClean="0">
              <a:solidFill>
                <a:srgbClr val="2B3B4B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Why Ansible?</a:t>
            </a:r>
            <a:endParaRPr lang="en-US" sz="1400" b="1" dirty="0" smtClean="0">
              <a:solidFill>
                <a:srgbClr val="2B3B4B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Ansible Architecture </a:t>
            </a:r>
            <a:endParaRPr lang="en-US" sz="1400" b="1" dirty="0" smtClean="0">
              <a:solidFill>
                <a:srgbClr val="2B3B4B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Ansible Features.</a:t>
            </a:r>
          </a:p>
          <a:p>
            <a:pPr marL="285750" indent="-285750" algn="l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Terms Of Ansible</a:t>
            </a:r>
          </a:p>
          <a:p>
            <a:pPr marL="285750" indent="-285750" algn="l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Connection </a:t>
            </a:r>
            <a:r>
              <a:rPr lang="en-US" sz="1400" b="1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with Host Server </a:t>
            </a:r>
            <a:endParaRPr lang="en-US" sz="1400" b="1" dirty="0">
              <a:solidFill>
                <a:srgbClr val="2B3B4B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Ansible Playbook.</a:t>
            </a:r>
            <a:endParaRPr lang="en-US" sz="1400" b="1" dirty="0" smtClean="0">
              <a:solidFill>
                <a:srgbClr val="2B3B4B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Ansible V/s Terraform</a:t>
            </a:r>
          </a:p>
          <a:p>
            <a:pPr marL="285750" indent="-285750" algn="l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Ansible V/s </a:t>
            </a:r>
            <a:r>
              <a:rPr lang="en-US" sz="1400" b="1" dirty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1400" b="1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hef </a:t>
            </a:r>
            <a:r>
              <a:rPr lang="en-US" sz="1400" b="1" dirty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en-US" sz="1400" b="1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/s Puppet</a:t>
            </a:r>
            <a:endParaRPr lang="en-US" sz="1400" b="1" dirty="0" smtClean="0">
              <a:solidFill>
                <a:srgbClr val="2B3B4B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400" b="1" dirty="0">
              <a:solidFill>
                <a:srgbClr val="2B3B4B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8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37097" y="1910662"/>
            <a:ext cx="114300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1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itle 8"/>
          <p:cNvSpPr txBox="1">
            <a:spLocks/>
          </p:cNvSpPr>
          <p:nvPr/>
        </p:nvSpPr>
        <p:spPr>
          <a:xfrm>
            <a:off x="6679548" y="5115719"/>
            <a:ext cx="1929097" cy="342900"/>
          </a:xfrm>
          <a:prstGeom prst="rect">
            <a:avLst/>
          </a:prstGeom>
          <a:noFill/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675278" y="696119"/>
            <a:ext cx="5039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</a:t>
            </a: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Ansible 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6022930" y="1910662"/>
            <a:ext cx="114300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1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022929" y="2139262"/>
            <a:ext cx="1601503" cy="529264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7750695" y="4314583"/>
            <a:ext cx="1601503" cy="529264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4324647" y="4085983"/>
            <a:ext cx="114300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1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324646" y="4314583"/>
            <a:ext cx="1601503" cy="529264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817331" y="4314583"/>
            <a:ext cx="1601503" cy="529264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ext Placeholder 2"/>
          <p:cNvSpPr txBox="1">
            <a:spLocks/>
          </p:cNvSpPr>
          <p:nvPr/>
        </p:nvSpPr>
        <p:spPr>
          <a:xfrm>
            <a:off x="1019982" y="1217772"/>
            <a:ext cx="7464864" cy="4240847"/>
          </a:xfrm>
          <a:prstGeom prst="rect">
            <a:avLst/>
          </a:prstGeom>
        </p:spPr>
        <p:txBody>
          <a:bodyPr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 smtClean="0"/>
              <a:t>IT automation, configuration management, orchestration  and provisioning tool.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 smtClean="0"/>
              <a:t>It uses ‘Playbooks’ to deploy , manage , build , test and configure anything from full server  environments to websites to custom compiled source code for applications 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 smtClean="0"/>
              <a:t>It is “Push based” configuration management tool.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8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18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8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 smtClean="0"/>
          </a:p>
          <a:p>
            <a:pPr marL="0" indent="0">
              <a:buNone/>
            </a:pPr>
            <a:endParaRPr lang="en-IN" sz="1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37097" y="1910662"/>
            <a:ext cx="114300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1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itle 8"/>
          <p:cNvSpPr txBox="1">
            <a:spLocks/>
          </p:cNvSpPr>
          <p:nvPr/>
        </p:nvSpPr>
        <p:spPr>
          <a:xfrm>
            <a:off x="6679548" y="5115719"/>
            <a:ext cx="1929097" cy="342900"/>
          </a:xfrm>
          <a:prstGeom prst="rect">
            <a:avLst/>
          </a:prstGeom>
          <a:noFill/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675278" y="696119"/>
            <a:ext cx="5039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 Ansible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6022930" y="1910662"/>
            <a:ext cx="114300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1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022929" y="2139262"/>
            <a:ext cx="1601503" cy="529264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7750695" y="4314583"/>
            <a:ext cx="1601503" cy="529264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4324647" y="4085983"/>
            <a:ext cx="114300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1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324646" y="4314583"/>
            <a:ext cx="1601503" cy="529264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817331" y="4314583"/>
            <a:ext cx="1601503" cy="529264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ext Placeholder 2"/>
          <p:cNvSpPr txBox="1">
            <a:spLocks/>
          </p:cNvSpPr>
          <p:nvPr/>
        </p:nvSpPr>
        <p:spPr>
          <a:xfrm>
            <a:off x="1295400" y="1240131"/>
            <a:ext cx="7464864" cy="4240847"/>
          </a:xfrm>
          <a:prstGeom prst="rect">
            <a:avLst/>
          </a:prstGeom>
        </p:spPr>
        <p:txBody>
          <a:bodyPr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smtClean="0"/>
              <a:t>Managing multiple server together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smtClean="0"/>
              <a:t>Scaling up and scaling down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smtClean="0"/>
              <a:t>Work velocity of developer</a:t>
            </a:r>
            <a:endParaRPr lang="en-US" sz="18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smtClean="0"/>
              <a:t>Rolling Back the changes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IN" sz="1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37097" y="1910662"/>
            <a:ext cx="114300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1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itle 8"/>
          <p:cNvSpPr txBox="1">
            <a:spLocks/>
          </p:cNvSpPr>
          <p:nvPr/>
        </p:nvSpPr>
        <p:spPr>
          <a:xfrm>
            <a:off x="6679548" y="5115719"/>
            <a:ext cx="1929097" cy="342900"/>
          </a:xfrm>
          <a:prstGeom prst="rect">
            <a:avLst/>
          </a:prstGeom>
          <a:noFill/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675278" y="696119"/>
            <a:ext cx="5039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Ansible Architecture 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6022930" y="1910662"/>
            <a:ext cx="114300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1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022929" y="2139262"/>
            <a:ext cx="1601503" cy="529264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7750695" y="4314583"/>
            <a:ext cx="1601503" cy="529264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4324647" y="4085983"/>
            <a:ext cx="114300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1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324646" y="4314583"/>
            <a:ext cx="1601503" cy="529264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817331" y="4314583"/>
            <a:ext cx="1601503" cy="529264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ext Placeholder 2"/>
          <p:cNvSpPr txBox="1">
            <a:spLocks/>
          </p:cNvSpPr>
          <p:nvPr/>
        </p:nvSpPr>
        <p:spPr>
          <a:xfrm>
            <a:off x="1295400" y="1240131"/>
            <a:ext cx="7464864" cy="4240847"/>
          </a:xfrm>
          <a:prstGeom prst="rect">
            <a:avLst/>
          </a:prstGeom>
        </p:spPr>
        <p:txBody>
          <a:bodyPr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 smtClean="0"/>
          </a:p>
          <a:p>
            <a:pPr marL="0" indent="0">
              <a:buNone/>
            </a:pPr>
            <a:endParaRPr lang="en-IN" sz="1800" dirty="0" smtClean="0"/>
          </a:p>
          <a:p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1153333"/>
            <a:ext cx="8077200" cy="385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9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37096" y="1458119"/>
            <a:ext cx="4728833" cy="71123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1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itle 8"/>
          <p:cNvSpPr txBox="1">
            <a:spLocks/>
          </p:cNvSpPr>
          <p:nvPr/>
        </p:nvSpPr>
        <p:spPr>
          <a:xfrm>
            <a:off x="6679548" y="5115719"/>
            <a:ext cx="1929097" cy="342900"/>
          </a:xfrm>
          <a:prstGeom prst="rect">
            <a:avLst/>
          </a:prstGeom>
          <a:noFill/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675278" y="696119"/>
            <a:ext cx="5039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Ansible Features 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6022930" y="1910662"/>
            <a:ext cx="114300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1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022929" y="2139262"/>
            <a:ext cx="1601503" cy="529264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7750695" y="4314583"/>
            <a:ext cx="1601503" cy="529264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4324647" y="4085983"/>
            <a:ext cx="114300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1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324646" y="4314583"/>
            <a:ext cx="1601503" cy="529264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817331" y="4314583"/>
            <a:ext cx="1601503" cy="529264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ext Placeholder 2"/>
          <p:cNvSpPr txBox="1">
            <a:spLocks/>
          </p:cNvSpPr>
          <p:nvPr/>
        </p:nvSpPr>
        <p:spPr>
          <a:xfrm>
            <a:off x="1295400" y="924719"/>
            <a:ext cx="7464864" cy="4556259"/>
          </a:xfrm>
          <a:prstGeom prst="rect">
            <a:avLst/>
          </a:prstGeom>
        </p:spPr>
        <p:txBody>
          <a:bodyPr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 </a:t>
            </a:r>
            <a:r>
              <a:rPr lang="en-US" sz="1800" dirty="0" smtClean="0"/>
              <a:t>Simple: Simple to install and setup and easy to learn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800" dirty="0" smtClean="0"/>
              <a:t>Agentless: No need of any agent or software to manage nodes.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800" dirty="0" smtClean="0"/>
              <a:t>Secure: Use SSH for secure connections.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Flexible: You can orchestrate the entire application environment no matter where it’s deployed. You can also customize it based on your needs</a:t>
            </a:r>
            <a:r>
              <a:rPr lang="en-US" sz="1800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800" dirty="0" smtClean="0"/>
              <a:t>Efficient: Efficient with modules written in any programming language.</a:t>
            </a:r>
            <a:r>
              <a:rPr lang="en-US" sz="1800" dirty="0"/>
              <a:t> </a:t>
            </a:r>
            <a:endParaRPr lang="en-US" sz="18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0" indent="0">
              <a:buNone/>
            </a:pPr>
            <a:endParaRPr lang="en-IN" sz="1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04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37098" y="1910662"/>
            <a:ext cx="114300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1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itle 8"/>
          <p:cNvSpPr txBox="1">
            <a:spLocks/>
          </p:cNvSpPr>
          <p:nvPr/>
        </p:nvSpPr>
        <p:spPr>
          <a:xfrm>
            <a:off x="6679549" y="5115719"/>
            <a:ext cx="1929098" cy="342900"/>
          </a:xfrm>
          <a:prstGeom prst="rect">
            <a:avLst/>
          </a:prstGeom>
          <a:noFill/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675278" y="696119"/>
            <a:ext cx="5039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Terms of Ansible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6022931" y="1910662"/>
            <a:ext cx="114300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1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022929" y="2139262"/>
            <a:ext cx="1601503" cy="529264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7750696" y="4314583"/>
            <a:ext cx="1601503" cy="529264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4324647" y="4085983"/>
            <a:ext cx="114300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1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324647" y="4314583"/>
            <a:ext cx="1601503" cy="529264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817332" y="4314583"/>
            <a:ext cx="1601503" cy="529264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8639" y="2668526"/>
            <a:ext cx="1229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843284" y="3565762"/>
            <a:ext cx="1292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    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7640" y="1037819"/>
            <a:ext cx="956836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800" b="1" dirty="0" smtClean="0"/>
              <a:t>Control  Node</a:t>
            </a:r>
            <a:r>
              <a:rPr lang="en-US" sz="1800" dirty="0" smtClean="0"/>
              <a:t>: </a:t>
            </a:r>
            <a:r>
              <a:rPr lang="en-US" sz="1800" dirty="0"/>
              <a:t>The machine where Ansible is installed, responsible for running </a:t>
            </a:r>
            <a:r>
              <a:rPr lang="en-US" sz="1800" dirty="0" smtClean="0"/>
              <a:t>the</a:t>
            </a:r>
          </a:p>
          <a:p>
            <a:pPr>
              <a:lnSpc>
                <a:spcPct val="200000"/>
              </a:lnSpc>
            </a:pPr>
            <a:r>
              <a:rPr lang="en-US" sz="1800" dirty="0"/>
              <a:t> </a:t>
            </a:r>
            <a:r>
              <a:rPr lang="en-US" sz="1800" dirty="0" smtClean="0"/>
              <a:t>     provisioning </a:t>
            </a:r>
            <a:r>
              <a:rPr lang="en-US" sz="1800" dirty="0"/>
              <a:t>on the servers you are </a:t>
            </a:r>
            <a:r>
              <a:rPr lang="en-US" sz="1800" dirty="0" smtClean="0"/>
              <a:t>managing.</a:t>
            </a:r>
          </a:p>
          <a:p>
            <a:pPr>
              <a:lnSpc>
                <a:spcPct val="200000"/>
              </a:lnSpc>
            </a:pPr>
            <a:r>
              <a:rPr lang="en-US" sz="1800" dirty="0"/>
              <a:t> </a:t>
            </a:r>
            <a:r>
              <a:rPr lang="en-US" sz="1800" dirty="0" smtClean="0"/>
              <a:t>      you </a:t>
            </a:r>
            <a:r>
              <a:rPr lang="en-US" sz="1800" dirty="0"/>
              <a:t>cannot use a Windows machine as a control node.</a:t>
            </a:r>
            <a:endParaRPr lang="en-US" sz="1800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800" b="1" dirty="0" smtClean="0"/>
              <a:t>Managed Node</a:t>
            </a:r>
            <a:r>
              <a:rPr lang="en-US" sz="1800" dirty="0" smtClean="0"/>
              <a:t>: The servers we manage </a:t>
            </a:r>
            <a:r>
              <a:rPr lang="en-US" sz="1800" dirty="0"/>
              <a:t>with Ansible. </a:t>
            </a:r>
            <a:r>
              <a:rPr lang="en-US" sz="1800" dirty="0" smtClean="0"/>
              <a:t>They are also called </a:t>
            </a:r>
          </a:p>
          <a:p>
            <a:pPr>
              <a:lnSpc>
                <a:spcPct val="200000"/>
              </a:lnSpc>
            </a:pPr>
            <a:r>
              <a:rPr lang="en-US" sz="1800" dirty="0" smtClean="0"/>
              <a:t>       </a:t>
            </a:r>
            <a:r>
              <a:rPr lang="en-US" sz="1800" dirty="0"/>
              <a:t>“hosts”. Ansible is not installed on managed </a:t>
            </a:r>
            <a:r>
              <a:rPr lang="en-US" sz="1800" dirty="0" smtClean="0"/>
              <a:t>nodes.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800" b="1" dirty="0" smtClean="0"/>
              <a:t>Inventory</a:t>
            </a:r>
            <a:r>
              <a:rPr lang="en-US" sz="1800" dirty="0" smtClean="0"/>
              <a:t>: </a:t>
            </a:r>
            <a:r>
              <a:rPr lang="en-US" sz="1800" dirty="0"/>
              <a:t>An initialization file that contains information about the servers you are managing</a:t>
            </a:r>
            <a:r>
              <a:rPr lang="en-US" sz="1800" dirty="0" smtClean="0"/>
              <a:t>. It is also called “ hostfile”.</a:t>
            </a:r>
          </a:p>
          <a:p>
            <a:pPr>
              <a:lnSpc>
                <a:spcPct val="200000"/>
              </a:lnSpc>
            </a:pPr>
            <a:endParaRPr lang="en-US" sz="1800" dirty="0"/>
          </a:p>
          <a:p>
            <a:pPr>
              <a:lnSpc>
                <a:spcPct val="2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0642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924719"/>
            <a:ext cx="9448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 smtClean="0"/>
              <a:t>Modules</a:t>
            </a:r>
            <a:r>
              <a:rPr lang="en-US" sz="1800" dirty="0" smtClean="0"/>
              <a:t>: </a:t>
            </a:r>
            <a:r>
              <a:rPr lang="en-US" sz="1800" dirty="0"/>
              <a:t>Modules (also referred to as “task plugins” or “library plugins”) are discrete units of code that can be used from the command line or in a playbook task.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  Ansible </a:t>
            </a:r>
            <a:r>
              <a:rPr lang="en-US" sz="1800" dirty="0"/>
              <a:t>executes each module, usually on the </a:t>
            </a:r>
            <a:r>
              <a:rPr lang="en-US" sz="1800" dirty="0" smtClean="0"/>
              <a:t>server target </a:t>
            </a:r>
            <a:r>
              <a:rPr lang="en-US" sz="1800" dirty="0"/>
              <a:t>node, and collects return values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Role</a:t>
            </a:r>
            <a:r>
              <a:rPr lang="en-US" sz="1800" dirty="0"/>
              <a:t> :   A pre-defined way for organizing playbooks in order to facilitate sharing and reusing portions of a provisioning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Playbook</a:t>
            </a:r>
            <a:r>
              <a:rPr lang="en-US" sz="1800" dirty="0"/>
              <a:t>: Playbooks are the files where Ansible code is written. .. They tell Ansible what to execute. They are like a to-do list  that contains a list of tasks. </a:t>
            </a:r>
          </a:p>
          <a:p>
            <a:r>
              <a:rPr lang="en-US" sz="1800" dirty="0"/>
              <a:t>     Playbooks contain the steps which the user wants to execute on a particular </a:t>
            </a:r>
            <a:r>
              <a:rPr lang="en-US" sz="1800" dirty="0" smtClean="0"/>
              <a:t>machine.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 smtClean="0"/>
          </a:p>
          <a:p>
            <a:r>
              <a:rPr lang="en-US" sz="1800" dirty="0" smtClean="0"/>
              <a:t> 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2205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37097" y="1910662"/>
            <a:ext cx="114300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1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itle 8"/>
          <p:cNvSpPr txBox="1">
            <a:spLocks/>
          </p:cNvSpPr>
          <p:nvPr/>
        </p:nvSpPr>
        <p:spPr>
          <a:xfrm>
            <a:off x="6679548" y="5115719"/>
            <a:ext cx="1929097" cy="342900"/>
          </a:xfrm>
          <a:prstGeom prst="rect">
            <a:avLst/>
          </a:prstGeom>
          <a:noFill/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675278" y="696119"/>
            <a:ext cx="75543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Connection With Host </a:t>
            </a:r>
            <a:endParaRPr lang="en-US" sz="1800" b="1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6022930" y="1910662"/>
            <a:ext cx="114300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1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022929" y="2139262"/>
            <a:ext cx="1601503" cy="529264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7750695" y="4314583"/>
            <a:ext cx="1601503" cy="529264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4324647" y="4085983"/>
            <a:ext cx="114300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1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324646" y="4314583"/>
            <a:ext cx="1601503" cy="529264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817331" y="4314583"/>
            <a:ext cx="1601503" cy="529264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ext Placeholder 2"/>
          <p:cNvSpPr txBox="1">
            <a:spLocks/>
          </p:cNvSpPr>
          <p:nvPr/>
        </p:nvSpPr>
        <p:spPr>
          <a:xfrm>
            <a:off x="1295400" y="1240131"/>
            <a:ext cx="7464864" cy="4240847"/>
          </a:xfrm>
          <a:prstGeom prst="rect">
            <a:avLst/>
          </a:prstGeom>
        </p:spPr>
        <p:txBody>
          <a:bodyPr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endParaRPr lang="en-IN" sz="1800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75278" y="1381919"/>
            <a:ext cx="45825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Ansible has a default inventory file (</a:t>
            </a:r>
            <a:r>
              <a:rPr lang="en-US" b="1" dirty="0"/>
              <a:t>/etc/ansible/hosts</a:t>
            </a:r>
            <a:r>
              <a:rPr lang="en-US" dirty="0"/>
              <a:t>) used to define which remote servers it will be managing. Our public SSH key should be located in </a:t>
            </a:r>
            <a:r>
              <a:rPr lang="en-US" b="1" dirty="0" smtClean="0"/>
              <a:t>authorized keys</a:t>
            </a:r>
            <a:r>
              <a:rPr lang="en-US" dirty="0"/>
              <a:t> on remote systems.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1" y="3591719"/>
            <a:ext cx="39952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ansible all –m ping </a:t>
            </a:r>
            <a:r>
              <a:rPr lang="en-US" dirty="0" smtClean="0"/>
              <a:t>: </a:t>
            </a:r>
          </a:p>
          <a:p>
            <a:r>
              <a:rPr lang="en-US" dirty="0" smtClean="0"/>
              <a:t>This command use ansible built-in ping to run connectivity test.</a:t>
            </a:r>
            <a:endParaRPr lang="en-US" dirty="0"/>
          </a:p>
        </p:txBody>
      </p:sp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150" y="1501086"/>
            <a:ext cx="3807322" cy="1167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985" y="3360555"/>
            <a:ext cx="4726037" cy="13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20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4655</TotalTime>
  <Words>676</Words>
  <Application>Microsoft Office PowerPoint</Application>
  <PresentationFormat>Custom</PresentationFormat>
  <Paragraphs>130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Shubhika</cp:lastModifiedBy>
  <cp:revision>249</cp:revision>
  <dcterms:created xsi:type="dcterms:W3CDTF">2018-01-05T05:23:08Z</dcterms:created>
  <dcterms:modified xsi:type="dcterms:W3CDTF">2020-03-04T11:48:52Z</dcterms:modified>
</cp:coreProperties>
</file>