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07">
          <p15:clr>
            <a:srgbClr val="747775"/>
          </p15:clr>
        </p15:guide>
        <p15:guide id="2" pos="288">
          <p15:clr>
            <a:srgbClr val="747775"/>
          </p15:clr>
        </p15:guide>
        <p15:guide id="3" pos="2694">
          <p15:clr>
            <a:srgbClr val="747775"/>
          </p15:clr>
        </p15:guide>
        <p15:guide id="4" orient="horz" pos="2711">
          <p15:clr>
            <a:srgbClr val="747775"/>
          </p15:clr>
        </p15:guide>
        <p15:guide id="5" pos="3066">
          <p15:clr>
            <a:srgbClr val="747775"/>
          </p15:clr>
        </p15:guide>
        <p15:guide id="6" pos="5472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00" y="824"/>
      </p:cViewPr>
      <p:guideLst>
        <p:guide orient="horz" pos="907"/>
        <p:guide pos="288"/>
        <p:guide pos="2694"/>
        <p:guide orient="horz" pos="2711"/>
        <p:guide pos="3066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55023c1e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55023c1e3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55023c1e3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55023c1e3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55708e86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55708e86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55708e86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55708e86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55708e86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55708e86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55708e86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55708e86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55708e86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55708e868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55708e86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55708e86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55708e86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55708e86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55708e86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55708e86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55708e86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55708e86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55023c1e3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55023c1e3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55708e868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55708e868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55708e868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a55708e868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55708e868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a55708e868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55708e868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a55708e868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55708e868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55708e868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55708e868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55708e868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a55708e868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a55708e868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a55708e868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a55708e868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a55708e86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a55708e86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a55708e868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a55708e868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55023c1e3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55023c1e3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a55708e868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a55708e868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a55708e868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a55708e868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a55708e868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a55708e868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a55708e868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a55708e868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a55708e868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a55708e868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a55708e868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a55708e868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55708e868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55708e868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a55708e868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a55708e868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a55708e868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a55708e868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a55708e86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a55708e86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55023c1e3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55023c1e3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a55708e868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a55708e868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a55708e868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a55708e868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a55708e868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a55708e868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55023c1e3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55023c1e3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55023c1e3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55023c1e3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55023c1e3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55023c1e3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55023c1e3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55023c1e3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55708e86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55708e86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Option 1">
  <p:cSld name="Title Slide - Option 1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63028" y="371316"/>
            <a:ext cx="6292200" cy="18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363028" y="2375629"/>
            <a:ext cx="62922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0CECE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- Option 2">
  <p:cSld name="Closing Slide - Option 2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1" descr="A picture containing screenshot, bir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A5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" name="Google Shape;46;p11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0"/>
            <a:ext cx="6858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90DB"/>
              </a:buClr>
              <a:buSzPts val="2800"/>
              <a:buFont typeface="Avenir"/>
              <a:buNone/>
              <a:defRPr sz="2800">
                <a:solidFill>
                  <a:srgbClr val="0190DB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3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26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40753" y="536713"/>
            <a:ext cx="78624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143000" y="1199435"/>
            <a:ext cx="6858000" cy="1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Areas">
  <p:cSld name="Two Content Area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628649" y="1369219"/>
            <a:ext cx="3886200" cy="25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629149" y="1369219"/>
            <a:ext cx="3886200" cy="25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640753" y="536713"/>
            <a:ext cx="78624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with Subtitles">
  <p:cSld name="Two Columns with Subtitle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627459" y="1878806"/>
            <a:ext cx="3882600" cy="20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629150" y="1283622"/>
            <a:ext cx="38898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900"/>
              <a:buFont typeface="Arial"/>
              <a:buNone/>
              <a:defRPr sz="19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3"/>
          </p:nvPr>
        </p:nvSpPr>
        <p:spPr>
          <a:xfrm>
            <a:off x="4633879" y="1878806"/>
            <a:ext cx="3885000" cy="20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4"/>
          </p:nvPr>
        </p:nvSpPr>
        <p:spPr>
          <a:xfrm>
            <a:off x="627461" y="1284479"/>
            <a:ext cx="3887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900"/>
              <a:buFont typeface="Arial"/>
              <a:buNone/>
              <a:defRPr sz="19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640753" y="536713"/>
            <a:ext cx="78624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43288" y="408818"/>
            <a:ext cx="4044900" cy="3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4673600" y="408819"/>
            <a:ext cx="4044900" cy="3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with Caption">
  <p:cSld name="Photo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>
            <a:spLocks noGrp="1"/>
          </p:cNvSpPr>
          <p:nvPr>
            <p:ph type="pic" idx="2"/>
          </p:nvPr>
        </p:nvSpPr>
        <p:spPr>
          <a:xfrm rot="344367">
            <a:off x="574422" y="515503"/>
            <a:ext cx="7943622" cy="2618630"/>
          </a:xfrm>
          <a:prstGeom prst="rect">
            <a:avLst/>
          </a:prstGeom>
          <a:solidFill>
            <a:srgbClr val="ECECEC"/>
          </a:solidFill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516367" y="3364514"/>
            <a:ext cx="81126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- Option 1">
  <p:cSld name="Closing Slide - Option 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9" descr="A picture containing water, compute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9" descr="A picture containing brick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Option 2">
  <p:cSld name="Title Slide - Option 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10" descr="A picture containing bir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10" descr="A picture containing bir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517530" y="903643"/>
            <a:ext cx="8099700" cy="1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524436" y="2493323"/>
            <a:ext cx="8078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A picture containing screenshot&#10;&#10;Description automatically generated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 descr="A close up of a logo&#10;&#10;Description automatically generated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517525" y="1001525"/>
            <a:ext cx="8099700" cy="347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Temperature Forecasting</a:t>
            </a:r>
            <a:r>
              <a:rPr lang="en" sz="5000">
                <a:latin typeface="Avenir"/>
                <a:ea typeface="Avenir"/>
                <a:cs typeface="Avenir"/>
                <a:sym typeface="Avenir"/>
              </a:rPr>
              <a:t> </a:t>
            </a:r>
            <a:endParaRPr sz="50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br>
              <a:rPr lang="en">
                <a:latin typeface="Avenir"/>
                <a:ea typeface="Avenir"/>
                <a:cs typeface="Avenir"/>
                <a:sym typeface="Avenir"/>
              </a:rPr>
            </a:br>
            <a:r>
              <a:rPr lang="en" sz="2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DATS 6313: Time Series and Analysis</a:t>
            </a:r>
            <a:endParaRPr sz="23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Fall 2023</a:t>
            </a:r>
            <a:endParaRPr sz="1500" b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December 11, 2023</a:t>
            </a:r>
            <a:endParaRPr sz="1500" b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sz="1200" b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b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By </a:t>
            </a:r>
            <a:endParaRPr sz="1200" b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Shubham Jadhav</a:t>
            </a:r>
            <a:br>
              <a:rPr lang="en" sz="1200" b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" sz="1200" b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G30570862</a:t>
            </a:r>
            <a:endParaRPr sz="1200" b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endParaRPr sz="2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522150" y="607648"/>
            <a:ext cx="8099700" cy="39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Stationarity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Rolling Mean and Variance</a:t>
            </a:r>
            <a:endParaRPr sz="32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225" y="1327413"/>
            <a:ext cx="3744450" cy="280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2050" y="1327425"/>
            <a:ext cx="3744450" cy="280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/>
          <p:nvPr/>
        </p:nvSpPr>
        <p:spPr>
          <a:xfrm>
            <a:off x="4452475" y="2568225"/>
            <a:ext cx="513300" cy="319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ADF and KPSS Test Results</a:t>
            </a:r>
            <a:endParaRPr sz="32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 rotWithShape="1">
          <a:blip r:embed="rId4">
            <a:alphaModFix/>
          </a:blip>
          <a:srcRect t="10027" r="25539" b="22898"/>
          <a:stretch/>
        </p:blipFill>
        <p:spPr>
          <a:xfrm>
            <a:off x="487675" y="1837975"/>
            <a:ext cx="2501375" cy="161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/>
          <p:cNvPicPr preferRelativeResize="0"/>
          <p:nvPr/>
        </p:nvPicPr>
        <p:blipFill rotWithShape="1">
          <a:blip r:embed="rId5">
            <a:alphaModFix/>
          </a:blip>
          <a:srcRect b="10976"/>
          <a:stretch/>
        </p:blipFill>
        <p:spPr>
          <a:xfrm>
            <a:off x="3212875" y="1663424"/>
            <a:ext cx="2838204" cy="181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6468125" y="1339175"/>
            <a:ext cx="2344500" cy="28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According to ADF test p-value is less than 0.05, </a:t>
            </a:r>
            <a:r>
              <a:rPr lang="en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hence the time series is Stationary.</a:t>
            </a:r>
            <a:endParaRPr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According to </a:t>
            </a:r>
            <a:r>
              <a:rPr lang="en" b="1">
                <a:latin typeface="Avenir"/>
                <a:ea typeface="Avenir"/>
                <a:cs typeface="Avenir"/>
                <a:sym typeface="Avenir"/>
              </a:rPr>
              <a:t>KPSS Test p-value is greater than 0.05, hence the time series is Stationary.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ACF/PACF plot of Stationary Data</a:t>
            </a:r>
            <a:endParaRPr sz="32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8737" y="1190573"/>
            <a:ext cx="3988125" cy="299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5934725" y="1339175"/>
            <a:ext cx="2344500" cy="28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We can observe from the ACF/PACF plot that differenced data is now stationary.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522150" y="607648"/>
            <a:ext cx="8099700" cy="39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Time Series Decomposition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Time Series Decomposition</a:t>
            </a:r>
            <a:endParaRPr sz="32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150" y="1296525"/>
            <a:ext cx="3792450" cy="284433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8"/>
          <p:cNvSpPr txBox="1">
            <a:spLocks noGrp="1"/>
          </p:cNvSpPr>
          <p:nvPr>
            <p:ph type="body" idx="1"/>
          </p:nvPr>
        </p:nvSpPr>
        <p:spPr>
          <a:xfrm>
            <a:off x="4961550" y="1339175"/>
            <a:ext cx="3364800" cy="28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The strength for this data is 0.0012 or 0.12% which is very low.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The strength of this is 0.4107 or 41.07% which is significant.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522150" y="607648"/>
            <a:ext cx="8099700" cy="39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Holt-Winters Method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Holt-Winters Method</a:t>
            </a:r>
            <a:endParaRPr sz="32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4961550" y="1339175"/>
            <a:ext cx="3364800" cy="28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Q-Value: 957.818 </a:t>
            </a:r>
            <a:r>
              <a:rPr lang="en" sz="1100" b="1">
                <a:latin typeface="Avenir"/>
                <a:ea typeface="Avenir"/>
                <a:cs typeface="Avenir"/>
                <a:sym typeface="Avenir"/>
              </a:rPr>
              <a:t>(Critical: 36.19) </a:t>
            </a:r>
            <a:endParaRPr sz="1100"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Mean of residual error: 0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MSE of residual error: 0.001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Mean of forecast error: 0.002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MSE of forecast error: 0.001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Variance of residual errors versus forecast errors: 1.13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284" y="1339175"/>
            <a:ext cx="3819590" cy="28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522150" y="607648"/>
            <a:ext cx="8099700" cy="39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Base Models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Average Method</a:t>
            </a:r>
            <a:endParaRPr sz="32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2"/>
          <p:cNvSpPr txBox="1">
            <a:spLocks noGrp="1"/>
          </p:cNvSpPr>
          <p:nvPr>
            <p:ph type="body" idx="1"/>
          </p:nvPr>
        </p:nvSpPr>
        <p:spPr>
          <a:xfrm>
            <a:off x="4961550" y="1339175"/>
            <a:ext cx="3364800" cy="28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Q-Value: 968.28 </a:t>
            </a:r>
            <a:r>
              <a:rPr lang="en" sz="1100" b="1">
                <a:latin typeface="Avenir"/>
                <a:ea typeface="Avenir"/>
                <a:cs typeface="Avenir"/>
                <a:sym typeface="Avenir"/>
              </a:rPr>
              <a:t>(Critical: 36.19) </a:t>
            </a:r>
            <a:endParaRPr sz="1100"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Mean of residual error: 0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MSE of residual error: 0.001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Mean of forecast error: 0.004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MSE of forecast error: 0.001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Variance of residual errors versus forecast errors: 1.14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100" y="1439175"/>
            <a:ext cx="3819600" cy="28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venir"/>
                <a:ea typeface="Avenir"/>
                <a:cs typeface="Avenir"/>
                <a:sym typeface="Avenir"/>
              </a:rPr>
              <a:t>Table of Contents</a:t>
            </a:r>
            <a:endParaRPr sz="3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457200" y="1468775"/>
            <a:ext cx="3819600" cy="28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Problem Statement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Data Description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Stationarity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Time Series Decomposition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Holt-Winters Method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4867200" y="1468775"/>
            <a:ext cx="3819600" cy="28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just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Base Models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Multi Linear Regression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ARMA Model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Final Model selection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h-step ahead Predictions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Naive Method</a:t>
            </a:r>
            <a:endParaRPr sz="32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3"/>
          <p:cNvSpPr txBox="1">
            <a:spLocks noGrp="1"/>
          </p:cNvSpPr>
          <p:nvPr>
            <p:ph type="body" idx="1"/>
          </p:nvPr>
        </p:nvSpPr>
        <p:spPr>
          <a:xfrm>
            <a:off x="4961550" y="1339175"/>
            <a:ext cx="3364800" cy="28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Q-Value: 957.818 </a:t>
            </a:r>
            <a:r>
              <a:rPr lang="en" sz="1100" b="1">
                <a:latin typeface="Avenir"/>
                <a:ea typeface="Avenir"/>
                <a:cs typeface="Avenir"/>
                <a:sym typeface="Avenir"/>
              </a:rPr>
              <a:t>(Critical: 36.19) </a:t>
            </a:r>
            <a:endParaRPr sz="1100"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Mean of residual error: 0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MSE of residual error: 0.003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Mean of forecast error: 0.004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MSE of forecast error: 0.001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Variance of residual errors versus forecast errors: 2.98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92" name="Google Shape;19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095" y="1439175"/>
            <a:ext cx="3819600" cy="2864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Drift Method</a:t>
            </a:r>
            <a:endParaRPr sz="32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4"/>
          <p:cNvSpPr txBox="1">
            <a:spLocks noGrp="1"/>
          </p:cNvSpPr>
          <p:nvPr>
            <p:ph type="body" idx="1"/>
          </p:nvPr>
        </p:nvSpPr>
        <p:spPr>
          <a:xfrm>
            <a:off x="4961550" y="1339175"/>
            <a:ext cx="3364800" cy="28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Q-Value: 957.818 </a:t>
            </a:r>
            <a:r>
              <a:rPr lang="en" sz="1100" b="1">
                <a:latin typeface="Avenir"/>
                <a:ea typeface="Avenir"/>
                <a:cs typeface="Avenir"/>
                <a:sym typeface="Avenir"/>
              </a:rPr>
              <a:t>(Critical: 36.19) </a:t>
            </a:r>
            <a:endParaRPr sz="1100"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Mean of residual error: 0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MSE of residual error: 0.003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Mean of forecast error: 0.004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MSE of forecast error: 0.001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Variance of residual errors versus forecast errors: 1.72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093" y="1439175"/>
            <a:ext cx="3819616" cy="28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SES Method</a:t>
            </a:r>
            <a:endParaRPr sz="32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5"/>
          <p:cNvSpPr txBox="1">
            <a:spLocks noGrp="1"/>
          </p:cNvSpPr>
          <p:nvPr>
            <p:ph type="body" idx="1"/>
          </p:nvPr>
        </p:nvSpPr>
        <p:spPr>
          <a:xfrm>
            <a:off x="4961550" y="1339175"/>
            <a:ext cx="3364800" cy="28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Q-Value: 957.818 </a:t>
            </a:r>
            <a:r>
              <a:rPr lang="en" sz="1100" b="1">
                <a:latin typeface="Avenir"/>
                <a:ea typeface="Avenir"/>
                <a:cs typeface="Avenir"/>
                <a:sym typeface="Avenir"/>
              </a:rPr>
              <a:t>(Critical: 36.19) </a:t>
            </a:r>
            <a:endParaRPr sz="1100"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Mean of residual error: 0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MSE of residual error: 0.002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Mean of forecast error: 0.002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MSE of forecast error: 0.010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Variance of residual errors versus forecast errors: 1.13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100" y="1439175"/>
            <a:ext cx="3819600" cy="28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Base Model Comparison</a:t>
            </a:r>
            <a:endParaRPr sz="32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14" name="Google Shape;2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100" y="1621650"/>
            <a:ext cx="7754426" cy="17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>
            <a:spLocks noGrp="1"/>
          </p:cNvSpPr>
          <p:nvPr>
            <p:ph type="title"/>
          </p:nvPr>
        </p:nvSpPr>
        <p:spPr>
          <a:xfrm>
            <a:off x="522150" y="607648"/>
            <a:ext cx="8099700" cy="39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Multiple Linear Regression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Feature Selection</a:t>
            </a:r>
            <a:endParaRPr sz="32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6" name="Google Shape;2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8"/>
          <p:cNvSpPr txBox="1">
            <a:spLocks noGrp="1"/>
          </p:cNvSpPr>
          <p:nvPr>
            <p:ph type="body" idx="1"/>
          </p:nvPr>
        </p:nvSpPr>
        <p:spPr>
          <a:xfrm>
            <a:off x="537050" y="1339175"/>
            <a:ext cx="8219100" cy="28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We performed feature selection in three ways.</a:t>
            </a:r>
            <a:endParaRPr sz="1100"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Backward Stepwise Regression: Using this method, the initial OLS model did not have any feature whose p-value is less than 0.05. Therefore, no features were dropped.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Variance Inflation Factor: Using VIF method the highest VIF score was observed for Humidity feature. But removing Humidity, degrades the OLS performance. </a:t>
            </a:r>
            <a:r>
              <a:rPr lang="en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Therefore, no features were dropped.</a:t>
            </a:r>
            <a:endParaRPr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Principal Component Analysis: Using PCA method, we received 4 components and executed OLS model on those 4 components.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Model results from Feature Selection </a:t>
            </a:r>
            <a:endParaRPr sz="32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3" name="Google Shape;23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575" y="1286775"/>
            <a:ext cx="8029976" cy="138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150" y="2736148"/>
            <a:ext cx="7927401" cy="150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Plots for results using features from </a:t>
            </a:r>
            <a:r>
              <a:rPr lang="en" sz="3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BSR</a:t>
            </a:r>
            <a:endParaRPr sz="32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41" name="Google Shape;2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3525" y="1439175"/>
            <a:ext cx="3822850" cy="28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150" y="1439175"/>
            <a:ext cx="3897774" cy="28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 txBox="1">
            <a:spLocks noGrp="1"/>
          </p:cNvSpPr>
          <p:nvPr>
            <p:ph type="title"/>
          </p:nvPr>
        </p:nvSpPr>
        <p:spPr>
          <a:xfrm>
            <a:off x="522150" y="607648"/>
            <a:ext cx="8099700" cy="39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ARMA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Order Determination using GPAC</a:t>
            </a:r>
            <a:endParaRPr sz="32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54" name="Google Shape;25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2"/>
          <p:cNvSpPr txBox="1">
            <a:spLocks noGrp="1"/>
          </p:cNvSpPr>
          <p:nvPr>
            <p:ph type="body" idx="1"/>
          </p:nvPr>
        </p:nvSpPr>
        <p:spPr>
          <a:xfrm>
            <a:off x="537050" y="1553225"/>
            <a:ext cx="4037400" cy="26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Using GPAC table we can observe four order or AR and MA.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ARMA ( 5, 6)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ARMA ( 8, 1)</a:t>
            </a:r>
            <a:endParaRPr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ARMA ( 10, 2)</a:t>
            </a:r>
            <a:endParaRPr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ARMA ( 11, 7)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We then perform time series forecasting for the data using these three order.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56" name="Google Shape;25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600" y="1439175"/>
            <a:ext cx="3886199" cy="2557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522150" y="607648"/>
            <a:ext cx="8099700" cy="39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Objective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ARMA order from GPAC</a:t>
            </a:r>
            <a:endParaRPr sz="32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62" name="Google Shape;2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439175"/>
            <a:ext cx="3886199" cy="2557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0600" y="1439175"/>
            <a:ext cx="3886199" cy="2557208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3"/>
          <p:cNvSpPr txBox="1"/>
          <p:nvPr/>
        </p:nvSpPr>
        <p:spPr>
          <a:xfrm>
            <a:off x="900300" y="3903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ARMA(5,6)</a:t>
            </a:r>
            <a:endParaRPr/>
          </a:p>
        </p:txBody>
      </p:sp>
      <p:sp>
        <p:nvSpPr>
          <p:cNvPr id="266" name="Google Shape;266;p43"/>
          <p:cNvSpPr txBox="1"/>
          <p:nvPr/>
        </p:nvSpPr>
        <p:spPr>
          <a:xfrm>
            <a:off x="5341500" y="3903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ARMA(8,1)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ARMA order from GPAC </a:t>
            </a:r>
            <a:r>
              <a:rPr lang="en" sz="1800">
                <a:latin typeface="Avenir"/>
                <a:ea typeface="Avenir"/>
                <a:cs typeface="Avenir"/>
                <a:sym typeface="Avenir"/>
              </a:rPr>
              <a:t>(continued)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72" name="Google Shape;27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4"/>
          <p:cNvSpPr txBox="1"/>
          <p:nvPr/>
        </p:nvSpPr>
        <p:spPr>
          <a:xfrm>
            <a:off x="900300" y="3903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ARMA(10,2)</a:t>
            </a:r>
            <a:endParaRPr/>
          </a:p>
        </p:txBody>
      </p:sp>
      <p:sp>
        <p:nvSpPr>
          <p:cNvPr id="274" name="Google Shape;274;p44"/>
          <p:cNvSpPr txBox="1"/>
          <p:nvPr/>
        </p:nvSpPr>
        <p:spPr>
          <a:xfrm>
            <a:off x="5341500" y="3903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ARMA(11,7)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5" name="Google Shape;27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439175"/>
            <a:ext cx="3886199" cy="255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0600" y="1439175"/>
            <a:ext cx="3886199" cy="2557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ARMA (5,6)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82" name="Google Shape;28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439175"/>
            <a:ext cx="3819600" cy="28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7200" y="1439175"/>
            <a:ext cx="3819600" cy="28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ARMA (8,1)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90" name="Google Shape;29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439175"/>
            <a:ext cx="3819600" cy="28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7200" y="1439175"/>
            <a:ext cx="3819600" cy="28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ARMA (10,2)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98" name="Google Shape;29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439175"/>
            <a:ext cx="3819600" cy="28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7200" y="1439175"/>
            <a:ext cx="3819600" cy="28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ARMA (11,7)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06" name="Google Shape;30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439175"/>
            <a:ext cx="3819600" cy="28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7200" y="1439175"/>
            <a:ext cx="3819600" cy="28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Model Results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14" name="Google Shape;31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786925"/>
            <a:ext cx="8229601" cy="18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>
            <a:spLocks noGrp="1"/>
          </p:cNvSpPr>
          <p:nvPr>
            <p:ph type="title"/>
          </p:nvPr>
        </p:nvSpPr>
        <p:spPr>
          <a:xfrm>
            <a:off x="522150" y="607648"/>
            <a:ext cx="8099700" cy="39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Final Model Selection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Model Comparison</a:t>
            </a:r>
            <a:endParaRPr sz="32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26" name="Google Shape;32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1"/>
          <p:cNvSpPr txBox="1">
            <a:spLocks noGrp="1"/>
          </p:cNvSpPr>
          <p:nvPr>
            <p:ph type="body" idx="1"/>
          </p:nvPr>
        </p:nvSpPr>
        <p:spPr>
          <a:xfrm>
            <a:off x="4867200" y="1439175"/>
            <a:ext cx="3819600" cy="28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ARMA(10, 2) exhibit the lowest Q value amongst all models indicating a comparable goodness of fit, with the residuals following a white noise pattern. 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We can consider the Multiple Linear Regression model as the model explains 99% of the variance in the data, suggesting a good fit.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28" name="Google Shape;32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900" y="1439175"/>
            <a:ext cx="3493650" cy="280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2"/>
          <p:cNvSpPr txBox="1">
            <a:spLocks noGrp="1"/>
          </p:cNvSpPr>
          <p:nvPr>
            <p:ph type="title"/>
          </p:nvPr>
        </p:nvSpPr>
        <p:spPr>
          <a:xfrm>
            <a:off x="522150" y="607648"/>
            <a:ext cx="8099700" cy="39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H-step ahead Prediction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Objective</a:t>
            </a:r>
            <a:endParaRPr sz="3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491425" y="1339175"/>
            <a:ext cx="8085900" cy="28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To create a model to forecast temperature based on the features present in the dataset i.e., sensor data. 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To perform Time Series Analysis on the selected dataset. 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To evaluate model performance based on various parameters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50-step and 100-step Prediction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39" name="Google Shape;33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439175"/>
            <a:ext cx="3819600" cy="28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7200" y="1439175"/>
            <a:ext cx="3819600" cy="28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150-step and 200-step Prediction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47" name="Google Shape;34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439175"/>
            <a:ext cx="3819600" cy="28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7200" y="1439175"/>
            <a:ext cx="3819600" cy="28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"/>
          <p:cNvSpPr txBox="1">
            <a:spLocks noGrp="1"/>
          </p:cNvSpPr>
          <p:nvPr>
            <p:ph type="title"/>
          </p:nvPr>
        </p:nvSpPr>
        <p:spPr>
          <a:xfrm>
            <a:off x="522150" y="607648"/>
            <a:ext cx="8099700" cy="39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Thank You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522150" y="607648"/>
            <a:ext cx="8099700" cy="39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Data Description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Data Description</a:t>
            </a:r>
            <a:endParaRPr sz="3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87900" y="1339175"/>
            <a:ext cx="8368200" cy="28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The Occupation dataset consists of contains data collected from an office room over a period of 7 days.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The dataset was collected by using several sensors.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9752 observations and 7 numerical features.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Features include time, temperature, humidity, light intensity, CO2 levels, humid- ity ratio, and occupancy.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Sample observations from dataset</a:t>
            </a:r>
            <a:endParaRPr sz="32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163" y="1735700"/>
            <a:ext cx="8179676" cy="19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venir"/>
                <a:ea typeface="Avenir"/>
                <a:cs typeface="Avenir"/>
                <a:sym typeface="Avenir"/>
              </a:rPr>
              <a:t>Temperature over time</a:t>
            </a:r>
            <a:endParaRPr sz="36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9775" y="1144125"/>
            <a:ext cx="6280974" cy="31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ACF/PACF and Correlation plot</a:t>
            </a:r>
            <a:endParaRPr sz="32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45095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150" y="1132619"/>
            <a:ext cx="3944850" cy="295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4576" y="1110788"/>
            <a:ext cx="42672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770</Words>
  <Application>Microsoft Macintosh PowerPoint</Application>
  <PresentationFormat>On-screen Show (16:9)</PresentationFormat>
  <Paragraphs>118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Avenir</vt:lpstr>
      <vt:lpstr>Calibri</vt:lpstr>
      <vt:lpstr>Office Theme</vt:lpstr>
      <vt:lpstr>Temperature Forecasting   DATS 6313: Time Series and Analysis Fall 2023 December 11, 2023   By  Shubham Jadhav G30570862 </vt:lpstr>
      <vt:lpstr>Table of Contents</vt:lpstr>
      <vt:lpstr>Objective</vt:lpstr>
      <vt:lpstr>Objective</vt:lpstr>
      <vt:lpstr>Data Description</vt:lpstr>
      <vt:lpstr>Data Description</vt:lpstr>
      <vt:lpstr>Sample observations from dataset</vt:lpstr>
      <vt:lpstr>Temperature over time</vt:lpstr>
      <vt:lpstr>ACF/PACF and Correlation plot</vt:lpstr>
      <vt:lpstr>Stationarity</vt:lpstr>
      <vt:lpstr>Rolling Mean and Variance</vt:lpstr>
      <vt:lpstr>ADF and KPSS Test Results</vt:lpstr>
      <vt:lpstr>ACF/PACF plot of Stationary Data</vt:lpstr>
      <vt:lpstr>Time Series Decomposition</vt:lpstr>
      <vt:lpstr>Time Series Decomposition</vt:lpstr>
      <vt:lpstr>Holt-Winters Method</vt:lpstr>
      <vt:lpstr>Holt-Winters Method</vt:lpstr>
      <vt:lpstr>Base Models</vt:lpstr>
      <vt:lpstr>Average Method</vt:lpstr>
      <vt:lpstr>Naive Method</vt:lpstr>
      <vt:lpstr>Drift Method</vt:lpstr>
      <vt:lpstr>SES Method</vt:lpstr>
      <vt:lpstr>Base Model Comparison</vt:lpstr>
      <vt:lpstr>Multiple Linear Regression</vt:lpstr>
      <vt:lpstr>Feature Selection</vt:lpstr>
      <vt:lpstr>Model results from Feature Selection </vt:lpstr>
      <vt:lpstr>Plots for results using features from BSR</vt:lpstr>
      <vt:lpstr>ARMA</vt:lpstr>
      <vt:lpstr>Order Determination using GPAC</vt:lpstr>
      <vt:lpstr>ARMA order from GPAC</vt:lpstr>
      <vt:lpstr>ARMA order from GPAC (continued)</vt:lpstr>
      <vt:lpstr>ARMA (5,6)</vt:lpstr>
      <vt:lpstr>ARMA (8,1)</vt:lpstr>
      <vt:lpstr>ARMA (10,2)</vt:lpstr>
      <vt:lpstr>ARMA (11,7)</vt:lpstr>
      <vt:lpstr>Model Results</vt:lpstr>
      <vt:lpstr>Final Model Selection</vt:lpstr>
      <vt:lpstr>Model Comparison</vt:lpstr>
      <vt:lpstr>H-step ahead Prediction</vt:lpstr>
      <vt:lpstr>50-step and 100-step Prediction</vt:lpstr>
      <vt:lpstr>150-step and 200-step Prediction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Forecasting   DATS 6313: Time Series and Analysis Fall 2023 December 11, 2023   By  Shubham Jadhav G30570862 </dc:title>
  <cp:lastModifiedBy>Jadhav, Shubham R</cp:lastModifiedBy>
  <cp:revision>1</cp:revision>
  <dcterms:modified xsi:type="dcterms:W3CDTF">2023-12-10T22:03:11Z</dcterms:modified>
</cp:coreProperties>
</file>