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96" r:id="rId4"/>
    <p:sldId id="273" r:id="rId5"/>
    <p:sldId id="297" r:id="rId6"/>
    <p:sldId id="287" r:id="rId7"/>
    <p:sldId id="271" r:id="rId8"/>
    <p:sldId id="302" r:id="rId9"/>
    <p:sldId id="298" r:id="rId10"/>
    <p:sldId id="300" r:id="rId11"/>
    <p:sldId id="301" r:id="rId12"/>
    <p:sldId id="299" r:id="rId13"/>
    <p:sldId id="303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rathi Nadathur" initials="AN" lastIdx="3" clrIdx="0">
    <p:extLst>
      <p:ext uri="{19B8F6BF-5375-455C-9EA6-DF929625EA0E}">
        <p15:presenceInfo xmlns:p15="http://schemas.microsoft.com/office/powerpoint/2012/main" userId="S::aarathi.nadathur@sjsu.edu::8c9a1590-e711-4110-869a-382b68404c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07" autoAdjust="0"/>
    <p:restoredTop sz="94660"/>
  </p:normalViewPr>
  <p:slideViewPr>
    <p:cSldViewPr snapToGrid="0">
      <p:cViewPr varScale="1">
        <p:scale>
          <a:sx n="85" d="100"/>
          <a:sy n="85" d="100"/>
        </p:scale>
        <p:origin x="94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70B34-F496-944D-91D2-9B5BC8689076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1C8F2-B23C-2B48-BD0B-606D0657DA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63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>
            <a:extLst>
              <a:ext uri="{FF2B5EF4-FFF2-40B4-BE49-F238E27FC236}">
                <a16:creationId xmlns:a16="http://schemas.microsoft.com/office/drawing/2014/main" id="{3980A904-524D-9247-BE76-B8DC3FFBE5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0" name="Notes Placeholder 2">
            <a:extLst>
              <a:ext uri="{FF2B5EF4-FFF2-40B4-BE49-F238E27FC236}">
                <a16:creationId xmlns:a16="http://schemas.microsoft.com/office/drawing/2014/main" id="{982CBF18-C2FF-D44C-812A-5B0BD61569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6AFE01DD-1E9B-174C-BBFB-6F6A4D7A3A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1A72C43-4CC8-DC41-B542-C7D8D3957541}" type="slidenum">
              <a:rPr lang="en-US" altLang="en-US" sz="1200" smtClean="0"/>
              <a:pPr/>
              <a:t>1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84697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C22E-4EA1-4EF3-AF97-5F9D9852D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C8BC5-E77B-4369-AC68-23E79509B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01A6-26B3-48C8-9DE0-18E682312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79E9-2A55-4EC6-A1FA-A416B3F36AFA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69F26-B193-4FED-B3E0-1B97CAFA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FD981-6BDD-4A6E-AE83-5F2544CAF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093E-15CE-41A1-9434-14C030E60D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4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EE53B-29A1-461E-89E1-E8611F13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5C142-BBA4-4952-A199-6B74836EC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D19D6-5278-42C0-A904-B1D64541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79E9-2A55-4EC6-A1FA-A416B3F36AFA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241E7-BB89-47B9-9277-F673F8BF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486A4-A673-4920-B1FF-71731EF4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093E-15CE-41A1-9434-14C030E60D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2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C6792-F0E5-4006-AC16-01297379C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B524C-6C38-4279-9F47-4753F852C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69DFC-AFBE-4D72-AEF3-8DCB5CFFB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79E9-2A55-4EC6-A1FA-A416B3F36AFA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E99FC-4D39-40A7-9F7E-A5F7BCCE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50C9B-517D-4DF4-9824-E635173E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093E-15CE-41A1-9434-14C030E60D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5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58CEE-12A6-4F75-A7C6-ABC4654A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07A82-0E72-43CF-AD82-19A4AEC9F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65DE8-32D2-48D7-9825-C6B865EED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79E9-2A55-4EC6-A1FA-A416B3F36AFA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AB00F-1529-4872-89CC-8A24F5DB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5741C-FB2A-4887-A985-B14E1EA2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093E-15CE-41A1-9434-14C030E60D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01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E4916-B16E-4B72-A4F4-B7A28D2EF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B40C1-6932-4E33-B138-A5E642F48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1F971-27BB-4A98-8FC8-55E8C085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79E9-2A55-4EC6-A1FA-A416B3F36AFA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1693F-9FD4-45E1-A78A-9F43024DB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E8A4F-064A-423A-A017-1439F501C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093E-15CE-41A1-9434-14C030E60D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3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6548-89D3-4709-93F9-43E380FB4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C9837-6817-456B-81B3-ECAC65002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69B91-E38C-4BDF-AD09-DE0046361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C2A3B-DFDA-41A2-BA3D-8034A56C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79E9-2A55-4EC6-A1FA-A416B3F36AFA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0B054-625D-4984-A7D4-767F2476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7994A-C767-4924-B05C-921487190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093E-15CE-41A1-9434-14C030E60D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4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0C75E-51FC-474B-A045-D81005088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7F0B7-281D-433C-A62E-1420A5C99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F4C11-86E7-4D34-8810-D8DEA57A8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A4606B-59F2-4535-8BDA-8FB131FD1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568C8F-EA82-446B-816C-A97760115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1CC0FC-BF6B-42D3-B73A-DD8F1EFC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79E9-2A55-4EC6-A1FA-A416B3F36AFA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0CE54-7AF3-4AE1-8598-5C6214221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0DFDD1-06DD-4D99-86F4-BF9E9104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093E-15CE-41A1-9434-14C030E60D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3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20D5-AEC8-4113-B92E-BF6C2BD2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59338-51EB-46C4-B02D-55EB04AA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79E9-2A55-4EC6-A1FA-A416B3F36AFA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EA4C8-D781-4FD4-9443-8AA502E8A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18CD6-452B-4D06-8254-F0F96BC8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093E-15CE-41A1-9434-14C030E60D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9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17DF38-8DF7-41B0-AB51-707293345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79E9-2A55-4EC6-A1FA-A416B3F36AFA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7416EA-18FD-4238-9A6E-5844137AC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12DCB-ED35-41FD-87A1-AA93AA75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093E-15CE-41A1-9434-14C030E60D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9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9CFA-47E5-46C1-B4E1-438DDE309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028C-ADE6-445B-99EF-0CA204581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D1852-4366-4D9C-8624-A24E0F1DF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7F2F6-5C8A-4F0A-9642-AEA10B3E8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79E9-2A55-4EC6-A1FA-A416B3F36AFA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E23AF-8C51-4BB4-835F-F0CE6D51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45BC2-A9D8-4B74-91C7-04CD9932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093E-15CE-41A1-9434-14C030E60D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3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DF302-4DC4-4CD5-8B79-7D04CCCF3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64376-B474-4CDC-BE75-281C3E04B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1B69E-AE91-461B-9D7B-78208F21B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CAE61-F63E-4060-A4A1-E7FC6FF5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79E9-2A55-4EC6-A1FA-A416B3F36AFA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F4CE7-0554-42D3-9888-2CB415BD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0BC90-03A3-49EC-BA0B-0B55859F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093E-15CE-41A1-9434-14C030E60D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7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7EE082-9840-4A6F-9A33-7B11B2ED1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42443-85FB-4B27-826F-4B83C11A5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A3449-5D63-43ED-AF07-475102897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879E9-2A55-4EC6-A1FA-A416B3F36AFA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E5E6D-FD14-4D07-AE1D-1D8DA4951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F6B4A-F450-4197-ABBA-36467FB6B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7093E-15CE-41A1-9434-14C030E60D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48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25" name="Rectangle 2">
            <a:extLst>
              <a:ext uri="{FF2B5EF4-FFF2-40B4-BE49-F238E27FC236}">
                <a16:creationId xmlns:a16="http://schemas.microsoft.com/office/drawing/2014/main" id="{E4C82201-8581-1E42-BEA4-D508E3AAF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600" b="1" dirty="0"/>
              <a:t>Final Team Project Milestone 3</a:t>
            </a:r>
            <a:br>
              <a:rPr lang="en-US" altLang="en-US" sz="2600" dirty="0"/>
            </a:br>
            <a:br>
              <a:rPr lang="en-US" altLang="en-US" sz="2600" dirty="0"/>
            </a:br>
            <a:r>
              <a:rPr lang="en-US" altLang="en-US" sz="2400" dirty="0"/>
              <a:t>Selected Machine Learning Algorithm: Convolutional Neural Network</a:t>
            </a:r>
            <a:br>
              <a:rPr lang="en-US" altLang="en-US" sz="2400" dirty="0"/>
            </a:br>
            <a:r>
              <a:rPr lang="en-US" altLang="en-US" sz="2400" dirty="0"/>
              <a:t>Super Classes: Vehicle 1 and Vehicle 2 </a:t>
            </a:r>
            <a:br>
              <a:rPr lang="en-US" altLang="en-US" sz="2600" dirty="0"/>
            </a:br>
            <a:br>
              <a:rPr lang="en-US" altLang="en-US" sz="2600" dirty="0"/>
            </a:br>
            <a:endParaRPr lang="en-US" altLang="en-US" sz="2600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000D8678-A677-0944-8F86-ED93A9534E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118088"/>
            <a:ext cx="9144000" cy="1393711"/>
          </a:xfrm>
        </p:spPr>
        <p:txBody>
          <a:bodyPr>
            <a:normAutofit/>
          </a:bodyPr>
          <a:lstStyle/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dirty="0"/>
              <a:t>Group 8: Aarathi Nadathur, Amar </a:t>
            </a:r>
            <a:r>
              <a:rPr lang="en-US" dirty="0" err="1"/>
              <a:t>Ippili</a:t>
            </a:r>
            <a:r>
              <a:rPr lang="en-US" dirty="0"/>
              <a:t>, </a:t>
            </a:r>
            <a:r>
              <a:rPr lang="en-US" dirty="0" err="1"/>
              <a:t>Divya</a:t>
            </a:r>
            <a:r>
              <a:rPr lang="en-US" dirty="0"/>
              <a:t> </a:t>
            </a:r>
            <a:r>
              <a:rPr lang="en-US" dirty="0" err="1"/>
              <a:t>Puraswani</a:t>
            </a:r>
            <a:r>
              <a:rPr lang="en-US" dirty="0"/>
              <a:t>, Sai Chaitanya </a:t>
            </a:r>
            <a:r>
              <a:rPr lang="en-US" dirty="0" err="1"/>
              <a:t>Tolem</a:t>
            </a:r>
            <a:r>
              <a:rPr lang="en-US" dirty="0"/>
              <a:t>, Sameer Rajput, </a:t>
            </a:r>
            <a:r>
              <a:rPr lang="en-US" dirty="0" err="1"/>
              <a:t>Shubh</a:t>
            </a:r>
            <a:r>
              <a:rPr lang="en-US" dirty="0"/>
              <a:t> Johri</a:t>
            </a: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dirty="0"/>
              <a:t>CMPE257-Spring 2019</a:t>
            </a:r>
          </a:p>
        </p:txBody>
      </p:sp>
    </p:spTree>
    <p:extLst>
      <p:ext uri="{BB962C8B-B14F-4D97-AF65-F5344CB8AC3E}">
        <p14:creationId xmlns:p14="http://schemas.microsoft.com/office/powerpoint/2010/main" val="572778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1B52131B-D73E-0F49-8C9E-5B29F6457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318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/>
              <a:t>Confusion Matrix, Classification Report</a:t>
            </a: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ECC723FC-D1F6-6E42-AFA2-D376E9FBE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BF2991-6AB7-9A47-BDF8-51A3A7575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37" y="1047158"/>
            <a:ext cx="6269073" cy="24615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9F6612-3DFA-7F42-A2AF-8CCDA1CBB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25" y="1047158"/>
            <a:ext cx="3473301" cy="3542536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EA88A7-021D-F04E-824B-D673B0A99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985" y="3601386"/>
            <a:ext cx="3126415" cy="309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42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1B52131B-D73E-0F49-8C9E-5B29F6457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318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/>
              <a:t>Output</a:t>
            </a: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ECC723FC-D1F6-6E42-AFA2-D376E9FBE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3" name="Picture 2" descr="A picture containing wall&#10;&#10;Description automatically generated">
            <a:extLst>
              <a:ext uri="{FF2B5EF4-FFF2-40B4-BE49-F238E27FC236}">
                <a16:creationId xmlns:a16="http://schemas.microsoft.com/office/drawing/2014/main" id="{E2467E16-604E-C842-9D63-2DA16AE41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48" y="1193281"/>
            <a:ext cx="5476461" cy="540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97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1B52131B-D73E-0F49-8C9E-5B29F6457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318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/>
              <a:t>Summarization Chart (10X10)</a:t>
            </a: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ECC723FC-D1F6-6E42-AFA2-D376E9FBE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12C7DF7-CD04-344C-AF68-71C8D3F9C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66" y="1219201"/>
            <a:ext cx="9723917" cy="47399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174522-3636-9A44-98DC-07992D1511EC}"/>
              </a:ext>
            </a:extLst>
          </p:cNvPr>
          <p:cNvSpPr/>
          <p:nvPr/>
        </p:nvSpPr>
        <p:spPr>
          <a:xfrm>
            <a:off x="2903974" y="3185327"/>
            <a:ext cx="683288" cy="33159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858ABA-AC48-3343-B531-0B540654C22E}"/>
              </a:ext>
            </a:extLst>
          </p:cNvPr>
          <p:cNvSpPr/>
          <p:nvPr/>
        </p:nvSpPr>
        <p:spPr>
          <a:xfrm>
            <a:off x="5754356" y="4410623"/>
            <a:ext cx="683288" cy="33159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D7FE00-953F-2646-ADB7-67E5C70230C4}"/>
              </a:ext>
            </a:extLst>
          </p:cNvPr>
          <p:cNvSpPr/>
          <p:nvPr/>
        </p:nvSpPr>
        <p:spPr>
          <a:xfrm>
            <a:off x="2919248" y="5224287"/>
            <a:ext cx="683288" cy="33159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AF588B-10BE-D143-A11F-21A376A3C9E9}"/>
              </a:ext>
            </a:extLst>
          </p:cNvPr>
          <p:cNvSpPr/>
          <p:nvPr/>
        </p:nvSpPr>
        <p:spPr>
          <a:xfrm>
            <a:off x="2903974" y="4406453"/>
            <a:ext cx="683288" cy="33159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11F027-8EBB-2346-A414-A15F17117007}"/>
              </a:ext>
            </a:extLst>
          </p:cNvPr>
          <p:cNvSpPr/>
          <p:nvPr/>
        </p:nvSpPr>
        <p:spPr>
          <a:xfrm>
            <a:off x="7957558" y="2063488"/>
            <a:ext cx="683288" cy="33159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13B9E8-A14E-564F-8C54-D877019E1613}"/>
              </a:ext>
            </a:extLst>
          </p:cNvPr>
          <p:cNvSpPr/>
          <p:nvPr/>
        </p:nvSpPr>
        <p:spPr>
          <a:xfrm>
            <a:off x="3587262" y="4798959"/>
            <a:ext cx="683288" cy="33159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CAD916-9320-CD42-A28F-1D8822B8BCAC}"/>
              </a:ext>
            </a:extLst>
          </p:cNvPr>
          <p:cNvSpPr/>
          <p:nvPr/>
        </p:nvSpPr>
        <p:spPr>
          <a:xfrm>
            <a:off x="4341852" y="4813764"/>
            <a:ext cx="683288" cy="33159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FB51C1-EFB1-8F48-AC7B-E62CB9B4D5B4}"/>
              </a:ext>
            </a:extLst>
          </p:cNvPr>
          <p:cNvSpPr/>
          <p:nvPr/>
        </p:nvSpPr>
        <p:spPr>
          <a:xfrm>
            <a:off x="5055851" y="5213269"/>
            <a:ext cx="683288" cy="33159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48C44B-CAC7-BA44-93E5-779544A426CF}"/>
              </a:ext>
            </a:extLst>
          </p:cNvPr>
          <p:cNvSpPr/>
          <p:nvPr/>
        </p:nvSpPr>
        <p:spPr>
          <a:xfrm>
            <a:off x="3602536" y="3626584"/>
            <a:ext cx="683288" cy="33159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494C30-6556-6447-9178-C99A551E3B2D}"/>
              </a:ext>
            </a:extLst>
          </p:cNvPr>
          <p:cNvSpPr/>
          <p:nvPr/>
        </p:nvSpPr>
        <p:spPr>
          <a:xfrm>
            <a:off x="5055851" y="4798959"/>
            <a:ext cx="683288" cy="33159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81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A90E-7471-4731-801D-E4C362108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Comparison Table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D7EB21-6799-4AE5-9BC2-6E225C8FB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796" y="2222966"/>
            <a:ext cx="69437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77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01F350F4-ECBB-7C4B-8FD7-4D93AB0E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0FF77-42CC-214A-A762-EC1D3583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234" y="1469336"/>
            <a:ext cx="8229600" cy="3839816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Data Preprocessing plays an important role. - Normalization</a:t>
            </a:r>
          </a:p>
          <a:p>
            <a:pPr>
              <a:defRPr/>
            </a:pPr>
            <a:r>
              <a:rPr lang="en-US" dirty="0"/>
              <a:t>CNN is better than all algorithms in terms of learning the features and flexibility to tune the hyperparameters</a:t>
            </a:r>
          </a:p>
          <a:p>
            <a:pPr>
              <a:defRPr/>
            </a:pPr>
            <a:r>
              <a:rPr lang="en-US" dirty="0"/>
              <a:t>One model cannot perform well for all problem statements </a:t>
            </a:r>
          </a:p>
          <a:p>
            <a:pPr>
              <a:defRPr/>
            </a:pPr>
            <a:r>
              <a:rPr lang="en-US" dirty="0"/>
              <a:t>Teamwork and Patience</a:t>
            </a:r>
          </a:p>
          <a:p>
            <a:pPr>
              <a:defRPr/>
            </a:pPr>
            <a:r>
              <a:rPr lang="en-US" dirty="0"/>
              <a:t>Common pitfalls – Filtration, Looping CNN model for various combinations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6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FE368115-82AD-2A4B-AC9E-C952928ED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Dataset-CIFAR-100</a:t>
            </a:r>
          </a:p>
        </p:txBody>
      </p:sp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2CECD2DD-B2A1-3443-AF57-D6A248F6E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470" y="1417984"/>
            <a:ext cx="10015330" cy="5221355"/>
          </a:xfrm>
        </p:spPr>
        <p:txBody>
          <a:bodyPr/>
          <a:lstStyle/>
          <a:p>
            <a:r>
              <a:rPr lang="en-US" altLang="en-US" dirty="0"/>
              <a:t>The 100 classes in the CIFAR-100 are grouped into 20 super classes with 600 images in each class.</a:t>
            </a:r>
          </a:p>
          <a:p>
            <a:r>
              <a:rPr lang="en-US" altLang="en-US" dirty="0"/>
              <a:t>There are 500 training images and 100 testing images per class.</a:t>
            </a:r>
          </a:p>
          <a:p>
            <a:r>
              <a:rPr lang="en-US" altLang="en-US" dirty="0"/>
              <a:t>Each image comes with a "fine" label (the class to which it belongs) and a "coarse" label (the superclass to which it belongs).</a:t>
            </a:r>
          </a:p>
          <a:p>
            <a:r>
              <a:rPr lang="en-US" altLang="en-US" dirty="0"/>
              <a:t>Our goal is to perform a binary classification of images in vehicle 1 and vehicle 2 superclass pairs.</a:t>
            </a:r>
          </a:p>
          <a:p>
            <a:r>
              <a:rPr lang="en-US" altLang="en-US" dirty="0"/>
              <a:t>Superclass –vehicle 1</a:t>
            </a:r>
          </a:p>
          <a:p>
            <a:pPr marL="0" lvl="4" indent="0">
              <a:spcBef>
                <a:spcPts val="1000"/>
              </a:spcBef>
              <a:buNone/>
            </a:pPr>
            <a:r>
              <a:rPr lang="en-US" altLang="en-US" sz="2800" dirty="0"/>
              <a:t>		Class- bicycle, bus, motorcycle, pickup truck, train</a:t>
            </a:r>
          </a:p>
          <a:p>
            <a:pPr marL="0" lvl="4" indent="0">
              <a:spcBef>
                <a:spcPts val="1000"/>
              </a:spcBef>
              <a:buNone/>
            </a:pPr>
            <a:r>
              <a:rPr lang="en-US" altLang="en-US" sz="2800" dirty="0"/>
              <a:t>		vehicle 2</a:t>
            </a:r>
          </a:p>
          <a:p>
            <a:pPr marL="0" lvl="4" indent="0">
              <a:spcBef>
                <a:spcPts val="1000"/>
              </a:spcBef>
              <a:buNone/>
            </a:pPr>
            <a:r>
              <a:rPr lang="en-US" altLang="en-US" sz="2800" dirty="0"/>
              <a:t>		Class- rocket, tank, tractor, streetcar, lawn-mower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8330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AD22-61E6-B34B-81E6-C407B82DF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81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Preparation &amp; Validation: Milestone 1 &amp;   Milestone 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059951-9910-D244-A240-C608FC5D2B43}"/>
              </a:ext>
            </a:extLst>
          </p:cNvPr>
          <p:cNvCxnSpPr>
            <a:cxnSpLocks/>
          </p:cNvCxnSpPr>
          <p:nvPr/>
        </p:nvCxnSpPr>
        <p:spPr>
          <a:xfrm>
            <a:off x="5887699" y="4589950"/>
            <a:ext cx="0" cy="5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685681-2022-41E8-9B8A-B813C9672BFA}"/>
              </a:ext>
            </a:extLst>
          </p:cNvPr>
          <p:cNvCxnSpPr>
            <a:cxnSpLocks/>
          </p:cNvCxnSpPr>
          <p:nvPr/>
        </p:nvCxnSpPr>
        <p:spPr>
          <a:xfrm>
            <a:off x="3364637" y="197514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975288-4750-064B-B187-18444331C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15" y="2368585"/>
            <a:ext cx="6468042" cy="4124289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F42F49-2620-C24D-9ABF-0F4605AEF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275" y="3925957"/>
            <a:ext cx="5041016" cy="249066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A979AFF-3FE0-CE41-9504-95903D6965ED}"/>
              </a:ext>
            </a:extLst>
          </p:cNvPr>
          <p:cNvSpPr txBox="1"/>
          <p:nvPr/>
        </p:nvSpPr>
        <p:spPr>
          <a:xfrm>
            <a:off x="8014252" y="3429000"/>
            <a:ext cx="198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Milestone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BE0E67-66BA-D047-A2AD-883D6673AEFE}"/>
              </a:ext>
            </a:extLst>
          </p:cNvPr>
          <p:cNvSpPr txBox="1"/>
          <p:nvPr/>
        </p:nvSpPr>
        <p:spPr>
          <a:xfrm>
            <a:off x="1928191" y="1679095"/>
            <a:ext cx="198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Milestone 1</a:t>
            </a:r>
          </a:p>
        </p:txBody>
      </p:sp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484D4C09-263E-1F40-A7C3-4C8751649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319" y="961090"/>
            <a:ext cx="4634481" cy="217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05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11D2CA55-B89C-FF4A-A575-416FB568C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02373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Machine Learning Algorithms</a:t>
            </a:r>
            <a:br>
              <a:rPr lang="en-US" altLang="en-US" dirty="0"/>
            </a:br>
            <a:r>
              <a:rPr lang="en-US" altLang="en-US" dirty="0"/>
              <a:t>Milestone 1</a:t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C85047-99CF-454A-8DC8-58ACE9C61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94" y="1239414"/>
            <a:ext cx="4012320" cy="5246447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AD3BEC-3111-3946-839A-EA1A98943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487" y="3429000"/>
            <a:ext cx="7120269" cy="26611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E992BE-739F-2F4B-B94B-CFFED202B28D}"/>
              </a:ext>
            </a:extLst>
          </p:cNvPr>
          <p:cNvSpPr txBox="1"/>
          <p:nvPr/>
        </p:nvSpPr>
        <p:spPr>
          <a:xfrm>
            <a:off x="6698512" y="1956391"/>
            <a:ext cx="329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Model- CNN with 83.67%</a:t>
            </a:r>
          </a:p>
        </p:txBody>
      </p:sp>
    </p:spTree>
    <p:extLst>
      <p:ext uri="{BB962C8B-B14F-4D97-AF65-F5344CB8AC3E}">
        <p14:creationId xmlns:p14="http://schemas.microsoft.com/office/powerpoint/2010/main" val="1057508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C18871-6226-3440-8DBD-BFC2796E0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1" y="1038622"/>
            <a:ext cx="6310874" cy="4108658"/>
          </a:xfrm>
          <a:prstGeom prst="rect">
            <a:avLst/>
          </a:prstGeom>
        </p:spPr>
      </p:pic>
      <p:sp>
        <p:nvSpPr>
          <p:cNvPr id="44033" name="Title 1">
            <a:extLst>
              <a:ext uri="{FF2B5EF4-FFF2-40B4-BE49-F238E27FC236}">
                <a16:creationId xmlns:a16="http://schemas.microsoft.com/office/drawing/2014/main" id="{11D2CA55-B89C-FF4A-A575-416FB568C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02373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Machine Learning Algorithms</a:t>
            </a:r>
            <a:br>
              <a:rPr lang="en-US" altLang="en-US" dirty="0"/>
            </a:br>
            <a:r>
              <a:rPr lang="en-US" altLang="en-US" dirty="0"/>
              <a:t>Milestone 2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E992BE-739F-2F4B-B94B-CFFED202B28D}"/>
              </a:ext>
            </a:extLst>
          </p:cNvPr>
          <p:cNvSpPr txBox="1"/>
          <p:nvPr/>
        </p:nvSpPr>
        <p:spPr>
          <a:xfrm>
            <a:off x="6559826" y="2908285"/>
            <a:ext cx="360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Model- Resnet(29) with 79.92%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5B0BFD-4135-504A-9638-8802FAF7AF32}"/>
              </a:ext>
            </a:extLst>
          </p:cNvPr>
          <p:cNvSpPr txBox="1"/>
          <p:nvPr/>
        </p:nvSpPr>
        <p:spPr>
          <a:xfrm>
            <a:off x="6559826" y="3313494"/>
            <a:ext cx="360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Pair- motorcycle, lawn_mower</a:t>
            </a:r>
          </a:p>
          <a:p>
            <a:r>
              <a:rPr lang="en-US" dirty="0"/>
              <a:t> </a:t>
            </a:r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BB2AB219-5C89-AE42-920B-6CF90AAC1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018" y="4452731"/>
            <a:ext cx="5971002" cy="22141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7EA6B4-5734-D649-BEC6-C319611D8F0C}"/>
              </a:ext>
            </a:extLst>
          </p:cNvPr>
          <p:cNvSpPr/>
          <p:nvPr/>
        </p:nvSpPr>
        <p:spPr>
          <a:xfrm>
            <a:off x="1879846" y="1899818"/>
            <a:ext cx="683288" cy="33159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693E16-D28E-A440-89C6-5A3CE06368D8}"/>
              </a:ext>
            </a:extLst>
          </p:cNvPr>
          <p:cNvSpPr/>
          <p:nvPr/>
        </p:nvSpPr>
        <p:spPr>
          <a:xfrm>
            <a:off x="1788406" y="3191953"/>
            <a:ext cx="683288" cy="33159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9CEB48-05F9-1C4A-9CA8-7610EB733A13}"/>
              </a:ext>
            </a:extLst>
          </p:cNvPr>
          <p:cNvSpPr/>
          <p:nvPr/>
        </p:nvSpPr>
        <p:spPr>
          <a:xfrm>
            <a:off x="4629196" y="4611665"/>
            <a:ext cx="683288" cy="33159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C8D878-D016-2E4F-858F-309FBD8842FD}"/>
              </a:ext>
            </a:extLst>
          </p:cNvPr>
          <p:cNvSpPr/>
          <p:nvPr/>
        </p:nvSpPr>
        <p:spPr>
          <a:xfrm>
            <a:off x="3739662" y="4626587"/>
            <a:ext cx="683288" cy="33159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109F83-5E13-B54F-A609-6BCF9A6B92EF}"/>
              </a:ext>
            </a:extLst>
          </p:cNvPr>
          <p:cNvSpPr/>
          <p:nvPr/>
        </p:nvSpPr>
        <p:spPr>
          <a:xfrm>
            <a:off x="1788406" y="4626587"/>
            <a:ext cx="683288" cy="33159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574365-7705-1F4A-92E9-A902E4EF0373}"/>
              </a:ext>
            </a:extLst>
          </p:cNvPr>
          <p:cNvSpPr/>
          <p:nvPr/>
        </p:nvSpPr>
        <p:spPr>
          <a:xfrm>
            <a:off x="4629196" y="3277617"/>
            <a:ext cx="683288" cy="33159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7B45D6-001F-8547-BCC4-CC6EB0CC5939}"/>
              </a:ext>
            </a:extLst>
          </p:cNvPr>
          <p:cNvSpPr/>
          <p:nvPr/>
        </p:nvSpPr>
        <p:spPr>
          <a:xfrm>
            <a:off x="849568" y="4611665"/>
            <a:ext cx="683288" cy="33159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F4ED86-86F9-7243-8FF5-2B5B344205BE}"/>
              </a:ext>
            </a:extLst>
          </p:cNvPr>
          <p:cNvSpPr/>
          <p:nvPr/>
        </p:nvSpPr>
        <p:spPr>
          <a:xfrm>
            <a:off x="838200" y="1820911"/>
            <a:ext cx="683288" cy="33159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F85CAE-2D2E-CD46-84E8-4FC8983FF1E0}"/>
              </a:ext>
            </a:extLst>
          </p:cNvPr>
          <p:cNvSpPr/>
          <p:nvPr/>
        </p:nvSpPr>
        <p:spPr>
          <a:xfrm>
            <a:off x="4632339" y="3944641"/>
            <a:ext cx="683288" cy="33159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72DEDF-909C-DC45-B353-F3C13DAE437C}"/>
              </a:ext>
            </a:extLst>
          </p:cNvPr>
          <p:cNvSpPr/>
          <p:nvPr/>
        </p:nvSpPr>
        <p:spPr>
          <a:xfrm>
            <a:off x="4592352" y="2556364"/>
            <a:ext cx="683288" cy="33159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42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AD22-61E6-B34B-81E6-C407B82D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Selection Of  Two Selected Sub- Classes from each Superclass as Testing Data.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30DA05-D044-C24F-9DBA-AA05876598C9}"/>
              </a:ext>
            </a:extLst>
          </p:cNvPr>
          <p:cNvSpPr/>
          <p:nvPr/>
        </p:nvSpPr>
        <p:spPr>
          <a:xfrm>
            <a:off x="1368669" y="2612571"/>
            <a:ext cx="2481943" cy="15373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Vehicle 1</a:t>
            </a:r>
          </a:p>
          <a:p>
            <a:pPr algn="ctr"/>
            <a:r>
              <a:rPr lang="en-US" sz="1400" dirty="0"/>
              <a:t>bus</a:t>
            </a:r>
          </a:p>
          <a:p>
            <a:pPr algn="ctr"/>
            <a:r>
              <a:rPr lang="en-US" sz="1400" dirty="0"/>
              <a:t>bicycle</a:t>
            </a:r>
          </a:p>
          <a:p>
            <a:pPr algn="ctr"/>
            <a:r>
              <a:rPr lang="en-US" sz="1400" dirty="0"/>
              <a:t>motorcycle</a:t>
            </a:r>
          </a:p>
          <a:p>
            <a:pPr algn="ctr"/>
            <a:r>
              <a:rPr lang="en-US" sz="1400" dirty="0" err="1"/>
              <a:t>pickup_truck</a:t>
            </a:r>
            <a:endParaRPr lang="en-US" sz="1400" dirty="0"/>
          </a:p>
          <a:p>
            <a:pPr algn="ctr"/>
            <a:r>
              <a:rPr lang="en-US" sz="1400" dirty="0"/>
              <a:t>train</a:t>
            </a:r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DE4F8-3C4B-A14A-A68D-EEC2B02B972A}"/>
              </a:ext>
            </a:extLst>
          </p:cNvPr>
          <p:cNvSpPr/>
          <p:nvPr/>
        </p:nvSpPr>
        <p:spPr>
          <a:xfrm>
            <a:off x="4381081" y="2612570"/>
            <a:ext cx="2622620" cy="15373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Vehicle 2</a:t>
            </a:r>
          </a:p>
          <a:p>
            <a:pPr algn="ctr"/>
            <a:r>
              <a:rPr lang="en-US" sz="1400" dirty="0"/>
              <a:t>rocket</a:t>
            </a:r>
          </a:p>
          <a:p>
            <a:pPr algn="ctr"/>
            <a:r>
              <a:rPr lang="en-US" sz="1400" dirty="0"/>
              <a:t>tank</a:t>
            </a:r>
          </a:p>
          <a:p>
            <a:pPr algn="ctr"/>
            <a:r>
              <a:rPr lang="en-US" sz="1400" dirty="0"/>
              <a:t>streetcar</a:t>
            </a:r>
          </a:p>
          <a:p>
            <a:pPr algn="ctr"/>
            <a:r>
              <a:rPr lang="en-US" sz="1400" dirty="0"/>
              <a:t>tractor</a:t>
            </a:r>
          </a:p>
          <a:p>
            <a:pPr algn="ctr"/>
            <a:r>
              <a:rPr lang="en-US" sz="1400" dirty="0" err="1"/>
              <a:t>lawn_mower</a:t>
            </a:r>
            <a:endParaRPr lang="en-US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239101-B2D5-2949-AFE5-8192D2C9D14A}"/>
              </a:ext>
            </a:extLst>
          </p:cNvPr>
          <p:cNvSpPr/>
          <p:nvPr/>
        </p:nvSpPr>
        <p:spPr>
          <a:xfrm>
            <a:off x="3850612" y="4481565"/>
            <a:ext cx="530469" cy="49236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2C1FEE-1ED7-544F-A3D8-31CCC940F15D}"/>
              </a:ext>
            </a:extLst>
          </p:cNvPr>
          <p:cNvCxnSpPr>
            <a:cxnSpLocks/>
          </p:cNvCxnSpPr>
          <p:nvPr/>
        </p:nvCxnSpPr>
        <p:spPr>
          <a:xfrm>
            <a:off x="2973625" y="4589950"/>
            <a:ext cx="0" cy="253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0269F1-1C52-F94B-9AD5-65BFDB548A03}"/>
              </a:ext>
            </a:extLst>
          </p:cNvPr>
          <p:cNvCxnSpPr>
            <a:cxnSpLocks/>
          </p:cNvCxnSpPr>
          <p:nvPr/>
        </p:nvCxnSpPr>
        <p:spPr>
          <a:xfrm>
            <a:off x="2973625" y="4843305"/>
            <a:ext cx="876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059951-9910-D244-A240-C608FC5D2B43}"/>
              </a:ext>
            </a:extLst>
          </p:cNvPr>
          <p:cNvCxnSpPr>
            <a:cxnSpLocks/>
          </p:cNvCxnSpPr>
          <p:nvPr/>
        </p:nvCxnSpPr>
        <p:spPr>
          <a:xfrm>
            <a:off x="5887699" y="4589950"/>
            <a:ext cx="0" cy="5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AFE513-73FC-F043-A36C-02C52D8ED3A8}"/>
              </a:ext>
            </a:extLst>
          </p:cNvPr>
          <p:cNvCxnSpPr>
            <a:cxnSpLocks/>
          </p:cNvCxnSpPr>
          <p:nvPr/>
        </p:nvCxnSpPr>
        <p:spPr>
          <a:xfrm flipH="1">
            <a:off x="4381081" y="4642336"/>
            <a:ext cx="1506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71440E-0B6E-8944-9ABC-E0C69DDA884E}"/>
              </a:ext>
            </a:extLst>
          </p:cNvPr>
          <p:cNvCxnSpPr/>
          <p:nvPr/>
        </p:nvCxnSpPr>
        <p:spPr>
          <a:xfrm>
            <a:off x="4129873" y="4973934"/>
            <a:ext cx="0" cy="542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792422A-C224-CF42-8ED1-07CCD0CBB0A3}"/>
              </a:ext>
            </a:extLst>
          </p:cNvPr>
          <p:cNvSpPr/>
          <p:nvPr/>
        </p:nvSpPr>
        <p:spPr>
          <a:xfrm>
            <a:off x="3436536" y="5606980"/>
            <a:ext cx="1507253" cy="4722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Data</a:t>
            </a:r>
          </a:p>
        </p:txBody>
      </p:sp>
      <p:sp>
        <p:nvSpPr>
          <p:cNvPr id="23" name="Wave 22">
            <a:extLst>
              <a:ext uri="{FF2B5EF4-FFF2-40B4-BE49-F238E27FC236}">
                <a16:creationId xmlns:a16="http://schemas.microsoft.com/office/drawing/2014/main" id="{BFEC55B1-550D-AE41-BAFE-A11EB6C6DD0F}"/>
              </a:ext>
            </a:extLst>
          </p:cNvPr>
          <p:cNvSpPr/>
          <p:nvPr/>
        </p:nvSpPr>
        <p:spPr>
          <a:xfrm>
            <a:off x="5499910" y="4284905"/>
            <a:ext cx="823951" cy="357432"/>
          </a:xfrm>
          <a:prstGeom prst="wav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 subclass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9D54E927-3F3B-654B-B0E4-B374DB32A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5826" y="4325846"/>
            <a:ext cx="859552" cy="386831"/>
          </a:xfrm>
          <a:prstGeom prst="wav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marL="0" indent="0" algn="ctr">
              <a:buNone/>
            </a:pPr>
            <a:r>
              <a:rPr lang="en-US" sz="1100" dirty="0"/>
              <a:t>2 </a:t>
            </a:r>
            <a:r>
              <a:rPr lang="en-US" sz="1200" dirty="0"/>
              <a:t>subclass</a:t>
            </a:r>
            <a:endParaRPr 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5088A8-9226-9648-B9C6-CF591EBED745}"/>
              </a:ext>
            </a:extLst>
          </p:cNvPr>
          <p:cNvSpPr txBox="1"/>
          <p:nvPr/>
        </p:nvSpPr>
        <p:spPr>
          <a:xfrm>
            <a:off x="7119941" y="3093907"/>
            <a:ext cx="310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E01E33-0622-844C-9CDF-884EA8F387D3}"/>
              </a:ext>
            </a:extLst>
          </p:cNvPr>
          <p:cNvCxnSpPr/>
          <p:nvPr/>
        </p:nvCxnSpPr>
        <p:spPr>
          <a:xfrm>
            <a:off x="3850612" y="3516923"/>
            <a:ext cx="5304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AB72E4F-B64E-9E4A-8874-BA8F03710FBE}"/>
              </a:ext>
            </a:extLst>
          </p:cNvPr>
          <p:cNvSpPr/>
          <p:nvPr/>
        </p:nvSpPr>
        <p:spPr>
          <a:xfrm>
            <a:off x="7676941" y="2823587"/>
            <a:ext cx="1557494" cy="9938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Data</a:t>
            </a:r>
          </a:p>
          <a:p>
            <a:pPr algn="ctr"/>
            <a:r>
              <a:rPr lang="en-US" dirty="0"/>
              <a:t>(2400 images)</a:t>
            </a:r>
          </a:p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284AEA-5AE9-534A-948E-201A0AC989C0}"/>
              </a:ext>
            </a:extLst>
          </p:cNvPr>
          <p:cNvSpPr txBox="1"/>
          <p:nvPr/>
        </p:nvSpPr>
        <p:spPr>
          <a:xfrm>
            <a:off x="9505741" y="31149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D779E8-BE1C-184A-A5C0-DA54BEFB67DD}"/>
              </a:ext>
            </a:extLst>
          </p:cNvPr>
          <p:cNvSpPr/>
          <p:nvPr/>
        </p:nvSpPr>
        <p:spPr>
          <a:xfrm>
            <a:off x="9907675" y="2726421"/>
            <a:ext cx="1367161" cy="1055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(3600 images)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685681-2022-41E8-9B8A-B813C9672BFA}"/>
              </a:ext>
            </a:extLst>
          </p:cNvPr>
          <p:cNvCxnSpPr>
            <a:cxnSpLocks/>
          </p:cNvCxnSpPr>
          <p:nvPr/>
        </p:nvCxnSpPr>
        <p:spPr>
          <a:xfrm>
            <a:off x="3364637" y="197514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C531D35-3D72-334E-A67E-FA42D2247A6A}"/>
              </a:ext>
            </a:extLst>
          </p:cNvPr>
          <p:cNvSpPr txBox="1"/>
          <p:nvPr/>
        </p:nvSpPr>
        <p:spPr>
          <a:xfrm>
            <a:off x="964102" y="4403035"/>
            <a:ext cx="139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Motorcycle, Pickup Truck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1BE066-4D6D-E145-8C26-072299E70B54}"/>
              </a:ext>
            </a:extLst>
          </p:cNvPr>
          <p:cNvSpPr txBox="1"/>
          <p:nvPr/>
        </p:nvSpPr>
        <p:spPr>
          <a:xfrm>
            <a:off x="6576355" y="4386470"/>
            <a:ext cx="1506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Streetcar, Lawn_mower</a:t>
            </a:r>
          </a:p>
        </p:txBody>
      </p:sp>
    </p:spTree>
    <p:extLst>
      <p:ext uri="{BB962C8B-B14F-4D97-AF65-F5344CB8AC3E}">
        <p14:creationId xmlns:p14="http://schemas.microsoft.com/office/powerpoint/2010/main" val="25018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1B52131B-D73E-0F49-8C9E-5B29F6457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318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/>
              <a:t>Validation of classes</a:t>
            </a: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ECC723FC-D1F6-6E42-AFA2-D376E9FBE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4A43E4-9025-8F45-A6B7-E4F075DE7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67413"/>
            <a:ext cx="7162800" cy="5711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6122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1B52131B-D73E-0F49-8C9E-5B29F6457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4577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/>
              <a:t>Code Preparation</a:t>
            </a: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ECC723FC-D1F6-6E42-AFA2-D376E9FBE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Permutations of Vehicle1/Vehicle2 – 20</a:t>
            </a:r>
          </a:p>
          <a:p>
            <a:r>
              <a:rPr lang="en-US" altLang="en-US" dirty="0"/>
              <a:t>Remove duplicate combinations – 10</a:t>
            </a:r>
          </a:p>
          <a:p>
            <a:r>
              <a:rPr lang="en-US" altLang="en-US" dirty="0"/>
              <a:t>Nested loops to run all combination pairs – 100</a:t>
            </a:r>
          </a:p>
          <a:p>
            <a:r>
              <a:rPr lang="en-US" altLang="en-US" dirty="0"/>
              <a:t>Code reusability with functions</a:t>
            </a:r>
          </a:p>
        </p:txBody>
      </p:sp>
    </p:spTree>
    <p:extLst>
      <p:ext uri="{BB962C8B-B14F-4D97-AF65-F5344CB8AC3E}">
        <p14:creationId xmlns:p14="http://schemas.microsoft.com/office/powerpoint/2010/main" val="1449855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1B52131B-D73E-0F49-8C9E-5B29F6457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318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/>
              <a:t>Selected Model-CNN</a:t>
            </a: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ECC723FC-D1F6-6E42-AFA2-D376E9FBE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90E0CB-E3D2-2D44-9603-EEACD544F270}"/>
              </a:ext>
            </a:extLst>
          </p:cNvPr>
          <p:cNvSpPr txBox="1"/>
          <p:nvPr/>
        </p:nvSpPr>
        <p:spPr>
          <a:xfrm>
            <a:off x="3919842" y="3986274"/>
            <a:ext cx="389613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Best Pair(vehicle1): motorcycle, pickup truck</a:t>
            </a:r>
          </a:p>
          <a:p>
            <a:r>
              <a:rPr lang="en-US" sz="1600" dirty="0"/>
              <a:t>Best Pair(vehicle2): lawn_mower, streetcar</a:t>
            </a:r>
          </a:p>
          <a:p>
            <a:r>
              <a:rPr lang="en-US" sz="1600" dirty="0"/>
              <a:t>Number of epochs: 30</a:t>
            </a:r>
          </a:p>
          <a:p>
            <a:r>
              <a:rPr lang="en-US" sz="1600" dirty="0"/>
              <a:t>Learning rate: 0.00005</a:t>
            </a:r>
          </a:p>
          <a:p>
            <a:r>
              <a:rPr lang="en-US" sz="1600" dirty="0"/>
              <a:t>Batch size: 128</a:t>
            </a:r>
          </a:p>
          <a:p>
            <a:r>
              <a:rPr lang="en-US" sz="1600" dirty="0"/>
              <a:t>Trainable parameters: 66,76,610</a:t>
            </a:r>
          </a:p>
          <a:p>
            <a:r>
              <a:rPr lang="en-US" sz="1600" dirty="0"/>
              <a:t>Accuracy: 68.38%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836437-6772-D34E-92DA-F742E1F81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257" y="914208"/>
            <a:ext cx="7797307" cy="287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</TotalTime>
  <Words>356</Words>
  <Application>Microsoft Office PowerPoint</Application>
  <PresentationFormat>Widescreen</PresentationFormat>
  <Paragraphs>87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MS PGothic</vt:lpstr>
      <vt:lpstr>Arial</vt:lpstr>
      <vt:lpstr>Calibri</vt:lpstr>
      <vt:lpstr>Calibri Light</vt:lpstr>
      <vt:lpstr>Times New Roman</vt:lpstr>
      <vt:lpstr>Wingdings 3</vt:lpstr>
      <vt:lpstr>Office Theme</vt:lpstr>
      <vt:lpstr>Final Team Project Milestone 3  Selected Machine Learning Algorithm: Convolutional Neural Network Super Classes: Vehicle 1 and Vehicle 2   </vt:lpstr>
      <vt:lpstr>Dataset-CIFAR-100</vt:lpstr>
      <vt:lpstr>Data Preparation &amp; Validation: Milestone 1 &amp;   Milestone 2</vt:lpstr>
      <vt:lpstr>Machine Learning Algorithms Milestone 1 </vt:lpstr>
      <vt:lpstr>Machine Learning Algorithms Milestone 2 </vt:lpstr>
      <vt:lpstr>Selection Of  Two Selected Sub- Classes from each Superclass as Testing Data. </vt:lpstr>
      <vt:lpstr>Validation of classes</vt:lpstr>
      <vt:lpstr>Code Preparation</vt:lpstr>
      <vt:lpstr>Selected Model-CNN</vt:lpstr>
      <vt:lpstr>Confusion Matrix, Classification Report</vt:lpstr>
      <vt:lpstr>Output</vt:lpstr>
      <vt:lpstr>Summarization Chart (10X10)</vt:lpstr>
      <vt:lpstr>Comparison Table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Team Project Milestone 1  Selected Machine Learning Algorithm: Convolution Neural networks Super Classes: Vehicle 1 and Vehicle 2   </dc:title>
  <dc:creator>Aarathi Nadathur</dc:creator>
  <cp:lastModifiedBy>shubh</cp:lastModifiedBy>
  <cp:revision>113</cp:revision>
  <dcterms:created xsi:type="dcterms:W3CDTF">2019-04-28T23:02:53Z</dcterms:created>
  <dcterms:modified xsi:type="dcterms:W3CDTF">2019-05-10T03:20:05Z</dcterms:modified>
</cp:coreProperties>
</file>