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5074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9930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8063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813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0271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841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5161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92735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0048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216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81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9517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968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411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5079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585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4/22/2016</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9630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4/22/2016</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91876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Commercial lending application with secured and protected internal features.</a:t>
            </a:r>
            <a:endParaRPr lang="en-US" dirty="0"/>
          </a:p>
        </p:txBody>
      </p:sp>
      <p:sp>
        <p:nvSpPr>
          <p:cNvPr id="3" name="Subtitle 2"/>
          <p:cNvSpPr>
            <a:spLocks noGrp="1"/>
          </p:cNvSpPr>
          <p:nvPr>
            <p:ph type="subTitle" idx="1"/>
          </p:nvPr>
        </p:nvSpPr>
        <p:spPr>
          <a:xfrm>
            <a:off x="1371600" y="3886200"/>
            <a:ext cx="6400800" cy="2819400"/>
          </a:xfrm>
        </p:spPr>
        <p:txBody>
          <a:bodyPr>
            <a:normAutofit/>
          </a:bodyPr>
          <a:lstStyle/>
          <a:p>
            <a:pPr marL="457200" indent="-457200">
              <a:buFont typeface="Arial" panose="020B0604020202020204" pitchFamily="34" charset="0"/>
              <a:buChar char="•"/>
            </a:pPr>
            <a:r>
              <a:rPr lang="en-US" dirty="0" smtClean="0"/>
              <a:t>Commercial Lending Domain Functionality</a:t>
            </a:r>
          </a:p>
          <a:p>
            <a:pPr marL="457200" indent="-457200">
              <a:buFont typeface="Arial" panose="020B0604020202020204" pitchFamily="34" charset="0"/>
              <a:buChar char="•"/>
            </a:pPr>
            <a:r>
              <a:rPr lang="en-US" dirty="0" smtClean="0"/>
              <a:t>Use cases for all roles</a:t>
            </a:r>
          </a:p>
          <a:p>
            <a:pPr marL="457200" indent="-457200">
              <a:buFont typeface="Arial" panose="020B0604020202020204" pitchFamily="34" charset="0"/>
              <a:buChar char="•"/>
            </a:pPr>
            <a:r>
              <a:rPr lang="en-US" dirty="0"/>
              <a:t>Cyber security-(</a:t>
            </a:r>
            <a:r>
              <a:rPr lang="en-US" dirty="0"/>
              <a:t>MacAddress</a:t>
            </a:r>
            <a:r>
              <a:rPr lang="en-US" dirty="0"/>
              <a:t> and VPN code)</a:t>
            </a:r>
          </a:p>
          <a:p>
            <a:pPr marL="457200" indent="-457200">
              <a:buFont typeface="Arial" panose="020B0604020202020204" pitchFamily="34" charset="0"/>
              <a:buChar char="•"/>
            </a:pPr>
            <a:r>
              <a:rPr lang="en-US" dirty="0"/>
              <a:t>Object Model</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3822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295400"/>
          </a:xfrm>
        </p:spPr>
        <p:txBody>
          <a:bodyPr>
            <a:normAutofit fontScale="90000"/>
          </a:bodyPr>
          <a:lstStyle/>
          <a:p>
            <a:r>
              <a:rPr lang="en-US" dirty="0" smtClean="0"/>
              <a:t>Account servicing:</a:t>
            </a:r>
            <a:endParaRPr lang="en-US" dirty="0"/>
          </a:p>
        </p:txBody>
      </p:sp>
      <p:sp>
        <p:nvSpPr>
          <p:cNvPr id="3" name="Subtitle 2"/>
          <p:cNvSpPr>
            <a:spLocks noGrp="1"/>
          </p:cNvSpPr>
          <p:nvPr>
            <p:ph type="subTitle" idx="1"/>
          </p:nvPr>
        </p:nvSpPr>
        <p:spPr>
          <a:xfrm>
            <a:off x="533400" y="2286000"/>
            <a:ext cx="4954250" cy="3471334"/>
          </a:xfrm>
        </p:spPr>
        <p:txBody>
          <a:bodyPr/>
          <a:lstStyle/>
          <a:p>
            <a:r>
              <a:rPr lang="en-US" dirty="0" smtClean="0"/>
              <a:t>1.View/update personal details.</a:t>
            </a:r>
          </a:p>
          <a:p>
            <a:r>
              <a:rPr lang="en-US" dirty="0" smtClean="0"/>
              <a:t>2.View/update username and password. </a:t>
            </a:r>
            <a:endParaRPr lang="en-US" dirty="0"/>
          </a:p>
        </p:txBody>
      </p:sp>
    </p:spTree>
    <p:extLst>
      <p:ext uri="{BB962C8B-B14F-4D97-AF65-F5344CB8AC3E}">
        <p14:creationId xmlns:p14="http://schemas.microsoft.com/office/powerpoint/2010/main" val="582015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524000"/>
          </a:xfrm>
        </p:spPr>
        <p:txBody>
          <a:bodyPr/>
          <a:lstStyle/>
          <a:p>
            <a:r>
              <a:rPr lang="en-US" dirty="0" smtClean="0"/>
              <a:t>Customer service manager</a:t>
            </a:r>
            <a:endParaRPr lang="en-US" dirty="0"/>
          </a:p>
        </p:txBody>
      </p:sp>
      <p:sp>
        <p:nvSpPr>
          <p:cNvPr id="3" name="Subtitle 2"/>
          <p:cNvSpPr>
            <a:spLocks noGrp="1"/>
          </p:cNvSpPr>
          <p:nvPr>
            <p:ph type="subTitle" idx="1"/>
          </p:nvPr>
        </p:nvSpPr>
        <p:spPr>
          <a:xfrm>
            <a:off x="533400" y="2286000"/>
            <a:ext cx="6934200" cy="3471334"/>
          </a:xfrm>
        </p:spPr>
        <p:txBody>
          <a:bodyPr>
            <a:normAutofit/>
          </a:bodyPr>
          <a:lstStyle/>
          <a:p>
            <a:r>
              <a:rPr lang="en-US" dirty="0" smtClean="0"/>
              <a:t>He manages and serve account opening requests.</a:t>
            </a:r>
          </a:p>
          <a:p>
            <a:r>
              <a:rPr lang="en-US" dirty="0" smtClean="0"/>
              <a:t>1.Approve/decline account opening requests based on business rules</a:t>
            </a:r>
          </a:p>
          <a:p>
            <a:r>
              <a:rPr lang="en-US" dirty="0" smtClean="0"/>
              <a:t>2.View approved requests.</a:t>
            </a:r>
          </a:p>
          <a:p>
            <a:r>
              <a:rPr lang="en-US" dirty="0" smtClean="0"/>
              <a:t>3.View  declined requests.</a:t>
            </a:r>
            <a:endParaRPr lang="en-US" dirty="0"/>
          </a:p>
        </p:txBody>
      </p:sp>
    </p:spTree>
    <p:extLst>
      <p:ext uri="{BB962C8B-B14F-4D97-AF65-F5344CB8AC3E}">
        <p14:creationId xmlns:p14="http://schemas.microsoft.com/office/powerpoint/2010/main" val="2776716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447800"/>
          </a:xfrm>
        </p:spPr>
        <p:txBody>
          <a:bodyPr/>
          <a:lstStyle/>
          <a:p>
            <a:r>
              <a:rPr lang="en-US" dirty="0" smtClean="0"/>
              <a:t>Risk assessment manager</a:t>
            </a:r>
            <a:endParaRPr lang="en-US" dirty="0"/>
          </a:p>
        </p:txBody>
      </p:sp>
      <p:sp>
        <p:nvSpPr>
          <p:cNvPr id="3" name="Subtitle 2"/>
          <p:cNvSpPr>
            <a:spLocks noGrp="1"/>
          </p:cNvSpPr>
          <p:nvPr>
            <p:ph type="subTitle" idx="1"/>
          </p:nvPr>
        </p:nvSpPr>
        <p:spPr>
          <a:xfrm>
            <a:off x="533400" y="2133600"/>
            <a:ext cx="8001000" cy="3623734"/>
          </a:xfrm>
        </p:spPr>
        <p:txBody>
          <a:bodyPr>
            <a:normAutofit/>
          </a:bodyPr>
          <a:lstStyle/>
          <a:p>
            <a:r>
              <a:rPr lang="en-US" dirty="0" smtClean="0"/>
              <a:t>He manages credit score calculation of customers and collateral evaluation.</a:t>
            </a:r>
          </a:p>
          <a:p>
            <a:r>
              <a:rPr lang="en-US" dirty="0" smtClean="0"/>
              <a:t>1.Calculate PD(Probability of default) of customer.</a:t>
            </a:r>
          </a:p>
          <a:p>
            <a:r>
              <a:rPr lang="en-US" dirty="0" smtClean="0"/>
              <a:t>2.Calculate LGD(Loss  gain default) for collateral.(based on business rules)</a:t>
            </a:r>
          </a:p>
          <a:p>
            <a:r>
              <a:rPr lang="en-US" dirty="0" smtClean="0"/>
              <a:t>3.Based on this 2 parameters, he can approve/decline the loan.</a:t>
            </a:r>
          </a:p>
          <a:p>
            <a:r>
              <a:rPr lang="en-US" dirty="0" smtClean="0"/>
              <a:t>4.View Approved loan request details.</a:t>
            </a:r>
          </a:p>
          <a:p>
            <a:r>
              <a:rPr lang="en-US" dirty="0" smtClean="0"/>
              <a:t>5.View declined loan requests details.</a:t>
            </a:r>
          </a:p>
          <a:p>
            <a:endParaRPr lang="en-US" dirty="0"/>
          </a:p>
        </p:txBody>
      </p:sp>
    </p:spTree>
    <p:extLst>
      <p:ext uri="{BB962C8B-B14F-4D97-AF65-F5344CB8AC3E}">
        <p14:creationId xmlns:p14="http://schemas.microsoft.com/office/powerpoint/2010/main" val="1088477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2133600"/>
          </a:xfrm>
        </p:spPr>
        <p:txBody>
          <a:bodyPr/>
          <a:lstStyle/>
          <a:p>
            <a:r>
              <a:rPr lang="en-US" dirty="0" smtClean="0"/>
              <a:t>Loan Processing manager:</a:t>
            </a:r>
            <a:br>
              <a:rPr lang="en-US" dirty="0" smtClean="0"/>
            </a:br>
            <a:endParaRPr lang="en-US" dirty="0"/>
          </a:p>
        </p:txBody>
      </p:sp>
      <p:sp>
        <p:nvSpPr>
          <p:cNvPr id="3" name="Subtitle 2"/>
          <p:cNvSpPr>
            <a:spLocks noGrp="1"/>
          </p:cNvSpPr>
          <p:nvPr>
            <p:ph type="subTitle" idx="1"/>
          </p:nvPr>
        </p:nvSpPr>
        <p:spPr>
          <a:xfrm>
            <a:off x="533400" y="2895600"/>
            <a:ext cx="8153400" cy="2861734"/>
          </a:xfrm>
        </p:spPr>
        <p:txBody>
          <a:bodyPr>
            <a:normAutofit/>
          </a:bodyPr>
          <a:lstStyle/>
          <a:p>
            <a:r>
              <a:rPr lang="en-US" dirty="0" smtClean="0"/>
              <a:t>He handles disbursement management and repayment management.</a:t>
            </a:r>
          </a:p>
          <a:p>
            <a:r>
              <a:rPr lang="en-US" dirty="0" smtClean="0"/>
              <a:t>1.Disburse the approved loan based on their types.</a:t>
            </a:r>
          </a:p>
          <a:p>
            <a:r>
              <a:rPr lang="en-US" dirty="0" smtClean="0"/>
              <a:t>2.Close the loan if repayment received</a:t>
            </a:r>
          </a:p>
          <a:p>
            <a:r>
              <a:rPr lang="en-US" dirty="0" smtClean="0"/>
              <a:t>3.Escalate if repayment not received.</a:t>
            </a:r>
            <a:endParaRPr lang="en-US" dirty="0"/>
          </a:p>
        </p:txBody>
      </p:sp>
    </p:spTree>
    <p:extLst>
      <p:ext uri="{BB962C8B-B14F-4D97-AF65-F5344CB8AC3E}">
        <p14:creationId xmlns:p14="http://schemas.microsoft.com/office/powerpoint/2010/main" val="1483124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295400"/>
          </a:xfrm>
        </p:spPr>
        <p:txBody>
          <a:bodyPr/>
          <a:lstStyle/>
          <a:p>
            <a:r>
              <a:rPr lang="en-US" dirty="0" smtClean="0"/>
              <a:t>Hr</a:t>
            </a:r>
            <a:r>
              <a:rPr lang="en-US" dirty="0" smtClean="0"/>
              <a:t> manager:</a:t>
            </a:r>
            <a:endParaRPr lang="en-US" dirty="0"/>
          </a:p>
        </p:txBody>
      </p:sp>
      <p:sp>
        <p:nvSpPr>
          <p:cNvPr id="3" name="Subtitle 2"/>
          <p:cNvSpPr>
            <a:spLocks noGrp="1"/>
          </p:cNvSpPr>
          <p:nvPr>
            <p:ph type="subTitle" idx="1"/>
          </p:nvPr>
        </p:nvSpPr>
        <p:spPr>
          <a:xfrm>
            <a:off x="533400" y="2133600"/>
            <a:ext cx="7467600" cy="3623734"/>
          </a:xfrm>
        </p:spPr>
        <p:txBody>
          <a:bodyPr>
            <a:normAutofit/>
          </a:bodyPr>
          <a:lstStyle/>
          <a:p>
            <a:r>
              <a:rPr lang="en-US" dirty="0" smtClean="0"/>
              <a:t>Handles employee management of whole branch.</a:t>
            </a:r>
          </a:p>
          <a:p>
            <a:r>
              <a:rPr lang="en-US" dirty="0" smtClean="0"/>
              <a:t>1.View employee details of branch.</a:t>
            </a:r>
          </a:p>
          <a:p>
            <a:r>
              <a:rPr lang="en-US" dirty="0" smtClean="0"/>
              <a:t>2.View Salary reports of all the employees of branch</a:t>
            </a:r>
            <a:endParaRPr lang="en-US" dirty="0"/>
          </a:p>
        </p:txBody>
      </p:sp>
    </p:spTree>
    <p:extLst>
      <p:ext uri="{BB962C8B-B14F-4D97-AF65-F5344CB8AC3E}">
        <p14:creationId xmlns:p14="http://schemas.microsoft.com/office/powerpoint/2010/main" val="3116136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7772400" cy="1828800"/>
          </a:xfrm>
        </p:spPr>
        <p:txBody>
          <a:bodyPr>
            <a:normAutofit fontScale="90000"/>
          </a:bodyPr>
          <a:lstStyle/>
          <a:p>
            <a:r>
              <a:rPr lang="en-US" dirty="0" smtClean="0"/>
              <a:t>Security Operation manager:</a:t>
            </a:r>
            <a:br>
              <a:rPr lang="en-US" dirty="0" smtClean="0"/>
            </a:br>
            <a:endParaRPr lang="en-US" dirty="0"/>
          </a:p>
        </p:txBody>
      </p:sp>
      <p:sp>
        <p:nvSpPr>
          <p:cNvPr id="3" name="Subtitle 2"/>
          <p:cNvSpPr>
            <a:spLocks noGrp="1"/>
          </p:cNvSpPr>
          <p:nvPr>
            <p:ph type="subTitle" idx="1"/>
          </p:nvPr>
        </p:nvSpPr>
        <p:spPr>
          <a:xfrm>
            <a:off x="533400" y="2362201"/>
            <a:ext cx="7924800" cy="3395133"/>
          </a:xfrm>
        </p:spPr>
        <p:txBody>
          <a:bodyPr>
            <a:normAutofit lnSpcReduction="10000"/>
          </a:bodyPr>
          <a:lstStyle/>
          <a:p>
            <a:r>
              <a:rPr lang="en-US" dirty="0" smtClean="0"/>
              <a:t>Handles all the security violation alerts across branch.</a:t>
            </a:r>
          </a:p>
          <a:p>
            <a:r>
              <a:rPr lang="en-US" dirty="0" smtClean="0"/>
              <a:t>1.View interdepartmental alerts(Employee of one department cant login through server other than assigned server to that department).In case of attempt, alert will be sent to security department.</a:t>
            </a:r>
          </a:p>
          <a:p>
            <a:r>
              <a:rPr lang="en-US" dirty="0" smtClean="0"/>
              <a:t>2.Inter-department </a:t>
            </a:r>
            <a:r>
              <a:rPr lang="en-US" dirty="0"/>
              <a:t>activities can be restricted by assigning list of MAC address for each department. While authorizing the user, MAC address of the system through which he logins is also authenticated. If it belongs to the group of Mac assigned to that department, then only user will be able to login. </a:t>
            </a:r>
            <a:endParaRPr lang="en-US" dirty="0" smtClean="0"/>
          </a:p>
          <a:p>
            <a:endParaRPr lang="en-US" dirty="0"/>
          </a:p>
        </p:txBody>
      </p:sp>
    </p:spTree>
    <p:extLst>
      <p:ext uri="{BB962C8B-B14F-4D97-AF65-F5344CB8AC3E}">
        <p14:creationId xmlns:p14="http://schemas.microsoft.com/office/powerpoint/2010/main" val="3145946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43799" cy="1219200"/>
          </a:xfrm>
        </p:spPr>
        <p:txBody>
          <a:bodyPr>
            <a:normAutofit/>
          </a:bodyPr>
          <a:lstStyle/>
          <a:p>
            <a:r>
              <a:rPr lang="en-US" dirty="0"/>
              <a:t>Employee session management:</a:t>
            </a:r>
            <a:br>
              <a:rPr lang="en-US" dirty="0"/>
            </a:br>
            <a:endParaRPr lang="en-US" dirty="0"/>
          </a:p>
        </p:txBody>
      </p:sp>
      <p:sp>
        <p:nvSpPr>
          <p:cNvPr id="3" name="Content Placeholder 2"/>
          <p:cNvSpPr>
            <a:spLocks noGrp="1"/>
          </p:cNvSpPr>
          <p:nvPr>
            <p:ph idx="1"/>
          </p:nvPr>
        </p:nvSpPr>
        <p:spPr>
          <a:xfrm>
            <a:off x="381000" y="1828800"/>
            <a:ext cx="8153400" cy="3962400"/>
          </a:xfrm>
        </p:spPr>
        <p:txBody>
          <a:bodyPr>
            <a:normAutofit/>
          </a:bodyPr>
          <a:lstStyle/>
          <a:p>
            <a:r>
              <a:rPr lang="en-US" dirty="0" smtClean="0"/>
              <a:t>Maintains log files of all the employees across complete branch</a:t>
            </a:r>
          </a:p>
          <a:p>
            <a:r>
              <a:rPr lang="en-US" dirty="0" smtClean="0"/>
              <a:t>Maintaining login /logout time, </a:t>
            </a:r>
            <a:r>
              <a:rPr lang="en-US" dirty="0" smtClean="0"/>
              <a:t>macaddress</a:t>
            </a:r>
            <a:r>
              <a:rPr lang="en-US" dirty="0" smtClean="0"/>
              <a:t> and </a:t>
            </a:r>
            <a:r>
              <a:rPr lang="en-US" dirty="0" smtClean="0"/>
              <a:t>vpn</a:t>
            </a:r>
            <a:r>
              <a:rPr lang="en-US" dirty="0" smtClean="0"/>
              <a:t> code for each login session of employees.</a:t>
            </a:r>
          </a:p>
          <a:p>
            <a:endParaRPr lang="en-US" dirty="0"/>
          </a:p>
        </p:txBody>
      </p:sp>
    </p:spTree>
    <p:extLst>
      <p:ext uri="{BB962C8B-B14F-4D97-AF65-F5344CB8AC3E}">
        <p14:creationId xmlns:p14="http://schemas.microsoft.com/office/powerpoint/2010/main" val="1720394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7696200" cy="1676400"/>
          </a:xfrm>
        </p:spPr>
        <p:txBody>
          <a:bodyPr/>
          <a:lstStyle/>
          <a:p>
            <a:r>
              <a:rPr lang="en-US" dirty="0" smtClean="0"/>
              <a:t>Information Privacy violation:</a:t>
            </a:r>
            <a:endParaRPr lang="en-US" dirty="0"/>
          </a:p>
        </p:txBody>
      </p:sp>
      <p:sp>
        <p:nvSpPr>
          <p:cNvPr id="3" name="Subtitle 2"/>
          <p:cNvSpPr>
            <a:spLocks noGrp="1"/>
          </p:cNvSpPr>
          <p:nvPr>
            <p:ph type="subTitle" idx="1"/>
          </p:nvPr>
        </p:nvSpPr>
        <p:spPr>
          <a:xfrm>
            <a:off x="533400" y="2590800"/>
            <a:ext cx="7848600" cy="3166534"/>
          </a:xfrm>
        </p:spPr>
        <p:txBody>
          <a:bodyPr>
            <a:normAutofit/>
          </a:bodyPr>
          <a:lstStyle/>
          <a:p>
            <a:r>
              <a:rPr lang="en-US" dirty="0" smtClean="0"/>
              <a:t>Keeps track of attempts of information privacy violation.</a:t>
            </a:r>
          </a:p>
          <a:p>
            <a:r>
              <a:rPr lang="en-US" dirty="0" smtClean="0"/>
              <a:t>1.Employees are restricted to send confidential documents outside the organization. If attempts, an alert is sent to security department.</a:t>
            </a:r>
          </a:p>
          <a:p>
            <a:r>
              <a:rPr lang="en-US" dirty="0" smtClean="0"/>
              <a:t>2.Maintains log of all violation attempts of all the employees.</a:t>
            </a:r>
            <a:endParaRPr lang="en-US" dirty="0"/>
          </a:p>
        </p:txBody>
      </p:sp>
    </p:spTree>
    <p:extLst>
      <p:ext uri="{BB962C8B-B14F-4D97-AF65-F5344CB8AC3E}">
        <p14:creationId xmlns:p14="http://schemas.microsoft.com/office/powerpoint/2010/main" val="282131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219200"/>
          </a:xfrm>
        </p:spPr>
        <p:txBody>
          <a:bodyPr/>
          <a:lstStyle/>
          <a:p>
            <a:r>
              <a:rPr lang="en-US" dirty="0" smtClean="0"/>
              <a:t>Violation reports:</a:t>
            </a:r>
            <a:endParaRPr lang="en-US" dirty="0"/>
          </a:p>
        </p:txBody>
      </p:sp>
      <p:sp>
        <p:nvSpPr>
          <p:cNvPr id="3" name="Subtitle 2"/>
          <p:cNvSpPr>
            <a:spLocks noGrp="1"/>
          </p:cNvSpPr>
          <p:nvPr>
            <p:ph type="subTitle" idx="1"/>
          </p:nvPr>
        </p:nvSpPr>
        <p:spPr>
          <a:xfrm>
            <a:off x="533400" y="2057400"/>
            <a:ext cx="7924800" cy="3699934"/>
          </a:xfrm>
        </p:spPr>
        <p:txBody>
          <a:bodyPr/>
          <a:lstStyle/>
          <a:p>
            <a:r>
              <a:rPr lang="en-US" dirty="0" smtClean="0"/>
              <a:t>1.Generate graphical reports that counts the number of times each employee has violated the rules.</a:t>
            </a:r>
          </a:p>
          <a:p>
            <a:r>
              <a:rPr lang="en-US" dirty="0" smtClean="0"/>
              <a:t>2.If the count of attempts exceeds 3,employee account will be locked.</a:t>
            </a:r>
          </a:p>
          <a:p>
            <a:endParaRPr lang="en-US" dirty="0"/>
          </a:p>
        </p:txBody>
      </p:sp>
    </p:spTree>
    <p:extLst>
      <p:ext uri="{BB962C8B-B14F-4D97-AF65-F5344CB8AC3E}">
        <p14:creationId xmlns:p14="http://schemas.microsoft.com/office/powerpoint/2010/main" val="3986153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7848600" cy="3124201"/>
          </a:xfrm>
        </p:spPr>
        <p:txBody>
          <a:bodyPr/>
          <a:lstStyle/>
          <a:p>
            <a:r>
              <a:rPr lang="en-US" dirty="0" smtClean="0"/>
              <a:t>Cyber security:</a:t>
            </a:r>
            <a:endParaRPr lang="en-US" dirty="0"/>
          </a:p>
        </p:txBody>
      </p:sp>
      <p:sp>
        <p:nvSpPr>
          <p:cNvPr id="3" name="Subtitle 2"/>
          <p:cNvSpPr>
            <a:spLocks noGrp="1"/>
          </p:cNvSpPr>
          <p:nvPr>
            <p:ph type="subTitle" idx="1"/>
          </p:nvPr>
        </p:nvSpPr>
        <p:spPr>
          <a:xfrm>
            <a:off x="533400" y="2286000"/>
            <a:ext cx="8153400" cy="4038600"/>
          </a:xfrm>
        </p:spPr>
        <p:txBody>
          <a:bodyPr>
            <a:normAutofit fontScale="85000" lnSpcReduction="10000"/>
          </a:bodyPr>
          <a:lstStyle/>
          <a:p>
            <a:pPr marL="457200" indent="-457200">
              <a:buAutoNum type="arabicPeriod"/>
            </a:pPr>
            <a:r>
              <a:rPr lang="en-US" dirty="0" smtClean="0"/>
              <a:t>The whole eco-system </a:t>
            </a:r>
            <a:r>
              <a:rPr lang="en-US" dirty="0"/>
              <a:t>will be secured using user lock. User Lock communicate consistent security controls through its alert system. </a:t>
            </a:r>
            <a:endParaRPr lang="en-US" dirty="0" smtClean="0"/>
          </a:p>
          <a:p>
            <a:pPr marL="457200" indent="-457200">
              <a:buAutoNum type="arabicPeriod"/>
            </a:pPr>
            <a:r>
              <a:rPr lang="en-US" dirty="0" smtClean="0"/>
              <a:t>Messages </a:t>
            </a:r>
            <a:r>
              <a:rPr lang="en-US" dirty="0"/>
              <a:t>about unethical implications discourage employees from committing </a:t>
            </a:r>
            <a:r>
              <a:rPr lang="en-US" dirty="0" smtClean="0"/>
              <a:t>cybercrime.</a:t>
            </a:r>
          </a:p>
          <a:p>
            <a:pPr marL="457200" indent="-457200">
              <a:buAutoNum type="arabicPeriod"/>
            </a:pPr>
            <a:r>
              <a:rPr lang="en-US" dirty="0" smtClean="0"/>
              <a:t>By </a:t>
            </a:r>
            <a:r>
              <a:rPr lang="en-US" dirty="0"/>
              <a:t>preventing concurrent logins, departments of bank have clearly communicated rules of accountability </a:t>
            </a:r>
            <a:r>
              <a:rPr lang="en-US" dirty="0" smtClean="0"/>
              <a:t>which ensures </a:t>
            </a:r>
            <a:r>
              <a:rPr lang="en-US" dirty="0"/>
              <a:t>that access to critical assets is attributed to individual employees, and are able to enforce policies consistently to address violations that do occur</a:t>
            </a:r>
            <a:r>
              <a:rPr lang="en-US" dirty="0" smtClean="0"/>
              <a:t>.</a:t>
            </a:r>
          </a:p>
          <a:p>
            <a:pPr marL="457200" indent="-457200">
              <a:buAutoNum type="arabicPeriod"/>
            </a:pPr>
            <a:r>
              <a:rPr lang="en-US" dirty="0"/>
              <a:t>Inter-department activities can be restricted by assigning list of MAC address for each department. While authorizing the user, MAC address of the system through which he logins is also authenticated. If it belongs to the group of Mac assigned to that department, then only user will be able to login. </a:t>
            </a:r>
            <a:endParaRPr lang="en-US" dirty="0" smtClean="0"/>
          </a:p>
          <a:p>
            <a:endParaRPr lang="en-US" dirty="0"/>
          </a:p>
          <a:p>
            <a:endParaRPr lang="en-US" dirty="0"/>
          </a:p>
        </p:txBody>
      </p:sp>
    </p:spTree>
    <p:extLst>
      <p:ext uri="{BB962C8B-B14F-4D97-AF65-F5344CB8AC3E}">
        <p14:creationId xmlns:p14="http://schemas.microsoft.com/office/powerpoint/2010/main" val="2395982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086599" cy="1371600"/>
          </a:xfrm>
        </p:spPr>
        <p:txBody>
          <a:bodyPr>
            <a:normAutofit/>
          </a:bodyPr>
          <a:lstStyle/>
          <a:p>
            <a:r>
              <a:rPr lang="en-US" dirty="0" smtClean="0"/>
              <a:t>Commercial Lending domain Functionality</a:t>
            </a:r>
            <a:endParaRPr lang="en-US" dirty="0"/>
          </a:p>
        </p:txBody>
      </p:sp>
      <p:sp>
        <p:nvSpPr>
          <p:cNvPr id="3" name="Content Placeholder 2"/>
          <p:cNvSpPr>
            <a:spLocks noGrp="1"/>
          </p:cNvSpPr>
          <p:nvPr>
            <p:ph idx="1"/>
          </p:nvPr>
        </p:nvSpPr>
        <p:spPr>
          <a:xfrm>
            <a:off x="685800" y="2362200"/>
            <a:ext cx="6402467" cy="4114800"/>
          </a:xfrm>
        </p:spPr>
        <p:txBody>
          <a:bodyPr>
            <a:normAutofit/>
          </a:bodyPr>
          <a:lstStyle/>
          <a:p>
            <a:r>
              <a:rPr lang="en-US" dirty="0" smtClean="0"/>
              <a:t>This application </a:t>
            </a:r>
            <a:r>
              <a:rPr lang="en-US" dirty="0"/>
              <a:t>provides commercial loans to </a:t>
            </a:r>
            <a:r>
              <a:rPr lang="en-US" dirty="0" smtClean="0"/>
              <a:t>corporate organizations from Commercial </a:t>
            </a:r>
            <a:r>
              <a:rPr lang="en-US" dirty="0"/>
              <a:t>Bank and its </a:t>
            </a:r>
            <a:r>
              <a:rPr lang="en-US" dirty="0" smtClean="0"/>
              <a:t>subsidiaries.</a:t>
            </a:r>
          </a:p>
          <a:p>
            <a:r>
              <a:rPr lang="en-US" dirty="0" smtClean="0"/>
              <a:t> </a:t>
            </a:r>
            <a:r>
              <a:rPr lang="en-US" dirty="0"/>
              <a:t>It simplifies customer’s financial life by </a:t>
            </a:r>
            <a:r>
              <a:rPr lang="en-US" dirty="0" smtClean="0"/>
              <a:t>giving </a:t>
            </a:r>
            <a:r>
              <a:rPr lang="en-US" dirty="0"/>
              <a:t>more insight on their </a:t>
            </a:r>
            <a:r>
              <a:rPr lang="en-US" dirty="0" smtClean="0"/>
              <a:t>finances.</a:t>
            </a:r>
          </a:p>
          <a:p>
            <a:r>
              <a:rPr lang="en-US" dirty="0" smtClean="0"/>
              <a:t>It </a:t>
            </a:r>
            <a:r>
              <a:rPr lang="en-US" dirty="0"/>
              <a:t>handles loans from initiation till closure including collateral management. </a:t>
            </a:r>
            <a:endParaRPr lang="en-US" dirty="0" smtClean="0"/>
          </a:p>
          <a:p>
            <a:r>
              <a:rPr lang="en-US" dirty="0" smtClean="0"/>
              <a:t>The </a:t>
            </a:r>
            <a:r>
              <a:rPr lang="en-US" dirty="0"/>
              <a:t>whole eco-system will serve as communication system between subsidiaries of </a:t>
            </a:r>
            <a:r>
              <a:rPr lang="en-US" dirty="0" smtClean="0"/>
              <a:t>commercial bank </a:t>
            </a:r>
            <a:r>
              <a:rPr lang="en-US" dirty="0"/>
              <a:t>for handling commercial loans. </a:t>
            </a:r>
            <a:endParaRPr lang="en-US" dirty="0" smtClean="0"/>
          </a:p>
          <a:p>
            <a:endParaRPr lang="en-US" dirty="0"/>
          </a:p>
        </p:txBody>
      </p:sp>
    </p:spTree>
    <p:extLst>
      <p:ext uri="{BB962C8B-B14F-4D97-AF65-F5344CB8AC3E}">
        <p14:creationId xmlns:p14="http://schemas.microsoft.com/office/powerpoint/2010/main" val="470585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295400"/>
          </a:xfrm>
        </p:spPr>
        <p:txBody>
          <a:bodyPr/>
          <a:lstStyle/>
          <a:p>
            <a:r>
              <a:rPr lang="en-US" dirty="0" smtClean="0"/>
              <a:t>Cyber security:</a:t>
            </a:r>
            <a:endParaRPr lang="en-US" dirty="0"/>
          </a:p>
        </p:txBody>
      </p:sp>
      <p:sp>
        <p:nvSpPr>
          <p:cNvPr id="3" name="Subtitle 2"/>
          <p:cNvSpPr>
            <a:spLocks noGrp="1"/>
          </p:cNvSpPr>
          <p:nvPr>
            <p:ph type="subTitle" idx="1"/>
          </p:nvPr>
        </p:nvSpPr>
        <p:spPr>
          <a:xfrm>
            <a:off x="533400" y="1981200"/>
            <a:ext cx="7391400" cy="4572000"/>
          </a:xfrm>
        </p:spPr>
        <p:txBody>
          <a:bodyPr>
            <a:normAutofit/>
          </a:bodyPr>
          <a:lstStyle/>
          <a:p>
            <a:r>
              <a:rPr lang="en-US" dirty="0" smtClean="0"/>
              <a:t>5.User </a:t>
            </a:r>
            <a:r>
              <a:rPr lang="en-US" dirty="0"/>
              <a:t>Lock sets and enforces logon controls and restrictions for all authenticated users</a:t>
            </a:r>
            <a:r>
              <a:rPr lang="en-US" dirty="0" smtClean="0"/>
              <a:t>.</a:t>
            </a:r>
          </a:p>
          <a:p>
            <a:r>
              <a:rPr lang="en-US" dirty="0" smtClean="0"/>
              <a:t>6.</a:t>
            </a:r>
            <a:r>
              <a:rPr lang="en-US" dirty="0"/>
              <a:t> </a:t>
            </a:r>
            <a:r>
              <a:rPr lang="en-US" dirty="0" smtClean="0"/>
              <a:t>Like </a:t>
            </a:r>
            <a:r>
              <a:rPr lang="en-US" dirty="0"/>
              <a:t>VPN, for each login session of an employee, a unique random code will be generated and stored in log file. Also the mac address of the system through which he logins and the timestamp for the session is also stored</a:t>
            </a:r>
            <a:r>
              <a:rPr lang="en-US" dirty="0" smtClean="0"/>
              <a:t>.</a:t>
            </a:r>
          </a:p>
          <a:p>
            <a:pPr lvl="0"/>
            <a:r>
              <a:rPr lang="en-US" dirty="0" smtClean="0"/>
              <a:t>7.</a:t>
            </a:r>
            <a:r>
              <a:rPr lang="en-US" dirty="0"/>
              <a:t> If the employee tries to send critical data outside the system, an alert will be sent to security department and transfer will be blocked.</a:t>
            </a:r>
          </a:p>
          <a:p>
            <a:r>
              <a:rPr lang="en-US" dirty="0" smtClean="0"/>
              <a:t>8.</a:t>
            </a:r>
            <a:r>
              <a:rPr lang="en-US" dirty="0"/>
              <a:t> Data integrity is maintained at department level and customer level.</a:t>
            </a:r>
            <a:endParaRPr lang="en-US" dirty="0"/>
          </a:p>
        </p:txBody>
      </p:sp>
    </p:spTree>
    <p:extLst>
      <p:ext uri="{BB962C8B-B14F-4D97-AF65-F5344CB8AC3E}">
        <p14:creationId xmlns:p14="http://schemas.microsoft.com/office/powerpoint/2010/main" val="2621378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77" y="308271"/>
            <a:ext cx="6554867" cy="834916"/>
          </a:xfrm>
        </p:spPr>
        <p:txBody>
          <a:bodyPr/>
          <a:lstStyle/>
          <a:p>
            <a:r>
              <a:rPr lang="en-US" dirty="0" smtClean="0"/>
              <a:t>Object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2790"/>
            <a:ext cx="8305800" cy="4988009"/>
          </a:xfrm>
        </p:spPr>
      </p:pic>
    </p:spTree>
    <p:extLst>
      <p:ext uri="{BB962C8B-B14F-4D97-AF65-F5344CB8AC3E}">
        <p14:creationId xmlns:p14="http://schemas.microsoft.com/office/powerpoint/2010/main" val="3268619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6554867" cy="44958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3410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554867" cy="914400"/>
          </a:xfrm>
        </p:spPr>
        <p:txBody>
          <a:bodyPr>
            <a:normAutofit/>
          </a:bodyPr>
          <a:lstStyle/>
          <a:p>
            <a:r>
              <a:rPr lang="en-US" dirty="0" smtClean="0"/>
              <a:t>Ecosystem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7086599" cy="4229690"/>
          </a:xfrm>
        </p:spPr>
      </p:pic>
    </p:spTree>
    <p:extLst>
      <p:ext uri="{BB962C8B-B14F-4D97-AF65-F5344CB8AC3E}">
        <p14:creationId xmlns:p14="http://schemas.microsoft.com/office/powerpoint/2010/main" val="3851373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6629399" cy="609600"/>
          </a:xfrm>
        </p:spPr>
        <p:txBody>
          <a:bodyPr/>
          <a:lstStyle/>
          <a:p>
            <a:r>
              <a:rPr lang="en-US" dirty="0" smtClean="0"/>
              <a:t>Active Roles:</a:t>
            </a:r>
            <a:endParaRPr lang="en-US" dirty="0"/>
          </a:p>
        </p:txBody>
      </p:sp>
      <p:sp>
        <p:nvSpPr>
          <p:cNvPr id="3" name="Content Placeholder 2"/>
          <p:cNvSpPr>
            <a:spLocks noGrp="1"/>
          </p:cNvSpPr>
          <p:nvPr>
            <p:ph idx="1"/>
          </p:nvPr>
        </p:nvSpPr>
        <p:spPr>
          <a:xfrm>
            <a:off x="533402" y="1981200"/>
            <a:ext cx="6554866" cy="4114800"/>
          </a:xfrm>
        </p:spPr>
        <p:txBody>
          <a:bodyPr>
            <a:normAutofit/>
          </a:bodyPr>
          <a:lstStyle/>
          <a:p>
            <a:r>
              <a:rPr lang="en-US" dirty="0" smtClean="0"/>
              <a:t>Customer-(Enterprise level)</a:t>
            </a:r>
          </a:p>
          <a:p>
            <a:r>
              <a:rPr lang="en-US" dirty="0" smtClean="0"/>
              <a:t>System Admin-handles all enterprises under his network.</a:t>
            </a:r>
          </a:p>
          <a:p>
            <a:r>
              <a:rPr lang="en-US" dirty="0" smtClean="0"/>
              <a:t>Branch Manager- handles all departments under branch</a:t>
            </a:r>
          </a:p>
          <a:p>
            <a:r>
              <a:rPr lang="en-US" dirty="0" smtClean="0"/>
              <a:t>Customer service employee</a:t>
            </a:r>
          </a:p>
          <a:p>
            <a:r>
              <a:rPr lang="en-US" dirty="0" smtClean="0"/>
              <a:t>Risk assessment employee</a:t>
            </a:r>
          </a:p>
          <a:p>
            <a:r>
              <a:rPr lang="en-US" dirty="0" smtClean="0"/>
              <a:t>Loan Processing employee</a:t>
            </a:r>
          </a:p>
          <a:p>
            <a:r>
              <a:rPr lang="en-US" dirty="0" smtClean="0"/>
              <a:t>HR managers</a:t>
            </a:r>
          </a:p>
          <a:p>
            <a:r>
              <a:rPr lang="en-US" dirty="0" smtClean="0"/>
              <a:t>Security Operation employees.</a:t>
            </a:r>
            <a:endParaRPr lang="en-US" dirty="0"/>
          </a:p>
        </p:txBody>
      </p:sp>
    </p:spTree>
    <p:extLst>
      <p:ext uri="{BB962C8B-B14F-4D97-AF65-F5344CB8AC3E}">
        <p14:creationId xmlns:p14="http://schemas.microsoft.com/office/powerpoint/2010/main" val="1476101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6324599" cy="838200"/>
          </a:xfrm>
        </p:spPr>
        <p:txBody>
          <a:bodyPr>
            <a:normAutofit/>
          </a:bodyPr>
          <a:lstStyle/>
          <a:p>
            <a:r>
              <a:rPr lang="en-US" dirty="0" smtClean="0"/>
              <a:t>Use cases for all Roles:</a:t>
            </a:r>
            <a:endParaRPr lang="en-US" dirty="0"/>
          </a:p>
        </p:txBody>
      </p:sp>
      <p:sp>
        <p:nvSpPr>
          <p:cNvPr id="3" name="Content Placeholder 2"/>
          <p:cNvSpPr>
            <a:spLocks noGrp="1"/>
          </p:cNvSpPr>
          <p:nvPr>
            <p:ph idx="1"/>
          </p:nvPr>
        </p:nvSpPr>
        <p:spPr>
          <a:xfrm>
            <a:off x="533402" y="1905000"/>
            <a:ext cx="7848598" cy="4267200"/>
          </a:xfrm>
        </p:spPr>
        <p:txBody>
          <a:bodyPr>
            <a:normAutofit/>
          </a:bodyPr>
          <a:lstStyle/>
          <a:p>
            <a:pPr marL="0" indent="0">
              <a:buNone/>
            </a:pPr>
            <a:endParaRPr lang="en-US" dirty="0" smtClean="0"/>
          </a:p>
          <a:p>
            <a:r>
              <a:rPr lang="en-US" dirty="0" smtClean="0"/>
              <a:t>System Admin :</a:t>
            </a:r>
          </a:p>
          <a:p>
            <a:endParaRPr lang="en-US" dirty="0" smtClean="0"/>
          </a:p>
          <a:p>
            <a:pPr marL="0" indent="0">
              <a:buNone/>
            </a:pPr>
            <a:r>
              <a:rPr lang="en-US" dirty="0" smtClean="0"/>
              <a:t>1.Able to login through secured authentication.</a:t>
            </a:r>
          </a:p>
          <a:p>
            <a:pPr marL="0" indent="0">
              <a:buNone/>
            </a:pPr>
            <a:r>
              <a:rPr lang="en-US" dirty="0" smtClean="0"/>
              <a:t>2.Create and manage network.</a:t>
            </a:r>
          </a:p>
          <a:p>
            <a:pPr marL="0" indent="0">
              <a:buNone/>
            </a:pPr>
            <a:r>
              <a:rPr lang="en-US" dirty="0" smtClean="0"/>
              <a:t>3.Create and manage enterprise.</a:t>
            </a:r>
          </a:p>
          <a:p>
            <a:pPr marL="0" indent="0">
              <a:buNone/>
            </a:pPr>
            <a:r>
              <a:rPr lang="en-US" dirty="0" smtClean="0"/>
              <a:t>4.Create branch manager profile and user accounts</a:t>
            </a:r>
          </a:p>
          <a:p>
            <a:pPr marL="0" indent="0">
              <a:buNone/>
            </a:pPr>
            <a:r>
              <a:rPr lang="en-US" dirty="0" smtClean="0"/>
              <a:t>5.Can View the customer directory of all the enterprises.</a:t>
            </a:r>
            <a:endParaRPr lang="en-US" dirty="0"/>
          </a:p>
        </p:txBody>
      </p:sp>
    </p:spTree>
    <p:extLst>
      <p:ext uri="{BB962C8B-B14F-4D97-AF65-F5344CB8AC3E}">
        <p14:creationId xmlns:p14="http://schemas.microsoft.com/office/powerpoint/2010/main" val="4285218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828800"/>
          </a:xfrm>
        </p:spPr>
        <p:txBody>
          <a:bodyPr/>
          <a:lstStyle/>
          <a:p>
            <a:pPr marL="571500" indent="-571500">
              <a:buFont typeface="Arial" panose="020B0604020202020204" pitchFamily="34" charset="0"/>
              <a:buChar char="•"/>
            </a:pPr>
            <a:r>
              <a:rPr lang="en-US" dirty="0" smtClean="0"/>
              <a:t>Branch Manager</a:t>
            </a:r>
            <a:endParaRPr lang="en-US" dirty="0"/>
          </a:p>
        </p:txBody>
      </p:sp>
      <p:sp>
        <p:nvSpPr>
          <p:cNvPr id="3" name="Subtitle 2"/>
          <p:cNvSpPr>
            <a:spLocks noGrp="1"/>
          </p:cNvSpPr>
          <p:nvPr>
            <p:ph type="subTitle" idx="1"/>
          </p:nvPr>
        </p:nvSpPr>
        <p:spPr>
          <a:xfrm>
            <a:off x="533400" y="2743200"/>
            <a:ext cx="4954250" cy="3014134"/>
          </a:xfrm>
        </p:spPr>
        <p:txBody>
          <a:bodyPr>
            <a:normAutofit fontScale="85000" lnSpcReduction="20000"/>
          </a:bodyPr>
          <a:lstStyle/>
          <a:p>
            <a:r>
              <a:rPr lang="en-US" dirty="0" smtClean="0"/>
              <a:t>1.Manage and create departments.</a:t>
            </a:r>
          </a:p>
          <a:p>
            <a:r>
              <a:rPr lang="en-US" dirty="0" smtClean="0"/>
              <a:t>2.Create and manage profiles of all the employees under each departments</a:t>
            </a:r>
          </a:p>
          <a:p>
            <a:r>
              <a:rPr lang="en-US" dirty="0" smtClean="0"/>
              <a:t>3.Create and manage user accounts of all employees under each department.</a:t>
            </a:r>
          </a:p>
          <a:p>
            <a:r>
              <a:rPr lang="en-US" dirty="0" smtClean="0"/>
              <a:t>4.Create customer profiles and assigning them temporary username and password.</a:t>
            </a:r>
          </a:p>
          <a:p>
            <a:r>
              <a:rPr lang="en-US" dirty="0" smtClean="0"/>
              <a:t>5.Assign customers secured soft tokens for secured authentication.</a:t>
            </a:r>
          </a:p>
          <a:p>
            <a:r>
              <a:rPr lang="en-US" dirty="0" smtClean="0"/>
              <a:t>5.View customer directory of all the branches.</a:t>
            </a:r>
            <a:endParaRPr lang="en-US" dirty="0"/>
          </a:p>
        </p:txBody>
      </p:sp>
    </p:spTree>
    <p:extLst>
      <p:ext uri="{BB962C8B-B14F-4D97-AF65-F5344CB8AC3E}">
        <p14:creationId xmlns:p14="http://schemas.microsoft.com/office/powerpoint/2010/main" val="1668112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143000"/>
          </a:xfrm>
        </p:spPr>
        <p:txBody>
          <a:bodyPr/>
          <a:lstStyle/>
          <a:p>
            <a:pPr marL="571500" indent="-571500">
              <a:buFont typeface="Arial" panose="020B0604020202020204" pitchFamily="34" charset="0"/>
              <a:buChar char="•"/>
            </a:pPr>
            <a:r>
              <a:rPr lang="en-US" dirty="0" smtClean="0"/>
              <a:t>Customer</a:t>
            </a:r>
            <a:endParaRPr lang="en-US" dirty="0"/>
          </a:p>
        </p:txBody>
      </p:sp>
      <p:sp>
        <p:nvSpPr>
          <p:cNvPr id="3" name="Subtitle 2"/>
          <p:cNvSpPr>
            <a:spLocks noGrp="1"/>
          </p:cNvSpPr>
          <p:nvPr>
            <p:ph type="subTitle" idx="1"/>
          </p:nvPr>
        </p:nvSpPr>
        <p:spPr>
          <a:xfrm>
            <a:off x="533400" y="2286000"/>
            <a:ext cx="4954250" cy="3471334"/>
          </a:xfrm>
        </p:spPr>
        <p:txBody>
          <a:bodyPr/>
          <a:lstStyle/>
          <a:p>
            <a:r>
              <a:rPr lang="en-US" dirty="0" smtClean="0"/>
              <a:t>3 main functionalities:</a:t>
            </a:r>
          </a:p>
          <a:p>
            <a:r>
              <a:rPr lang="en-US" dirty="0" smtClean="0"/>
              <a:t>1.Banking</a:t>
            </a:r>
          </a:p>
          <a:p>
            <a:r>
              <a:rPr lang="en-US" dirty="0" smtClean="0"/>
              <a:t>2.Borrowing</a:t>
            </a:r>
          </a:p>
          <a:p>
            <a:r>
              <a:rPr lang="en-US" dirty="0" smtClean="0"/>
              <a:t>3.Account servicing.</a:t>
            </a:r>
          </a:p>
          <a:p>
            <a:endParaRPr lang="en-US" dirty="0"/>
          </a:p>
        </p:txBody>
      </p:sp>
    </p:spTree>
    <p:extLst>
      <p:ext uri="{BB962C8B-B14F-4D97-AF65-F5344CB8AC3E}">
        <p14:creationId xmlns:p14="http://schemas.microsoft.com/office/powerpoint/2010/main" val="3770547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676400"/>
          </a:xfrm>
        </p:spPr>
        <p:txBody>
          <a:bodyPr/>
          <a:lstStyle/>
          <a:p>
            <a:pPr marL="571500" indent="-571500">
              <a:buFont typeface="Arial" panose="020B0604020202020204" pitchFamily="34" charset="0"/>
              <a:buChar char="•"/>
            </a:pPr>
            <a:r>
              <a:rPr lang="en-US" dirty="0" smtClean="0"/>
              <a:t>Banking</a:t>
            </a:r>
            <a:br>
              <a:rPr lang="en-US" dirty="0" smtClean="0"/>
            </a:br>
            <a:endParaRPr lang="en-US" dirty="0"/>
          </a:p>
        </p:txBody>
      </p:sp>
      <p:sp>
        <p:nvSpPr>
          <p:cNvPr id="3" name="Subtitle 2"/>
          <p:cNvSpPr>
            <a:spLocks noGrp="1"/>
          </p:cNvSpPr>
          <p:nvPr>
            <p:ph type="subTitle" idx="1"/>
          </p:nvPr>
        </p:nvSpPr>
        <p:spPr>
          <a:xfrm>
            <a:off x="533400" y="1981200"/>
            <a:ext cx="4954250" cy="3776134"/>
          </a:xfrm>
        </p:spPr>
        <p:txBody>
          <a:bodyPr/>
          <a:lstStyle/>
          <a:p>
            <a:r>
              <a:rPr lang="en-US" dirty="0" smtClean="0"/>
              <a:t>1.Bank Account opening –(Saving and checking)(Maximum 2 accounts with Bank)</a:t>
            </a:r>
          </a:p>
          <a:p>
            <a:r>
              <a:rPr lang="en-US" dirty="0" smtClean="0"/>
              <a:t>2.View Account details.</a:t>
            </a:r>
            <a:endParaRPr lang="en-US" dirty="0"/>
          </a:p>
        </p:txBody>
      </p:sp>
    </p:spTree>
    <p:extLst>
      <p:ext uri="{BB962C8B-B14F-4D97-AF65-F5344CB8AC3E}">
        <p14:creationId xmlns:p14="http://schemas.microsoft.com/office/powerpoint/2010/main" val="2347772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6154713" cy="1143000"/>
          </a:xfrm>
        </p:spPr>
        <p:txBody>
          <a:bodyPr/>
          <a:lstStyle/>
          <a:p>
            <a:r>
              <a:rPr lang="en-US" dirty="0" smtClean="0"/>
              <a:t>Borrowing:</a:t>
            </a:r>
            <a:endParaRPr lang="en-US" dirty="0"/>
          </a:p>
        </p:txBody>
      </p:sp>
      <p:sp>
        <p:nvSpPr>
          <p:cNvPr id="3" name="Subtitle 2"/>
          <p:cNvSpPr>
            <a:spLocks noGrp="1"/>
          </p:cNvSpPr>
          <p:nvPr>
            <p:ph type="subTitle" idx="1"/>
          </p:nvPr>
        </p:nvSpPr>
        <p:spPr>
          <a:xfrm>
            <a:off x="533400" y="1905000"/>
            <a:ext cx="7620000" cy="3852334"/>
          </a:xfrm>
        </p:spPr>
        <p:txBody>
          <a:bodyPr>
            <a:normAutofit/>
          </a:bodyPr>
          <a:lstStyle/>
          <a:p>
            <a:r>
              <a:rPr lang="en-US" dirty="0" smtClean="0"/>
              <a:t>1.Apply Loan(Standalone/Future Takedown)</a:t>
            </a:r>
          </a:p>
          <a:p>
            <a:r>
              <a:rPr lang="en-US" dirty="0" smtClean="0"/>
              <a:t>2.Track loan status –(Approved/declined/disbursed/</a:t>
            </a:r>
            <a:r>
              <a:rPr lang="en-US" dirty="0" smtClean="0"/>
              <a:t>repayed</a:t>
            </a:r>
            <a:r>
              <a:rPr lang="en-US" dirty="0" smtClean="0"/>
              <a:t>/closed/escalated)</a:t>
            </a:r>
          </a:p>
          <a:p>
            <a:r>
              <a:rPr lang="en-US" dirty="0" smtClean="0"/>
              <a:t>3.Repayment:</a:t>
            </a:r>
          </a:p>
          <a:p>
            <a:pPr marL="342900" indent="-342900">
              <a:buFont typeface="Arial" panose="020B0604020202020204" pitchFamily="34" charset="0"/>
              <a:buChar char="•"/>
            </a:pPr>
            <a:r>
              <a:rPr lang="en-US" dirty="0" smtClean="0"/>
              <a:t>Repay installments</a:t>
            </a:r>
          </a:p>
          <a:p>
            <a:pPr marL="342900" indent="-342900">
              <a:buFont typeface="Arial" panose="020B0604020202020204" pitchFamily="34" charset="0"/>
              <a:buChar char="•"/>
            </a:pPr>
            <a:r>
              <a:rPr lang="en-US" dirty="0" smtClean="0"/>
              <a:t>Track status of repayment:(No of installments paid/unpaid)</a:t>
            </a:r>
            <a:endParaRPr lang="en-US" dirty="0"/>
          </a:p>
        </p:txBody>
      </p:sp>
    </p:spTree>
    <p:extLst>
      <p:ext uri="{BB962C8B-B14F-4D97-AF65-F5344CB8AC3E}">
        <p14:creationId xmlns:p14="http://schemas.microsoft.com/office/powerpoint/2010/main" val="807333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190</TotalTime>
  <Words>891</Words>
  <Application>Microsoft Office PowerPoint</Application>
  <PresentationFormat>On-screen Show (4:3)</PresentationFormat>
  <Paragraphs>100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Slice</vt:lpstr>
      <vt:lpstr>Commercial lending application with secured and protected internal features.</vt:lpstr>
      <vt:lpstr>Commercial Lending domain Functionality</vt:lpstr>
      <vt:lpstr>Ecosystem structure:</vt:lpstr>
      <vt:lpstr>Active Roles:</vt:lpstr>
      <vt:lpstr>Use cases for all Roles:</vt:lpstr>
      <vt:lpstr>Branch Manager</vt:lpstr>
      <vt:lpstr>Customer</vt:lpstr>
      <vt:lpstr>Banking </vt:lpstr>
      <vt:lpstr>Borrowing:</vt:lpstr>
      <vt:lpstr>Account servicing:</vt:lpstr>
      <vt:lpstr>Customer service manager</vt:lpstr>
      <vt:lpstr>Risk assessment manager</vt:lpstr>
      <vt:lpstr>Loan Processing manager: </vt:lpstr>
      <vt:lpstr>Hr manager:</vt:lpstr>
      <vt:lpstr>Security Operation manager: </vt:lpstr>
      <vt:lpstr>Employee session management: </vt:lpstr>
      <vt:lpstr>Information Privacy violation:</vt:lpstr>
      <vt:lpstr>Violation reports:</vt:lpstr>
      <vt:lpstr>Cyber security:</vt:lpstr>
      <vt:lpstr>Cyber security:</vt:lpstr>
      <vt:lpstr>Object Model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Lending application-With protected and </dc:title>
  <dc:creator>admin01</dc:creator>
  <cp:lastModifiedBy>admin01</cp:lastModifiedBy>
  <cp:revision>30</cp:revision>
  <dcterms:created xsi:type="dcterms:W3CDTF">2006-08-16T00:00:00Z</dcterms:created>
  <dcterms:modified xsi:type="dcterms:W3CDTF">2016-04-23T02:37:54Z</dcterms:modified>
</cp:coreProperties>
</file>