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  <p:embeddedFont>
      <p:font typeface="Poppins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29">
          <p15:clr>
            <a:srgbClr val="9AA0A6"/>
          </p15:clr>
        </p15:guide>
        <p15:guide id="2" orient="horz" pos="576">
          <p15:clr>
            <a:srgbClr val="9AA0A6"/>
          </p15:clr>
        </p15:guide>
        <p15:guide id="3" orient="horz" pos="1368">
          <p15:clr>
            <a:srgbClr val="9AA0A6"/>
          </p15:clr>
        </p15:guide>
        <p15:guide id="4" pos="1368">
          <p15:clr>
            <a:srgbClr val="9AA0A6"/>
          </p15:clr>
        </p15:guide>
        <p15:guide id="5" orient="horz" pos="864">
          <p15:clr>
            <a:srgbClr val="9AA0A6"/>
          </p15:clr>
        </p15:guide>
        <p15:guide id="6" orient="horz" pos="5832">
          <p15:clr>
            <a:srgbClr val="9AA0A6"/>
          </p15:clr>
        </p15:guide>
        <p15:guide id="7" orient="horz" pos="2808">
          <p15:clr>
            <a:srgbClr val="747775"/>
          </p15:clr>
        </p15:guide>
        <p15:guide id="8" orient="horz" pos="1519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5" roundtripDataSignature="AMtx7mikDf1ipjsC3ZTWXT2K3AL022vy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9"/>
        <p:guide pos="576" orient="horz"/>
        <p:guide pos="1368" orient="horz"/>
        <p:guide pos="1368"/>
        <p:guide pos="864" orient="horz"/>
        <p:guide pos="5832" orient="horz"/>
        <p:guide pos="2808" orient="horz"/>
        <p:guide pos="151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5.xml"/><Relationship Id="rId33" Type="http://schemas.openxmlformats.org/officeDocument/2006/relationships/font" Target="fonts/PoppinsExtraBold-bold.fntdata"/><Relationship Id="rId10" Type="http://schemas.openxmlformats.org/officeDocument/2006/relationships/slide" Target="slides/slide4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PoppinsExtraBol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b4962c4c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2b4962c4c4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d325fdbb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2d325fdbb5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325fdb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2d325fdbb5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d325fdb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22d325fdbb5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2d63d11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12d63d11d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d325fdb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22d325fdbb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d325fdb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2d325fdbb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d325fdb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2d325fdbb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d325fdb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2d325fdbb5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b53b663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2b53b663d2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b4962c4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2b4962c4c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/>
          <p:nvPr/>
        </p:nvSpPr>
        <p:spPr>
          <a:xfrm>
            <a:off x="2516300" y="179600"/>
            <a:ext cx="148659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7000" u="none" cap="none" strike="noStrike">
                <a:solidFill>
                  <a:srgbClr val="AA81E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 to entire course</a:t>
            </a:r>
            <a:endParaRPr b="0" i="0" sz="7000" u="none" cap="none" strike="noStrike">
              <a:solidFill>
                <a:srgbClr val="AA81E9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72" name="Google Shape;172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734000"/>
            <a:ext cx="2944000" cy="100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9687" y="3061203"/>
            <a:ext cx="7924625" cy="7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b4962c4c4_0_41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Database Concepts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g22b4962c4c4_0_41"/>
          <p:cNvSpPr txBox="1"/>
          <p:nvPr/>
        </p:nvSpPr>
        <p:spPr>
          <a:xfrm>
            <a:off x="1633700" y="1995000"/>
            <a:ext cx="133944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SQL(MySQL)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NoSQL(MongoDB)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d325fdbb5_0_67"/>
          <p:cNvSpPr/>
          <p:nvPr/>
        </p:nvSpPr>
        <p:spPr>
          <a:xfrm>
            <a:off x="12161175" y="1857375"/>
            <a:ext cx="5105700" cy="7401000"/>
          </a:xfrm>
          <a:prstGeom prst="roundRect">
            <a:avLst>
              <a:gd fmla="val 592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2d325fdbb5_0_67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JDBC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g22d325fdbb5_0_67"/>
          <p:cNvSpPr txBox="1"/>
          <p:nvPr/>
        </p:nvSpPr>
        <p:spPr>
          <a:xfrm>
            <a:off x="1633700" y="1995000"/>
            <a:ext cx="133944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JDBC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Steps Involved in JDBC.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CRUD Operation in JDBC.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6" name="Google Shape;246;g22d325fdbb5_0_67"/>
          <p:cNvSpPr txBox="1"/>
          <p:nvPr/>
        </p:nvSpPr>
        <p:spPr>
          <a:xfrm>
            <a:off x="1647200" y="43933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Servlets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g22d325fdbb5_0_67"/>
          <p:cNvSpPr txBox="1"/>
          <p:nvPr/>
        </p:nvSpPr>
        <p:spPr>
          <a:xfrm>
            <a:off x="1633700" y="5652600"/>
            <a:ext cx="133944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Client Server Architecture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Servlet life cycle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Servlet Application with MVC Design  Pattern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48" name="Google Shape;248;g22d325fdbb5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3125" y="2203056"/>
            <a:ext cx="4336625" cy="661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g22d325fdbb5_0_67"/>
          <p:cNvCxnSpPr/>
          <p:nvPr/>
        </p:nvCxnSpPr>
        <p:spPr>
          <a:xfrm>
            <a:off x="1865100" y="2354450"/>
            <a:ext cx="0" cy="9780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g22d325fdbb5_0_67"/>
          <p:cNvCxnSpPr/>
          <p:nvPr/>
        </p:nvCxnSpPr>
        <p:spPr>
          <a:xfrm>
            <a:off x="1865100" y="5961450"/>
            <a:ext cx="0" cy="9780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d325fdbb5_0_82"/>
          <p:cNvSpPr txBox="1"/>
          <p:nvPr/>
        </p:nvSpPr>
        <p:spPr>
          <a:xfrm>
            <a:off x="1571000" y="811950"/>
            <a:ext cx="14140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Application Development using Framework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g22d325fdbb5_0_82"/>
          <p:cNvSpPr txBox="1"/>
          <p:nvPr/>
        </p:nvSpPr>
        <p:spPr>
          <a:xfrm>
            <a:off x="1633700" y="2757000"/>
            <a:ext cx="13394400" cy="5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Hibernate Features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Hibernate Architecture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Connection Pooling in Hibernate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Caching in hibernate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Spring fundamentals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Spring Boot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Spring Data JPA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Spring REST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7" name="Google Shape;257;g22d325fdbb5_0_82"/>
          <p:cNvCxnSpPr/>
          <p:nvPr/>
        </p:nvCxnSpPr>
        <p:spPr>
          <a:xfrm>
            <a:off x="1865100" y="3040250"/>
            <a:ext cx="0" cy="48354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d325fdbb5_0_89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Project Development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8" name="Google Shape;268;p9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9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/>
        </p:nvSpPr>
        <p:spPr>
          <a:xfrm>
            <a:off x="1571000" y="811950"/>
            <a:ext cx="14140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Walkthrough the Java with DSA and System Design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750" y="3547675"/>
            <a:ext cx="6706500" cy="4868100"/>
          </a:xfrm>
          <a:prstGeom prst="roundRect">
            <a:avLst>
              <a:gd fmla="val 7280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2d63d11df_0_2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Getting Started with Java Fundamental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212d63d11df_0_2"/>
          <p:cNvSpPr txBox="1"/>
          <p:nvPr/>
        </p:nvSpPr>
        <p:spPr>
          <a:xfrm>
            <a:off x="1633700" y="1995000"/>
            <a:ext cx="176376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</a:t>
            </a: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Fundamentals of Computer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</a:t>
            </a: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Fundamentals of Java Programming (Variables, data types, operators and Conditionals).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Main method in Java.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Loops &amp; Logic building with pattern programmings and Java Objects and Methods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Array in Java.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Strings in Java.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g212d63d11df_0_2"/>
          <p:cNvCxnSpPr/>
          <p:nvPr/>
        </p:nvCxnSpPr>
        <p:spPr>
          <a:xfrm>
            <a:off x="2312900" y="3421250"/>
            <a:ext cx="0" cy="18171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7" name="Google Shape;187;g212d63d11df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700" y="6082125"/>
            <a:ext cx="4209900" cy="2667000"/>
          </a:xfrm>
          <a:prstGeom prst="roundRect">
            <a:avLst>
              <a:gd fmla="val 4054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325fdbb5_0_6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Core Java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g22d325fdbb5_0_6"/>
          <p:cNvSpPr txBox="1"/>
          <p:nvPr/>
        </p:nvSpPr>
        <p:spPr>
          <a:xfrm>
            <a:off x="1633700" y="1995000"/>
            <a:ext cx="17637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Constructor 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Static keyword.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Encapsulation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Inheritance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Polymorphism 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Abstraction.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Interface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4" name="Google Shape;194;g22d325fdbb5_0_6"/>
          <p:cNvCxnSpPr/>
          <p:nvPr/>
        </p:nvCxnSpPr>
        <p:spPr>
          <a:xfrm>
            <a:off x="1855700" y="2354450"/>
            <a:ext cx="32700" cy="2950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" name="Google Shape;195;g22d325fdbb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700" y="5753925"/>
            <a:ext cx="3753000" cy="2895600"/>
          </a:xfrm>
          <a:prstGeom prst="roundRect">
            <a:avLst>
              <a:gd fmla="val 6474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d325fdbb5_0_17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Advanced Java Concept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g22d325fdbb5_0_17"/>
          <p:cNvSpPr txBox="1"/>
          <p:nvPr/>
        </p:nvSpPr>
        <p:spPr>
          <a:xfrm>
            <a:off x="1633700" y="1995000"/>
            <a:ext cx="176376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Exception Handling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MultiThreading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Collection FrameWork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Map API in java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Lambda Expression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Generic And Annotation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Stream API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File Handling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02" name="Google Shape;202;g22d325fdbb5_0_17"/>
          <p:cNvCxnSpPr/>
          <p:nvPr/>
        </p:nvCxnSpPr>
        <p:spPr>
          <a:xfrm>
            <a:off x="1865100" y="2354450"/>
            <a:ext cx="0" cy="3540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g22d325fdbb5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8000" y="2070800"/>
            <a:ext cx="7665600" cy="5355000"/>
          </a:xfrm>
          <a:prstGeom prst="roundRect">
            <a:avLst>
              <a:gd fmla="val 5201" name="adj"/>
            </a:avLst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d325fdbb5_0_34"/>
          <p:cNvSpPr/>
          <p:nvPr/>
        </p:nvSpPr>
        <p:spPr>
          <a:xfrm>
            <a:off x="1780750" y="5923000"/>
            <a:ext cx="3384900" cy="1569600"/>
          </a:xfrm>
          <a:prstGeom prst="roundRect">
            <a:avLst>
              <a:gd fmla="val 1204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2d325fdbb5_0_34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Version Control Systems (VCSs)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g22d325fdbb5_0_34"/>
          <p:cNvSpPr txBox="1"/>
          <p:nvPr/>
        </p:nvSpPr>
        <p:spPr>
          <a:xfrm>
            <a:off x="1633700" y="1995000"/>
            <a:ext cx="176376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version control systems (Git)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GitHub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Git Architecture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Basic Git Commands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Git EcoSystem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Git Branch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1" name="Google Shape;211;g22d325fdbb5_0_34"/>
          <p:cNvCxnSpPr/>
          <p:nvPr/>
        </p:nvCxnSpPr>
        <p:spPr>
          <a:xfrm>
            <a:off x="1865100" y="2354450"/>
            <a:ext cx="0" cy="25095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g22d325fdbb5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700" y="6191750"/>
            <a:ext cx="26289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d325fdbb5_0_45"/>
          <p:cNvSpPr txBox="1"/>
          <p:nvPr/>
        </p:nvSpPr>
        <p:spPr>
          <a:xfrm>
            <a:off x="1571000" y="811950"/>
            <a:ext cx="14140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Concept In DSA(Data Structure and Algorithms)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g22d325fdbb5_0_45"/>
          <p:cNvSpPr txBox="1"/>
          <p:nvPr/>
        </p:nvSpPr>
        <p:spPr>
          <a:xfrm>
            <a:off x="1633700" y="2833200"/>
            <a:ext cx="17637600" cy="6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Complexity Analysis and Array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Recursion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Sorting,Searching and Bit Manipulation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BackTracking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Linked List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HashMap,Stack and Queue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Divide and Conquer, Greedy Approach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Tree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Binary Search Tree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Priority Queue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Graph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-US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Programming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9" name="Google Shape;219;g22d325fdbb5_0_45"/>
          <p:cNvCxnSpPr/>
          <p:nvPr/>
        </p:nvCxnSpPr>
        <p:spPr>
          <a:xfrm>
            <a:off x="1865100" y="3192650"/>
            <a:ext cx="0" cy="55653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b53b663d2_0_73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System Design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g22b53b663d2_0_73"/>
          <p:cNvSpPr txBox="1"/>
          <p:nvPr/>
        </p:nvSpPr>
        <p:spPr>
          <a:xfrm>
            <a:off x="1633700" y="1995000"/>
            <a:ext cx="133944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Design Principles.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b="0" i="0" lang="en-US" sz="2500" u="none" cap="none" strike="noStrike">
                <a:solidFill>
                  <a:srgbClr val="EEEEE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System Design.</a:t>
            </a:r>
            <a:endParaRPr b="0" i="0" sz="2500" u="none" cap="none" strike="noStrike">
              <a:solidFill>
                <a:srgbClr val="EEEEEE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26" name="Google Shape;226;g22b53b663d2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700" y="3797400"/>
            <a:ext cx="7677300" cy="3933900"/>
          </a:xfrm>
          <a:prstGeom prst="roundRect">
            <a:avLst>
              <a:gd fmla="val 6594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b4962c4c4_0_47"/>
          <p:cNvSpPr txBox="1"/>
          <p:nvPr/>
        </p:nvSpPr>
        <p:spPr>
          <a:xfrm>
            <a:off x="1571000" y="811950"/>
            <a:ext cx="14140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Walkthrough with the Application  Development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2" name="Google Shape;232;g22b4962c4c4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000" y="3283725"/>
            <a:ext cx="3409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