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2244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hyperlink" Target="https://docs.microsoft.com/en-us/windows/win32/tracelogging/trace-logging-about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ow-address-resolution-protocol-arp-works/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s://www.geeksforgeeks.org/types-of-cyber-attacks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jpg"/><Relationship Id="rId5" Type="http://schemas.openxmlformats.org/officeDocument/2006/relationships/hyperlink" Target="https://www.geeksforgeeks.org/what-is-an-ip-address/" TargetMode="External"/><Relationship Id="rId4" Type="http://schemas.openxmlformats.org/officeDocument/2006/relationships/hyperlink" Target="https://www.geeksforgeeks.org/mac-address-in-computer-network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9986" y="894334"/>
            <a:ext cx="23920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Dynamic</a:t>
            </a:r>
            <a:r>
              <a:rPr sz="11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</a:t>
            </a:r>
            <a:r>
              <a:rPr sz="11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Static</a:t>
            </a:r>
            <a:r>
              <a:rPr sz="11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Analysis</a:t>
            </a:r>
            <a:r>
              <a:rPr sz="11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11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ValleyRAT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465834"/>
            <a:ext cx="5901055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Calibri"/>
                <a:cs typeface="Calibri"/>
              </a:rPr>
              <a:t>Summary</a:t>
            </a:r>
            <a:endParaRPr sz="1100">
              <a:latin typeface="Calibri"/>
              <a:cs typeface="Calibri"/>
            </a:endParaRPr>
          </a:p>
          <a:p>
            <a:pPr marL="469265" marR="86995" indent="-228600">
              <a:lnSpc>
                <a:spcPct val="110000"/>
              </a:lnSpc>
              <a:spcBef>
                <a:spcPts val="795"/>
              </a:spcBef>
              <a:buAutoNum type="arabicPeriod"/>
              <a:tabLst>
                <a:tab pos="469265" algn="l"/>
              </a:tabLst>
            </a:pPr>
            <a:r>
              <a:rPr sz="1100" spc="-10" dirty="0">
                <a:latin typeface="Calibri"/>
                <a:cs typeface="Calibri"/>
              </a:rPr>
              <a:t>Analyzed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malware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samples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2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11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Home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machine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tools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like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Wireshark,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DiE, </a:t>
            </a:r>
            <a:r>
              <a:rPr sz="1100" dirty="0">
                <a:latin typeface="Calibri"/>
                <a:cs typeface="Calibri"/>
              </a:rPr>
              <a:t>Process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Monitor,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etc.</a:t>
            </a:r>
            <a:endParaRPr sz="1100">
              <a:latin typeface="Calibri"/>
              <a:cs typeface="Calibri"/>
            </a:endParaRPr>
          </a:p>
          <a:p>
            <a:pPr marL="469265" marR="314325" indent="-228600">
              <a:lnSpc>
                <a:spcPct val="110000"/>
              </a:lnSpc>
              <a:buAutoNum type="arabicPeriod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Found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out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few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domains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network</a:t>
            </a:r>
            <a:r>
              <a:rPr sz="1100" spc="-10" dirty="0">
                <a:latin typeface="Calibri"/>
                <a:cs typeface="Calibri"/>
              </a:rPr>
              <a:t> traffic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few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malicious</a:t>
            </a:r>
            <a:r>
              <a:rPr sz="1100" spc="-10" dirty="0">
                <a:latin typeface="Calibri"/>
                <a:cs typeface="Calibri"/>
              </a:rPr>
              <a:t> addresses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redirecting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 Bogon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IP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Address.</a:t>
            </a:r>
            <a:endParaRPr sz="11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Then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found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Registry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Querys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specifically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related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svchost.exe,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MpSigStub.exe, </a:t>
            </a:r>
            <a:r>
              <a:rPr sz="1100" spc="-20" dirty="0">
                <a:latin typeface="Calibri"/>
                <a:cs typeface="Calibri"/>
              </a:rPr>
              <a:t>etc.</a:t>
            </a:r>
            <a:endParaRPr sz="1100">
              <a:latin typeface="Calibri"/>
              <a:cs typeface="Calibri"/>
            </a:endParaRPr>
          </a:p>
          <a:p>
            <a:pPr marL="469265" marR="5080" indent="-228600">
              <a:lnSpc>
                <a:spcPct val="110000"/>
              </a:lnSpc>
              <a:buAutoNum type="arabicPeriod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By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running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Autoruns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able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identify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malicious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driver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ran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threat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actor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gain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Persistence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over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system.</a:t>
            </a:r>
            <a:endParaRPr sz="1100">
              <a:latin typeface="Calibri"/>
              <a:cs typeface="Calibri"/>
            </a:endParaRPr>
          </a:p>
          <a:p>
            <a:pPr marL="469265" marR="66675" indent="-228600">
              <a:lnSpc>
                <a:spcPct val="109100"/>
              </a:lnSpc>
              <a:spcBef>
                <a:spcPts val="15"/>
              </a:spcBef>
              <a:buAutoNum type="arabicPeriod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Finally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static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analysis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able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acquire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knitty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gritty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details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about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Injection Techniques </a:t>
            </a:r>
            <a:r>
              <a:rPr sz="1100" dirty="0">
                <a:latin typeface="Calibri"/>
                <a:cs typeface="Calibri"/>
              </a:rPr>
              <a:t>used,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Login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Configuration (written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Chinese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language),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Dump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samples,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etc.</a:t>
            </a:r>
            <a:endParaRPr sz="1100">
              <a:latin typeface="Calibri"/>
              <a:cs typeface="Calibri"/>
            </a:endParaRPr>
          </a:p>
          <a:p>
            <a:pPr marL="469265" marR="575945" indent="-228600">
              <a:lnSpc>
                <a:spcPct val="110000"/>
              </a:lnSpc>
              <a:buAutoNum type="arabicPeriod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threat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actor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mainly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Chinese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also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sawn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using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Swarm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protocol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Links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to </a:t>
            </a:r>
            <a:r>
              <a:rPr sz="1100" dirty="0">
                <a:latin typeface="Calibri"/>
                <a:cs typeface="Calibri"/>
              </a:rPr>
              <a:t>Hanghzhou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China.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Samples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Used</a:t>
            </a:r>
            <a:r>
              <a:rPr sz="11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:-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MD5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Hash</a:t>
            </a:r>
            <a:r>
              <a:rPr sz="1100" b="1" dirty="0">
                <a:latin typeface="Calibri"/>
                <a:cs typeface="Calibri"/>
              </a:rPr>
              <a:t>:-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3bfb43e677c7917baa371939bf051de2ea65dda59eb886f1f44d104293aa1c2f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MD5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Hash:-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e0a43f6748661b87e390125baef5755be1c3d38a74b53c30371fbdeaa783fb94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dirty="0">
                <a:latin typeface="Calibri"/>
                <a:cs typeface="Calibri"/>
              </a:rPr>
              <a:t>Initial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Access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3475" y="5611418"/>
            <a:ext cx="5495925" cy="32476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334"/>
            <a:ext cx="5781040" cy="123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What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is </a:t>
            </a:r>
            <a:r>
              <a:rPr sz="1100" b="1" spc="-10" dirty="0">
                <a:latin typeface="Calibri"/>
                <a:cs typeface="Calibri"/>
              </a:rPr>
              <a:t>GetSystemTimeAsFileTime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and</a:t>
            </a:r>
            <a:r>
              <a:rPr sz="1100" b="1" spc="-10" dirty="0">
                <a:latin typeface="Calibri"/>
                <a:cs typeface="Calibri"/>
              </a:rPr>
              <a:t> GetTickCount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?</a:t>
            </a:r>
            <a:endParaRPr sz="1100">
              <a:latin typeface="Calibri"/>
              <a:cs typeface="Calibri"/>
            </a:endParaRPr>
          </a:p>
          <a:p>
            <a:pPr marL="12700" marR="137160">
              <a:lnSpc>
                <a:spcPct val="110000"/>
              </a:lnSpc>
              <a:spcBef>
                <a:spcPts val="795"/>
              </a:spcBef>
            </a:pPr>
            <a:r>
              <a:rPr sz="1100" spc="-10" dirty="0">
                <a:latin typeface="Calibri"/>
                <a:cs typeface="Calibri"/>
              </a:rPr>
              <a:t>Retrieves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current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system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date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time.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information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Coordinated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Universal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Time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(UTC) format.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10" dirty="0">
                <a:latin typeface="Calibri"/>
                <a:cs typeface="Calibri"/>
              </a:rPr>
              <a:t>Retrieves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number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milliseconds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have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elapsed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since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system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started,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up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49.7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days.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831207"/>
            <a:ext cx="5849620" cy="1788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014" algn="ctr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19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Anti-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VM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Techniques</a:t>
            </a:r>
            <a:r>
              <a:rPr sz="1100" b="1" spc="-20" dirty="0">
                <a:latin typeface="Calibri"/>
                <a:cs typeface="Calibri"/>
              </a:rPr>
              <a:t> Used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b="1" dirty="0">
                <a:latin typeface="Calibri"/>
                <a:cs typeface="Calibri"/>
              </a:rPr>
              <a:t>What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is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cupid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and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rdtsc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?</a:t>
            </a:r>
            <a:endParaRPr sz="1100">
              <a:latin typeface="Calibri"/>
              <a:cs typeface="Calibri"/>
            </a:endParaRPr>
          </a:p>
          <a:p>
            <a:pPr marL="12700" marR="94615" indent="-2540">
              <a:lnSpc>
                <a:spcPct val="110000"/>
              </a:lnSpc>
              <a:spcBef>
                <a:spcPts val="790"/>
              </a:spcBef>
              <a:buSzPct val="90909"/>
              <a:buFont typeface="Calibri"/>
              <a:buAutoNum type="arabicParenR"/>
              <a:tabLst>
                <a:tab pos="125730" algn="l"/>
              </a:tabLst>
            </a:pPr>
            <a:r>
              <a:rPr sz="11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CPUID: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instruction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identify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CPU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you're running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on.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provides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details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about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CPU’s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capabilities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other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features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such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model,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manufacturer,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supported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instructions.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It’s </a:t>
            </a:r>
            <a:r>
              <a:rPr sz="1100" dirty="0">
                <a:latin typeface="Calibri"/>
                <a:cs typeface="Calibri"/>
              </a:rPr>
              <a:t>quite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handy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10" dirty="0">
                <a:latin typeface="Calibri"/>
                <a:cs typeface="Calibri"/>
              </a:rPr>
              <a:t> software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needs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adapt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different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processors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optimize</a:t>
            </a:r>
            <a:r>
              <a:rPr sz="1100" spc="-10" dirty="0">
                <a:latin typeface="Calibri"/>
                <a:cs typeface="Calibri"/>
              </a:rPr>
              <a:t> performance.</a:t>
            </a:r>
            <a:endParaRPr sz="1100">
              <a:latin typeface="Calibri"/>
              <a:cs typeface="Calibri"/>
            </a:endParaRPr>
          </a:p>
          <a:p>
            <a:pPr marL="12700" marR="5080" indent="-2540">
              <a:lnSpc>
                <a:spcPct val="110000"/>
              </a:lnSpc>
              <a:spcBef>
                <a:spcPts val="795"/>
              </a:spcBef>
              <a:buSzPct val="90909"/>
              <a:buFont typeface="Calibri"/>
              <a:buAutoNum type="arabicParenR"/>
              <a:tabLst>
                <a:tab pos="125730" algn="l"/>
              </a:tabLst>
            </a:pP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RDTSC</a:t>
            </a:r>
            <a:r>
              <a:rPr sz="11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(Read</a:t>
            </a:r>
            <a:r>
              <a:rPr sz="11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Time-Stamp</a:t>
            </a:r>
            <a:r>
              <a:rPr sz="11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Counter</a:t>
            </a:r>
            <a:r>
              <a:rPr sz="1100" dirty="0">
                <a:latin typeface="Calibri"/>
                <a:cs typeface="Calibri"/>
              </a:rPr>
              <a:t>):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10" dirty="0">
                <a:latin typeface="Calibri"/>
                <a:cs typeface="Calibri"/>
              </a:rPr>
              <a:t> instruction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reads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time-</a:t>
            </a:r>
            <a:r>
              <a:rPr sz="1100" dirty="0">
                <a:latin typeface="Calibri"/>
                <a:cs typeface="Calibri"/>
              </a:rPr>
              <a:t>stamp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counter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CPU,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which </a:t>
            </a:r>
            <a:r>
              <a:rPr sz="1100" dirty="0">
                <a:latin typeface="Calibri"/>
                <a:cs typeface="Calibri"/>
              </a:rPr>
              <a:t>counts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number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clock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cycles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since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last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reset.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It's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often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performance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monitoring, </a:t>
            </a:r>
            <a:r>
              <a:rPr sz="1100" dirty="0">
                <a:latin typeface="Calibri"/>
                <a:cs typeface="Calibri"/>
              </a:rPr>
              <a:t>benchmarking,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timing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because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provides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high-resolution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timestamp.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5642" y="8673795"/>
            <a:ext cx="180213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20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Execution </a:t>
            </a:r>
            <a:r>
              <a:rPr sz="1100" b="1" dirty="0">
                <a:latin typeface="Calibri"/>
                <a:cs typeface="Calibri"/>
              </a:rPr>
              <a:t>of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Shellcode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7875" y="2526792"/>
            <a:ext cx="3676650" cy="220954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0" y="7111699"/>
            <a:ext cx="3200400" cy="14280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8180"/>
            <a:ext cx="5750560" cy="208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VirtualAlloc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Windows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API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allocates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memory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process's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virtual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address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space.</a:t>
            </a:r>
            <a:r>
              <a:rPr sz="1100" spc="-20" dirty="0">
                <a:latin typeface="Calibri"/>
                <a:cs typeface="Calibri"/>
              </a:rPr>
              <a:t> It's </a:t>
            </a:r>
            <a:r>
              <a:rPr sz="1100" dirty="0">
                <a:latin typeface="Calibri"/>
                <a:cs typeface="Calibri"/>
              </a:rPr>
              <a:t>often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execution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shellcode,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small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piece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code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payload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the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10" dirty="0">
                <a:latin typeface="Calibri"/>
                <a:cs typeface="Calibri"/>
              </a:rPr>
              <a:t>exploitation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software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vulnerability.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dirty="0">
                <a:latin typeface="Calibri"/>
                <a:cs typeface="Calibri"/>
              </a:rPr>
              <a:t>Here's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basic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outline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how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VirtualAlloc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shellcode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execution:</a:t>
            </a:r>
            <a:endParaRPr sz="11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25"/>
              </a:spcBef>
              <a:buFont typeface="Calibri"/>
              <a:buAutoNum type="arabicPeriod"/>
              <a:tabLst>
                <a:tab pos="469265" algn="l"/>
              </a:tabLst>
            </a:pPr>
            <a:r>
              <a:rPr sz="11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Allocate</a:t>
            </a:r>
            <a:r>
              <a:rPr sz="11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Memory</a:t>
            </a:r>
            <a:r>
              <a:rPr sz="1100" dirty="0">
                <a:latin typeface="Calibri"/>
                <a:cs typeface="Calibri"/>
              </a:rPr>
              <a:t>: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VirtualAlloc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allocate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region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memory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25" dirty="0">
                <a:latin typeface="Calibri"/>
                <a:cs typeface="Calibri"/>
              </a:rPr>
              <a:t> the</a:t>
            </a:r>
            <a:endParaRPr sz="11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30"/>
              </a:spcBef>
            </a:pPr>
            <a:r>
              <a:rPr sz="1100" spc="-10" dirty="0">
                <a:latin typeface="Calibri"/>
                <a:cs typeface="Calibri"/>
              </a:rPr>
              <a:t>PAGE_EXECUTE_READWRITE attribute,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allows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memory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executable.</a:t>
            </a:r>
            <a:endParaRPr sz="11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35"/>
              </a:spcBef>
              <a:buFont typeface="Calibri"/>
              <a:buAutoNum type="arabicPeriod" startAt="2"/>
              <a:tabLst>
                <a:tab pos="469265" algn="l"/>
              </a:tabLst>
            </a:pPr>
            <a:r>
              <a:rPr sz="11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Copy</a:t>
            </a:r>
            <a:r>
              <a:rPr sz="11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Shellcode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Copy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shellcode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allocated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memory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region.</a:t>
            </a:r>
            <a:endParaRPr sz="1100">
              <a:latin typeface="Calibri"/>
              <a:cs typeface="Calibri"/>
            </a:endParaRPr>
          </a:p>
          <a:p>
            <a:pPr marL="469265" marR="63500" indent="-228600">
              <a:lnSpc>
                <a:spcPct val="110000"/>
              </a:lnSpc>
              <a:spcBef>
                <a:spcPts val="795"/>
              </a:spcBef>
              <a:buFont typeface="Calibri"/>
              <a:buAutoNum type="arabicPeriod" startAt="2"/>
              <a:tabLst>
                <a:tab pos="469265" algn="l"/>
              </a:tabLst>
            </a:pP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Execute</a:t>
            </a:r>
            <a:r>
              <a:rPr sz="11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Shellcode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Create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new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thread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starts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execution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address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allocated </a:t>
            </a:r>
            <a:r>
              <a:rPr sz="1100" dirty="0">
                <a:latin typeface="Calibri"/>
                <a:cs typeface="Calibri"/>
              </a:rPr>
              <a:t>memory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region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containing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shellcode.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517260"/>
            <a:ext cx="5778500" cy="1031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1135" algn="ctr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21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Anti–Debug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Technique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used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9700"/>
              </a:lnSpc>
              <a:spcBef>
                <a:spcPts val="805"/>
              </a:spcBef>
            </a:pPr>
            <a:r>
              <a:rPr sz="1100" b="1" dirty="0">
                <a:latin typeface="Calibri"/>
                <a:cs typeface="Calibri"/>
              </a:rPr>
              <a:t>IsDebuggerPresent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Windows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API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checks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if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calling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process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debugged.</a:t>
            </a:r>
            <a:r>
              <a:rPr sz="1100" spc="-20" dirty="0">
                <a:latin typeface="Calibri"/>
                <a:cs typeface="Calibri"/>
              </a:rPr>
              <a:t> It’s </a:t>
            </a:r>
            <a:r>
              <a:rPr sz="1100" dirty="0">
                <a:latin typeface="Calibri"/>
                <a:cs typeface="Calibri"/>
              </a:rPr>
              <a:t>often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anti-</a:t>
            </a:r>
            <a:r>
              <a:rPr sz="1100" dirty="0">
                <a:latin typeface="Calibri"/>
                <a:cs typeface="Calibri"/>
              </a:rPr>
              <a:t>debugging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technique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software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prevent reverse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engineering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tampering. </a:t>
            </a:r>
            <a:r>
              <a:rPr sz="1100" dirty="0">
                <a:latin typeface="Calibri"/>
                <a:cs typeface="Calibri"/>
              </a:rPr>
              <a:t>When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called,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returns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non-</a:t>
            </a:r>
            <a:r>
              <a:rPr sz="1100" dirty="0">
                <a:latin typeface="Calibri"/>
                <a:cs typeface="Calibri"/>
              </a:rPr>
              <a:t>zero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value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(TRUE)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if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debugger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present;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otherwise,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returns</a:t>
            </a:r>
            <a:r>
              <a:rPr sz="1100" spc="-20" dirty="0">
                <a:latin typeface="Calibri"/>
                <a:cs typeface="Calibri"/>
              </a:rPr>
              <a:t> zero </a:t>
            </a:r>
            <a:r>
              <a:rPr sz="1100" spc="-10" dirty="0">
                <a:latin typeface="Calibri"/>
                <a:cs typeface="Calibri"/>
              </a:rPr>
              <a:t>(FALSE).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66542" y="8585454"/>
            <a:ext cx="263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22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Capturing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Screenshot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of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machine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075" y="3364991"/>
            <a:ext cx="4286250" cy="20567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7875" y="6946392"/>
            <a:ext cx="3381375" cy="15424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8180"/>
            <a:ext cx="5913120" cy="76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560">
              <a:lnSpc>
                <a:spcPct val="11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RtlCaptureContext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Windows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API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captures the</a:t>
            </a:r>
            <a:r>
              <a:rPr sz="1100" spc="-10" dirty="0">
                <a:latin typeface="Calibri"/>
                <a:cs typeface="Calibri"/>
              </a:rPr>
              <a:t> context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calling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thread.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10" dirty="0">
                <a:latin typeface="Calibri"/>
                <a:cs typeface="Calibri"/>
              </a:rPr>
              <a:t> retrieves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context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record,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includes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processor-</a:t>
            </a:r>
            <a:r>
              <a:rPr sz="1100" dirty="0">
                <a:latin typeface="Calibri"/>
                <a:cs typeface="Calibri"/>
              </a:rPr>
              <a:t>specific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register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data,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such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instruction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pointer,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9100"/>
              </a:lnSpc>
              <a:spcBef>
                <a:spcPts val="10"/>
              </a:spcBef>
            </a:pPr>
            <a:r>
              <a:rPr sz="1100" dirty="0">
                <a:latin typeface="Calibri"/>
                <a:cs typeface="Calibri"/>
              </a:rPr>
              <a:t>stack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pointer,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other</a:t>
            </a:r>
            <a:r>
              <a:rPr sz="1100" spc="-10" dirty="0">
                <a:latin typeface="Calibri"/>
                <a:cs typeface="Calibri"/>
              </a:rPr>
              <a:t> registers.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often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debugging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exception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handling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get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snapshot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current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state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CPU.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048126"/>
            <a:ext cx="5934075" cy="1030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 algn="ctr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23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 </a:t>
            </a:r>
            <a:r>
              <a:rPr sz="1100" b="1" spc="-10" dirty="0">
                <a:latin typeface="Calibri"/>
                <a:cs typeface="Calibri"/>
              </a:rPr>
              <a:t>Extract </a:t>
            </a:r>
            <a:r>
              <a:rPr sz="1100" b="1" dirty="0">
                <a:latin typeface="Calibri"/>
                <a:cs typeface="Calibri"/>
              </a:rPr>
              <a:t>OS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Specifications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9700"/>
              </a:lnSpc>
              <a:spcBef>
                <a:spcPts val="800"/>
              </a:spcBef>
            </a:pPr>
            <a:r>
              <a:rPr sz="1100" b="1" spc="-10" dirty="0">
                <a:latin typeface="Calibri"/>
                <a:cs typeface="Calibri"/>
              </a:rPr>
              <a:t>GetStartupInfoW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 Windows API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retrieves </a:t>
            </a:r>
            <a:r>
              <a:rPr sz="1100" dirty="0">
                <a:latin typeface="Calibri"/>
                <a:cs typeface="Calibri"/>
              </a:rPr>
              <a:t>the startup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information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calling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process.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information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passed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process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operating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system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when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process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created.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It's </a:t>
            </a:r>
            <a:r>
              <a:rPr sz="1100" dirty="0">
                <a:latin typeface="Calibri"/>
                <a:cs typeface="Calibri"/>
              </a:rPr>
              <a:t>commonly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access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startup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parameters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process,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such as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window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position,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size,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and </a:t>
            </a:r>
            <a:r>
              <a:rPr sz="1100" spc="-10" dirty="0">
                <a:latin typeface="Calibri"/>
                <a:cs typeface="Calibri"/>
              </a:rPr>
              <a:t>handles.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934581"/>
            <a:ext cx="5969000" cy="1869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24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Internal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functions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used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by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25" dirty="0">
                <a:latin typeface="Calibri"/>
                <a:cs typeface="Calibri"/>
              </a:rPr>
              <a:t>CRT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9800"/>
              </a:lnSpc>
              <a:spcBef>
                <a:spcPts val="795"/>
              </a:spcBef>
            </a:pPr>
            <a:r>
              <a:rPr sz="1100" b="1" spc="-10" dirty="0">
                <a:latin typeface="Calibri"/>
                <a:cs typeface="Calibri"/>
              </a:rPr>
              <a:t>UpdateLocInfo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UpdateMBCInfo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internal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Microsoft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Runtime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Library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(CRT)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update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locale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multibyte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character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information,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respectively.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These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typically</a:t>
            </a:r>
            <a:r>
              <a:rPr sz="1100" spc="-20" dirty="0">
                <a:latin typeface="Calibri"/>
                <a:cs typeface="Calibri"/>
              </a:rPr>
              <a:t> used </a:t>
            </a:r>
            <a:r>
              <a:rPr sz="1100" dirty="0">
                <a:latin typeface="Calibri"/>
                <a:cs typeface="Calibri"/>
              </a:rPr>
              <a:t>directly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applications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part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CRT's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internal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mechanisms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handle</a:t>
            </a:r>
            <a:r>
              <a:rPr sz="1100" spc="-10" dirty="0">
                <a:latin typeface="Calibri"/>
                <a:cs typeface="Calibri"/>
              </a:rPr>
              <a:t> locale-</a:t>
            </a:r>
            <a:r>
              <a:rPr sz="1100" dirty="0">
                <a:latin typeface="Calibri"/>
                <a:cs typeface="Calibri"/>
              </a:rPr>
              <a:t>specific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and </a:t>
            </a:r>
            <a:r>
              <a:rPr sz="1100" dirty="0">
                <a:latin typeface="Calibri"/>
                <a:cs typeface="Calibri"/>
              </a:rPr>
              <a:t>multibyte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character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set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(MBCS)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operations.</a:t>
            </a:r>
            <a:endParaRPr sz="1100">
              <a:latin typeface="Calibri"/>
              <a:cs typeface="Calibri"/>
            </a:endParaRPr>
          </a:p>
          <a:p>
            <a:pPr marL="469265" marR="16510" indent="-228600">
              <a:lnSpc>
                <a:spcPct val="110000"/>
              </a:lnSpc>
              <a:spcBef>
                <a:spcPts val="805"/>
              </a:spcBef>
            </a:pPr>
            <a:r>
              <a:rPr sz="1100" dirty="0">
                <a:latin typeface="Calibri"/>
                <a:cs typeface="Calibri"/>
              </a:rPr>
              <a:t>1.</a:t>
            </a:r>
            <a:r>
              <a:rPr sz="1100" spc="215" dirty="0">
                <a:latin typeface="Calibri"/>
                <a:cs typeface="Calibri"/>
              </a:rPr>
              <a:t>  </a:t>
            </a:r>
            <a:r>
              <a:rPr sz="1100" b="1" spc="-10" dirty="0">
                <a:latin typeface="Calibri"/>
                <a:cs typeface="Calibri"/>
              </a:rPr>
              <a:t>UpdateLocInfo</a:t>
            </a:r>
            <a:r>
              <a:rPr sz="1100" spc="-10" dirty="0">
                <a:latin typeface="Calibri"/>
                <a:cs typeface="Calibri"/>
              </a:rPr>
              <a:t>: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updates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locale</a:t>
            </a:r>
            <a:r>
              <a:rPr sz="1100" spc="-10" dirty="0">
                <a:latin typeface="Calibri"/>
                <a:cs typeface="Calibri"/>
              </a:rPr>
              <a:t> information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CRT. </a:t>
            </a:r>
            <a:r>
              <a:rPr sz="1100" dirty="0">
                <a:latin typeface="Calibri"/>
                <a:cs typeface="Calibri"/>
              </a:rPr>
              <a:t>Locale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information </a:t>
            </a:r>
            <a:r>
              <a:rPr sz="1100" dirty="0">
                <a:latin typeface="Calibri"/>
                <a:cs typeface="Calibri"/>
              </a:rPr>
              <a:t>includes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settings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such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date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time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formats,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currency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symbols,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other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regional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settings.</a:t>
            </a:r>
            <a:endParaRPr sz="1100">
              <a:latin typeface="Calibri"/>
              <a:cs typeface="Calibri"/>
            </a:endParaRPr>
          </a:p>
          <a:p>
            <a:pPr marL="469265" marR="137160">
              <a:lnSpc>
                <a:spcPts val="1450"/>
              </a:lnSpc>
              <a:spcBef>
                <a:spcPts val="60"/>
              </a:spcBef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10" dirty="0">
                <a:latin typeface="Calibri"/>
                <a:cs typeface="Calibri"/>
              </a:rPr>
              <a:t> information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provide</a:t>
            </a:r>
            <a:r>
              <a:rPr sz="1100" spc="-10" dirty="0">
                <a:latin typeface="Calibri"/>
                <a:cs typeface="Calibri"/>
              </a:rPr>
              <a:t> locale-</a:t>
            </a:r>
            <a:r>
              <a:rPr sz="1100" dirty="0">
                <a:latin typeface="Calibri"/>
                <a:cs typeface="Calibri"/>
              </a:rPr>
              <a:t>specific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behavior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functions</a:t>
            </a:r>
            <a:r>
              <a:rPr sz="1100" spc="-10" dirty="0">
                <a:latin typeface="Calibri"/>
                <a:cs typeface="Calibri"/>
              </a:rPr>
              <a:t> like </a:t>
            </a:r>
            <a:r>
              <a:rPr sz="1100" spc="-20" dirty="0">
                <a:latin typeface="Calibri"/>
                <a:cs typeface="Calibri"/>
              </a:rPr>
              <a:t>printf,</a:t>
            </a:r>
            <a:r>
              <a:rPr sz="1100" spc="-10" dirty="0">
                <a:latin typeface="Calibri"/>
                <a:cs typeface="Calibri"/>
              </a:rPr>
              <a:t> scanf,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others.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3575" y="2037714"/>
            <a:ext cx="3895725" cy="914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2250" y="4476241"/>
            <a:ext cx="2247900" cy="23621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8180"/>
            <a:ext cx="5795645" cy="141541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229"/>
              </a:spcBef>
            </a:pPr>
            <a:r>
              <a:rPr sz="1100" dirty="0">
                <a:latin typeface="Calibri"/>
                <a:cs typeface="Calibri"/>
              </a:rPr>
              <a:t>2.</a:t>
            </a:r>
            <a:r>
              <a:rPr sz="1100" spc="225" dirty="0">
                <a:latin typeface="Calibri"/>
                <a:cs typeface="Calibri"/>
              </a:rPr>
              <a:t>  </a:t>
            </a:r>
            <a:r>
              <a:rPr sz="1100" b="1" spc="-10" dirty="0">
                <a:latin typeface="Calibri"/>
                <a:cs typeface="Calibri"/>
              </a:rPr>
              <a:t>UpdateMBCInfo</a:t>
            </a:r>
            <a:r>
              <a:rPr sz="1100" spc="-10" dirty="0">
                <a:latin typeface="Calibri"/>
                <a:cs typeface="Calibri"/>
              </a:rPr>
              <a:t>: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 function updates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multibyte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character </a:t>
            </a:r>
            <a:r>
              <a:rPr sz="1100" spc="-10" dirty="0">
                <a:latin typeface="Calibri"/>
                <a:cs typeface="Calibri"/>
              </a:rPr>
              <a:t>information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CRT.</a:t>
            </a:r>
            <a:endParaRPr sz="11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30"/>
              </a:spcBef>
            </a:pPr>
            <a:r>
              <a:rPr sz="1100" dirty="0">
                <a:latin typeface="Calibri"/>
                <a:cs typeface="Calibri"/>
              </a:rPr>
              <a:t>Multibyte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character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sets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represent characters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languages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have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more</a:t>
            </a:r>
            <a:endParaRPr sz="1100">
              <a:latin typeface="Calibri"/>
              <a:cs typeface="Calibri"/>
            </a:endParaRPr>
          </a:p>
          <a:p>
            <a:pPr marL="469265" marR="5080">
              <a:lnSpc>
                <a:spcPct val="109100"/>
              </a:lnSpc>
              <a:spcBef>
                <a:spcPts val="15"/>
              </a:spcBef>
            </a:pPr>
            <a:r>
              <a:rPr sz="1100" dirty="0">
                <a:latin typeface="Calibri"/>
                <a:cs typeface="Calibri"/>
              </a:rPr>
              <a:t>characters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-10" dirty="0">
                <a:latin typeface="Calibri"/>
                <a:cs typeface="Calibri"/>
              </a:rPr>
              <a:t> represented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single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byte.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information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 </a:t>
            </a:r>
            <a:r>
              <a:rPr sz="1100" spc="-10" dirty="0">
                <a:latin typeface="Calibri"/>
                <a:cs typeface="Calibri"/>
              </a:rPr>
              <a:t>correctly </a:t>
            </a:r>
            <a:r>
              <a:rPr sz="1100" dirty="0">
                <a:latin typeface="Calibri"/>
                <a:cs typeface="Calibri"/>
              </a:rPr>
              <a:t>handle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multibyte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character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input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output.</a:t>
            </a:r>
            <a:endParaRPr sz="1100">
              <a:latin typeface="Calibri"/>
              <a:cs typeface="Calibri"/>
            </a:endParaRPr>
          </a:p>
          <a:p>
            <a:pPr marL="12700" marR="10160">
              <a:lnSpc>
                <a:spcPct val="109500"/>
              </a:lnSpc>
              <a:spcBef>
                <a:spcPts val="810"/>
              </a:spcBef>
            </a:pPr>
            <a:r>
              <a:rPr sz="1100" dirty="0">
                <a:latin typeface="Calibri"/>
                <a:cs typeface="Calibri"/>
              </a:rPr>
              <a:t>These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part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internal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workings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documented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direct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</a:t>
            </a:r>
            <a:r>
              <a:rPr sz="1100" spc="-25" dirty="0">
                <a:latin typeface="Calibri"/>
                <a:cs typeface="Calibri"/>
              </a:rPr>
              <a:t> by </a:t>
            </a:r>
            <a:r>
              <a:rPr sz="1100" dirty="0">
                <a:latin typeface="Calibri"/>
                <a:cs typeface="Calibri"/>
              </a:rPr>
              <a:t>applications.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Instead,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applications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should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standard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locale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multibyte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character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functions </a:t>
            </a:r>
            <a:r>
              <a:rPr sz="1100" dirty="0">
                <a:latin typeface="Calibri"/>
                <a:cs typeface="Calibri"/>
              </a:rPr>
              <a:t>provided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30" dirty="0">
                <a:latin typeface="Calibri"/>
                <a:cs typeface="Calibri"/>
              </a:rPr>
              <a:t>CRT,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such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setlocale,</a:t>
            </a:r>
            <a:r>
              <a:rPr sz="1100" spc="-10" dirty="0">
                <a:latin typeface="Calibri"/>
                <a:cs typeface="Calibri"/>
              </a:rPr>
              <a:t> mbstowcs,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wcstombs.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282823"/>
            <a:ext cx="4589780" cy="478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015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25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Chinese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Language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Used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for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Login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Configuration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dirty="0">
                <a:latin typeface="Calibri"/>
                <a:cs typeface="Calibri"/>
              </a:rPr>
              <a:t>Login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Configuration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website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been located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IDA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code</a:t>
            </a:r>
            <a:r>
              <a:rPr sz="1100" spc="-10" dirty="0">
                <a:latin typeface="Calibri"/>
                <a:cs typeface="Calibri"/>
              </a:rPr>
              <a:t> base.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463664"/>
            <a:ext cx="5644515" cy="2664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2580" algn="ctr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26-</a:t>
            </a:r>
            <a:r>
              <a:rPr sz="1100" b="1" spc="-10" dirty="0">
                <a:latin typeface="Calibri"/>
                <a:cs typeface="Calibri"/>
              </a:rPr>
              <a:t> Registry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Entries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800"/>
              </a:spcBef>
            </a:pP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RegOpenKeyExW</a:t>
            </a:r>
            <a:r>
              <a:rPr sz="1100" spc="-10" dirty="0">
                <a:latin typeface="Calibri"/>
                <a:cs typeface="Calibri"/>
              </a:rPr>
              <a:t>: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opens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specified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registry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key.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allows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you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access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key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and </a:t>
            </a:r>
            <a:r>
              <a:rPr sz="1100" dirty="0">
                <a:latin typeface="Calibri"/>
                <a:cs typeface="Calibri"/>
              </a:rPr>
              <a:t>perform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operations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 </a:t>
            </a:r>
            <a:r>
              <a:rPr sz="1100" spc="-25" dirty="0">
                <a:latin typeface="Calibri"/>
                <a:cs typeface="Calibri"/>
              </a:rPr>
              <a:t>it.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RegDeleteValueW</a:t>
            </a:r>
            <a:r>
              <a:rPr sz="1100" spc="-10" dirty="0">
                <a:latin typeface="Calibri"/>
                <a:cs typeface="Calibri"/>
              </a:rPr>
              <a:t>: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removes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named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value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specified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registry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key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Conversion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1100" b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Code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</a:t>
            </a:r>
            <a:r>
              <a:rPr sz="1100" b="1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C++:-</a:t>
            </a:r>
            <a:endParaRPr sz="1100">
              <a:latin typeface="Calibri"/>
              <a:cs typeface="Calibri"/>
            </a:endParaRPr>
          </a:p>
          <a:p>
            <a:pPr marL="12700" marR="4356100">
              <a:lnSpc>
                <a:spcPct val="170000"/>
              </a:lnSpc>
              <a:spcBef>
                <a:spcPts val="10"/>
              </a:spcBef>
            </a:pPr>
            <a:r>
              <a:rPr sz="1100" dirty="0">
                <a:latin typeface="Calibri"/>
                <a:cs typeface="Calibri"/>
              </a:rPr>
              <a:t>#include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&lt;windows.h&gt; </a:t>
            </a:r>
            <a:r>
              <a:rPr sz="1100" dirty="0">
                <a:latin typeface="Calibri"/>
                <a:cs typeface="Calibri"/>
              </a:rPr>
              <a:t>#include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&lt;iostream&gt;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100">
              <a:latin typeface="Calibri"/>
              <a:cs typeface="Calibri"/>
            </a:endParaRPr>
          </a:p>
          <a:p>
            <a:pPr marL="140335" marR="4855845" indent="-128270">
              <a:lnSpc>
                <a:spcPct val="170900"/>
              </a:lnSpc>
            </a:pPr>
            <a:r>
              <a:rPr sz="1100" dirty="0">
                <a:latin typeface="Calibri"/>
                <a:cs typeface="Calibri"/>
              </a:rPr>
              <a:t>int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main()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{</a:t>
            </a:r>
            <a:r>
              <a:rPr sz="1100" dirty="0">
                <a:latin typeface="Calibri"/>
                <a:cs typeface="Calibri"/>
              </a:rPr>
              <a:t> HKEY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hKey;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691510"/>
            <a:ext cx="5943600" cy="4857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90800" y="4158996"/>
            <a:ext cx="2743200" cy="21809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8180"/>
            <a:ext cx="5673725" cy="4107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6364">
              <a:lnSpc>
                <a:spcPct val="110000"/>
              </a:lnSpc>
              <a:spcBef>
                <a:spcPts val="100"/>
              </a:spcBef>
            </a:pPr>
            <a:r>
              <a:rPr sz="1100" dirty="0">
                <a:latin typeface="Calibri"/>
                <a:cs typeface="Calibri"/>
              </a:rPr>
              <a:t>LONG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result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RegOpenKeyExW(HKEY_CURRENT_USER,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L"Software\\MyApp",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0,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KEY_SET_VALUE, &amp;hKey);</a:t>
            </a:r>
            <a:endParaRPr sz="110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  <a:spcBef>
                <a:spcPts val="919"/>
              </a:spcBef>
            </a:pPr>
            <a:r>
              <a:rPr sz="1100" dirty="0">
                <a:latin typeface="Calibri"/>
                <a:cs typeface="Calibri"/>
              </a:rPr>
              <a:t>if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(result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== </a:t>
            </a:r>
            <a:r>
              <a:rPr sz="1100" spc="-10" dirty="0">
                <a:latin typeface="Calibri"/>
                <a:cs typeface="Calibri"/>
              </a:rPr>
              <a:t>ERROR_SUCCESS)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266700" marR="2805430">
              <a:lnSpc>
                <a:spcPct val="170000"/>
              </a:lnSpc>
              <a:spcBef>
                <a:spcPts val="15"/>
              </a:spcBef>
            </a:pPr>
            <a:r>
              <a:rPr sz="1100" dirty="0">
                <a:latin typeface="Calibri"/>
                <a:cs typeface="Calibri"/>
              </a:rPr>
              <a:t>result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RegDeleteValueW(hKey,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L"MyValue"); </a:t>
            </a:r>
            <a:r>
              <a:rPr sz="1100" dirty="0">
                <a:latin typeface="Calibri"/>
                <a:cs typeface="Calibri"/>
              </a:rPr>
              <a:t>if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(result ==</a:t>
            </a:r>
            <a:r>
              <a:rPr sz="1100" spc="-10" dirty="0">
                <a:latin typeface="Calibri"/>
                <a:cs typeface="Calibri"/>
              </a:rPr>
              <a:t> ERROR_SUCCESS)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393065">
              <a:lnSpc>
                <a:spcPct val="100000"/>
              </a:lnSpc>
              <a:spcBef>
                <a:spcPts val="925"/>
              </a:spcBef>
            </a:pPr>
            <a:r>
              <a:rPr sz="1100" spc="-10" dirty="0">
                <a:latin typeface="Calibri"/>
                <a:cs typeface="Calibri"/>
              </a:rPr>
              <a:t>std::wcout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&lt;&lt;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L"Registry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value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deleted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successfully."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&lt;&lt;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std::endl;</a:t>
            </a:r>
            <a:endParaRPr sz="11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alibri"/>
                <a:cs typeface="Calibri"/>
              </a:rPr>
              <a:t>}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else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393065">
              <a:lnSpc>
                <a:spcPct val="100000"/>
              </a:lnSpc>
              <a:spcBef>
                <a:spcPts val="925"/>
              </a:spcBef>
            </a:pPr>
            <a:r>
              <a:rPr sz="1100" spc="-10" dirty="0">
                <a:latin typeface="Calibri"/>
                <a:cs typeface="Calibri"/>
              </a:rPr>
              <a:t>std::wcout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&lt;&lt;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L"Failed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delete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registry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value.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Error: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"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&lt;&lt;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result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&lt;&lt;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std::endl;</a:t>
            </a:r>
            <a:endParaRPr sz="11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935"/>
              </a:spcBef>
            </a:pPr>
            <a:r>
              <a:rPr sz="1100" spc="-50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925"/>
              </a:spcBef>
            </a:pPr>
            <a:r>
              <a:rPr sz="1100" spc="-10" dirty="0">
                <a:latin typeface="Calibri"/>
                <a:cs typeface="Calibri"/>
              </a:rPr>
              <a:t>RegCloseKey(hKey);</a:t>
            </a:r>
            <a:endParaRPr sz="110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alibri"/>
                <a:cs typeface="Calibri"/>
              </a:rPr>
              <a:t>}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else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{</a:t>
            </a:r>
            <a:endParaRPr sz="11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925"/>
              </a:spcBef>
            </a:pPr>
            <a:r>
              <a:rPr sz="1100" spc="-10" dirty="0">
                <a:latin typeface="Calibri"/>
                <a:cs typeface="Calibri"/>
              </a:rPr>
              <a:t>std::wcout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&lt;&lt;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L"Failed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open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registry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35" dirty="0">
                <a:latin typeface="Calibri"/>
                <a:cs typeface="Calibri"/>
              </a:rPr>
              <a:t>key.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Error: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"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&lt;&lt;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result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&lt;&lt;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std::endl;</a:t>
            </a:r>
            <a:endParaRPr sz="110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  <a:spcBef>
                <a:spcPts val="925"/>
              </a:spcBef>
            </a:pPr>
            <a:r>
              <a:rPr sz="1100" spc="-50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  <a:p>
            <a:pPr marL="140335">
              <a:lnSpc>
                <a:spcPct val="100000"/>
              </a:lnSpc>
              <a:spcBef>
                <a:spcPts val="935"/>
              </a:spcBef>
            </a:pPr>
            <a:r>
              <a:rPr sz="1100" spc="-10" dirty="0">
                <a:latin typeface="Calibri"/>
                <a:cs typeface="Calibri"/>
              </a:rPr>
              <a:t>return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0;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50" dirty="0">
                <a:latin typeface="Calibri"/>
                <a:cs typeface="Calibri"/>
              </a:rPr>
              <a:t>}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564248"/>
            <a:ext cx="5776595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4945" algn="ctr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27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swprintfw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function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for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dumping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file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above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figure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show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dumping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file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temp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file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also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create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directory.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ts val="1450"/>
              </a:lnSpc>
              <a:spcBef>
                <a:spcPts val="60"/>
              </a:spcBef>
            </a:pPr>
            <a:r>
              <a:rPr sz="1100" dirty="0">
                <a:latin typeface="Calibri"/>
                <a:cs typeface="Calibri"/>
              </a:rPr>
              <a:t>swprintf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format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data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write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file,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though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it's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commonly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dumping </a:t>
            </a:r>
            <a:r>
              <a:rPr sz="1100" dirty="0">
                <a:latin typeface="Calibri"/>
                <a:cs typeface="Calibri"/>
              </a:rPr>
              <a:t>binary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data.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purpose,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like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fwrite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suitable.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However, </a:t>
            </a:r>
            <a:r>
              <a:rPr sz="1100" spc="-10" dirty="0">
                <a:latin typeface="Calibri"/>
                <a:cs typeface="Calibri"/>
              </a:rPr>
              <a:t>swprintf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handy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1100" dirty="0">
                <a:latin typeface="Calibri"/>
                <a:cs typeface="Calibri"/>
              </a:rPr>
              <a:t>for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creating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formatted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text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output.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0225" y="5382895"/>
            <a:ext cx="4171950" cy="10763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33800" y="8002910"/>
            <a:ext cx="295275" cy="54253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925951"/>
            <a:ext cx="5389245" cy="478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8346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28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Infected Victims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100" dirty="0">
                <a:latin typeface="Calibri"/>
                <a:cs typeface="Calibri"/>
              </a:rPr>
              <a:t>By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searching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through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IDA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able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extract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few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victims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10" dirty="0">
                <a:latin typeface="Calibri"/>
                <a:cs typeface="Calibri"/>
              </a:rPr>
              <a:t> were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infected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RAT.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765417"/>
            <a:ext cx="5850890" cy="848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8745" algn="ctr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29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Screencast </a:t>
            </a:r>
            <a:r>
              <a:rPr sz="1100" b="1" dirty="0">
                <a:latin typeface="Calibri"/>
                <a:cs typeface="Calibri"/>
              </a:rPr>
              <a:t>and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joblist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PDB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path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alibri"/>
                <a:cs typeface="Calibri"/>
              </a:rPr>
              <a:t>Creating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screencast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involves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recording </a:t>
            </a:r>
            <a:r>
              <a:rPr sz="1100" dirty="0">
                <a:latin typeface="Calibri"/>
                <a:cs typeface="Calibri"/>
              </a:rPr>
              <a:t>your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screen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activity,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along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optional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audio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narration,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to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9100"/>
              </a:lnSpc>
              <a:spcBef>
                <a:spcPts val="15"/>
              </a:spcBef>
            </a:pPr>
            <a:r>
              <a:rPr sz="1100" dirty="0">
                <a:latin typeface="Calibri"/>
                <a:cs typeface="Calibri"/>
              </a:rPr>
              <a:t>create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video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tutorial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10" dirty="0">
                <a:latin typeface="Calibri"/>
                <a:cs typeface="Calibri"/>
              </a:rPr>
              <a:t> presentation.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also </a:t>
            </a:r>
            <a:r>
              <a:rPr sz="1100" spc="-10" dirty="0">
                <a:latin typeface="Calibri"/>
                <a:cs typeface="Calibri"/>
              </a:rPr>
              <a:t>created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drive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folder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disabling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PDB</a:t>
            </a:r>
            <a:r>
              <a:rPr sz="1100" spc="-10" dirty="0">
                <a:latin typeface="Calibri"/>
                <a:cs typeface="Calibri"/>
              </a:rPr>
              <a:t> installer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contains</a:t>
            </a:r>
            <a:r>
              <a:rPr sz="1100" dirty="0">
                <a:latin typeface="Calibri"/>
                <a:cs typeface="Calibri"/>
              </a:rPr>
              <a:t> PDB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Path.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3678" y="8868867"/>
            <a:ext cx="12261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30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NSIS_ERROR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2125" y="914400"/>
            <a:ext cx="4267200" cy="1066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3325" y="2147744"/>
            <a:ext cx="76200" cy="62814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0600" y="3107486"/>
            <a:ext cx="5791200" cy="72321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1880" y="4802619"/>
            <a:ext cx="5628640" cy="87794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400" y="5965444"/>
            <a:ext cx="5943600" cy="6953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2830" y="8010359"/>
            <a:ext cx="5666740" cy="76191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8180"/>
            <a:ext cx="5870575" cy="5791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NSIS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(Nullsoft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Scriptable Install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System)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error </a:t>
            </a:r>
            <a:r>
              <a:rPr sz="1100" dirty="0">
                <a:latin typeface="Calibri"/>
                <a:cs typeface="Calibri"/>
              </a:rPr>
              <a:t>typically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occurs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when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there's 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issue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the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</a:pPr>
            <a:r>
              <a:rPr sz="1100" dirty="0">
                <a:latin typeface="Calibri"/>
                <a:cs typeface="Calibri"/>
              </a:rPr>
              <a:t>installer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you're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trying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run.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error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indicates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installer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failed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its</a:t>
            </a:r>
            <a:r>
              <a:rPr sz="1100" spc="-10" dirty="0">
                <a:latin typeface="Calibri"/>
                <a:cs typeface="Calibri"/>
              </a:rPr>
              <a:t> self-</a:t>
            </a:r>
            <a:r>
              <a:rPr sz="1100" dirty="0">
                <a:latin typeface="Calibri"/>
                <a:cs typeface="Calibri"/>
              </a:rPr>
              <a:t>check,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means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installation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files might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-10" dirty="0">
                <a:latin typeface="Calibri"/>
                <a:cs typeface="Calibri"/>
              </a:rPr>
              <a:t> corrupted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10" dirty="0">
                <a:latin typeface="Calibri"/>
                <a:cs typeface="Calibri"/>
              </a:rPr>
              <a:t> incomplete.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957830"/>
            <a:ext cx="4381500" cy="480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2295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31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Crypto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are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of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32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sized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numbers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dirty="0">
                <a:latin typeface="Calibri"/>
                <a:cs typeface="Calibri"/>
              </a:rPr>
              <a:t>By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using</a:t>
            </a:r>
            <a:r>
              <a:rPr sz="1100" spc="-20" dirty="0">
                <a:latin typeface="Calibri"/>
                <a:cs typeface="Calibri"/>
              </a:rPr>
              <a:t> YARA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Tool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able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crypto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32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sized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numbers.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398257"/>
            <a:ext cx="3869054" cy="480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1455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32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Operations</a:t>
            </a:r>
            <a:r>
              <a:rPr sz="1100" b="1" dirty="0">
                <a:latin typeface="Calibri"/>
                <a:cs typeface="Calibri"/>
              </a:rPr>
              <a:t> of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25" dirty="0">
                <a:latin typeface="Calibri"/>
                <a:cs typeface="Calibri"/>
              </a:rPr>
              <a:t>RAT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above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operations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performed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RAT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853692"/>
            <a:ext cx="5943600" cy="10071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3835908"/>
            <a:ext cx="5943600" cy="345833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3223386"/>
            <a:ext cx="3761104" cy="480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33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Mutex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for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25" dirty="0">
                <a:latin typeface="Calibri"/>
                <a:cs typeface="Calibri"/>
              </a:rPr>
              <a:t>RAT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100" dirty="0">
                <a:latin typeface="Calibri"/>
                <a:cs typeface="Calibri"/>
              </a:rPr>
              <a:t>Mutex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RAT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–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26f3475fc22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491352"/>
            <a:ext cx="5912485" cy="19710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150" algn="ctr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34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Shim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Logs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800"/>
              </a:spcBef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SepApplyDebugPolicy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function,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called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early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0" dirty="0">
                <a:latin typeface="Calibri"/>
                <a:cs typeface="Calibri"/>
              </a:rPr>
              <a:t> SE_InitializeEngine,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responsible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initializing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some </a:t>
            </a:r>
            <a:r>
              <a:rPr sz="1100" dirty="0">
                <a:latin typeface="Calibri"/>
                <a:cs typeface="Calibri"/>
              </a:rPr>
              <a:t>global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variables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related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logging.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reads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two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environment</a:t>
            </a:r>
            <a:endParaRPr sz="1100">
              <a:latin typeface="Calibri"/>
              <a:cs typeface="Calibri"/>
            </a:endParaRPr>
          </a:p>
          <a:p>
            <a:pPr marL="12700" marR="144780">
              <a:lnSpc>
                <a:spcPts val="1450"/>
              </a:lnSpc>
              <a:spcBef>
                <a:spcPts val="60"/>
              </a:spcBef>
            </a:pPr>
            <a:r>
              <a:rPr sz="1100" dirty="0">
                <a:latin typeface="Calibri"/>
                <a:cs typeface="Calibri"/>
              </a:rPr>
              <a:t>variables, </a:t>
            </a:r>
            <a:r>
              <a:rPr sz="1100" spc="-10" dirty="0">
                <a:latin typeface="Calibri"/>
                <a:cs typeface="Calibri"/>
              </a:rPr>
              <a:t>SHIM_DEBUG_LEVEL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SHIMENG_DEBUG_LEVEL,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into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global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variables controlling </a:t>
            </a:r>
            <a:r>
              <a:rPr sz="1100" spc="-2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verbosity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shims'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logs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AppHelp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itself's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logs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respectively.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Level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produces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messages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 all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detail </a:t>
            </a:r>
            <a:r>
              <a:rPr sz="1100" dirty="0">
                <a:latin typeface="Calibri"/>
                <a:cs typeface="Calibri"/>
              </a:rPr>
              <a:t>levels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including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"trace."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These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logs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seem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designed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consumption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via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ETW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Trace</a:t>
            </a:r>
            <a:r>
              <a:rPr sz="11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1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Logging</a:t>
            </a:r>
            <a:r>
              <a:rPr sz="1100" dirty="0">
                <a:latin typeface="Calibri"/>
                <a:cs typeface="Calibri"/>
                <a:hlinkClick r:id="rId2"/>
              </a:rPr>
              <a:t>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 was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unable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record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relevant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events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WPR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b="1" dirty="0">
                <a:latin typeface="Calibri"/>
                <a:cs typeface="Calibri"/>
              </a:rPr>
              <a:t>MITRE</a:t>
            </a:r>
            <a:r>
              <a:rPr sz="1100" b="1" spc="-20" dirty="0">
                <a:latin typeface="Calibri"/>
                <a:cs typeface="Calibri"/>
              </a:rPr>
              <a:t> ATT&amp;CK</a:t>
            </a:r>
            <a:r>
              <a:rPr sz="1100" b="1" spc="-10" dirty="0">
                <a:latin typeface="Calibri"/>
                <a:cs typeface="Calibri"/>
              </a:rPr>
              <a:t> Techniques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3050" y="914400"/>
            <a:ext cx="4684268" cy="12414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28951" y="2270886"/>
            <a:ext cx="2714498" cy="857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8750" y="4100195"/>
            <a:ext cx="4914900" cy="6381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6350" y="4863071"/>
            <a:ext cx="5219700" cy="53328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400" y="7574280"/>
            <a:ext cx="5943600" cy="129717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334"/>
            <a:ext cx="5625465" cy="6694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7805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35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MITRE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ATT&amp;CK </a:t>
            </a:r>
            <a:r>
              <a:rPr sz="1100" b="1" spc="-10" dirty="0">
                <a:latin typeface="Calibri"/>
                <a:cs typeface="Calibri"/>
              </a:rPr>
              <a:t>Techniques </a:t>
            </a:r>
            <a:r>
              <a:rPr sz="1100" b="1" dirty="0">
                <a:latin typeface="Calibri"/>
                <a:cs typeface="Calibri"/>
              </a:rPr>
              <a:t>Used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by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25" dirty="0">
                <a:latin typeface="Calibri"/>
                <a:cs typeface="Calibri"/>
              </a:rPr>
              <a:t>RAT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b="1" spc="-20" dirty="0">
                <a:latin typeface="Calibri"/>
                <a:cs typeface="Calibri"/>
              </a:rPr>
              <a:t>IOCs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100" b="1" dirty="0">
                <a:latin typeface="Calibri"/>
                <a:cs typeface="Calibri"/>
              </a:rPr>
              <a:t>IP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Addresses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spc="-10" dirty="0">
                <a:latin typeface="Calibri"/>
                <a:cs typeface="Calibri"/>
              </a:rPr>
              <a:t>31.11.42.02:262</a:t>
            </a:r>
            <a:endParaRPr sz="110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  <a:spcBef>
                <a:spcPts val="925"/>
              </a:spcBef>
            </a:pPr>
            <a:r>
              <a:rPr sz="1100" spc="-10" dirty="0">
                <a:latin typeface="Calibri"/>
                <a:cs typeface="Calibri"/>
              </a:rPr>
              <a:t>1.0.0.721:316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10" dirty="0">
                <a:latin typeface="Calibri"/>
                <a:cs typeface="Calibri"/>
              </a:rPr>
              <a:t>224.0.0.252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spc="-10" dirty="0">
                <a:latin typeface="Calibri"/>
                <a:cs typeface="Calibri"/>
              </a:rPr>
              <a:t>192.168.145.2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10" dirty="0">
                <a:latin typeface="Calibri"/>
                <a:cs typeface="Calibri"/>
              </a:rPr>
              <a:t>65.109.93.125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spc="-10" dirty="0">
                <a:latin typeface="Calibri"/>
                <a:cs typeface="Calibri"/>
              </a:rPr>
              <a:t>8.8.8.8:215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10" dirty="0">
                <a:latin typeface="Calibri"/>
                <a:cs typeface="Calibri"/>
              </a:rPr>
              <a:t>254.27.171.150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(Bogon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IP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Address)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spc="-10" dirty="0">
                <a:latin typeface="Calibri"/>
                <a:cs typeface="Calibri"/>
              </a:rPr>
              <a:t>Mutex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spc="-10" dirty="0">
                <a:latin typeface="Calibri"/>
                <a:cs typeface="Calibri"/>
              </a:rPr>
              <a:t>26f3475fc22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1100">
              <a:latin typeface="Calibri"/>
              <a:cs typeface="Calibri"/>
            </a:endParaRPr>
          </a:p>
          <a:p>
            <a:pPr marL="12700" marR="4293870">
              <a:lnSpc>
                <a:spcPct val="170500"/>
              </a:lnSpc>
              <a:spcBef>
                <a:spcPts val="5"/>
              </a:spcBef>
            </a:pPr>
            <a:r>
              <a:rPr sz="1100" b="1" dirty="0">
                <a:latin typeface="Calibri"/>
                <a:cs typeface="Calibri"/>
              </a:rPr>
              <a:t>Domain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Servers </a:t>
            </a:r>
            <a:r>
              <a:rPr sz="1100" spc="-10" dirty="0">
                <a:latin typeface="Calibri"/>
                <a:cs typeface="Calibri"/>
              </a:rPr>
              <a:t>qq.ouyang770.com ouyang.changle77.com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b="1" spc="-10" dirty="0">
                <a:latin typeface="Calibri"/>
                <a:cs typeface="Calibri"/>
              </a:rPr>
              <a:t>Conclusion</a:t>
            </a:r>
            <a:endParaRPr sz="1500">
              <a:latin typeface="Calibri"/>
              <a:cs typeface="Calibri"/>
            </a:endParaRPr>
          </a:p>
          <a:p>
            <a:pPr marL="12700" marR="161290">
              <a:lnSpc>
                <a:spcPct val="110000"/>
              </a:lnSpc>
              <a:spcBef>
                <a:spcPts val="855"/>
              </a:spcBef>
            </a:pPr>
            <a:r>
              <a:rPr sz="1100" dirty="0">
                <a:latin typeface="Calibri"/>
                <a:cs typeface="Calibri"/>
              </a:rPr>
              <a:t>So,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above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conclude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details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performed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ValleyRAT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found</a:t>
            </a:r>
            <a:r>
              <a:rPr sz="1100" spc="-20" dirty="0">
                <a:latin typeface="Calibri"/>
                <a:cs typeface="Calibri"/>
              </a:rPr>
              <a:t> some </a:t>
            </a:r>
            <a:r>
              <a:rPr sz="1100" spc="-10" dirty="0">
                <a:latin typeface="Calibri"/>
                <a:cs typeface="Calibri"/>
              </a:rPr>
              <a:t>interesting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artifacts and</a:t>
            </a:r>
            <a:r>
              <a:rPr sz="1100" spc="-10" dirty="0">
                <a:latin typeface="Calibri"/>
                <a:cs typeface="Calibri"/>
              </a:rPr>
              <a:t> gathered</a:t>
            </a:r>
            <a:r>
              <a:rPr sz="1100" dirty="0">
                <a:latin typeface="Calibri"/>
                <a:cs typeface="Calibri"/>
              </a:rPr>
              <a:t> a lot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spc="-10" dirty="0">
                <a:latin typeface="Calibri"/>
                <a:cs typeface="Calibri"/>
              </a:rPr>
              <a:t>valuable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information.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0200"/>
              </a:lnSpc>
              <a:spcBef>
                <a:spcPts val="790"/>
              </a:spcBef>
            </a:pPr>
            <a:r>
              <a:rPr sz="1100" dirty="0">
                <a:latin typeface="Calibri"/>
                <a:cs typeface="Calibri"/>
              </a:rPr>
              <a:t>Still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information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been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left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out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samples to</a:t>
            </a:r>
            <a:r>
              <a:rPr sz="1100" spc="-10" dirty="0">
                <a:latin typeface="Calibri"/>
                <a:cs typeface="Calibri"/>
              </a:rPr>
              <a:t> reverse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engineer. </a:t>
            </a:r>
            <a:r>
              <a:rPr sz="1100" dirty="0">
                <a:latin typeface="Calibri"/>
                <a:cs typeface="Calibri"/>
              </a:rPr>
              <a:t>This are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just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few </a:t>
            </a:r>
            <a:r>
              <a:rPr sz="1100" spc="-10" dirty="0">
                <a:latin typeface="Calibri"/>
                <a:cs typeface="Calibri"/>
              </a:rPr>
              <a:t>information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about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RAT.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334"/>
            <a:ext cx="5969635" cy="160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1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Initial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Access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795"/>
              </a:spcBef>
            </a:pPr>
            <a:r>
              <a:rPr sz="1100" dirty="0">
                <a:latin typeface="Calibri"/>
                <a:cs typeface="Calibri"/>
              </a:rPr>
              <a:t>At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Initial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access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malware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open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cd.exe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will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execute</a:t>
            </a:r>
            <a:r>
              <a:rPr sz="1100" spc="2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WebViewHost.exe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background</a:t>
            </a:r>
            <a:r>
              <a:rPr sz="1100" b="1" spc="-10" dirty="0">
                <a:latin typeface="Calibri"/>
                <a:cs typeface="Calibri"/>
              </a:rPr>
              <a:t>,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masqueardes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runs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svchost.exe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located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 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Documents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sections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completely</a:t>
            </a:r>
            <a:endParaRPr sz="1100">
              <a:latin typeface="Calibri"/>
              <a:cs typeface="Calibri"/>
            </a:endParaRPr>
          </a:p>
          <a:p>
            <a:pPr marL="12700" marR="594995">
              <a:lnSpc>
                <a:spcPct val="110000"/>
              </a:lnSpc>
            </a:pPr>
            <a:r>
              <a:rPr sz="1100" dirty="0">
                <a:latin typeface="Calibri"/>
                <a:cs typeface="Calibri"/>
              </a:rPr>
              <a:t>against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norm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svchost.exe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creates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svchost.exe </a:t>
            </a:r>
            <a:r>
              <a:rPr sz="1100" dirty="0">
                <a:latin typeface="Calibri"/>
                <a:cs typeface="Calibri"/>
              </a:rPr>
              <a:t>related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following operations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WriteFile,</a:t>
            </a:r>
            <a:r>
              <a:rPr sz="1100" b="1" dirty="0">
                <a:latin typeface="Calibri"/>
                <a:cs typeface="Calibri"/>
              </a:rPr>
              <a:t> CopyFile,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RegOpenKey,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RegQueryKey</a:t>
            </a:r>
            <a:r>
              <a:rPr sz="1100" b="1" dirty="0">
                <a:latin typeface="Calibri"/>
                <a:cs typeface="Calibri"/>
              </a:rPr>
              <a:t> and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Closehandle.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Dynamic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Analysis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198746"/>
            <a:ext cx="5872480" cy="1317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6520" algn="ctr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Fake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svchost.exe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100" dirty="0">
                <a:latin typeface="Calibri"/>
                <a:cs typeface="Calibri"/>
              </a:rPr>
              <a:t>A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fake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svchost.exe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files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created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runtime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RAT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just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making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noise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creating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</a:pPr>
            <a:r>
              <a:rPr sz="1100" dirty="0">
                <a:latin typeface="Calibri"/>
                <a:cs typeface="Calibri"/>
              </a:rPr>
              <a:t>backdoor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system.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above fig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shows 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svchost.exe</a:t>
            </a:r>
            <a:r>
              <a:rPr sz="1100" dirty="0">
                <a:latin typeface="Calibri"/>
                <a:cs typeface="Calibri"/>
              </a:rPr>
              <a:t> running</a:t>
            </a:r>
            <a:r>
              <a:rPr sz="1100" spc="-10" dirty="0">
                <a:latin typeface="Calibri"/>
                <a:cs typeface="Calibri"/>
              </a:rPr>
              <a:t> simultaneously,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 Local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service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very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suspicious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because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afterwards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Querying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Registry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values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and </a:t>
            </a:r>
            <a:r>
              <a:rPr sz="1100" dirty="0">
                <a:latin typeface="Calibri"/>
                <a:cs typeface="Calibri"/>
              </a:rPr>
              <a:t>trying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access</a:t>
            </a:r>
            <a:r>
              <a:rPr sz="1100" spc="-10" dirty="0">
                <a:latin typeface="Calibri"/>
                <a:cs typeface="Calibri"/>
              </a:rPr>
              <a:t> keys.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following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Parent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IDs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create </a:t>
            </a:r>
            <a:r>
              <a:rPr sz="1100" dirty="0">
                <a:latin typeface="Calibri"/>
                <a:cs typeface="Calibri"/>
              </a:rPr>
              <a:t>noise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overshadow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backdoor:-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b="1" dirty="0">
                <a:latin typeface="Calibri"/>
                <a:cs typeface="Calibri"/>
              </a:rPr>
              <a:t>1696,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1736,</a:t>
            </a:r>
            <a:r>
              <a:rPr sz="1100" b="1" spc="-5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1752,</a:t>
            </a:r>
            <a:r>
              <a:rPr sz="1100" b="1" spc="-5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1768,</a:t>
            </a:r>
            <a:r>
              <a:rPr sz="1100" b="1" spc="-5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1780,</a:t>
            </a:r>
            <a:r>
              <a:rPr sz="1100" b="1" spc="-5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1792,</a:t>
            </a:r>
            <a:r>
              <a:rPr sz="1100" b="1" spc="-5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1896,</a:t>
            </a:r>
            <a:r>
              <a:rPr sz="1100" b="1" spc="-55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1996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2401823"/>
            <a:ext cx="5943600" cy="1701800"/>
            <a:chOff x="914400" y="2401823"/>
            <a:chExt cx="5943600" cy="1701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2609087"/>
              <a:ext cx="5943600" cy="149402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07179" y="2401823"/>
              <a:ext cx="822198" cy="52654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78808" y="2410967"/>
              <a:ext cx="998982" cy="56159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26992" y="2598419"/>
              <a:ext cx="1122426" cy="16840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1103" y="2586227"/>
              <a:ext cx="901446" cy="3025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81626"/>
            <a:ext cx="5772785" cy="847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485" algn="ctr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Fig 3</a:t>
            </a:r>
            <a:r>
              <a:rPr sz="1100" b="1" spc="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Operations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performed</a:t>
            </a:r>
            <a:r>
              <a:rPr sz="1100" b="1" dirty="0">
                <a:latin typeface="Calibri"/>
                <a:cs typeface="Calibri"/>
              </a:rPr>
              <a:t> by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the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spc="-25" dirty="0">
                <a:latin typeface="Calibri"/>
                <a:cs typeface="Calibri"/>
              </a:rPr>
              <a:t>RAT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790"/>
              </a:spcBef>
            </a:pPr>
            <a:r>
              <a:rPr sz="1100" dirty="0">
                <a:latin typeface="Calibri"/>
                <a:cs typeface="Calibri"/>
              </a:rPr>
              <a:t>All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operations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performed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RAT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what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control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access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got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over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victim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system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by </a:t>
            </a:r>
            <a:r>
              <a:rPr sz="1100" dirty="0">
                <a:latin typeface="Calibri"/>
                <a:cs typeface="Calibri"/>
              </a:rPr>
              <a:t>performing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 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operations</a:t>
            </a:r>
            <a:r>
              <a:rPr sz="1100" dirty="0">
                <a:latin typeface="Calibri"/>
                <a:cs typeface="Calibri"/>
              </a:rPr>
              <a:t> in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victim’s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system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got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hold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 a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 </a:t>
            </a:r>
            <a:r>
              <a:rPr sz="1100" b="1" spc="-10" dirty="0">
                <a:latin typeface="Calibri"/>
                <a:cs typeface="Calibri"/>
              </a:rPr>
              <a:t>keys, </a:t>
            </a:r>
            <a:r>
              <a:rPr sz="1100" b="1" dirty="0">
                <a:latin typeface="Calibri"/>
                <a:cs typeface="Calibri"/>
              </a:rPr>
              <a:t>semaphores,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mutexes, </a:t>
            </a:r>
            <a:r>
              <a:rPr sz="1100" b="1" spc="-20" dirty="0">
                <a:latin typeface="Calibri"/>
                <a:cs typeface="Calibri"/>
              </a:rPr>
              <a:t>etc.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436357"/>
            <a:ext cx="5585460" cy="847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8345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4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Membership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Group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Joining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9500"/>
              </a:lnSpc>
              <a:spcBef>
                <a:spcPts val="815"/>
              </a:spcBef>
            </a:pPr>
            <a:r>
              <a:rPr sz="1100" dirty="0">
                <a:latin typeface="Calibri"/>
                <a:cs typeface="Calibri"/>
              </a:rPr>
              <a:t>By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running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Wireshark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10" dirty="0">
                <a:latin typeface="Calibri"/>
                <a:cs typeface="Calibri"/>
              </a:rPr>
              <a:t> Interesting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comes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up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there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IP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224.0.0.252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redirects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a</a:t>
            </a:r>
            <a:r>
              <a:rPr sz="1100" dirty="0">
                <a:latin typeface="Calibri"/>
                <a:cs typeface="Calibri"/>
              </a:rPr>
              <a:t> joining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group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membership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account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website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down.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IP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redirects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86 </a:t>
            </a:r>
            <a:r>
              <a:rPr sz="1100" spc="-25" dirty="0">
                <a:latin typeface="Calibri"/>
                <a:cs typeface="Calibri"/>
              </a:rPr>
              <a:t>IP </a:t>
            </a:r>
            <a:r>
              <a:rPr sz="1100" dirty="0">
                <a:latin typeface="Calibri"/>
                <a:cs typeface="Calibri"/>
              </a:rPr>
              <a:t>addresses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after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searching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fofa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search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engine.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257" y="914400"/>
            <a:ext cx="4162425" cy="31623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542796" y="5911977"/>
            <a:ext cx="4686300" cy="1428750"/>
            <a:chOff x="1542796" y="5911977"/>
            <a:chExt cx="4686300" cy="142875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2796" y="5911977"/>
              <a:ext cx="4686300" cy="14287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4332" y="5989320"/>
              <a:ext cx="4197858" cy="3787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810258"/>
            <a:ext cx="5908040" cy="846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" algn="ctr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5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Payload Downloader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9500"/>
              </a:lnSpc>
              <a:spcBef>
                <a:spcPts val="800"/>
              </a:spcBef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RAT </a:t>
            </a:r>
            <a:r>
              <a:rPr sz="1100" dirty="0">
                <a:latin typeface="Calibri"/>
                <a:cs typeface="Calibri"/>
              </a:rPr>
              <a:t>downloads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payloads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system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MpSigStub.exe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authentic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process</a:t>
            </a:r>
            <a:r>
              <a:rPr sz="1100" spc="-25" dirty="0">
                <a:latin typeface="Calibri"/>
                <a:cs typeface="Calibri"/>
              </a:rPr>
              <a:t> of </a:t>
            </a:r>
            <a:r>
              <a:rPr sz="1100" dirty="0">
                <a:latin typeface="Calibri"/>
                <a:cs typeface="Calibri"/>
              </a:rPr>
              <a:t>windows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malware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protection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bypasses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passes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fake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updates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after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malware protection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Windows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Users,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turn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downloads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payload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system.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511422"/>
            <a:ext cx="570484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algn="ctr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6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Triggering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Reboot</a:t>
            </a:r>
            <a:endParaRPr sz="11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940"/>
              </a:spcBef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Windows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trigger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reboot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victim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system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running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RAT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infecting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Update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ct val="109500"/>
              </a:lnSpc>
              <a:spcBef>
                <a:spcPts val="5"/>
              </a:spcBef>
            </a:pPr>
            <a:r>
              <a:rPr sz="1100" spc="-20" dirty="0">
                <a:latin typeface="Calibri"/>
                <a:cs typeface="Calibri"/>
              </a:rPr>
              <a:t>Orchestrator.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updates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system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infects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machine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Drivers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specifically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drivers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related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to </a:t>
            </a:r>
            <a:r>
              <a:rPr sz="1100" b="1" spc="-10" dirty="0">
                <a:latin typeface="Calibri"/>
                <a:cs typeface="Calibri"/>
              </a:rPr>
              <a:t>nfsi.sys,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etc.</a:t>
            </a:r>
            <a:r>
              <a:rPr sz="1100" spc="-10" dirty="0">
                <a:latin typeface="Calibri"/>
                <a:cs typeface="Calibri"/>
              </a:rPr>
              <a:t> After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rebooting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system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few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times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file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found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system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could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be </a:t>
            </a:r>
            <a:r>
              <a:rPr sz="1100" dirty="0">
                <a:latin typeface="Calibri"/>
                <a:cs typeface="Calibri"/>
              </a:rPr>
              <a:t>possible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deletes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after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rebooting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system.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372225"/>
            <a:ext cx="5896610" cy="66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025" algn="ctr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7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Malicious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Update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800"/>
              </a:spcBef>
            </a:pPr>
            <a:r>
              <a:rPr sz="1100" dirty="0">
                <a:latin typeface="Calibri"/>
                <a:cs typeface="Calibri"/>
              </a:rPr>
              <a:t>Malicious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update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victim’s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system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done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windows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auto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update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feature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deploying </a:t>
            </a:r>
            <a:r>
              <a:rPr sz="1100" dirty="0">
                <a:latin typeface="Calibri"/>
                <a:cs typeface="Calibri"/>
              </a:rPr>
              <a:t>complete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update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using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wuaucltcore.exe.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7969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3054604"/>
            <a:ext cx="5943600" cy="3524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4940808"/>
            <a:ext cx="5943600" cy="13364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857246"/>
            <a:ext cx="5926455" cy="1419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 algn="ctr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8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Account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Takeover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100" dirty="0">
                <a:latin typeface="Calibri"/>
                <a:cs typeface="Calibri"/>
              </a:rPr>
              <a:t>After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execution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RAT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two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unknown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accounts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have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been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detected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login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system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</a:pPr>
            <a:r>
              <a:rPr sz="1100" dirty="0">
                <a:latin typeface="Calibri"/>
                <a:cs typeface="Calibri"/>
              </a:rPr>
              <a:t>specifically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Microsoft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Edge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accounts.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threat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actor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leverages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Microsoft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Edge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perform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few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Browser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activities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account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names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Unknown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just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some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specific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CLSIDs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are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as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follows:-</a:t>
            </a:r>
            <a:endParaRPr sz="1100">
              <a:latin typeface="Calibri"/>
              <a:cs typeface="Calibri"/>
            </a:endParaRPr>
          </a:p>
          <a:p>
            <a:pPr marL="12700" marR="2980055">
              <a:lnSpc>
                <a:spcPts val="2260"/>
              </a:lnSpc>
              <a:spcBef>
                <a:spcPts val="80"/>
              </a:spcBef>
            </a:pPr>
            <a:r>
              <a:rPr sz="1100" b="1" spc="-20" dirty="0">
                <a:latin typeface="Calibri"/>
                <a:cs typeface="Calibri"/>
              </a:rPr>
              <a:t>S-</a:t>
            </a:r>
            <a:r>
              <a:rPr sz="1100" b="1" spc="-10" dirty="0">
                <a:latin typeface="Calibri"/>
                <a:cs typeface="Calibri"/>
              </a:rPr>
              <a:t>1-</a:t>
            </a:r>
            <a:r>
              <a:rPr sz="1100" b="1" dirty="0">
                <a:latin typeface="Calibri"/>
                <a:cs typeface="Calibri"/>
              </a:rPr>
              <a:t>15</a:t>
            </a:r>
            <a:r>
              <a:rPr sz="1100" b="1" spc="21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-</a:t>
            </a:r>
            <a:r>
              <a:rPr sz="1100" b="1" spc="-20" dirty="0">
                <a:latin typeface="Calibri"/>
                <a:cs typeface="Calibri"/>
              </a:rPr>
              <a:t>3-</a:t>
            </a:r>
            <a:r>
              <a:rPr sz="1100" b="1" spc="-10" dirty="0">
                <a:latin typeface="Calibri"/>
                <a:cs typeface="Calibri"/>
              </a:rPr>
              <a:t>1024-XXXXXXXXX-XXXXXXXXX-XXXXXXX </a:t>
            </a:r>
            <a:r>
              <a:rPr sz="1100" b="1" spc="-20" dirty="0">
                <a:latin typeface="Calibri"/>
                <a:cs typeface="Calibri"/>
              </a:rPr>
              <a:t>S-</a:t>
            </a:r>
            <a:r>
              <a:rPr sz="1100" b="1" spc="-10" dirty="0">
                <a:latin typeface="Calibri"/>
                <a:cs typeface="Calibri"/>
              </a:rPr>
              <a:t>1-15-3-1024-XXXXXXXXX-XXXXXXXXX-XXXXXXXX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341869"/>
            <a:ext cx="5949315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 algn="ctr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10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 Driver</a:t>
            </a:r>
            <a:r>
              <a:rPr sz="1100" b="1" spc="-10" dirty="0">
                <a:latin typeface="Calibri"/>
                <a:cs typeface="Calibri"/>
              </a:rPr>
              <a:t> vulnerable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point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795"/>
              </a:spcBef>
            </a:pPr>
            <a:r>
              <a:rPr sz="1100" b="1" spc="-10" dirty="0">
                <a:latin typeface="Calibri"/>
                <a:cs typeface="Calibri"/>
              </a:rPr>
              <a:t>iaLPSSi_GPIO.sys (Intel(R)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Serial IO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GPIO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Controller</a:t>
            </a:r>
            <a:r>
              <a:rPr sz="1100" b="1" dirty="0">
                <a:latin typeface="Calibri"/>
                <a:cs typeface="Calibri"/>
              </a:rPr>
              <a:t> Driver)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vulnerable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driver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exploited </a:t>
            </a:r>
            <a:r>
              <a:rPr sz="1100" spc="-25" dirty="0">
                <a:latin typeface="Calibri"/>
                <a:cs typeface="Calibri"/>
              </a:rPr>
              <a:t>by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threat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actor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gain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access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victim’s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system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exploiting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driiver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points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system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and </a:t>
            </a:r>
            <a:r>
              <a:rPr sz="1100" dirty="0">
                <a:latin typeface="Calibri"/>
                <a:cs typeface="Calibri"/>
              </a:rPr>
              <a:t>gain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admin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access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system.</a:t>
            </a:r>
            <a:endParaRPr sz="1100">
              <a:latin typeface="Calibri"/>
              <a:cs typeface="Calibri"/>
            </a:endParaRPr>
          </a:p>
          <a:p>
            <a:pPr marL="12700" marR="15240">
              <a:lnSpc>
                <a:spcPct val="110000"/>
              </a:lnSpc>
              <a:spcBef>
                <a:spcPts val="790"/>
              </a:spcBef>
            </a:pPr>
            <a:r>
              <a:rPr sz="1100" dirty="0">
                <a:latin typeface="Calibri"/>
                <a:cs typeface="Calibri"/>
              </a:rPr>
              <a:t>Apart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Adobe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run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threat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actor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victim’s system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file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doesn’t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contain </a:t>
            </a:r>
            <a:r>
              <a:rPr sz="1100" dirty="0">
                <a:latin typeface="Calibri"/>
                <a:cs typeface="Calibri"/>
              </a:rPr>
              <a:t>any</a:t>
            </a:r>
            <a:r>
              <a:rPr sz="1100" spc="-10" dirty="0">
                <a:latin typeface="Calibri"/>
                <a:cs typeface="Calibri"/>
              </a:rPr>
              <a:t> valuable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information </a:t>
            </a:r>
            <a:r>
              <a:rPr sz="1100" dirty="0">
                <a:latin typeface="Calibri"/>
                <a:cs typeface="Calibri"/>
              </a:rPr>
              <a:t>just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collecting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information </a:t>
            </a:r>
            <a:r>
              <a:rPr sz="1100" dirty="0">
                <a:latin typeface="Calibri"/>
                <a:cs typeface="Calibri"/>
              </a:rPr>
              <a:t>about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epoch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time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packets used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by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10" dirty="0">
                <a:latin typeface="Calibri"/>
                <a:cs typeface="Calibri"/>
              </a:rPr>
              <a:t>browsers</a:t>
            </a:r>
            <a:r>
              <a:rPr sz="1100" dirty="0">
                <a:latin typeface="Calibri"/>
                <a:cs typeface="Calibri"/>
              </a:rPr>
              <a:t> and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also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 </a:t>
            </a:r>
            <a:r>
              <a:rPr sz="1100" spc="-10" dirty="0">
                <a:latin typeface="Calibri"/>
                <a:cs typeface="Calibri"/>
              </a:rPr>
              <a:t>screentime.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7875" y="914400"/>
            <a:ext cx="3667125" cy="18383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9775" y="4674108"/>
            <a:ext cx="3752850" cy="25712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4363338"/>
            <a:ext cx="5901055" cy="847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310" algn="ctr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11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IP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Address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redirecting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Legitimate Server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790"/>
              </a:spcBef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above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address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asking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‘Who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has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192.168.145.2’ 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threat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actor</a:t>
            </a:r>
            <a:r>
              <a:rPr sz="1100" spc="-10" dirty="0">
                <a:latin typeface="Calibri"/>
                <a:cs typeface="Calibri"/>
              </a:rPr>
              <a:t> redirects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Finnish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server attributed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 </a:t>
            </a:r>
            <a:r>
              <a:rPr sz="1100" spc="-10" dirty="0">
                <a:latin typeface="Calibri"/>
                <a:cs typeface="Calibri"/>
              </a:rPr>
              <a:t>Hetzner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Online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GmbH.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searching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Shodan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able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 </a:t>
            </a:r>
            <a:r>
              <a:rPr sz="1100" spc="-10" dirty="0">
                <a:latin typeface="Calibri"/>
                <a:cs typeface="Calibri"/>
              </a:rPr>
              <a:t>identify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malicious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IP </a:t>
            </a:r>
            <a:r>
              <a:rPr sz="1100" dirty="0">
                <a:latin typeface="Calibri"/>
                <a:cs typeface="Calibri"/>
              </a:rPr>
              <a:t>Address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connecting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following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server.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512432"/>
            <a:ext cx="5843905" cy="256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5730" algn="ctr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12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Swarm</a:t>
            </a:r>
            <a:r>
              <a:rPr sz="1100" b="1" spc="-10" dirty="0">
                <a:latin typeface="Calibri"/>
                <a:cs typeface="Calibri"/>
              </a:rPr>
              <a:t> Protocol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used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by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25" dirty="0">
                <a:latin typeface="Calibri"/>
                <a:cs typeface="Calibri"/>
              </a:rPr>
              <a:t>RAT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b="1" dirty="0">
                <a:latin typeface="Calibri"/>
                <a:cs typeface="Calibri"/>
              </a:rPr>
              <a:t>What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is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Swarm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Protocol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?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9700"/>
              </a:lnSpc>
              <a:spcBef>
                <a:spcPts val="795"/>
              </a:spcBef>
            </a:pPr>
            <a:r>
              <a:rPr sz="1100" dirty="0">
                <a:latin typeface="Calibri"/>
                <a:cs typeface="Calibri"/>
              </a:rPr>
              <a:t>Swarm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protocol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distributed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data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synchronization. </a:t>
            </a:r>
            <a:r>
              <a:rPr sz="1100" dirty="0">
                <a:latin typeface="Calibri"/>
                <a:cs typeface="Calibri"/>
              </a:rPr>
              <a:t>Swarm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convergent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(eventually-consistent)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spans to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client side. </a:t>
            </a:r>
            <a:r>
              <a:rPr sz="1100" spc="-20" dirty="0">
                <a:latin typeface="Calibri"/>
                <a:cs typeface="Calibri"/>
              </a:rPr>
              <a:t>Technically,</a:t>
            </a:r>
            <a:r>
              <a:rPr sz="1100" dirty="0">
                <a:latin typeface="Calibri"/>
                <a:cs typeface="Calibri"/>
              </a:rPr>
              <a:t> it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does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partially-ordered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operation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synchronization.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Swarm </a:t>
            </a:r>
            <a:r>
              <a:rPr sz="1100" dirty="0">
                <a:latin typeface="Calibri"/>
                <a:cs typeface="Calibri"/>
              </a:rPr>
              <a:t>explicitly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versions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data,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every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change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stamped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time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origin.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Swarm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supports:</a:t>
            </a:r>
            <a:endParaRPr sz="11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35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sz="1100" spc="-10" dirty="0">
                <a:latin typeface="Calibri"/>
                <a:cs typeface="Calibri"/>
              </a:rPr>
              <a:t>end-to-</a:t>
            </a:r>
            <a:r>
              <a:rPr sz="1100" dirty="0">
                <a:latin typeface="Calibri"/>
                <a:cs typeface="Calibri"/>
              </a:rPr>
              <a:t>end </a:t>
            </a:r>
            <a:r>
              <a:rPr sz="1100" spc="-10" dirty="0">
                <a:latin typeface="Calibri"/>
                <a:cs typeface="Calibri"/>
              </a:rPr>
              <a:t>real-</a:t>
            </a:r>
            <a:r>
              <a:rPr sz="1100" dirty="0">
                <a:latin typeface="Calibri"/>
                <a:cs typeface="Calibri"/>
              </a:rPr>
              <a:t>time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incremental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sync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(op-based),</a:t>
            </a:r>
            <a:endParaRPr sz="11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25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partial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datasets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client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arbitrary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selection,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not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"rooms"/"channels"),</a:t>
            </a:r>
            <a:endParaRPr sz="11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35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sz="1100" spc="-10" dirty="0">
                <a:latin typeface="Calibri"/>
                <a:cs typeface="Calibri"/>
              </a:rPr>
              <a:t>client-</a:t>
            </a:r>
            <a:r>
              <a:rPr sz="1100" dirty="0">
                <a:latin typeface="Calibri"/>
                <a:cs typeface="Calibri"/>
              </a:rPr>
              <a:t>side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caching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(as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data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versioned,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cache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always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incrementally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updated),</a:t>
            </a:r>
            <a:endParaRPr sz="11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25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ofline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work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(writes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queued,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resubmitted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reconnection),</a:t>
            </a:r>
            <a:endParaRPr sz="11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935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shared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databases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(where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every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change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attributed),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400" y="903732"/>
            <a:ext cx="6181725" cy="563245"/>
            <a:chOff x="914400" y="903732"/>
            <a:chExt cx="6181725" cy="5632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914400"/>
              <a:ext cx="6181725" cy="5524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9964" y="903732"/>
              <a:ext cx="922782" cy="18973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72739" y="1066800"/>
              <a:ext cx="849630" cy="22326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809750" y="1907381"/>
            <a:ext cx="3381375" cy="2223770"/>
            <a:chOff x="1809750" y="1907381"/>
            <a:chExt cx="3381375" cy="22237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9750" y="1907381"/>
              <a:ext cx="3381375" cy="22234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6996" y="3529583"/>
              <a:ext cx="1277874" cy="34975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26094" y="5608320"/>
            <a:ext cx="6127866" cy="3593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334"/>
            <a:ext cx="5890260" cy="113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227965">
              <a:lnSpc>
                <a:spcPct val="100000"/>
              </a:lnSpc>
              <a:spcBef>
                <a:spcPts val="100"/>
              </a:spcBef>
              <a:buSzPct val="90909"/>
              <a:buFont typeface="Symbol"/>
              <a:buChar char=""/>
              <a:tabLst>
                <a:tab pos="469265" algn="l"/>
              </a:tabLst>
            </a:pPr>
            <a:r>
              <a:rPr sz="1100" dirty="0">
                <a:latin typeface="Calibri"/>
                <a:cs typeface="Calibri"/>
              </a:rPr>
              <a:t>and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lots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other </a:t>
            </a:r>
            <a:r>
              <a:rPr sz="1100" spc="-10" dirty="0">
                <a:latin typeface="Calibri"/>
                <a:cs typeface="Calibri"/>
              </a:rPr>
              <a:t>exciting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things.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ct val="109500"/>
              </a:lnSpc>
            </a:pPr>
            <a:r>
              <a:rPr sz="1100" dirty="0">
                <a:latin typeface="Calibri"/>
                <a:cs typeface="Calibri"/>
              </a:rPr>
              <a:t>While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finding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about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attributed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servers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Swarm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Protocol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using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Fofa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Search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Engine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was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able</a:t>
            </a:r>
            <a:r>
              <a:rPr sz="1100" spc="-25" dirty="0">
                <a:latin typeface="Calibri"/>
                <a:cs typeface="Calibri"/>
              </a:rPr>
              <a:t> to </a:t>
            </a:r>
            <a:r>
              <a:rPr sz="1100" dirty="0">
                <a:latin typeface="Calibri"/>
                <a:cs typeface="Calibri"/>
              </a:rPr>
              <a:t>identify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48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servers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out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23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were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Unique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out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5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them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were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attributed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Chinese </a:t>
            </a:r>
            <a:r>
              <a:rPr sz="1100" dirty="0">
                <a:latin typeface="Calibri"/>
                <a:cs typeface="Calibri"/>
              </a:rPr>
              <a:t>Servers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which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strongly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indicates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RAT </a:t>
            </a:r>
            <a:r>
              <a:rPr sz="1100" dirty="0">
                <a:latin typeface="Calibri"/>
                <a:cs typeface="Calibri"/>
              </a:rPr>
              <a:t>might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have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utmost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them.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901310"/>
            <a:ext cx="5859780" cy="847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1760" algn="ctr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13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Malicious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WinRAR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Downlaod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RAT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downloads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malicious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payloads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form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WinRAR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download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due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sensitivity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of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ts val="1450"/>
              </a:lnSpc>
              <a:spcBef>
                <a:spcPts val="60"/>
              </a:spcBef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information </a:t>
            </a:r>
            <a:r>
              <a:rPr sz="1100" dirty="0">
                <a:latin typeface="Calibri"/>
                <a:cs typeface="Calibri"/>
              </a:rPr>
              <a:t>I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cannot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share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findings.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mostly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downloads</a:t>
            </a:r>
            <a:r>
              <a:rPr sz="1100" spc="-10" dirty="0">
                <a:latin typeface="Calibri"/>
                <a:cs typeface="Calibri"/>
              </a:rPr>
              <a:t> sensitive information </a:t>
            </a:r>
            <a:r>
              <a:rPr sz="1100" dirty="0">
                <a:latin typeface="Calibri"/>
                <a:cs typeface="Calibri"/>
              </a:rPr>
              <a:t>like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passport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ids, </a:t>
            </a:r>
            <a:r>
              <a:rPr sz="1100" spc="-10" dirty="0">
                <a:latin typeface="Calibri"/>
                <a:cs typeface="Calibri"/>
              </a:rPr>
              <a:t>Registered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Vehicles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Licenses,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etc.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7594854"/>
            <a:ext cx="5564505" cy="66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14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Malicious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DNS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Servers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  <a:spcBef>
                <a:spcPts val="805"/>
              </a:spcBef>
            </a:pPr>
            <a:r>
              <a:rPr sz="1100" dirty="0">
                <a:latin typeface="Calibri"/>
                <a:cs typeface="Calibri"/>
              </a:rPr>
              <a:t>The DNS </a:t>
            </a:r>
            <a:r>
              <a:rPr sz="1100" spc="-10" dirty="0">
                <a:latin typeface="Calibri"/>
                <a:cs typeface="Calibri"/>
              </a:rPr>
              <a:t>Servers </a:t>
            </a:r>
            <a:r>
              <a:rPr sz="1100" dirty="0">
                <a:latin typeface="Calibri"/>
                <a:cs typeface="Calibri"/>
              </a:rPr>
              <a:t>names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qq.ouyang770.com</a:t>
            </a:r>
            <a:r>
              <a:rPr sz="1100" b="1" dirty="0">
                <a:latin typeface="Calibri"/>
                <a:cs typeface="Calibri"/>
              </a:rPr>
              <a:t> and </a:t>
            </a:r>
            <a:r>
              <a:rPr sz="1100" b="1" spc="-10" dirty="0">
                <a:latin typeface="Calibri"/>
                <a:cs typeface="Calibri"/>
              </a:rPr>
              <a:t>ouyang.changle77.com</a:t>
            </a:r>
            <a:r>
              <a:rPr sz="1100" b="1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 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malicious </a:t>
            </a:r>
            <a:r>
              <a:rPr sz="1100" spc="-10" dirty="0">
                <a:latin typeface="Calibri"/>
                <a:cs typeface="Calibri"/>
              </a:rPr>
              <a:t>servers </a:t>
            </a:r>
            <a:r>
              <a:rPr sz="1100" dirty="0">
                <a:latin typeface="Calibri"/>
                <a:cs typeface="Calibri"/>
              </a:rPr>
              <a:t>identified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while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running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malware.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305" y="2424938"/>
            <a:ext cx="5685790" cy="23809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6146291"/>
            <a:ext cx="5905500" cy="56485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3525" y="7118540"/>
            <a:ext cx="4695825" cy="3809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886458"/>
            <a:ext cx="5940425" cy="3766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 algn="ctr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15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Bogon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IP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Address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used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by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Threat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actor</a:t>
            </a:r>
            <a:endParaRPr sz="1100">
              <a:latin typeface="Calibri"/>
              <a:cs typeface="Calibri"/>
            </a:endParaRPr>
          </a:p>
          <a:p>
            <a:pPr marL="12700" marR="62230" algn="just">
              <a:lnSpc>
                <a:spcPct val="110000"/>
              </a:lnSpc>
              <a:spcBef>
                <a:spcPts val="795"/>
              </a:spcBef>
            </a:pP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bogon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IP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Address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threat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actor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(254.27.171.150)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access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CDN.NET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redirecting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to </a:t>
            </a:r>
            <a:r>
              <a:rPr sz="1100" dirty="0">
                <a:latin typeface="Calibri"/>
                <a:cs typeface="Calibri"/>
              </a:rPr>
              <a:t>Microsoft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websites.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In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network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side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after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Running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malware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20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Minutes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starts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perform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ARP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packets</a:t>
            </a:r>
            <a:endParaRPr sz="1100">
              <a:latin typeface="Calibri"/>
              <a:cs typeface="Calibri"/>
            </a:endParaRPr>
          </a:p>
          <a:p>
            <a:pPr marL="12700" marR="33020">
              <a:lnSpc>
                <a:spcPts val="1450"/>
              </a:lnSpc>
              <a:spcBef>
                <a:spcPts val="60"/>
              </a:spcBef>
            </a:pPr>
            <a:r>
              <a:rPr sz="1100" spc="-10" dirty="0">
                <a:latin typeface="Calibri"/>
                <a:cs typeface="Calibri"/>
              </a:rPr>
              <a:t>transfer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flooding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same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number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MAC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addresses.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So,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only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reason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could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performing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because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ARP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Poisoning.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100" b="1" dirty="0">
                <a:latin typeface="Calibri"/>
                <a:cs typeface="Calibri"/>
              </a:rPr>
              <a:t>What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is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ARP</a:t>
            </a:r>
            <a:r>
              <a:rPr sz="1100" b="1" spc="-10" dirty="0">
                <a:latin typeface="Calibri"/>
                <a:cs typeface="Calibri"/>
              </a:rPr>
              <a:t> Posoning </a:t>
            </a:r>
            <a:r>
              <a:rPr sz="1100" b="1" spc="-50" dirty="0">
                <a:latin typeface="Calibri"/>
                <a:cs typeface="Calibri"/>
              </a:rPr>
              <a:t>?</a:t>
            </a:r>
            <a:endParaRPr sz="1100">
              <a:latin typeface="Calibri"/>
              <a:cs typeface="Calibri"/>
            </a:endParaRPr>
          </a:p>
          <a:p>
            <a:pPr marL="12700" marR="5080" algn="just">
              <a:lnSpc>
                <a:spcPct val="109500"/>
              </a:lnSpc>
              <a:spcBef>
                <a:spcPts val="810"/>
              </a:spcBef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ARP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Poisoning,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also known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ARP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Spoofing,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type</a:t>
            </a:r>
            <a:r>
              <a:rPr sz="11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1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of</a:t>
            </a:r>
            <a:r>
              <a:rPr sz="11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1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cyberattack</a:t>
            </a:r>
            <a:r>
              <a:rPr sz="1100" spc="-1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takes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advantage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1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ARP</a:t>
            </a:r>
            <a:r>
              <a:rPr sz="1100" spc="-2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1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(Address</a:t>
            </a:r>
            <a:r>
              <a:rPr sz="11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Resolution</a:t>
            </a:r>
            <a:r>
              <a:rPr sz="11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1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Protocol)</a:t>
            </a:r>
            <a:r>
              <a:rPr sz="1100" dirty="0">
                <a:latin typeface="Calibri"/>
                <a:cs typeface="Calibri"/>
              </a:rPr>
              <a:t>.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ARP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protocol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maps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IP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address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MAC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address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local </a:t>
            </a:r>
            <a:r>
              <a:rPr sz="1100" dirty="0">
                <a:latin typeface="Calibri"/>
                <a:cs typeface="Calibri"/>
              </a:rPr>
              <a:t>network.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However,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ARP lacks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authentication </a:t>
            </a:r>
            <a:r>
              <a:rPr sz="1100" dirty="0">
                <a:latin typeface="Calibri"/>
                <a:cs typeface="Calibri"/>
              </a:rPr>
              <a:t>mechanisms,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this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what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attack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exploits.</a:t>
            </a:r>
            <a:endParaRPr sz="1100">
              <a:latin typeface="Calibri"/>
              <a:cs typeface="Calibri"/>
            </a:endParaRPr>
          </a:p>
          <a:p>
            <a:pPr marL="12700" marR="27940">
              <a:lnSpc>
                <a:spcPct val="109500"/>
              </a:lnSpc>
              <a:spcBef>
                <a:spcPts val="810"/>
              </a:spcBef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attacker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sends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fake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ARP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responses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specific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host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network,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thus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linking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attacker’s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MAC</a:t>
            </a:r>
            <a:r>
              <a:rPr sz="1100" spc="-2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1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address</a:t>
            </a:r>
            <a:r>
              <a:rPr sz="1100" spc="-1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IP</a:t>
            </a:r>
            <a:r>
              <a:rPr sz="11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sz="11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address</a:t>
            </a:r>
            <a:r>
              <a:rPr sz="1100" spc="-2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another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host,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such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network’s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gateway.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result,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target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host </a:t>
            </a:r>
            <a:r>
              <a:rPr sz="1100" dirty="0">
                <a:latin typeface="Calibri"/>
                <a:cs typeface="Calibri"/>
              </a:rPr>
              <a:t>sends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network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traffic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attacker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instead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intended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host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Static</a:t>
            </a:r>
            <a:r>
              <a:rPr sz="11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Analysis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8280654"/>
            <a:ext cx="4298315" cy="478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4655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16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10" dirty="0">
                <a:latin typeface="Calibri"/>
                <a:cs typeface="Calibri"/>
              </a:rPr>
              <a:t> Retrieving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PC</a:t>
            </a:r>
            <a:r>
              <a:rPr sz="1100" b="1" spc="-10" dirty="0">
                <a:latin typeface="Calibri"/>
                <a:cs typeface="Calibri"/>
              </a:rPr>
              <a:t> Value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from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Base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Image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1100" b="1" dirty="0">
                <a:latin typeface="Calibri"/>
                <a:cs typeface="Calibri"/>
              </a:rPr>
              <a:t>What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is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RtlPcToFileHeader?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400" y="914400"/>
            <a:ext cx="5934075" cy="8763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95423" y="5765291"/>
            <a:ext cx="3352356" cy="24187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78180"/>
            <a:ext cx="5939790" cy="186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7000">
              <a:lnSpc>
                <a:spcPct val="1097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RtlPcToFileName()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RtlPcToFilePath() </a:t>
            </a:r>
            <a:r>
              <a:rPr sz="1100" dirty="0">
                <a:latin typeface="Calibri"/>
                <a:cs typeface="Calibri"/>
              </a:rPr>
              <a:t>enable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driver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get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name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path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kernel</a:t>
            </a:r>
            <a:r>
              <a:rPr sz="1100" spc="-10" dirty="0">
                <a:latin typeface="Calibri"/>
                <a:cs typeface="Calibri"/>
              </a:rPr>
              <a:t> module respectively,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address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that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points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image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module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memory.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RtlPcToFileName()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0" dirty="0">
                <a:latin typeface="Calibri"/>
                <a:cs typeface="Calibri"/>
              </a:rPr>
              <a:t> RtlPcToFilePath()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walk-</a:t>
            </a:r>
            <a:r>
              <a:rPr sz="1100" dirty="0">
                <a:latin typeface="Calibri"/>
                <a:cs typeface="Calibri"/>
              </a:rPr>
              <a:t>through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list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KLDR_DATA_TABLE_ENTRY</a:t>
            </a:r>
            <a:r>
              <a:rPr sz="1100" dirty="0">
                <a:latin typeface="Calibri"/>
                <a:cs typeface="Calibri"/>
              </a:rPr>
              <a:t> structures anchored </a:t>
            </a:r>
            <a:r>
              <a:rPr sz="1100" spc="-25" dirty="0">
                <a:latin typeface="Calibri"/>
                <a:cs typeface="Calibri"/>
              </a:rPr>
              <a:t>at </a:t>
            </a:r>
            <a:r>
              <a:rPr sz="1100" spc="-10" dirty="0">
                <a:latin typeface="Calibri"/>
                <a:cs typeface="Calibri"/>
              </a:rPr>
              <a:t>PsLoadedModuleList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determine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if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given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address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(Pc)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falls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within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extents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in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-25" dirty="0">
                <a:latin typeface="Calibri"/>
                <a:cs typeface="Calibri"/>
              </a:rPr>
              <a:t>KLDR_DATA_TABLE_ENTRY.Base</a:t>
            </a:r>
            <a:r>
              <a:rPr sz="1100" spc="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KLDR_DATA_TABLE_ENTRY.Base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+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25" dirty="0">
                <a:latin typeface="Calibri"/>
                <a:cs typeface="Calibri"/>
              </a:rPr>
              <a:t>KLDR_DATA_TABLE_ENTRY.SizeOfImage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if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so,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return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information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about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module.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9100"/>
              </a:lnSpc>
              <a:spcBef>
                <a:spcPts val="15"/>
              </a:spcBef>
            </a:pPr>
            <a:r>
              <a:rPr sz="1100" spc="-10" dirty="0">
                <a:latin typeface="Calibri"/>
                <a:cs typeface="Calibri"/>
              </a:rPr>
              <a:t>RtlPcToFileName()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returns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name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of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driver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form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KLDR_DATA_TABLE_ENTRY.BaseDllName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whereas RtlPcToFilePath()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returns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full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path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driver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from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KLDR_DATA_TABLE_ENTRY.FullDllName.</a:t>
            </a:r>
            <a:endParaRPr sz="1100">
              <a:latin typeface="Calibri"/>
              <a:cs typeface="Calibri"/>
            </a:endParaRPr>
          </a:p>
          <a:p>
            <a:pPr marL="12700" marR="122555">
              <a:lnSpc>
                <a:spcPct val="110000"/>
              </a:lnSpc>
            </a:pPr>
            <a:r>
              <a:rPr sz="1100" spc="-10" dirty="0">
                <a:latin typeface="Calibri"/>
                <a:cs typeface="Calibri"/>
              </a:rPr>
              <a:t>RtlPcToFileHeader(),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on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other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hand, looks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up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Pc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using</a:t>
            </a:r>
            <a:r>
              <a:rPr sz="1100" spc="-10" dirty="0">
                <a:latin typeface="Calibri"/>
                <a:cs typeface="Calibri"/>
              </a:rPr>
              <a:t> PsInvertedFunctionTable</a:t>
            </a:r>
            <a:r>
              <a:rPr sz="1100" dirty="0">
                <a:latin typeface="Calibri"/>
                <a:cs typeface="Calibri"/>
              </a:rPr>
              <a:t> and</a:t>
            </a:r>
            <a:r>
              <a:rPr sz="1100" spc="-10" dirty="0">
                <a:latin typeface="Calibri"/>
                <a:cs typeface="Calibri"/>
              </a:rPr>
              <a:t> returns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the </a:t>
            </a:r>
            <a:r>
              <a:rPr sz="1100" dirty="0">
                <a:latin typeface="Calibri"/>
                <a:cs typeface="Calibri"/>
              </a:rPr>
              <a:t>ImageBase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writes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it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location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pointed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BaseOfImage.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5145404"/>
            <a:ext cx="5864860" cy="846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6045" algn="ctr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17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IP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and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Domain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addresses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9500"/>
              </a:lnSpc>
              <a:spcBef>
                <a:spcPts val="795"/>
              </a:spcBef>
            </a:pPr>
            <a:r>
              <a:rPr sz="1100" dirty="0">
                <a:latin typeface="Calibri"/>
                <a:cs typeface="Calibri"/>
              </a:rPr>
              <a:t>The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above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are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IP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Addresses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domains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found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by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performing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static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analysis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IDA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using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floss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0" dirty="0">
                <a:latin typeface="Calibri"/>
                <a:cs typeface="Calibri"/>
              </a:rPr>
              <a:t>I</a:t>
            </a:r>
            <a:r>
              <a:rPr sz="1100" dirty="0">
                <a:latin typeface="Calibri"/>
                <a:cs typeface="Calibri"/>
              </a:rPr>
              <a:t> was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able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extract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domains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some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encoded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IP </a:t>
            </a:r>
            <a:r>
              <a:rPr sz="1100" spc="-10" dirty="0">
                <a:latin typeface="Calibri"/>
                <a:cs typeface="Calibri"/>
              </a:rPr>
              <a:t>addresses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such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as </a:t>
            </a:r>
            <a:r>
              <a:rPr sz="1100" b="1" spc="-10" dirty="0">
                <a:latin typeface="Calibri"/>
                <a:cs typeface="Calibri"/>
              </a:rPr>
              <a:t>31.11.42.02:262</a:t>
            </a:r>
            <a:r>
              <a:rPr sz="1100" b="1" spc="5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and </a:t>
            </a:r>
            <a:r>
              <a:rPr sz="1100" b="1" spc="-10" dirty="0">
                <a:latin typeface="Calibri"/>
                <a:cs typeface="Calibri"/>
              </a:rPr>
              <a:t>1.0.0.721:316</a:t>
            </a:r>
            <a:r>
              <a:rPr sz="1100" b="1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also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Google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IP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Address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8.8.8.8:215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89858" y="8865819"/>
            <a:ext cx="13938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Calibri"/>
                <a:cs typeface="Calibri"/>
              </a:rPr>
              <a:t>Fig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18</a:t>
            </a:r>
            <a:r>
              <a:rPr sz="1100" b="1" spc="-1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– </a:t>
            </a:r>
            <a:r>
              <a:rPr sz="1100" b="1" spc="-10" dirty="0">
                <a:latin typeface="Calibri"/>
                <a:cs typeface="Calibri"/>
              </a:rPr>
              <a:t>Extracting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Time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14400" y="3142488"/>
            <a:ext cx="5943600" cy="1906905"/>
            <a:chOff x="914400" y="3142488"/>
            <a:chExt cx="5943600" cy="19069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2775" y="3142488"/>
              <a:ext cx="838200" cy="145681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4622291"/>
              <a:ext cx="5943600" cy="42672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4450" y="6470758"/>
            <a:ext cx="5133975" cy="22996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2885</Words>
  <Application>Microsoft Office PowerPoint</Application>
  <PresentationFormat>Custom</PresentationFormat>
  <Paragraphs>187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Shivshankar hazra</dc:creator>
  <cp:lastModifiedBy>Shivshankar hazra</cp:lastModifiedBy>
  <cp:revision>1</cp:revision>
  <dcterms:created xsi:type="dcterms:W3CDTF">2025-02-24T03:47:21Z</dcterms:created>
  <dcterms:modified xsi:type="dcterms:W3CDTF">2025-02-24T04:10:18Z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2025-02-24T00:00:00Z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2025-02-24T00:00:00Z</vt:filetime>
  </property>
  <property fmtid="{D5CDD505-2E9C-101B-9397-08002B2CF9AE}" pid="5" name="Producer">
    <vt:lpwstr>Microsoft® Word 2019</vt:lpwstr>
  </property>
</Properties>
</file>