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9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385" y="526547"/>
            <a:ext cx="11833930" cy="52306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812" y="1948058"/>
            <a:ext cx="109775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  <a:latin typeface="+mn-lt"/>
              </a:rPr>
              <a:t>Determining Key Molecular Descriptors </a:t>
            </a:r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r>
              <a:rPr lang="en-US" sz="4000" b="1" dirty="0">
                <a:solidFill>
                  <a:schemeClr val="accent1"/>
                </a:solidFill>
                <a:latin typeface="+mn-lt"/>
              </a:rPr>
              <a:t>Associated with the Blood-brain Barrier Entry</a:t>
            </a:r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r>
              <a:rPr lang="en-US" sz="4000" b="1" dirty="0">
                <a:solidFill>
                  <a:schemeClr val="accent1"/>
                </a:solidFill>
                <a:latin typeface="+mn-lt"/>
              </a:rPr>
              <a:t>of Chemical Compounds Using Machine Learning </a:t>
            </a:r>
            <a:br>
              <a:rPr lang="en-US" sz="4000" b="1" dirty="0">
                <a:solidFill>
                  <a:schemeClr val="accent1"/>
                </a:solidFill>
                <a:latin typeface="+mn-lt"/>
              </a:rPr>
            </a:br>
            <a:endParaRPr lang="en-US"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46098" y="4262102"/>
            <a:ext cx="9144000" cy="90940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Subhabrata (</a:t>
            </a:r>
            <a:r>
              <a:rPr lang="en-US" sz="2000" dirty="0" err="1" smtClean="0"/>
              <a:t>Subho</a:t>
            </a:r>
            <a:r>
              <a:rPr lang="en-US" sz="2000" dirty="0" smtClean="0"/>
              <a:t>) Majumdar</a:t>
            </a:r>
          </a:p>
          <a:p>
            <a:pPr algn="l"/>
            <a:r>
              <a:rPr lang="en-US" sz="2000" dirty="0" smtClean="0"/>
              <a:t>23 January, 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3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Variable importance and validation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37433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want to see that if we take the top most important variables in a model made with all variables (= full model), whether that improves model performance.</a:t>
            </a:r>
          </a:p>
          <a:p>
            <a:endParaRPr lang="en-US" sz="2000" dirty="0"/>
          </a:p>
          <a:p>
            <a:r>
              <a:rPr lang="en-US" sz="2000" dirty="0"/>
              <a:t>Since </a:t>
            </a:r>
            <a:r>
              <a:rPr lang="en-US" sz="2000" dirty="0" smtClean="0"/>
              <a:t>variable </a:t>
            </a:r>
            <a:r>
              <a:rPr lang="en-US" sz="2000" dirty="0"/>
              <a:t>importance depends on the trained model, it changes based on training samples it is trained on, i.e. across different train-test splits of the </a:t>
            </a:r>
            <a:r>
              <a:rPr lang="en-US" sz="2000" dirty="0" smtClean="0"/>
              <a:t>data.</a:t>
            </a:r>
          </a:p>
          <a:p>
            <a:endParaRPr lang="en-US" sz="2000" dirty="0"/>
          </a:p>
          <a:p>
            <a:r>
              <a:rPr lang="en-US" sz="2000" dirty="0" smtClean="0"/>
              <a:t>Thus </a:t>
            </a:r>
            <a:r>
              <a:rPr lang="en-US" sz="2000" dirty="0"/>
              <a:t>a separate </a:t>
            </a:r>
            <a:r>
              <a:rPr lang="en-US" sz="2000" dirty="0" smtClean="0"/>
              <a:t>full model should be </a:t>
            </a:r>
            <a:r>
              <a:rPr lang="en-US" sz="2000" dirty="0"/>
              <a:t>trained for each train-test split, and then perform retraining based on the top predictors from the trained model </a:t>
            </a:r>
            <a:r>
              <a:rPr lang="en-US" sz="2000" i="1" dirty="0"/>
              <a:t>for that specific split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17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Metrics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a) Area Under Curve (AUC)</a:t>
            </a:r>
            <a:r>
              <a:rPr lang="en-US" sz="2000" dirty="0"/>
              <a:t>: </a:t>
            </a:r>
            <a:r>
              <a:rPr lang="en-US" sz="2000" dirty="0" smtClean="0"/>
              <a:t>area </a:t>
            </a:r>
            <a:r>
              <a:rPr lang="en-US" sz="2000" dirty="0"/>
              <a:t>covered under a Receiver Operating </a:t>
            </a:r>
            <a:r>
              <a:rPr lang="en-US" sz="2000" dirty="0" err="1"/>
              <a:t>Characteric</a:t>
            </a:r>
            <a:r>
              <a:rPr lang="en-US" sz="2000" dirty="0"/>
              <a:t> (ROC) curve that plots the precision and recall values </a:t>
            </a:r>
            <a:r>
              <a:rPr lang="en-US" sz="2000" dirty="0" smtClean="0"/>
              <a:t>from </a:t>
            </a:r>
            <a:r>
              <a:rPr lang="en-US" sz="2000" dirty="0"/>
              <a:t>setting different thresholds to </a:t>
            </a:r>
            <a:r>
              <a:rPr lang="en-US" sz="2000" dirty="0" smtClean="0"/>
              <a:t>predicted probabilities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b) Top 20% lift</a:t>
            </a:r>
            <a:r>
              <a:rPr lang="en-US" sz="2000" dirty="0"/>
              <a:t>: The lift metric evaluates performance of classification models at either extreme of the AUC, i.e. the accuracy of predictions with predicted probabilities close to 0 or 1. Specifically, the top </a:t>
            </a:r>
            <a:r>
              <a:rPr lang="en-US" sz="2000" i="1" dirty="0"/>
              <a:t>x</a:t>
            </a:r>
            <a:r>
              <a:rPr lang="en-US" sz="2000" dirty="0"/>
              <a:t>% lift denotes the percentage of positive samples captured by the top </a:t>
            </a:r>
            <a:r>
              <a:rPr lang="en-US" sz="2000" i="1" dirty="0"/>
              <a:t>x</a:t>
            </a:r>
            <a:r>
              <a:rPr lang="en-US" sz="2000" dirty="0"/>
              <a:t>% of predicted </a:t>
            </a:r>
            <a:r>
              <a:rPr lang="en-US" sz="2000" dirty="0" smtClean="0"/>
              <a:t>probabilities.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is useful in </a:t>
            </a:r>
            <a:r>
              <a:rPr lang="en-US" sz="1600" dirty="0" smtClean="0"/>
              <a:t>QSAR </a:t>
            </a:r>
            <a:r>
              <a:rPr lang="en-US" sz="1600" dirty="0"/>
              <a:t>situation where limited resources are available for further screening of chemicals, and the QSAR model is used to prioritize among a large number of sample </a:t>
            </a:r>
            <a:r>
              <a:rPr lang="en-US" sz="1600" dirty="0" smtClean="0"/>
              <a:t>compounds.</a:t>
            </a:r>
          </a:p>
          <a:p>
            <a:pPr lvl="1"/>
            <a:r>
              <a:rPr lang="en-US" sz="1600" dirty="0" smtClean="0"/>
              <a:t>Suppose only </a:t>
            </a:r>
            <a:r>
              <a:rPr lang="en-US" sz="1600" dirty="0"/>
              <a:t>20% of our samples can be further screened, i.e. </a:t>
            </a:r>
            <a:r>
              <a:rPr lang="en-US" sz="1600" i="1" dirty="0"/>
              <a:t>x</a:t>
            </a:r>
            <a:r>
              <a:rPr lang="en-US" sz="1600" dirty="0"/>
              <a:t> = 20. </a:t>
            </a:r>
            <a:r>
              <a:rPr lang="en-US" sz="1600" dirty="0" smtClean="0"/>
              <a:t>To ensure </a:t>
            </a:r>
            <a:r>
              <a:rPr lang="en-US" sz="1600" dirty="0"/>
              <a:t>that further screening is highly likely to produce a positive compound, we would like our predictive model to have a high top 20% lift value.</a:t>
            </a:r>
          </a:p>
          <a:p>
            <a:pPr marL="0" indent="0">
              <a:buNone/>
            </a:pPr>
            <a:r>
              <a:rPr lang="en-US" sz="2000" i="1" dirty="0" smtClean="0"/>
              <a:t>c) Sensitivity, </a:t>
            </a:r>
          </a:p>
          <a:p>
            <a:pPr marL="0" indent="0">
              <a:buNone/>
            </a:pPr>
            <a:r>
              <a:rPr lang="en-US" sz="2000" i="1" dirty="0" smtClean="0"/>
              <a:t>d) specificity, </a:t>
            </a:r>
          </a:p>
          <a:p>
            <a:pPr marL="0" indent="0">
              <a:buNone/>
            </a:pPr>
            <a:r>
              <a:rPr lang="en-US" sz="2000" i="1" dirty="0" smtClean="0"/>
              <a:t>e) accuracy, </a:t>
            </a:r>
          </a:p>
          <a:p>
            <a:pPr marL="0" indent="0">
              <a:buNone/>
            </a:pPr>
            <a:r>
              <a:rPr lang="en-US" sz="2000" i="1" dirty="0" smtClean="0"/>
              <a:t>f) Mathews correlation coefficient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738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Results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2950"/>
              </p:ext>
            </p:extLst>
          </p:nvPr>
        </p:nvGraphicFramePr>
        <p:xfrm>
          <a:off x="5340351" y="1487346"/>
          <a:ext cx="6559550" cy="4713816"/>
        </p:xfrm>
        <a:graphic>
          <a:graphicData uri="http://schemas.openxmlformats.org/drawingml/2006/table">
            <a:tbl>
              <a:tblPr firstRow="1" firstCol="1" bandRow="1"/>
              <a:tblGrid>
                <a:gridCol w="2490130"/>
                <a:gridCol w="806862"/>
                <a:gridCol w="2501609"/>
                <a:gridCol w="760949"/>
              </a:tblGrid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Basak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 lab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IC1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IC4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IC2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1.90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ANZ4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AZN4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ANZ5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DN2N3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Diudea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 lab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PSA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2.51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PEOE1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Sum.of.topological.distances.between.O..O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E.state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1.66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E.state.topological.parameter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Superpendentic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ALOGP3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2.06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Topological.charge.index.of.order.5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1.31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Sum.of.topological.distances.between.N..O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1.99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PEOE12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1.28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Combined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Sum.of.topological.distances.between.O..O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2.30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E.state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E.state.topological.parameter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Sum.of.topological.distances.between.N..O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PSA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Molecular.electrotopological.variation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Superpendentic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1.44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PEOE1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0.99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ALOGP3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PEOE12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0.87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58800" y="1605705"/>
            <a:ext cx="4337050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Vrinda"/>
              </a:rPr>
              <a:t>The IC-indices, are </a:t>
            </a:r>
            <a:r>
              <a:rPr lang="en-US" dirty="0">
                <a:ea typeface="Calibri" panose="020F0502020204030204" pitchFamily="34" charset="0"/>
                <a:cs typeface="Vrinda"/>
              </a:rPr>
              <a:t>related to the overall heterogeneity of atomic neighborhoods in the molecular structure. </a:t>
            </a:r>
            <a:endParaRPr lang="en-US" dirty="0" smtClean="0">
              <a:ea typeface="Calibri" panose="020F0502020204030204" pitchFamily="34" charset="0"/>
              <a:cs typeface="Vrinda"/>
            </a:endParaRP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ea typeface="Calibri" panose="020F0502020204030204" pitchFamily="34" charset="0"/>
              <a:cs typeface="Vrinda"/>
            </a:endParaRP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Vrinda"/>
              </a:rPr>
              <a:t>ANZ4</a:t>
            </a:r>
            <a:r>
              <a:rPr lang="en-US" dirty="0">
                <a:ea typeface="Calibri" panose="020F0502020204030204" pitchFamily="34" charset="0"/>
                <a:cs typeface="Vrinda"/>
              </a:rPr>
              <a:t>, AZN4, ANZ5, and DN2N3 are triplet descriptors </a:t>
            </a:r>
            <a:r>
              <a:rPr lang="en-US" dirty="0" smtClean="0">
                <a:ea typeface="Calibri" panose="020F0502020204030204" pitchFamily="34" charset="0"/>
                <a:cs typeface="Vrinda"/>
              </a:rPr>
              <a:t>which </a:t>
            </a:r>
            <a:r>
              <a:rPr lang="en-US" dirty="0">
                <a:ea typeface="Calibri" panose="020F0502020204030204" pitchFamily="34" charset="0"/>
                <a:cs typeface="Vrinda"/>
              </a:rPr>
              <a:t>encode information for the presence of multiple bonds and/or heteroatoms in the molecular architecture. </a:t>
            </a:r>
            <a:r>
              <a:rPr lang="en-US" dirty="0" smtClean="0">
                <a:ea typeface="Calibri" panose="020F0502020204030204" pitchFamily="34" charset="0"/>
                <a:cs typeface="Vrinda"/>
              </a:rPr>
              <a:t> </a:t>
            </a:r>
            <a:r>
              <a:rPr lang="en-US" dirty="0">
                <a:ea typeface="Calibri" panose="020F0502020204030204" pitchFamily="34" charset="0"/>
                <a:cs typeface="Vrinda"/>
              </a:rPr>
              <a:t>T</a:t>
            </a:r>
            <a:r>
              <a:rPr lang="en-US" dirty="0" smtClean="0">
                <a:ea typeface="Calibri" panose="020F0502020204030204" pitchFamily="34" charset="0"/>
                <a:cs typeface="Vrinda"/>
              </a:rPr>
              <a:t>hese LOVIs may </a:t>
            </a:r>
            <a:r>
              <a:rPr lang="en-US" dirty="0">
                <a:ea typeface="Calibri" panose="020F0502020204030204" pitchFamily="34" charset="0"/>
                <a:cs typeface="Vrinda"/>
              </a:rPr>
              <a:t>represent polarity/ polarizability in the molecules</a:t>
            </a:r>
            <a:r>
              <a:rPr lang="en-US" dirty="0" smtClean="0">
                <a:ea typeface="Calibri" panose="020F0502020204030204" pitchFamily="34" charset="0"/>
                <a:cs typeface="Vrinda"/>
              </a:rPr>
              <a:t>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Vrinda"/>
              </a:rPr>
              <a:t> 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  <a:cs typeface="Vrinda"/>
              </a:rPr>
              <a:t>Polarity of molecules play important role in the prediction of BBB entry of molecules, and it is inversely correlated </a:t>
            </a:r>
            <a:r>
              <a:rPr lang="en-US" dirty="0">
                <a:ea typeface="Calibri" panose="020F0502020204030204" pitchFamily="34" charset="0"/>
                <a:cs typeface="Vrinda"/>
              </a:rPr>
              <a:t>with the BBB </a:t>
            </a:r>
            <a:r>
              <a:rPr lang="en-US" dirty="0" smtClean="0">
                <a:ea typeface="Calibri" panose="020F0502020204030204" pitchFamily="34" charset="0"/>
                <a:cs typeface="Vrinda"/>
              </a:rPr>
              <a:t>permeability.</a:t>
            </a:r>
            <a:endParaRPr lang="en-US" dirty="0">
              <a:ea typeface="Calibri" panose="020F0502020204030204" pitchFamily="34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23606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Results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75327"/>
              </p:ext>
            </p:extLst>
          </p:nvPr>
        </p:nvGraphicFramePr>
        <p:xfrm>
          <a:off x="5264151" y="1339854"/>
          <a:ext cx="6559550" cy="4713816"/>
        </p:xfrm>
        <a:graphic>
          <a:graphicData uri="http://schemas.openxmlformats.org/drawingml/2006/table">
            <a:tbl>
              <a:tblPr firstRow="1" firstCol="1" bandRow="1"/>
              <a:tblGrid>
                <a:gridCol w="2490130"/>
                <a:gridCol w="806862"/>
                <a:gridCol w="2501609"/>
                <a:gridCol w="760949"/>
              </a:tblGrid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Basak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 lab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IC2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1.90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ANZ4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AZN4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ANZ5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DN2N3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SIC2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Diudea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 lab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PSA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2.51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PEOE1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1.83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Sum.of.topological.distances.between.O..O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2.35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E.state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1.66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E.state.topological.parameter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Superpendentic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ALOGP3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2.06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Topological.charge.index.of.order.5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1.31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Sum.of.topological.distances.between.N..O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PEOE12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1.28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43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Combined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Variable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Importance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86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Sum.of.topological.distances.between.O..O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2.30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E.state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E.state.topological.parameter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2.22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Sum.of.topological.distances.between.N..O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PSA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Molecular.electrotopological.variation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Superpendentic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1.44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PEOE1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0.99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743"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ALOGP3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1.37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PEOE12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/>
                        </a:rPr>
                        <a:t>0.87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3063" marR="630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31800" y="1339854"/>
            <a:ext cx="44132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ea typeface="Calibri" panose="020F0502020204030204" pitchFamily="34" charset="0"/>
                <a:cs typeface="Vrinda"/>
              </a:rPr>
              <a:t>Sum.of.topological.distances.between.O</a:t>
            </a:r>
            <a:r>
              <a:rPr lang="en-US" sz="1600" dirty="0" err="1">
                <a:ea typeface="Calibri" panose="020F0502020204030204" pitchFamily="34" charset="0"/>
                <a:cs typeface="Vrinda"/>
              </a:rPr>
              <a:t>..O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, </a:t>
            </a:r>
            <a:r>
              <a:rPr lang="en-US" sz="1600" dirty="0" err="1">
                <a:ea typeface="Calibri" panose="020F0502020204030204" pitchFamily="34" charset="0"/>
                <a:cs typeface="Vrinda"/>
              </a:rPr>
              <a:t>E.state.topological.parameter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 and </a:t>
            </a:r>
            <a:r>
              <a:rPr lang="en-US" sz="1600" dirty="0" err="1">
                <a:ea typeface="Calibri" panose="020F0502020204030204" pitchFamily="34" charset="0"/>
                <a:cs typeface="Vrinda"/>
              </a:rPr>
              <a:t>Sum.of.topological.distances.between.N..O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Vrinda"/>
              </a:rPr>
              <a:t>are 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based on topological distance and detour, then on molecular graph fragmentation and collection of this information as fragmental property indices. </a:t>
            </a:r>
            <a:endParaRPr lang="en-US" sz="16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anose="020F0502020204030204" pitchFamily="34" charset="0"/>
                <a:cs typeface="Vrinda"/>
              </a:rPr>
              <a:t>Such 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indices express the presence of heteroatoms, by atomic radii and Sanderson </a:t>
            </a:r>
            <a:r>
              <a:rPr lang="en-US" sz="1600" dirty="0" err="1">
                <a:ea typeface="Calibri" panose="020F0502020204030204" pitchFamily="34" charset="0"/>
                <a:cs typeface="Vrinda"/>
              </a:rPr>
              <a:t>electronegativities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, then converted in topological partial charges on the heavy atoms in the molecule.  </a:t>
            </a:r>
            <a:endParaRPr lang="en-US" sz="16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anose="020F0502020204030204" pitchFamily="34" charset="0"/>
                <a:cs typeface="Vrinda"/>
              </a:rPr>
              <a:t>ALOGP3 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is a quantifier of hydrophobicity and so may aid in passage of chemicals through biological </a:t>
            </a:r>
            <a:r>
              <a:rPr lang="en-US" sz="1600" dirty="0" smtClean="0">
                <a:ea typeface="Calibri" panose="020F0502020204030204" pitchFamily="34" charset="0"/>
                <a:cs typeface="Vrinda"/>
              </a:rPr>
              <a:t>membranes.  </a:t>
            </a:r>
            <a:endParaRPr lang="en-US" sz="16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anose="020F0502020204030204" pitchFamily="34" charset="0"/>
                <a:cs typeface="Vrinda"/>
              </a:rPr>
              <a:t>Both 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polar surface area (PSA) and hydrophobicity calculated by the </a:t>
            </a:r>
            <a:r>
              <a:rPr lang="en-US" sz="1600" dirty="0" err="1">
                <a:ea typeface="Calibri" panose="020F0502020204030204" pitchFamily="34" charset="0"/>
                <a:cs typeface="Vrinda"/>
              </a:rPr>
              <a:t>ClogP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 program have been found to be influential in the prediction of </a:t>
            </a:r>
            <a:r>
              <a:rPr lang="en-US" sz="1600" dirty="0" smtClean="0">
                <a:ea typeface="Calibri" panose="020F0502020204030204" pitchFamily="34" charset="0"/>
                <a:cs typeface="Vrinda"/>
              </a:rPr>
              <a:t>BBB entry </a:t>
            </a:r>
            <a:r>
              <a:rPr lang="en-US" sz="1600" dirty="0">
                <a:ea typeface="Calibri" panose="020F0502020204030204" pitchFamily="34" charset="0"/>
                <a:cs typeface="Vrinda"/>
              </a:rPr>
              <a:t>of </a:t>
            </a:r>
            <a:r>
              <a:rPr lang="en-US" sz="1600" dirty="0" smtClean="0">
                <a:ea typeface="Calibri" panose="020F0502020204030204" pitchFamily="34" charset="0"/>
                <a:cs typeface="Vrinda"/>
              </a:rPr>
              <a:t>chemicals.</a:t>
            </a:r>
            <a:endParaRPr lang="en-US" sz="1400" dirty="0">
              <a:effectLst/>
              <a:ea typeface="Calibri" panose="020F0502020204030204" pitchFamily="34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2559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Validation</a:t>
            </a:r>
            <a:endParaRPr lang="en-US" sz="32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150" y="1847854"/>
            <a:ext cx="6064250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Two </a:t>
            </a:r>
            <a:r>
              <a:rPr lang="en-US" sz="2000" dirty="0">
                <a:ea typeface="Calibri" panose="020F0502020204030204" pitchFamily="34" charset="0"/>
                <a:cs typeface="Vrinda"/>
              </a:rPr>
              <a:t>sets of descriptors behave very differently in the prediction curves. </a:t>
            </a:r>
            <a:endParaRPr lang="en-US" sz="20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For </a:t>
            </a:r>
            <a:r>
              <a:rPr lang="en-US" sz="2000" dirty="0">
                <a:ea typeface="Calibri" panose="020F0502020204030204" pitchFamily="34" charset="0"/>
                <a:cs typeface="Vrinda"/>
              </a:rPr>
              <a:t>the </a:t>
            </a:r>
            <a:r>
              <a:rPr lang="en-US" sz="2000" dirty="0" err="1">
                <a:ea typeface="Calibri" panose="020F0502020204030204" pitchFamily="34" charset="0"/>
                <a:cs typeface="Vrinda"/>
              </a:rPr>
              <a:t>Diudea</a:t>
            </a:r>
            <a:r>
              <a:rPr lang="en-US" sz="2000" dirty="0">
                <a:ea typeface="Calibri" panose="020F0502020204030204" pitchFamily="34" charset="0"/>
                <a:cs typeface="Vrinda"/>
              </a:rPr>
              <a:t> set, the top 5% descriptors are extremely predictive, and the variable selection approach actually manages to give a better-performing model than the </a:t>
            </a:r>
            <a:r>
              <a:rPr lang="en-US" sz="2000" dirty="0" smtClean="0">
                <a:ea typeface="Calibri" panose="020F0502020204030204" pitchFamily="34" charset="0"/>
                <a:cs typeface="Vrinda"/>
              </a:rPr>
              <a:t>full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On </a:t>
            </a:r>
            <a:r>
              <a:rPr lang="en-US" sz="2000" dirty="0">
                <a:ea typeface="Calibri" panose="020F0502020204030204" pitchFamily="34" charset="0"/>
                <a:cs typeface="Vrinda"/>
              </a:rPr>
              <a:t>the other hand, models corresponding the </a:t>
            </a:r>
            <a:r>
              <a:rPr lang="en-US" sz="2000" dirty="0" err="1">
                <a:ea typeface="Calibri" panose="020F0502020204030204" pitchFamily="34" charset="0"/>
                <a:cs typeface="Vrinda"/>
              </a:rPr>
              <a:t>Basak</a:t>
            </a:r>
            <a:r>
              <a:rPr lang="en-US" sz="2000" dirty="0">
                <a:ea typeface="Calibri" panose="020F0502020204030204" pitchFamily="34" charset="0"/>
                <a:cs typeface="Vrinda"/>
              </a:rPr>
              <a:t> set of descriptors perform more or less similarly for </a:t>
            </a:r>
            <a:r>
              <a:rPr lang="en-US" sz="2000" dirty="0" smtClean="0">
                <a:ea typeface="Calibri" panose="020F0502020204030204" pitchFamily="34" charset="0"/>
                <a:cs typeface="Vrinda"/>
              </a:rPr>
              <a:t>% top predictors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177" y="742950"/>
            <a:ext cx="5030791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Discussion</a:t>
            </a:r>
            <a:endParaRPr lang="en-US" sz="32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150" y="1847854"/>
            <a:ext cx="11137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We demonstrate the importance of parsimonious models, i.e. </a:t>
            </a:r>
            <a:r>
              <a:rPr lang="en-US" sz="2000" b="1" dirty="0" smtClean="0">
                <a:solidFill>
                  <a:srgbClr val="FF0000"/>
                </a:solidFill>
                <a:ea typeface="Calibri" panose="020F0502020204030204" pitchFamily="34" charset="0"/>
                <a:cs typeface="Vrinda"/>
              </a:rPr>
              <a:t>sometimes less is more!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But need to select top descriptors, i.e. which are most effective.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Variable selection is a general technique, so can be applicable to many computational problems in materials science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 pitchFamily="34" charset="0"/>
              <a:cs typeface="Vrind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Calibri" panose="020F0502020204030204" pitchFamily="34" charset="0"/>
                <a:cs typeface="Vrinda"/>
              </a:rPr>
              <a:t>Further studies on where and how variable selection is effective, and the comparison of resulting models with full models is warranted.</a:t>
            </a:r>
          </a:p>
        </p:txBody>
      </p:sp>
    </p:spTree>
    <p:extLst>
      <p:ext uri="{BB962C8B-B14F-4D97-AF65-F5344CB8AC3E}">
        <p14:creationId xmlns:p14="http://schemas.microsoft.com/office/powerpoint/2010/main" val="31582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+mn-lt"/>
              </a:rPr>
              <a:t>THANK YOU!!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8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Motivation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579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Statistical methods and big data are widely used for materials science</a:t>
            </a:r>
          </a:p>
          <a:p>
            <a:endParaRPr lang="en-US" sz="2000" dirty="0"/>
          </a:p>
          <a:p>
            <a:r>
              <a:rPr lang="en-US" sz="2000" dirty="0" smtClean="0"/>
              <a:t>Typically involves using many structural features to infer some property of a material</a:t>
            </a:r>
          </a:p>
          <a:p>
            <a:endParaRPr lang="en-US" sz="2000" dirty="0"/>
          </a:p>
          <a:p>
            <a:r>
              <a:rPr lang="en-US" sz="2000" dirty="0" smtClean="0"/>
              <a:t>Computational screening of materials entails significant cost-savings</a:t>
            </a:r>
            <a:endParaRPr lang="en-US" sz="2000" dirty="0"/>
          </a:p>
        </p:txBody>
      </p:sp>
      <p:pic>
        <p:nvPicPr>
          <p:cNvPr id="1026" name="Picture 2" descr="MO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25" y="1280154"/>
            <a:ext cx="4751943" cy="42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1325" y="5715000"/>
            <a:ext cx="50497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Phys.org </a:t>
            </a:r>
            <a:br>
              <a:rPr lang="en-US" sz="1050" dirty="0"/>
            </a:br>
            <a:r>
              <a:rPr lang="en-US" sz="1050" dirty="0"/>
              <a:t>https://phys.org/news/2014-09-machine-algorithm-impossible-screening-advanced.html</a:t>
            </a:r>
          </a:p>
        </p:txBody>
      </p:sp>
    </p:spTree>
    <p:extLst>
      <p:ext uri="{BB962C8B-B14F-4D97-AF65-F5344CB8AC3E}">
        <p14:creationId xmlns:p14="http://schemas.microsoft.com/office/powerpoint/2010/main" val="16963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QSAR = Quantitative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Structure Activity </a:t>
            </a:r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Relationship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775"/>
            <a:ext cx="10795000" cy="16732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‘materials’ we want to screen are chemical compounds that may be candidates for a certain medicine</a:t>
            </a:r>
          </a:p>
          <a:p>
            <a:r>
              <a:rPr lang="en-US" sz="2000" dirty="0" smtClean="0"/>
              <a:t>Process is exactly the same: calculate descriptors of the compounds using software, measure their activity, then fit a model to predict activity of new compounds.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96516" y="6247606"/>
            <a:ext cx="4166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Source: Liu et al, </a:t>
            </a:r>
            <a:r>
              <a:rPr lang="en-US" sz="1050" i="1" dirty="0"/>
              <a:t>Materials discovery and design using machine </a:t>
            </a:r>
            <a:r>
              <a:rPr lang="en-US" sz="1050" i="1" dirty="0" smtClean="0"/>
              <a:t>learning</a:t>
            </a:r>
            <a:r>
              <a:rPr lang="en-US" sz="1050" dirty="0" smtClean="0"/>
              <a:t> 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https://www.sciencedirect.com/science/article/pii/S2352847817300515</a:t>
            </a:r>
          </a:p>
        </p:txBody>
      </p:sp>
      <p:pic>
        <p:nvPicPr>
          <p:cNvPr id="2050" name="Picture 2" descr="https://ars.els-cdn.com/content/image/1-s2.0-S2352847817300515-gr2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71" y="2921715"/>
            <a:ext cx="6722657" cy="33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Blood-Brain Barrier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21240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Blood-brain Barrier (BBB) </a:t>
            </a:r>
            <a:r>
              <a:rPr lang="en-US" sz="2000" dirty="0" smtClean="0"/>
              <a:t>comprises of endothelial </a:t>
            </a:r>
            <a:r>
              <a:rPr lang="en-US" sz="2000" dirty="0"/>
              <a:t>cells and tight junctions between them which</a:t>
            </a:r>
            <a:br>
              <a:rPr lang="en-US" sz="2000" dirty="0"/>
            </a:br>
            <a:r>
              <a:rPr lang="en-US" sz="2000" dirty="0"/>
              <a:t>allow selective entry of solutes from the blood to the </a:t>
            </a:r>
            <a:r>
              <a:rPr lang="en-US" sz="2000" dirty="0" smtClean="0"/>
              <a:t>brain.</a:t>
            </a:r>
          </a:p>
          <a:p>
            <a:r>
              <a:rPr lang="en-US" sz="2000" dirty="0" smtClean="0"/>
              <a:t>Selective entry of drugs to the brain is mediated by BBB</a:t>
            </a:r>
          </a:p>
          <a:p>
            <a:r>
              <a:rPr lang="en-US" sz="2000" dirty="0"/>
              <a:t>One quantifier of BBB </a:t>
            </a:r>
            <a:r>
              <a:rPr lang="en-US" sz="2000" dirty="0" smtClean="0"/>
              <a:t>entry is </a:t>
            </a:r>
            <a:r>
              <a:rPr lang="en-US" sz="2000" dirty="0"/>
              <a:t>Brain-Blood ratio (BB), which is the ratio of </a:t>
            </a:r>
            <a:r>
              <a:rPr lang="en-US" sz="2000" dirty="0" smtClean="0"/>
              <a:t>the concentration </a:t>
            </a:r>
            <a:r>
              <a:rPr lang="en-US" sz="2000" dirty="0"/>
              <a:t>of a chemical in the brain to its </a:t>
            </a:r>
            <a:r>
              <a:rPr lang="en-US" sz="2000" dirty="0" smtClean="0"/>
              <a:t>concentration in </a:t>
            </a:r>
            <a:r>
              <a:rPr lang="en-US" sz="2000" dirty="0"/>
              <a:t>the </a:t>
            </a:r>
            <a:r>
              <a:rPr lang="en-US" sz="2000" dirty="0" smtClean="0"/>
              <a:t>blood</a:t>
            </a:r>
            <a:r>
              <a:rPr lang="en-US" sz="2000" dirty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868737"/>
            <a:ext cx="7315200" cy="2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Problem setu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p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374332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 would like to build a model to predict BB ratio of chemical compounds</a:t>
            </a:r>
          </a:p>
          <a:p>
            <a:endParaRPr lang="en-US" sz="2000" dirty="0"/>
          </a:p>
          <a:p>
            <a:r>
              <a:rPr lang="en-US" sz="2000" dirty="0" smtClean="0"/>
              <a:t>Sample: 415 compounds.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Structure</a:t>
            </a:r>
            <a:r>
              <a:rPr lang="en-US" sz="2000" dirty="0" smtClean="0"/>
              <a:t>: </a:t>
            </a:r>
            <a:r>
              <a:rPr lang="en-US" sz="2000" dirty="0"/>
              <a:t>molecular descriptors </a:t>
            </a:r>
            <a:r>
              <a:rPr lang="en-US" sz="2000" dirty="0" smtClean="0"/>
              <a:t>calculated by </a:t>
            </a:r>
            <a:r>
              <a:rPr lang="en-US" sz="2000" dirty="0"/>
              <a:t>POLLY, </a:t>
            </a:r>
            <a:r>
              <a:rPr lang="en-US" sz="2000" dirty="0" err="1"/>
              <a:t>APProbe</a:t>
            </a:r>
            <a:r>
              <a:rPr lang="en-US" sz="2000" dirty="0"/>
              <a:t>, Triplet, and </a:t>
            </a:r>
            <a:r>
              <a:rPr lang="en-US" sz="2000" dirty="0" err="1" smtClean="0"/>
              <a:t>TopoCluj</a:t>
            </a:r>
            <a:r>
              <a:rPr lang="en-US" sz="2000" dirty="0" smtClean="0"/>
              <a:t> </a:t>
            </a:r>
            <a:r>
              <a:rPr lang="en-US" sz="2000" dirty="0" err="1" smtClean="0"/>
              <a:t>softwares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Activity</a:t>
            </a:r>
            <a:r>
              <a:rPr lang="en-US" sz="2000" dirty="0" smtClean="0"/>
              <a:t>: BB Ratio values set at a certain threshold, so 0 below threshold, 1 otherwise. High value means the compound can penetrate BBB.</a:t>
            </a:r>
          </a:p>
          <a:p>
            <a:endParaRPr lang="en-US" sz="2000" dirty="0"/>
          </a:p>
          <a:p>
            <a:r>
              <a:rPr lang="en-US" sz="2000" dirty="0" smtClean="0"/>
              <a:t>We specifically want to see that whether </a:t>
            </a:r>
            <a:r>
              <a:rPr lang="en-US" sz="2000" i="1" dirty="0" smtClean="0"/>
              <a:t>variable selection </a:t>
            </a:r>
            <a:r>
              <a:rPr lang="en-US" sz="2000" dirty="0" smtClean="0"/>
              <a:t>has any positive effect on prediction capability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Problem setu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p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84" y="1403273"/>
            <a:ext cx="6326232" cy="5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Descriptors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3743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Set 1</a:t>
            </a:r>
          </a:p>
          <a:p>
            <a:r>
              <a:rPr lang="en-US" sz="2000" dirty="0" smtClean="0"/>
              <a:t>Calculated </a:t>
            </a:r>
            <a:r>
              <a:rPr lang="en-US" sz="2000" dirty="0"/>
              <a:t>and utilized by the </a:t>
            </a:r>
            <a:r>
              <a:rPr lang="en-US" sz="2000" dirty="0" err="1"/>
              <a:t>Cluj</a:t>
            </a:r>
            <a:r>
              <a:rPr lang="en-US" sz="2000" dirty="0"/>
              <a:t> team of </a:t>
            </a:r>
            <a:r>
              <a:rPr lang="en-US" sz="2000" dirty="0" err="1"/>
              <a:t>Diudea</a:t>
            </a:r>
            <a:r>
              <a:rPr lang="en-US" sz="2000" dirty="0"/>
              <a:t> </a:t>
            </a:r>
            <a:r>
              <a:rPr lang="en-US" sz="2000" dirty="0" smtClean="0"/>
              <a:t>and collaborators </a:t>
            </a:r>
          </a:p>
          <a:p>
            <a:r>
              <a:rPr lang="en-US" sz="2000" dirty="0" smtClean="0"/>
              <a:t>Uses </a:t>
            </a:r>
            <a:r>
              <a:rPr lang="en-US" sz="2000" dirty="0" err="1" smtClean="0"/>
              <a:t>softwares</a:t>
            </a:r>
            <a:r>
              <a:rPr lang="en-US" sz="2000" dirty="0" smtClean="0"/>
              <a:t> Schrodinger </a:t>
            </a:r>
            <a:r>
              <a:rPr lang="en-US" sz="2000" dirty="0"/>
              <a:t>and </a:t>
            </a:r>
            <a:r>
              <a:rPr lang="en-US" sz="2000" dirty="0" err="1" smtClean="0"/>
              <a:t>TopoCluj</a:t>
            </a:r>
            <a:endParaRPr lang="en-US" sz="2000" dirty="0" smtClean="0"/>
          </a:p>
          <a:p>
            <a:r>
              <a:rPr lang="en-US" sz="2000" dirty="0" smtClean="0"/>
              <a:t>579 descriptors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Set 2</a:t>
            </a:r>
          </a:p>
          <a:p>
            <a:r>
              <a:rPr lang="en-US" sz="2000" dirty="0" smtClean="0"/>
              <a:t>Used </a:t>
            </a:r>
            <a:r>
              <a:rPr lang="en-US" sz="2000" dirty="0"/>
              <a:t>frequently by </a:t>
            </a:r>
            <a:r>
              <a:rPr lang="en-US" sz="2000" dirty="0" smtClean="0"/>
              <a:t>Prof. </a:t>
            </a:r>
            <a:r>
              <a:rPr lang="en-US" sz="2000" dirty="0" err="1" smtClean="0"/>
              <a:t>Basak’s</a:t>
            </a:r>
            <a:r>
              <a:rPr lang="en-US" sz="2000" dirty="0" smtClean="0"/>
              <a:t> team</a:t>
            </a:r>
            <a:endParaRPr lang="en-US" sz="2000" dirty="0"/>
          </a:p>
          <a:p>
            <a:r>
              <a:rPr lang="en-US" sz="2000" dirty="0" smtClean="0"/>
              <a:t>Calculated </a:t>
            </a:r>
            <a:r>
              <a:rPr lang="en-US" sz="2000" dirty="0"/>
              <a:t>using the </a:t>
            </a:r>
            <a:r>
              <a:rPr lang="en-US" sz="2000" dirty="0" err="1"/>
              <a:t>softwares</a:t>
            </a:r>
            <a:r>
              <a:rPr lang="en-US" sz="2000" dirty="0"/>
              <a:t> </a:t>
            </a:r>
            <a:r>
              <a:rPr lang="en-US" sz="2000" dirty="0" smtClean="0"/>
              <a:t>POLLY and Triplet </a:t>
            </a:r>
          </a:p>
          <a:p>
            <a:r>
              <a:rPr lang="en-US" sz="2000" dirty="0" smtClean="0"/>
              <a:t>198 descriptors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5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96" y="-73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Method: Random Forest</a:t>
            </a:r>
            <a:endParaRPr lang="en-US" sz="32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7896" y="1190625"/>
            <a:ext cx="10801350" cy="15144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Well-known machine learning method</a:t>
            </a:r>
          </a:p>
          <a:p>
            <a:r>
              <a:rPr lang="en-US" sz="2000" dirty="0" smtClean="0"/>
              <a:t>Combines predictions from multiple decision trees to make final prediction</a:t>
            </a:r>
          </a:p>
          <a:p>
            <a:r>
              <a:rPr lang="en-US" sz="2000" dirty="0" smtClean="0"/>
              <a:t>Has been proven effective in QSAR before</a:t>
            </a:r>
            <a:endParaRPr lang="en-US" sz="2000" dirty="0"/>
          </a:p>
        </p:txBody>
      </p:sp>
      <p:pic>
        <p:nvPicPr>
          <p:cNvPr id="4098" name="Picture 2" descr="Decision Tree vs. Random Forest - Which Algorithm Should you Us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92" y="2425700"/>
            <a:ext cx="6407758" cy="434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38216" y="6512803"/>
            <a:ext cx="1519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Source: Analytics </a:t>
            </a:r>
            <a:r>
              <a:rPr lang="en-US" sz="1050" dirty="0" err="1" smtClean="0"/>
              <a:t>Vidhya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32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>Descriptors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3743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Set 1</a:t>
            </a:r>
          </a:p>
          <a:p>
            <a:r>
              <a:rPr lang="en-US" sz="2000" dirty="0" smtClean="0"/>
              <a:t>Calculated </a:t>
            </a:r>
            <a:r>
              <a:rPr lang="en-US" sz="2000" dirty="0"/>
              <a:t>and utilized by the </a:t>
            </a:r>
            <a:r>
              <a:rPr lang="en-US" sz="2000" dirty="0" err="1"/>
              <a:t>Cluj</a:t>
            </a:r>
            <a:r>
              <a:rPr lang="en-US" sz="2000" dirty="0"/>
              <a:t> team of </a:t>
            </a:r>
            <a:r>
              <a:rPr lang="en-US" sz="2000" dirty="0" err="1"/>
              <a:t>Diudea</a:t>
            </a:r>
            <a:r>
              <a:rPr lang="en-US" sz="2000" dirty="0"/>
              <a:t> </a:t>
            </a:r>
            <a:r>
              <a:rPr lang="en-US" sz="2000" dirty="0" smtClean="0"/>
              <a:t>and collaborators </a:t>
            </a:r>
          </a:p>
          <a:p>
            <a:r>
              <a:rPr lang="en-US" sz="2000" dirty="0" smtClean="0"/>
              <a:t>Uses </a:t>
            </a:r>
            <a:r>
              <a:rPr lang="en-US" sz="2000" dirty="0" err="1" smtClean="0"/>
              <a:t>softwares</a:t>
            </a:r>
            <a:r>
              <a:rPr lang="en-US" sz="2000" dirty="0" smtClean="0"/>
              <a:t> Schrodinger </a:t>
            </a:r>
            <a:r>
              <a:rPr lang="en-US" sz="2000" dirty="0"/>
              <a:t>and </a:t>
            </a:r>
            <a:r>
              <a:rPr lang="en-US" sz="2000" dirty="0" err="1" smtClean="0"/>
              <a:t>TopoCluj</a:t>
            </a:r>
            <a:endParaRPr lang="en-US" sz="2000" dirty="0" smtClean="0"/>
          </a:p>
          <a:p>
            <a:r>
              <a:rPr lang="en-US" sz="2000" dirty="0" smtClean="0"/>
              <a:t>579 descriptors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Set 2</a:t>
            </a:r>
          </a:p>
          <a:p>
            <a:r>
              <a:rPr lang="en-US" sz="2000" dirty="0"/>
              <a:t>used frequently by </a:t>
            </a:r>
            <a:r>
              <a:rPr lang="en-US" sz="2000" dirty="0" err="1" smtClean="0"/>
              <a:t>Basak</a:t>
            </a:r>
            <a:r>
              <a:rPr lang="en-US" sz="2000" dirty="0" smtClean="0"/>
              <a:t> et al</a:t>
            </a:r>
            <a:endParaRPr lang="en-US" sz="2000" dirty="0"/>
          </a:p>
          <a:p>
            <a:r>
              <a:rPr lang="en-US" sz="2000" dirty="0"/>
              <a:t>calculated using the </a:t>
            </a:r>
            <a:r>
              <a:rPr lang="en-US" sz="2000" dirty="0" err="1"/>
              <a:t>softwares</a:t>
            </a:r>
            <a:r>
              <a:rPr lang="en-US" sz="2000" dirty="0"/>
              <a:t> </a:t>
            </a:r>
            <a:r>
              <a:rPr lang="en-US" sz="2000" dirty="0" smtClean="0"/>
              <a:t>POLLY and Triplet </a:t>
            </a:r>
          </a:p>
          <a:p>
            <a:r>
              <a:rPr lang="en-US" sz="2000" dirty="0" smtClean="0"/>
              <a:t>198 descriptors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7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1105</Words>
  <Application>Microsoft Office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Vrinda</vt:lpstr>
      <vt:lpstr>Office Theme</vt:lpstr>
      <vt:lpstr>PowerPoint Presentation</vt:lpstr>
      <vt:lpstr>Motivation</vt:lpstr>
      <vt:lpstr>QSAR = Quantitative Structure Activity Relationship</vt:lpstr>
      <vt:lpstr>Blood-Brain Barrier</vt:lpstr>
      <vt:lpstr>Problem setup</vt:lpstr>
      <vt:lpstr>Problem setup</vt:lpstr>
      <vt:lpstr>Descriptors</vt:lpstr>
      <vt:lpstr>Method: Random Forest</vt:lpstr>
      <vt:lpstr>Descriptors</vt:lpstr>
      <vt:lpstr>Variable importance and validation</vt:lpstr>
      <vt:lpstr>Metrics</vt:lpstr>
      <vt:lpstr>Results</vt:lpstr>
      <vt:lpstr>Results</vt:lpstr>
      <vt:lpstr>Validation</vt:lpstr>
      <vt:lpstr>Discussion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Subhabrata Majumdar</dc:creator>
  <cp:lastModifiedBy>Subhabrata Majumdar</cp:lastModifiedBy>
  <cp:revision>12</cp:revision>
  <dcterms:created xsi:type="dcterms:W3CDTF">2021-01-22T22:54:18Z</dcterms:created>
  <dcterms:modified xsi:type="dcterms:W3CDTF">2021-01-23T15:14:15Z</dcterms:modified>
</cp:coreProperties>
</file>