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992B-DBA5-42C6-8A7C-F1627ECD8A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9EE8-08A0-4556-B2D4-4E15CA2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8366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Identifying Driving Factors Behind Indian Monsoon Precipitation using Model Selection based on Data Depth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11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Subhabrata Majumdar</a:t>
            </a:r>
          </a:p>
          <a:p>
            <a:r>
              <a:rPr lang="en-US" dirty="0" smtClean="0"/>
              <a:t>Lindsey Dietz</a:t>
            </a:r>
          </a:p>
          <a:p>
            <a:r>
              <a:rPr lang="en-US" dirty="0" err="1" smtClean="0"/>
              <a:t>Snigdhansu</a:t>
            </a:r>
            <a:r>
              <a:rPr lang="en-US" dirty="0" smtClean="0"/>
              <a:t> Chatterjee</a:t>
            </a:r>
          </a:p>
          <a:p>
            <a:r>
              <a:rPr lang="en-US" dirty="0" smtClean="0"/>
              <a:t>University of Minnesota, School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Daily rainfall levels from 36 weather stations during 1978-2012;</a:t>
            </a:r>
          </a:p>
          <a:p>
            <a:r>
              <a:rPr lang="en-US" dirty="0" smtClean="0"/>
              <a:t>Station-specific variables: latitude, longitude and elevation;</a:t>
            </a:r>
          </a:p>
          <a:p>
            <a:r>
              <a:rPr lang="en-US" dirty="0" smtClean="0"/>
              <a:t>Local variables: max and min temperature, tropospheric temperature difference, </a:t>
            </a:r>
            <a:r>
              <a:rPr lang="en-US" i="1" dirty="0" smtClean="0"/>
              <a:t>u</a:t>
            </a:r>
            <a:r>
              <a:rPr lang="en-US" dirty="0" smtClean="0"/>
              <a:t>- and </a:t>
            </a:r>
            <a:r>
              <a:rPr lang="en-US" i="1" dirty="0" smtClean="0"/>
              <a:t>v</a:t>
            </a:r>
            <a:r>
              <a:rPr lang="en-US" dirty="0" smtClean="0"/>
              <a:t>- winds at 200, 600 and 850 </a:t>
            </a:r>
            <a:r>
              <a:rPr lang="en-US" dirty="0" err="1" smtClean="0"/>
              <a:t>mb</a:t>
            </a:r>
            <a:r>
              <a:rPr lang="en-US" dirty="0" smtClean="0"/>
              <a:t>, Nino 3.4 anomaly and Indian Dipole Mode Index (DMI);</a:t>
            </a:r>
          </a:p>
          <a:p>
            <a:r>
              <a:rPr lang="en-US" dirty="0" smtClean="0"/>
              <a:t>Global variables: 10 indices of Madden-Julian Oscillation (MJO), 9 northern hemisphere </a:t>
            </a:r>
            <a:r>
              <a:rPr lang="en-US" dirty="0" err="1" smtClean="0"/>
              <a:t>teleconnection</a:t>
            </a:r>
            <a:r>
              <a:rPr lang="en-US" dirty="0" smtClean="0"/>
              <a:t> indices, solar flux levels and land-ocean Temperature Anomaly (TA);</a:t>
            </a:r>
          </a:p>
          <a:p>
            <a:endParaRPr lang="en-US" dirty="0" smtClean="0"/>
          </a:p>
          <a:p>
            <a:r>
              <a:rPr lang="en-US" b="1" dirty="0" smtClean="0"/>
              <a:t>Total 35 predictors</a:t>
            </a:r>
          </a:p>
        </p:txBody>
      </p:sp>
    </p:spTree>
    <p:extLst>
      <p:ext uri="{BB962C8B-B14F-4D97-AF65-F5344CB8AC3E}">
        <p14:creationId xmlns:p14="http://schemas.microsoft.com/office/powerpoint/2010/main" val="127216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all variables, station-wise median taken for each year;</a:t>
                </a:r>
              </a:p>
              <a:p>
                <a:r>
                  <a:rPr lang="en-US" dirty="0" smtClean="0"/>
                  <a:t>All predictors as fixed effects, random intercept due to year;</a:t>
                </a:r>
              </a:p>
              <a:p>
                <a:endParaRPr lang="en-US" dirty="0"/>
              </a:p>
              <a:p>
                <a:r>
                  <a:rPr lang="en-US" dirty="0" smtClean="0"/>
                  <a:t>Bootstrap scheme- separate wild bootstraps on estimated random effects and residuals: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m:rPr>
                              <m:nor/>
                            </m:rPr>
                            <a:rPr lang="en-US" b="1" dirty="0" smtClean="0"/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dirty="0"/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iid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2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35 predictors considered, 21 get selected by our model selection procedure;</a:t>
            </a:r>
          </a:p>
          <a:p>
            <a:r>
              <a:rPr lang="en-US" dirty="0" smtClean="0"/>
              <a:t>All selected variables have documented effect on Indian Monsoon, e.g. elevation, longitude, max temperature, Nino3.4 </a:t>
            </a:r>
            <a:r>
              <a:rPr lang="en-US" dirty="0" err="1" smtClean="0"/>
              <a:t>etc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Temperature Anomaly (TA) has a large influence: several MJO indices are selected when we start from a full model with everything but TA, but get masked and are dropped in favor of TA when it is in the full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8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23"/>
            <a:ext cx="10515600" cy="1325563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1380586"/>
            <a:ext cx="10515600" cy="4193278"/>
          </a:xfrm>
        </p:spPr>
        <p:txBody>
          <a:bodyPr>
            <a:normAutofit/>
          </a:bodyPr>
          <a:lstStyle/>
          <a:p>
            <a:r>
              <a:rPr lang="en-US" dirty="0" smtClean="0"/>
              <a:t>Testing years 2003 to 2012</a:t>
            </a:r>
          </a:p>
          <a:p>
            <a:endParaRPr lang="en-US" dirty="0" smtClean="0"/>
          </a:p>
          <a:p>
            <a:r>
              <a:rPr lang="en-US" dirty="0" smtClean="0"/>
              <a:t>25 year rolling validation scheme: train using past 25 </a:t>
            </a:r>
            <a:r>
              <a:rPr lang="en-US" dirty="0" err="1" smtClean="0"/>
              <a:t>yrs</a:t>
            </a:r>
            <a:r>
              <a:rPr lang="en-US" dirty="0" smtClean="0"/>
              <a:t> data (e.g. 1978-2002 for 2003, 1979-22003 for 2004, …);</a:t>
            </a:r>
          </a:p>
          <a:p>
            <a:endParaRPr lang="en-US" dirty="0" smtClean="0"/>
          </a:p>
          <a:p>
            <a:r>
              <a:rPr lang="en-US" dirty="0" smtClean="0"/>
              <a:t>Reduced models predictions have less bias across training years compared to full model predictions, as well as less mean squared error (MSE);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8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8" y="556525"/>
            <a:ext cx="5082208" cy="5074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1" y="556525"/>
            <a:ext cx="5082208" cy="5074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4309" y="5631170"/>
            <a:ext cx="174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Bias comparison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40918" y="5631170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 comparison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9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1" y="321264"/>
            <a:ext cx="5555067" cy="554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95" y="496191"/>
            <a:ext cx="4657143" cy="54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7156" y="6171859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2012 predictions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60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nvestigating </a:t>
            </a:r>
            <a:r>
              <a:rPr lang="en-US" dirty="0" err="1" smtClean="0"/>
              <a:t>spatio</a:t>
            </a:r>
            <a:r>
              <a:rPr lang="en-US" dirty="0" smtClean="0"/>
              <a:t>-temporal dependency patterns;</a:t>
            </a:r>
          </a:p>
          <a:p>
            <a:endParaRPr lang="en-US" dirty="0"/>
          </a:p>
          <a:p>
            <a:r>
              <a:rPr lang="en-US" dirty="0" smtClean="0"/>
              <a:t>Detailed studies into algorithmic efficiency issues and different bootstrap schemes;</a:t>
            </a:r>
          </a:p>
          <a:p>
            <a:endParaRPr lang="en-US" dirty="0"/>
          </a:p>
          <a:p>
            <a:r>
              <a:rPr lang="en-US" dirty="0" smtClean="0"/>
              <a:t>Further development of theoretical properties of the proposed model selection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L. R. Dietz and S. Chatterjee, “</a:t>
            </a:r>
            <a:r>
              <a:rPr lang="en-US" dirty="0" err="1"/>
              <a:t>Logit</a:t>
            </a:r>
            <a:r>
              <a:rPr lang="en-US" dirty="0"/>
              <a:t>-normal mixed </a:t>
            </a:r>
            <a:r>
              <a:rPr lang="en-US" dirty="0" smtClean="0"/>
              <a:t>model for </a:t>
            </a:r>
            <a:r>
              <a:rPr lang="en-US" dirty="0"/>
              <a:t>Indian monsoon precipitation,” </a:t>
            </a:r>
            <a:r>
              <a:rPr lang="en-US" i="1" dirty="0" err="1"/>
              <a:t>Nonlin</a:t>
            </a:r>
            <a:r>
              <a:rPr lang="en-US" i="1" dirty="0"/>
              <a:t>. Processes </a:t>
            </a:r>
            <a:r>
              <a:rPr lang="en-US" i="1" dirty="0" err="1"/>
              <a:t>Geophys</a:t>
            </a:r>
            <a:r>
              <a:rPr lang="en-US" i="1" dirty="0" smtClean="0"/>
              <a:t>.</a:t>
            </a:r>
            <a:r>
              <a:rPr lang="en-US" dirty="0" smtClean="0"/>
              <a:t>, v</a:t>
            </a:r>
            <a:r>
              <a:rPr lang="nl-NL" dirty="0" smtClean="0"/>
              <a:t>ol</a:t>
            </a:r>
            <a:r>
              <a:rPr lang="nl-NL" dirty="0"/>
              <a:t>. 21, pp. 939–953, sep </a:t>
            </a:r>
            <a:r>
              <a:rPr lang="nl-NL" dirty="0" smtClean="0"/>
              <a:t>2014;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L. R. Dietz and S. Chatterjee, “Investigation of </a:t>
            </a:r>
            <a:r>
              <a:rPr lang="en-US" dirty="0" smtClean="0"/>
              <a:t>Precipitation Thresholds </a:t>
            </a:r>
            <a:r>
              <a:rPr lang="en-US" dirty="0"/>
              <a:t>in the Indian Monsoon Using </a:t>
            </a:r>
            <a:r>
              <a:rPr lang="en-US" dirty="0" err="1"/>
              <a:t>Logit</a:t>
            </a:r>
            <a:r>
              <a:rPr lang="en-US" dirty="0"/>
              <a:t>-Normal </a:t>
            </a:r>
            <a:r>
              <a:rPr lang="en-US" dirty="0" smtClean="0"/>
              <a:t>Mixed Models</a:t>
            </a:r>
            <a:r>
              <a:rPr lang="en-US" dirty="0"/>
              <a:t>,” in </a:t>
            </a:r>
            <a:r>
              <a:rPr lang="en-US" dirty="0" smtClean="0"/>
              <a:t> </a:t>
            </a:r>
            <a:r>
              <a:rPr lang="en-US" i="1" dirty="0" smtClean="0"/>
              <a:t>Machine </a:t>
            </a:r>
            <a:r>
              <a:rPr lang="en-US" i="1" dirty="0"/>
              <a:t>Learning and Data Mining </a:t>
            </a:r>
            <a:r>
              <a:rPr lang="en-US" i="1" dirty="0" smtClean="0"/>
              <a:t>Approaches to </a:t>
            </a:r>
            <a:r>
              <a:rPr lang="en-US" i="1" dirty="0"/>
              <a:t>Climate Science: Proceedings of the Fourth </a:t>
            </a:r>
            <a:r>
              <a:rPr lang="en-US" i="1" dirty="0" smtClean="0"/>
              <a:t>International Workshop </a:t>
            </a:r>
            <a:r>
              <a:rPr lang="en-US" i="1" dirty="0"/>
              <a:t>on Climate Informatics</a:t>
            </a:r>
            <a:r>
              <a:rPr lang="en-US" dirty="0"/>
              <a:t> (V. </a:t>
            </a:r>
            <a:r>
              <a:rPr lang="en-US" dirty="0" err="1"/>
              <a:t>Lakshmanan</a:t>
            </a:r>
            <a:r>
              <a:rPr lang="en-US" dirty="0"/>
              <a:t>, E. </a:t>
            </a:r>
            <a:r>
              <a:rPr lang="en-US" dirty="0" err="1" smtClean="0"/>
              <a:t>Gilleland</a:t>
            </a:r>
            <a:r>
              <a:rPr lang="en-US" dirty="0" smtClean="0"/>
              <a:t>, A</a:t>
            </a:r>
            <a:r>
              <a:rPr lang="en-US" dirty="0"/>
              <a:t>. McGovern, and M. </a:t>
            </a:r>
            <a:r>
              <a:rPr lang="en-US" dirty="0" err="1"/>
              <a:t>Tingley</a:t>
            </a:r>
            <a:r>
              <a:rPr lang="en-US" dirty="0"/>
              <a:t>, eds.), pp. 239–246, </a:t>
            </a:r>
            <a:r>
              <a:rPr lang="en-US" dirty="0" smtClean="0"/>
              <a:t>Springer, 2015;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Y. </a:t>
            </a:r>
            <a:r>
              <a:rPr lang="en-US" dirty="0" err="1"/>
              <a:t>Zuo</a:t>
            </a:r>
            <a:r>
              <a:rPr lang="en-US" dirty="0"/>
              <a:t> and R. </a:t>
            </a:r>
            <a:r>
              <a:rPr lang="en-US" dirty="0" err="1"/>
              <a:t>Serfling</a:t>
            </a:r>
            <a:r>
              <a:rPr lang="en-US" dirty="0"/>
              <a:t>, “General notions of statistical </a:t>
            </a:r>
            <a:r>
              <a:rPr lang="en-US" dirty="0" smtClean="0"/>
              <a:t>depth function</a:t>
            </a:r>
            <a:r>
              <a:rPr lang="en-US" dirty="0"/>
              <a:t>,” </a:t>
            </a:r>
            <a:r>
              <a:rPr lang="en-US" i="1" dirty="0"/>
              <a:t>Ann. of Statist.</a:t>
            </a:r>
            <a:r>
              <a:rPr lang="en-US" dirty="0"/>
              <a:t>, vol. 28-2, pp. 461–482, </a:t>
            </a:r>
            <a:r>
              <a:rPr lang="en-US" dirty="0" smtClean="0"/>
              <a:t>2000;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Majumdar and S. Chatterjee, “A model selection </a:t>
            </a:r>
            <a:r>
              <a:rPr lang="en-US" dirty="0" smtClean="0"/>
              <a:t>criterion for </a:t>
            </a:r>
            <a:r>
              <a:rPr lang="en-US" dirty="0"/>
              <a:t>regression estimators based on data depth.” Working </a:t>
            </a:r>
            <a:r>
              <a:rPr lang="en-US" dirty="0" smtClean="0"/>
              <a:t>paper, 2015</a:t>
            </a:r>
            <a:r>
              <a:rPr lang="en-US" dirty="0"/>
              <a:t>+.</a:t>
            </a:r>
          </a:p>
        </p:txBody>
      </p:sp>
    </p:spTree>
    <p:extLst>
      <p:ext uri="{BB962C8B-B14F-4D97-AF65-F5344CB8AC3E}">
        <p14:creationId xmlns:p14="http://schemas.microsoft.com/office/powerpoint/2010/main" val="54166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Data and 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studies on Indian Monsoon precipitations have highlighted importance of using random effects in modelling (Dietz and Chatterjee, 2014 and 2015);</a:t>
            </a:r>
          </a:p>
          <a:p>
            <a:endParaRPr lang="en-US" dirty="0"/>
          </a:p>
          <a:p>
            <a:r>
              <a:rPr lang="en-US" dirty="0" smtClean="0"/>
              <a:t>No study has been done to collectively identify important factor influencing precipitation levels, i.e. model selection in this scenario;</a:t>
            </a:r>
          </a:p>
          <a:p>
            <a:endParaRPr lang="en-US" dirty="0" smtClean="0"/>
          </a:p>
          <a:p>
            <a:r>
              <a:rPr lang="en-US" dirty="0" smtClean="0"/>
              <a:t>The reasons are non-robustness of likelihood based methods, strict assumptions of conventional methods of model selection, potentially </a:t>
            </a:r>
            <a:r>
              <a:rPr lang="en-US" dirty="0" err="1" smtClean="0"/>
              <a:t>heteroskedastic</a:t>
            </a:r>
            <a:r>
              <a:rPr lang="en-US" dirty="0" smtClean="0"/>
              <a:t> error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4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introduce a novel one-step model selection technique for general regression estimators, and implement it in a linear mixed model setup to identify important predictors affecting Indian Monsoon precipitation;</a:t>
            </a:r>
          </a:p>
          <a:p>
            <a:endParaRPr lang="en-US" dirty="0" smtClean="0"/>
          </a:p>
          <a:p>
            <a:r>
              <a:rPr lang="en-US" dirty="0" smtClean="0"/>
              <a:t>This technique correctly identifies the set of non-zero values in the true coefficient (of length </a:t>
            </a:r>
            <a:r>
              <a:rPr lang="en-US" i="1" dirty="0" smtClean="0"/>
              <a:t>p</a:t>
            </a:r>
            <a:r>
              <a:rPr lang="en-US" dirty="0" smtClean="0"/>
              <a:t>) by comparing only </a:t>
            </a:r>
            <a:r>
              <a:rPr lang="en-US" i="1" dirty="0" smtClean="0"/>
              <a:t>p </a:t>
            </a:r>
            <a:r>
              <a:rPr lang="en-US" dirty="0" smtClean="0"/>
              <a:t>+ 1 models.</a:t>
            </a:r>
          </a:p>
          <a:p>
            <a:r>
              <a:rPr lang="en-US" dirty="0" smtClean="0"/>
              <a:t>Wild bootstrap used to estimate the selection criterion; </a:t>
            </a:r>
            <a:endParaRPr lang="en-US" dirty="0"/>
          </a:p>
          <a:p>
            <a:r>
              <a:rPr lang="en-US" dirty="0" smtClean="0"/>
              <a:t>Rolling validation done for 10 testing years for comparison of full and reduced models</a:t>
            </a:r>
          </a:p>
        </p:txBody>
      </p:sp>
    </p:spTree>
    <p:extLst>
      <p:ext uri="{BB962C8B-B14F-4D97-AF65-F5344CB8AC3E}">
        <p14:creationId xmlns:p14="http://schemas.microsoft.com/office/powerpoint/2010/main" val="8882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Data depth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depth of a point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, is any scalar measure of its centrality with respect to a data cloud </a:t>
                </a:r>
                <a14:m>
                  <m:oMath xmlns:m="http://schemas.openxmlformats.org/officeDocument/2006/math"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(or equivalently the underlying distribution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) (</a:t>
                </a:r>
                <a:r>
                  <a:rPr lang="en-US" dirty="0" err="1" smtClean="0"/>
                  <a:t>Zuo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Serfling</a:t>
                </a:r>
                <a:r>
                  <a:rPr lang="en-US" dirty="0" smtClean="0"/>
                  <a:t>, 2000)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Depth-based model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Assume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of a coefficient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follow asymptotically elliptical sampling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that approach point mass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Example: in multiple linear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;</a:t>
                </a:r>
              </a:p>
              <a:p>
                <a:r>
                  <a:rPr lang="en-US" dirty="0" smtClean="0"/>
                  <a:t>Specify a candidate model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 the set of non-zero indices;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model selection criterion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is the estimate of truncated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concatenated with 0 at indices not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 r="-986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contains all non-zero indices in the true model,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Also it maximizes at smallest correct model;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 smtClean="0"/>
                  <a:t>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(Majumdar and Chatterjee, 2015+);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estimated in a general sample setup by bootstrap.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Depth-based 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One-step model selection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 full model;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Drop a predictor,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 the reduced model;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Repeat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predictors;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Collect predictors dropping which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to decrease. These are the very predictors in the smallest correct model.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0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Linear Mixed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dirty="0" smtClean="0"/>
                  <a:t> is the vector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the matrix of predictors,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dirty="0" smtClean="0"/>
                  <a:t>the coefficient vector;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random effect design matrix;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dirty="0" smtClean="0"/>
                  <a:t> random effect vector;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positive-definite;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699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Identifying Driving Factors Behind Indian Monsoon Precipitation using Model Selection based on Data Depth </vt:lpstr>
      <vt:lpstr>Outline</vt:lpstr>
      <vt:lpstr>Introduction: the problem</vt:lpstr>
      <vt:lpstr>Introduction: our solution</vt:lpstr>
      <vt:lpstr>Methods: Data depth</vt:lpstr>
      <vt:lpstr>Depth-based model selection</vt:lpstr>
      <vt:lpstr>Depth-based model selection</vt:lpstr>
      <vt:lpstr>One-step model selection using C_n</vt:lpstr>
      <vt:lpstr>Methods: Linear Mixed Model</vt:lpstr>
      <vt:lpstr>Data</vt:lpstr>
      <vt:lpstr>Implementation</vt:lpstr>
      <vt:lpstr>Results</vt:lpstr>
      <vt:lpstr>Prediction</vt:lpstr>
      <vt:lpstr>PowerPoint Presentation</vt:lpstr>
      <vt:lpstr>PowerPoint Presentation</vt:lpstr>
      <vt:lpstr>Future work</vt:lpstr>
      <vt:lpstr>References</vt:lpstr>
    </vt:vector>
  </TitlesOfParts>
  <Company>Santander Consumer 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Driving Factors Behind Indian Monsoon Precipitation using Methods based on Data Depth</dc:title>
  <dc:creator>Subhabrata Majumdar</dc:creator>
  <cp:lastModifiedBy>Subhabrata Majumdar</cp:lastModifiedBy>
  <cp:revision>13</cp:revision>
  <dcterms:created xsi:type="dcterms:W3CDTF">2015-07-30T19:36:11Z</dcterms:created>
  <dcterms:modified xsi:type="dcterms:W3CDTF">2015-07-30T20:52:59Z</dcterms:modified>
</cp:coreProperties>
</file>