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2918400"/>
  <p:notesSz cx="6858000" cy="9144000"/>
  <p:defaultTextStyle>
    <a:defPPr>
      <a:defRPr lang="en-US"/>
    </a:defPPr>
    <a:lvl1pPr marL="0" algn="l" defTabSz="8299387" rtl="0" eaLnBrk="1" latinLnBrk="0" hangingPunct="1">
      <a:defRPr sz="16262" kern="1200">
        <a:solidFill>
          <a:schemeClr val="tx1"/>
        </a:solidFill>
        <a:latin typeface="+mn-lt"/>
        <a:ea typeface="+mn-ea"/>
        <a:cs typeface="+mn-cs"/>
      </a:defRPr>
    </a:lvl1pPr>
    <a:lvl2pPr marL="4149694" algn="l" defTabSz="8299387" rtl="0" eaLnBrk="1" latinLnBrk="0" hangingPunct="1">
      <a:defRPr sz="16262" kern="1200">
        <a:solidFill>
          <a:schemeClr val="tx1"/>
        </a:solidFill>
        <a:latin typeface="+mn-lt"/>
        <a:ea typeface="+mn-ea"/>
        <a:cs typeface="+mn-cs"/>
      </a:defRPr>
    </a:lvl2pPr>
    <a:lvl3pPr marL="8299387" algn="l" defTabSz="8299387" rtl="0" eaLnBrk="1" latinLnBrk="0" hangingPunct="1">
      <a:defRPr sz="16262" kern="1200">
        <a:solidFill>
          <a:schemeClr val="tx1"/>
        </a:solidFill>
        <a:latin typeface="+mn-lt"/>
        <a:ea typeface="+mn-ea"/>
        <a:cs typeface="+mn-cs"/>
      </a:defRPr>
    </a:lvl3pPr>
    <a:lvl4pPr marL="12449081" algn="l" defTabSz="8299387" rtl="0" eaLnBrk="1" latinLnBrk="0" hangingPunct="1">
      <a:defRPr sz="16262" kern="1200">
        <a:solidFill>
          <a:schemeClr val="tx1"/>
        </a:solidFill>
        <a:latin typeface="+mn-lt"/>
        <a:ea typeface="+mn-ea"/>
        <a:cs typeface="+mn-cs"/>
      </a:defRPr>
    </a:lvl4pPr>
    <a:lvl5pPr marL="16598774" algn="l" defTabSz="8299387" rtl="0" eaLnBrk="1" latinLnBrk="0" hangingPunct="1">
      <a:defRPr sz="16262" kern="1200">
        <a:solidFill>
          <a:schemeClr val="tx1"/>
        </a:solidFill>
        <a:latin typeface="+mn-lt"/>
        <a:ea typeface="+mn-ea"/>
        <a:cs typeface="+mn-cs"/>
      </a:defRPr>
    </a:lvl5pPr>
    <a:lvl6pPr marL="20748468" algn="l" defTabSz="8299387" rtl="0" eaLnBrk="1" latinLnBrk="0" hangingPunct="1">
      <a:defRPr sz="16262" kern="1200">
        <a:solidFill>
          <a:schemeClr val="tx1"/>
        </a:solidFill>
        <a:latin typeface="+mn-lt"/>
        <a:ea typeface="+mn-ea"/>
        <a:cs typeface="+mn-cs"/>
      </a:defRPr>
    </a:lvl6pPr>
    <a:lvl7pPr marL="24898161" algn="l" defTabSz="8299387" rtl="0" eaLnBrk="1" latinLnBrk="0" hangingPunct="1">
      <a:defRPr sz="16262" kern="1200">
        <a:solidFill>
          <a:schemeClr val="tx1"/>
        </a:solidFill>
        <a:latin typeface="+mn-lt"/>
        <a:ea typeface="+mn-ea"/>
        <a:cs typeface="+mn-cs"/>
      </a:defRPr>
    </a:lvl7pPr>
    <a:lvl8pPr marL="29047855" algn="l" defTabSz="8299387" rtl="0" eaLnBrk="1" latinLnBrk="0" hangingPunct="1">
      <a:defRPr sz="16262" kern="1200">
        <a:solidFill>
          <a:schemeClr val="tx1"/>
        </a:solidFill>
        <a:latin typeface="+mn-lt"/>
        <a:ea typeface="+mn-ea"/>
        <a:cs typeface="+mn-cs"/>
      </a:defRPr>
    </a:lvl8pPr>
    <a:lvl9pPr marL="33197548" algn="l" defTabSz="8299387" rtl="0" eaLnBrk="1" latinLnBrk="0" hangingPunct="1">
      <a:defRPr sz="1626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96" autoAdjust="0"/>
  </p:normalViewPr>
  <p:slideViewPr>
    <p:cSldViewPr>
      <p:cViewPr>
        <p:scale>
          <a:sx n="33" d="100"/>
          <a:sy n="33" d="100"/>
        </p:scale>
        <p:origin x="24" y="-378"/>
      </p:cViewPr>
      <p:guideLst>
        <p:guide orient="horz" pos="10368"/>
        <p:guide pos="16128"/>
      </p:guideLst>
    </p:cSldViewPr>
  </p:slideViewPr>
  <p:notesTextViewPr>
    <p:cViewPr>
      <p:scale>
        <a:sx n="100" d="100"/>
        <a:sy n="100" d="100"/>
      </p:scale>
      <p:origin x="0" y="0"/>
    </p:cViewPr>
  </p:notesText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4D2F4-C0A4-45C8-83F5-56CF834E6B09}" type="datetimeFigureOut">
              <a:rPr lang="en-US" smtClean="0"/>
              <a:t>4/8/2017</a:t>
            </a:fld>
            <a:endParaRPr lang="en-US"/>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12D67-4BD4-4C5D-A172-FA0B849A1340}" type="slidenum">
              <a:rPr lang="en-US" smtClean="0"/>
              <a:t>‹#›</a:t>
            </a:fld>
            <a:endParaRPr lang="en-US"/>
          </a:p>
        </p:txBody>
      </p:sp>
    </p:spTree>
    <p:extLst>
      <p:ext uri="{BB962C8B-B14F-4D97-AF65-F5344CB8AC3E}">
        <p14:creationId xmlns:p14="http://schemas.microsoft.com/office/powerpoint/2010/main" val="1266277552"/>
      </p:ext>
    </p:extLst>
  </p:cSld>
  <p:clrMap bg1="lt1" tx1="dk1" bg2="lt2" tx2="dk2" accent1="accent1" accent2="accent2" accent3="accent3" accent4="accent4" accent5="accent5" accent6="accent6" hlink="hlink" folHlink="folHlink"/>
  <p:notesStyle>
    <a:lvl1pPr marL="0" algn="l" defTabSz="1729039" rtl="0" eaLnBrk="1" latinLnBrk="0" hangingPunct="1">
      <a:defRPr sz="2269" kern="1200">
        <a:solidFill>
          <a:schemeClr val="tx1"/>
        </a:solidFill>
        <a:latin typeface="+mn-lt"/>
        <a:ea typeface="+mn-ea"/>
        <a:cs typeface="+mn-cs"/>
      </a:defRPr>
    </a:lvl1pPr>
    <a:lvl2pPr marL="864519" algn="l" defTabSz="1729039" rtl="0" eaLnBrk="1" latinLnBrk="0" hangingPunct="1">
      <a:defRPr sz="2269" kern="1200">
        <a:solidFill>
          <a:schemeClr val="tx1"/>
        </a:solidFill>
        <a:latin typeface="+mn-lt"/>
        <a:ea typeface="+mn-ea"/>
        <a:cs typeface="+mn-cs"/>
      </a:defRPr>
    </a:lvl2pPr>
    <a:lvl3pPr marL="1729039" algn="l" defTabSz="1729039" rtl="0" eaLnBrk="1" latinLnBrk="0" hangingPunct="1">
      <a:defRPr sz="2269" kern="1200">
        <a:solidFill>
          <a:schemeClr val="tx1"/>
        </a:solidFill>
        <a:latin typeface="+mn-lt"/>
        <a:ea typeface="+mn-ea"/>
        <a:cs typeface="+mn-cs"/>
      </a:defRPr>
    </a:lvl3pPr>
    <a:lvl4pPr marL="2593558" algn="l" defTabSz="1729039" rtl="0" eaLnBrk="1" latinLnBrk="0" hangingPunct="1">
      <a:defRPr sz="2269" kern="1200">
        <a:solidFill>
          <a:schemeClr val="tx1"/>
        </a:solidFill>
        <a:latin typeface="+mn-lt"/>
        <a:ea typeface="+mn-ea"/>
        <a:cs typeface="+mn-cs"/>
      </a:defRPr>
    </a:lvl4pPr>
    <a:lvl5pPr marL="3458078" algn="l" defTabSz="1729039" rtl="0" eaLnBrk="1" latinLnBrk="0" hangingPunct="1">
      <a:defRPr sz="2269" kern="1200">
        <a:solidFill>
          <a:schemeClr val="tx1"/>
        </a:solidFill>
        <a:latin typeface="+mn-lt"/>
        <a:ea typeface="+mn-ea"/>
        <a:cs typeface="+mn-cs"/>
      </a:defRPr>
    </a:lvl5pPr>
    <a:lvl6pPr marL="4322597" algn="l" defTabSz="1729039" rtl="0" eaLnBrk="1" latinLnBrk="0" hangingPunct="1">
      <a:defRPr sz="2269" kern="1200">
        <a:solidFill>
          <a:schemeClr val="tx1"/>
        </a:solidFill>
        <a:latin typeface="+mn-lt"/>
        <a:ea typeface="+mn-ea"/>
        <a:cs typeface="+mn-cs"/>
      </a:defRPr>
    </a:lvl6pPr>
    <a:lvl7pPr marL="5187117" algn="l" defTabSz="1729039" rtl="0" eaLnBrk="1" latinLnBrk="0" hangingPunct="1">
      <a:defRPr sz="2269" kern="1200">
        <a:solidFill>
          <a:schemeClr val="tx1"/>
        </a:solidFill>
        <a:latin typeface="+mn-lt"/>
        <a:ea typeface="+mn-ea"/>
        <a:cs typeface="+mn-cs"/>
      </a:defRPr>
    </a:lvl7pPr>
    <a:lvl8pPr marL="6051636" algn="l" defTabSz="1729039" rtl="0" eaLnBrk="1" latinLnBrk="0" hangingPunct="1">
      <a:defRPr sz="2269" kern="1200">
        <a:solidFill>
          <a:schemeClr val="tx1"/>
        </a:solidFill>
        <a:latin typeface="+mn-lt"/>
        <a:ea typeface="+mn-ea"/>
        <a:cs typeface="+mn-cs"/>
      </a:defRPr>
    </a:lvl8pPr>
    <a:lvl9pPr marL="6916156" algn="l" defTabSz="1729039" rtl="0" eaLnBrk="1" latinLnBrk="0" hangingPunct="1">
      <a:defRPr sz="22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12D67-4BD4-4C5D-A172-FA0B849A1340}" type="slidenum">
              <a:rPr lang="en-US" smtClean="0"/>
              <a:t>1</a:t>
            </a:fld>
            <a:endParaRPr lang="en-US"/>
          </a:p>
        </p:txBody>
      </p:sp>
    </p:spTree>
    <p:extLst>
      <p:ext uri="{BB962C8B-B14F-4D97-AF65-F5344CB8AC3E}">
        <p14:creationId xmlns:p14="http://schemas.microsoft.com/office/powerpoint/2010/main" val="92098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4"/>
            <a:ext cx="43525440" cy="7056118"/>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319877" indent="0" algn="ctr">
              <a:buNone/>
              <a:defRPr>
                <a:solidFill>
                  <a:schemeClr val="tx1">
                    <a:tint val="75000"/>
                  </a:schemeClr>
                </a:solidFill>
              </a:defRPr>
            </a:lvl2pPr>
            <a:lvl3pPr marL="639751" indent="0" algn="ctr">
              <a:buNone/>
              <a:defRPr>
                <a:solidFill>
                  <a:schemeClr val="tx1">
                    <a:tint val="75000"/>
                  </a:schemeClr>
                </a:solidFill>
              </a:defRPr>
            </a:lvl3pPr>
            <a:lvl4pPr marL="959627" indent="0" algn="ctr">
              <a:buNone/>
              <a:defRPr>
                <a:solidFill>
                  <a:schemeClr val="tx1">
                    <a:tint val="75000"/>
                  </a:schemeClr>
                </a:solidFill>
              </a:defRPr>
            </a:lvl4pPr>
            <a:lvl5pPr marL="1279503" indent="0" algn="ctr">
              <a:buNone/>
              <a:defRPr>
                <a:solidFill>
                  <a:schemeClr val="tx1">
                    <a:tint val="75000"/>
                  </a:schemeClr>
                </a:solidFill>
              </a:defRPr>
            </a:lvl5pPr>
            <a:lvl6pPr marL="1599379" indent="0" algn="ctr">
              <a:buNone/>
              <a:defRPr>
                <a:solidFill>
                  <a:schemeClr val="tx1">
                    <a:tint val="75000"/>
                  </a:schemeClr>
                </a:solidFill>
              </a:defRPr>
            </a:lvl6pPr>
            <a:lvl7pPr marL="1919254" indent="0" algn="ctr">
              <a:buNone/>
              <a:defRPr>
                <a:solidFill>
                  <a:schemeClr val="tx1">
                    <a:tint val="75000"/>
                  </a:schemeClr>
                </a:solidFill>
              </a:defRPr>
            </a:lvl7pPr>
            <a:lvl8pPr marL="2239130" indent="0" algn="ctr">
              <a:buNone/>
              <a:defRPr>
                <a:solidFill>
                  <a:schemeClr val="tx1">
                    <a:tint val="75000"/>
                  </a:schemeClr>
                </a:solidFill>
              </a:defRPr>
            </a:lvl8pPr>
            <a:lvl9pPr marL="25590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2FB862-634A-4022-92DC-402599C93DD8}"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FB862-634A-4022-92DC-402599C93DD8}"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0056" y="6324601"/>
            <a:ext cx="55304688" cy="1348206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85997" y="6324601"/>
            <a:ext cx="165060632" cy="134820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FB862-634A-4022-92DC-402599C93DD8}"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2FB862-634A-4022-92DC-402599C93DD8}"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1153122"/>
            <a:ext cx="43525440" cy="6537960"/>
          </a:xfrm>
        </p:spPr>
        <p:txBody>
          <a:bodyPr anchor="t"/>
          <a:lstStyle>
            <a:lvl1pPr algn="l">
              <a:defRPr sz="2798" b="1" cap="all"/>
            </a:lvl1pPr>
          </a:lstStyle>
          <a:p>
            <a:r>
              <a:rPr lang="en-US"/>
              <a:t>Click to edit Master title style</a:t>
            </a:r>
          </a:p>
        </p:txBody>
      </p:sp>
      <p:sp>
        <p:nvSpPr>
          <p:cNvPr id="3" name="Text Placeholder 2"/>
          <p:cNvSpPr>
            <a:spLocks noGrp="1"/>
          </p:cNvSpPr>
          <p:nvPr>
            <p:ph type="body" idx="1"/>
          </p:nvPr>
        </p:nvSpPr>
        <p:spPr>
          <a:xfrm>
            <a:off x="4044952" y="13952224"/>
            <a:ext cx="43525440" cy="7200900"/>
          </a:xfrm>
        </p:spPr>
        <p:txBody>
          <a:bodyPr anchor="b"/>
          <a:lstStyle>
            <a:lvl1pPr marL="0" indent="0">
              <a:buNone/>
              <a:defRPr sz="1400">
                <a:solidFill>
                  <a:schemeClr val="tx1">
                    <a:tint val="75000"/>
                  </a:schemeClr>
                </a:solidFill>
              </a:defRPr>
            </a:lvl1pPr>
            <a:lvl2pPr marL="319877" indent="0">
              <a:buNone/>
              <a:defRPr sz="1254">
                <a:solidFill>
                  <a:schemeClr val="tx1">
                    <a:tint val="75000"/>
                  </a:schemeClr>
                </a:solidFill>
              </a:defRPr>
            </a:lvl2pPr>
            <a:lvl3pPr marL="639751" indent="0">
              <a:buNone/>
              <a:defRPr sz="1123">
                <a:solidFill>
                  <a:schemeClr val="tx1">
                    <a:tint val="75000"/>
                  </a:schemeClr>
                </a:solidFill>
              </a:defRPr>
            </a:lvl3pPr>
            <a:lvl4pPr marL="959627" indent="0">
              <a:buNone/>
              <a:defRPr sz="976">
                <a:solidFill>
                  <a:schemeClr val="tx1">
                    <a:tint val="75000"/>
                  </a:schemeClr>
                </a:solidFill>
              </a:defRPr>
            </a:lvl4pPr>
            <a:lvl5pPr marL="1279503" indent="0">
              <a:buNone/>
              <a:defRPr sz="976">
                <a:solidFill>
                  <a:schemeClr val="tx1">
                    <a:tint val="75000"/>
                  </a:schemeClr>
                </a:solidFill>
              </a:defRPr>
            </a:lvl5pPr>
            <a:lvl6pPr marL="1599379" indent="0">
              <a:buNone/>
              <a:defRPr sz="976">
                <a:solidFill>
                  <a:schemeClr val="tx1">
                    <a:tint val="75000"/>
                  </a:schemeClr>
                </a:solidFill>
              </a:defRPr>
            </a:lvl6pPr>
            <a:lvl7pPr marL="1919254" indent="0">
              <a:buNone/>
              <a:defRPr sz="976">
                <a:solidFill>
                  <a:schemeClr val="tx1">
                    <a:tint val="75000"/>
                  </a:schemeClr>
                </a:solidFill>
              </a:defRPr>
            </a:lvl7pPr>
            <a:lvl8pPr marL="2239130" indent="0">
              <a:buNone/>
              <a:defRPr sz="976">
                <a:solidFill>
                  <a:schemeClr val="tx1">
                    <a:tint val="75000"/>
                  </a:schemeClr>
                </a:solidFill>
              </a:defRPr>
            </a:lvl8pPr>
            <a:lvl9pPr marL="2559007" indent="0">
              <a:buNone/>
              <a:defRPr sz="97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2FB862-634A-4022-92DC-402599C93DD8}"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85998" y="36865562"/>
            <a:ext cx="110182664" cy="104279703"/>
          </a:xfrm>
        </p:spPr>
        <p:txBody>
          <a:bodyPr/>
          <a:lstStyle>
            <a:lvl1pPr>
              <a:defRPr sz="1953"/>
            </a:lvl1pPr>
            <a:lvl2pPr>
              <a:defRPr sz="1676"/>
            </a:lvl2pPr>
            <a:lvl3pPr>
              <a:defRPr sz="1400"/>
            </a:lvl3pPr>
            <a:lvl4pPr>
              <a:defRPr sz="1254"/>
            </a:lvl4pPr>
            <a:lvl5pPr>
              <a:defRPr sz="1254"/>
            </a:lvl5pPr>
            <a:lvl6pPr>
              <a:defRPr sz="1254"/>
            </a:lvl6pPr>
            <a:lvl7pPr>
              <a:defRPr sz="1254"/>
            </a:lvl7pPr>
            <a:lvl8pPr>
              <a:defRPr sz="1254"/>
            </a:lvl8pPr>
            <a:lvl9pPr>
              <a:defRPr sz="12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322094" y="36865562"/>
            <a:ext cx="110182664" cy="104279703"/>
          </a:xfrm>
        </p:spPr>
        <p:txBody>
          <a:bodyPr/>
          <a:lstStyle>
            <a:lvl1pPr>
              <a:defRPr sz="1953"/>
            </a:lvl1pPr>
            <a:lvl2pPr>
              <a:defRPr sz="1676"/>
            </a:lvl2pPr>
            <a:lvl3pPr>
              <a:defRPr sz="1400"/>
            </a:lvl3pPr>
            <a:lvl4pPr>
              <a:defRPr sz="1254"/>
            </a:lvl4pPr>
            <a:lvl5pPr>
              <a:defRPr sz="1254"/>
            </a:lvl5pPr>
            <a:lvl6pPr>
              <a:defRPr sz="1254"/>
            </a:lvl6pPr>
            <a:lvl7pPr>
              <a:defRPr sz="1254"/>
            </a:lvl7pPr>
            <a:lvl8pPr>
              <a:defRPr sz="1254"/>
            </a:lvl8pPr>
            <a:lvl9pPr>
              <a:defRPr sz="12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2FB862-634A-4022-92DC-402599C93DD8}"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3"/>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2" y="7368545"/>
            <a:ext cx="22625056" cy="3070857"/>
          </a:xfrm>
        </p:spPr>
        <p:txBody>
          <a:bodyPr anchor="b"/>
          <a:lstStyle>
            <a:lvl1pPr marL="0" indent="0">
              <a:buNone/>
              <a:defRPr sz="1676" b="1"/>
            </a:lvl1pPr>
            <a:lvl2pPr marL="319877" indent="0">
              <a:buNone/>
              <a:defRPr sz="1400" b="1"/>
            </a:lvl2pPr>
            <a:lvl3pPr marL="639751" indent="0">
              <a:buNone/>
              <a:defRPr sz="1254" b="1"/>
            </a:lvl3pPr>
            <a:lvl4pPr marL="959627" indent="0">
              <a:buNone/>
              <a:defRPr sz="1123" b="1"/>
            </a:lvl4pPr>
            <a:lvl5pPr marL="1279503" indent="0">
              <a:buNone/>
              <a:defRPr sz="1123" b="1"/>
            </a:lvl5pPr>
            <a:lvl6pPr marL="1599379" indent="0">
              <a:buNone/>
              <a:defRPr sz="1123" b="1"/>
            </a:lvl6pPr>
            <a:lvl7pPr marL="1919254" indent="0">
              <a:buNone/>
              <a:defRPr sz="1123" b="1"/>
            </a:lvl7pPr>
            <a:lvl8pPr marL="2239130" indent="0">
              <a:buNone/>
              <a:defRPr sz="1123" b="1"/>
            </a:lvl8pPr>
            <a:lvl9pPr marL="2559007" indent="0">
              <a:buNone/>
              <a:defRPr sz="1123" b="1"/>
            </a:lvl9pPr>
          </a:lstStyle>
          <a:p>
            <a:pPr lvl="0"/>
            <a:r>
              <a:rPr lang="en-US"/>
              <a:t>Click to edit Master text styles</a:t>
            </a:r>
          </a:p>
        </p:txBody>
      </p:sp>
      <p:sp>
        <p:nvSpPr>
          <p:cNvPr id="4" name="Content Placeholder 3"/>
          <p:cNvSpPr>
            <a:spLocks noGrp="1"/>
          </p:cNvSpPr>
          <p:nvPr>
            <p:ph sz="half" idx="2"/>
          </p:nvPr>
        </p:nvSpPr>
        <p:spPr>
          <a:xfrm>
            <a:off x="2560322" y="10439402"/>
            <a:ext cx="22625056" cy="18966183"/>
          </a:xfrm>
        </p:spPr>
        <p:txBody>
          <a:bodyPr/>
          <a:lstStyle>
            <a:lvl1pPr>
              <a:defRPr sz="1676"/>
            </a:lvl1pPr>
            <a:lvl2pPr>
              <a:defRPr sz="1400"/>
            </a:lvl2pPr>
            <a:lvl3pPr>
              <a:defRPr sz="1254"/>
            </a:lvl3pPr>
            <a:lvl4pPr>
              <a:defRPr sz="1123"/>
            </a:lvl4pPr>
            <a:lvl5pPr>
              <a:defRPr sz="1123"/>
            </a:lvl5pPr>
            <a:lvl6pPr>
              <a:defRPr sz="1123"/>
            </a:lvl6pPr>
            <a:lvl7pPr>
              <a:defRPr sz="1123"/>
            </a:lvl7pPr>
            <a:lvl8pPr>
              <a:defRPr sz="1123"/>
            </a:lvl8pPr>
            <a:lvl9pPr>
              <a:defRPr sz="11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58" y="7368545"/>
            <a:ext cx="22633944" cy="3070857"/>
          </a:xfrm>
        </p:spPr>
        <p:txBody>
          <a:bodyPr anchor="b"/>
          <a:lstStyle>
            <a:lvl1pPr marL="0" indent="0">
              <a:buNone/>
              <a:defRPr sz="1676" b="1"/>
            </a:lvl1pPr>
            <a:lvl2pPr marL="319877" indent="0">
              <a:buNone/>
              <a:defRPr sz="1400" b="1"/>
            </a:lvl2pPr>
            <a:lvl3pPr marL="639751" indent="0">
              <a:buNone/>
              <a:defRPr sz="1254" b="1"/>
            </a:lvl3pPr>
            <a:lvl4pPr marL="959627" indent="0">
              <a:buNone/>
              <a:defRPr sz="1123" b="1"/>
            </a:lvl4pPr>
            <a:lvl5pPr marL="1279503" indent="0">
              <a:buNone/>
              <a:defRPr sz="1123" b="1"/>
            </a:lvl5pPr>
            <a:lvl6pPr marL="1599379" indent="0">
              <a:buNone/>
              <a:defRPr sz="1123" b="1"/>
            </a:lvl6pPr>
            <a:lvl7pPr marL="1919254" indent="0">
              <a:buNone/>
              <a:defRPr sz="1123" b="1"/>
            </a:lvl7pPr>
            <a:lvl8pPr marL="2239130" indent="0">
              <a:buNone/>
              <a:defRPr sz="1123" b="1"/>
            </a:lvl8pPr>
            <a:lvl9pPr marL="2559007" indent="0">
              <a:buNone/>
              <a:defRPr sz="1123" b="1"/>
            </a:lvl9pPr>
          </a:lstStyle>
          <a:p>
            <a:pPr lvl="0"/>
            <a:r>
              <a:rPr lang="en-US"/>
              <a:t>Click to edit Master text styles</a:t>
            </a:r>
          </a:p>
        </p:txBody>
      </p:sp>
      <p:sp>
        <p:nvSpPr>
          <p:cNvPr id="6" name="Content Placeholder 5"/>
          <p:cNvSpPr>
            <a:spLocks noGrp="1"/>
          </p:cNvSpPr>
          <p:nvPr>
            <p:ph sz="quarter" idx="4"/>
          </p:nvPr>
        </p:nvSpPr>
        <p:spPr>
          <a:xfrm>
            <a:off x="26012158" y="10439402"/>
            <a:ext cx="22633944" cy="18966183"/>
          </a:xfrm>
        </p:spPr>
        <p:txBody>
          <a:bodyPr/>
          <a:lstStyle>
            <a:lvl1pPr>
              <a:defRPr sz="1676"/>
            </a:lvl1pPr>
            <a:lvl2pPr>
              <a:defRPr sz="1400"/>
            </a:lvl2pPr>
            <a:lvl3pPr>
              <a:defRPr sz="1254"/>
            </a:lvl3pPr>
            <a:lvl4pPr>
              <a:defRPr sz="1123"/>
            </a:lvl4pPr>
            <a:lvl5pPr>
              <a:defRPr sz="1123"/>
            </a:lvl5pPr>
            <a:lvl6pPr>
              <a:defRPr sz="1123"/>
            </a:lvl6pPr>
            <a:lvl7pPr>
              <a:defRPr sz="1123"/>
            </a:lvl7pPr>
            <a:lvl8pPr>
              <a:defRPr sz="1123"/>
            </a:lvl8pPr>
            <a:lvl9pPr>
              <a:defRPr sz="11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2FB862-634A-4022-92DC-402599C93DD8}" type="datetimeFigureOut">
              <a:rPr lang="en-US" smtClean="0"/>
              <a:pPr/>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2FB862-634A-4022-92DC-402599C93DD8}" type="datetimeFigureOut">
              <a:rPr lang="en-US" smtClean="0"/>
              <a:pPr/>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FB862-634A-4022-92DC-402599C93DD8}" type="datetimeFigureOut">
              <a:rPr lang="en-US" smtClean="0"/>
              <a:pPr/>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310642"/>
            <a:ext cx="16846552" cy="5577840"/>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20020284" y="1310644"/>
            <a:ext cx="28625800" cy="28094940"/>
          </a:xfrm>
        </p:spPr>
        <p:txBody>
          <a:bodyPr/>
          <a:lstStyle>
            <a:lvl1pPr>
              <a:defRPr sz="2245"/>
            </a:lvl1pPr>
            <a:lvl2pPr>
              <a:defRPr sz="1953"/>
            </a:lvl2pPr>
            <a:lvl3pPr>
              <a:defRPr sz="1676"/>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6888484"/>
            <a:ext cx="16846552" cy="22517100"/>
          </a:xfrm>
        </p:spPr>
        <p:txBody>
          <a:bodyPr/>
          <a:lstStyle>
            <a:lvl1pPr marL="0" indent="0">
              <a:buNone/>
              <a:defRPr sz="976"/>
            </a:lvl1pPr>
            <a:lvl2pPr marL="319877" indent="0">
              <a:buNone/>
              <a:defRPr sz="846"/>
            </a:lvl2pPr>
            <a:lvl3pPr marL="639751" indent="0">
              <a:buNone/>
              <a:defRPr sz="699"/>
            </a:lvl3pPr>
            <a:lvl4pPr marL="959627" indent="0">
              <a:buNone/>
              <a:defRPr sz="627"/>
            </a:lvl4pPr>
            <a:lvl5pPr marL="1279503" indent="0">
              <a:buNone/>
              <a:defRPr sz="627"/>
            </a:lvl5pPr>
            <a:lvl6pPr marL="1599379" indent="0">
              <a:buNone/>
              <a:defRPr sz="627"/>
            </a:lvl6pPr>
            <a:lvl7pPr marL="1919254" indent="0">
              <a:buNone/>
              <a:defRPr sz="627"/>
            </a:lvl7pPr>
            <a:lvl8pPr marL="2239130" indent="0">
              <a:buNone/>
              <a:defRPr sz="627"/>
            </a:lvl8pPr>
            <a:lvl9pPr marL="2559007" indent="0">
              <a:buNone/>
              <a:defRPr sz="627"/>
            </a:lvl9pPr>
          </a:lstStyle>
          <a:p>
            <a:pPr lvl="0"/>
            <a:r>
              <a:rPr lang="en-US"/>
              <a:t>Click to edit Master text styles</a:t>
            </a:r>
          </a:p>
        </p:txBody>
      </p:sp>
      <p:sp>
        <p:nvSpPr>
          <p:cNvPr id="5" name="Date Placeholder 4"/>
          <p:cNvSpPr>
            <a:spLocks noGrp="1"/>
          </p:cNvSpPr>
          <p:nvPr>
            <p:ph type="dt" sz="half" idx="10"/>
          </p:nvPr>
        </p:nvSpPr>
        <p:spPr/>
        <p:txBody>
          <a:bodyPr/>
          <a:lstStyle/>
          <a:p>
            <a:fld id="{D32FB862-634A-4022-92DC-402599C93DD8}"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6" y="23042883"/>
            <a:ext cx="30723840" cy="2720340"/>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10036816" y="2941318"/>
            <a:ext cx="30723840" cy="19751040"/>
          </a:xfrm>
        </p:spPr>
        <p:txBody>
          <a:bodyPr/>
          <a:lstStyle>
            <a:lvl1pPr marL="0" indent="0">
              <a:buNone/>
              <a:defRPr sz="2245"/>
            </a:lvl1pPr>
            <a:lvl2pPr marL="319877" indent="0">
              <a:buNone/>
              <a:defRPr sz="1953"/>
            </a:lvl2pPr>
            <a:lvl3pPr marL="639751" indent="0">
              <a:buNone/>
              <a:defRPr sz="1676"/>
            </a:lvl3pPr>
            <a:lvl4pPr marL="959627" indent="0">
              <a:buNone/>
              <a:defRPr sz="1400"/>
            </a:lvl4pPr>
            <a:lvl5pPr marL="1279503" indent="0">
              <a:buNone/>
              <a:defRPr sz="1400"/>
            </a:lvl5pPr>
            <a:lvl6pPr marL="1599379" indent="0">
              <a:buNone/>
              <a:defRPr sz="1400"/>
            </a:lvl6pPr>
            <a:lvl7pPr marL="1919254" indent="0">
              <a:buNone/>
              <a:defRPr sz="1400"/>
            </a:lvl7pPr>
            <a:lvl8pPr marL="2239130" indent="0">
              <a:buNone/>
              <a:defRPr sz="1400"/>
            </a:lvl8pPr>
            <a:lvl9pPr marL="2559007" indent="0">
              <a:buNone/>
              <a:defRPr sz="1400"/>
            </a:lvl9pPr>
          </a:lstStyle>
          <a:p>
            <a:endParaRPr lang="en-US"/>
          </a:p>
        </p:txBody>
      </p:sp>
      <p:sp>
        <p:nvSpPr>
          <p:cNvPr id="4" name="Text Placeholder 3"/>
          <p:cNvSpPr>
            <a:spLocks noGrp="1"/>
          </p:cNvSpPr>
          <p:nvPr>
            <p:ph type="body" sz="half" idx="2"/>
          </p:nvPr>
        </p:nvSpPr>
        <p:spPr>
          <a:xfrm>
            <a:off x="10036816" y="25763223"/>
            <a:ext cx="30723840" cy="3863340"/>
          </a:xfrm>
        </p:spPr>
        <p:txBody>
          <a:bodyPr/>
          <a:lstStyle>
            <a:lvl1pPr marL="0" indent="0">
              <a:buNone/>
              <a:defRPr sz="976"/>
            </a:lvl1pPr>
            <a:lvl2pPr marL="319877" indent="0">
              <a:buNone/>
              <a:defRPr sz="846"/>
            </a:lvl2pPr>
            <a:lvl3pPr marL="639751" indent="0">
              <a:buNone/>
              <a:defRPr sz="699"/>
            </a:lvl3pPr>
            <a:lvl4pPr marL="959627" indent="0">
              <a:buNone/>
              <a:defRPr sz="627"/>
            </a:lvl4pPr>
            <a:lvl5pPr marL="1279503" indent="0">
              <a:buNone/>
              <a:defRPr sz="627"/>
            </a:lvl5pPr>
            <a:lvl6pPr marL="1599379" indent="0">
              <a:buNone/>
              <a:defRPr sz="627"/>
            </a:lvl6pPr>
            <a:lvl7pPr marL="1919254" indent="0">
              <a:buNone/>
              <a:defRPr sz="627"/>
            </a:lvl7pPr>
            <a:lvl8pPr marL="2239130" indent="0">
              <a:buNone/>
              <a:defRPr sz="627"/>
            </a:lvl8pPr>
            <a:lvl9pPr marL="2559007" indent="0">
              <a:buNone/>
              <a:defRPr sz="627"/>
            </a:lvl9pPr>
          </a:lstStyle>
          <a:p>
            <a:pPr lvl="0"/>
            <a:r>
              <a:rPr lang="en-US"/>
              <a:t>Click to edit Master text styles</a:t>
            </a:r>
          </a:p>
        </p:txBody>
      </p:sp>
      <p:sp>
        <p:nvSpPr>
          <p:cNvPr id="5" name="Date Placeholder 4"/>
          <p:cNvSpPr>
            <a:spLocks noGrp="1"/>
          </p:cNvSpPr>
          <p:nvPr>
            <p:ph type="dt" sz="half" idx="10"/>
          </p:nvPr>
        </p:nvSpPr>
        <p:spPr/>
        <p:txBody>
          <a:bodyPr/>
          <a:lstStyle/>
          <a:p>
            <a:fld id="{D32FB862-634A-4022-92DC-402599C93DD8}"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BAA5B-3E85-4051-AE25-726B5BEE62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3"/>
            <a:ext cx="4608576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560320" y="7680965"/>
            <a:ext cx="4608576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6"/>
            <a:ext cx="11948160" cy="1752598"/>
          </a:xfrm>
          <a:prstGeom prst="rect">
            <a:avLst/>
          </a:prstGeom>
        </p:spPr>
        <p:txBody>
          <a:bodyPr vert="horz" lIns="438912" tIns="219456" rIns="438912" bIns="219456" rtlCol="0" anchor="ctr"/>
          <a:lstStyle>
            <a:lvl1pPr algn="l">
              <a:defRPr sz="846">
                <a:solidFill>
                  <a:schemeClr val="tx1">
                    <a:tint val="75000"/>
                  </a:schemeClr>
                </a:solidFill>
              </a:defRPr>
            </a:lvl1pPr>
          </a:lstStyle>
          <a:p>
            <a:fld id="{D32FB862-634A-4022-92DC-402599C93DD8}" type="datetimeFigureOut">
              <a:rPr lang="en-US" smtClean="0"/>
              <a:pPr/>
              <a:t>4/8/2017</a:t>
            </a:fld>
            <a:endParaRPr lang="en-US"/>
          </a:p>
        </p:txBody>
      </p:sp>
      <p:sp>
        <p:nvSpPr>
          <p:cNvPr id="5" name="Footer Placeholder 4"/>
          <p:cNvSpPr>
            <a:spLocks noGrp="1"/>
          </p:cNvSpPr>
          <p:nvPr>
            <p:ph type="ftr" sz="quarter" idx="3"/>
          </p:nvPr>
        </p:nvSpPr>
        <p:spPr>
          <a:xfrm>
            <a:off x="17495520" y="30510486"/>
            <a:ext cx="16215360" cy="1752598"/>
          </a:xfrm>
          <a:prstGeom prst="rect">
            <a:avLst/>
          </a:prstGeom>
        </p:spPr>
        <p:txBody>
          <a:bodyPr vert="horz" lIns="438912" tIns="219456" rIns="438912" bIns="219456" rtlCol="0" anchor="ctr"/>
          <a:lstStyle>
            <a:lvl1pPr algn="ctr">
              <a:defRPr sz="84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6"/>
            <a:ext cx="11948160" cy="1752598"/>
          </a:xfrm>
          <a:prstGeom prst="rect">
            <a:avLst/>
          </a:prstGeom>
        </p:spPr>
        <p:txBody>
          <a:bodyPr vert="horz" lIns="438912" tIns="219456" rIns="438912" bIns="219456" rtlCol="0" anchor="ctr"/>
          <a:lstStyle>
            <a:lvl1pPr algn="r">
              <a:defRPr sz="846">
                <a:solidFill>
                  <a:schemeClr val="tx1">
                    <a:tint val="75000"/>
                  </a:schemeClr>
                </a:solidFill>
              </a:defRPr>
            </a:lvl1pPr>
          </a:lstStyle>
          <a:p>
            <a:fld id="{D0CBAA5B-3E85-4051-AE25-726B5BEE62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39751" rtl="0" eaLnBrk="1" latinLnBrk="0" hangingPunct="1">
        <a:spcBef>
          <a:spcPct val="0"/>
        </a:spcBef>
        <a:buNone/>
        <a:defRPr sz="3075" kern="1200">
          <a:solidFill>
            <a:schemeClr val="tx1"/>
          </a:solidFill>
          <a:latin typeface="+mj-lt"/>
          <a:ea typeface="+mj-ea"/>
          <a:cs typeface="+mj-cs"/>
        </a:defRPr>
      </a:lvl1pPr>
    </p:titleStyle>
    <p:bodyStyle>
      <a:lvl1pPr marL="239907" indent="-239907" algn="l" defTabSz="639751" rtl="0" eaLnBrk="1" latinLnBrk="0" hangingPunct="1">
        <a:spcBef>
          <a:spcPct val="20000"/>
        </a:spcBef>
        <a:buFont typeface="Arial" pitchFamily="34" charset="0"/>
        <a:buChar char="•"/>
        <a:defRPr sz="2245" kern="1200">
          <a:solidFill>
            <a:schemeClr val="tx1"/>
          </a:solidFill>
          <a:latin typeface="+mn-lt"/>
          <a:ea typeface="+mn-ea"/>
          <a:cs typeface="+mn-cs"/>
        </a:defRPr>
      </a:lvl1pPr>
      <a:lvl2pPr marL="519799" indent="-199922" algn="l" defTabSz="639751" rtl="0" eaLnBrk="1" latinLnBrk="0" hangingPunct="1">
        <a:spcBef>
          <a:spcPct val="20000"/>
        </a:spcBef>
        <a:buFont typeface="Arial" pitchFamily="34" charset="0"/>
        <a:buChar char="–"/>
        <a:defRPr sz="1953" kern="1200">
          <a:solidFill>
            <a:schemeClr val="tx1"/>
          </a:solidFill>
          <a:latin typeface="+mn-lt"/>
          <a:ea typeface="+mn-ea"/>
          <a:cs typeface="+mn-cs"/>
        </a:defRPr>
      </a:lvl2pPr>
      <a:lvl3pPr marL="799690" indent="-159937" algn="l" defTabSz="639751" rtl="0" eaLnBrk="1" latinLnBrk="0" hangingPunct="1">
        <a:spcBef>
          <a:spcPct val="20000"/>
        </a:spcBef>
        <a:buFont typeface="Arial" pitchFamily="34" charset="0"/>
        <a:buChar char="•"/>
        <a:defRPr sz="1676" kern="1200">
          <a:solidFill>
            <a:schemeClr val="tx1"/>
          </a:solidFill>
          <a:latin typeface="+mn-lt"/>
          <a:ea typeface="+mn-ea"/>
          <a:cs typeface="+mn-cs"/>
        </a:defRPr>
      </a:lvl3pPr>
      <a:lvl4pPr marL="1119565" indent="-159937" algn="l" defTabSz="639751"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39440" indent="-159937" algn="l" defTabSz="639751"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59317" indent="-159937" algn="l" defTabSz="639751"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79193" indent="-159937" algn="l" defTabSz="639751"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99067" indent="-159937" algn="l" defTabSz="639751"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18943" indent="-159937" algn="l" defTabSz="639751"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39751" rtl="0" eaLnBrk="1" latinLnBrk="0" hangingPunct="1">
        <a:defRPr sz="1254" kern="1200">
          <a:solidFill>
            <a:schemeClr val="tx1"/>
          </a:solidFill>
          <a:latin typeface="+mn-lt"/>
          <a:ea typeface="+mn-ea"/>
          <a:cs typeface="+mn-cs"/>
        </a:defRPr>
      </a:lvl1pPr>
      <a:lvl2pPr marL="319877" algn="l" defTabSz="639751" rtl="0" eaLnBrk="1" latinLnBrk="0" hangingPunct="1">
        <a:defRPr sz="1254" kern="1200">
          <a:solidFill>
            <a:schemeClr val="tx1"/>
          </a:solidFill>
          <a:latin typeface="+mn-lt"/>
          <a:ea typeface="+mn-ea"/>
          <a:cs typeface="+mn-cs"/>
        </a:defRPr>
      </a:lvl2pPr>
      <a:lvl3pPr marL="639751" algn="l" defTabSz="639751" rtl="0" eaLnBrk="1" latinLnBrk="0" hangingPunct="1">
        <a:defRPr sz="1254" kern="1200">
          <a:solidFill>
            <a:schemeClr val="tx1"/>
          </a:solidFill>
          <a:latin typeface="+mn-lt"/>
          <a:ea typeface="+mn-ea"/>
          <a:cs typeface="+mn-cs"/>
        </a:defRPr>
      </a:lvl3pPr>
      <a:lvl4pPr marL="959627" algn="l" defTabSz="639751" rtl="0" eaLnBrk="1" latinLnBrk="0" hangingPunct="1">
        <a:defRPr sz="1254" kern="1200">
          <a:solidFill>
            <a:schemeClr val="tx1"/>
          </a:solidFill>
          <a:latin typeface="+mn-lt"/>
          <a:ea typeface="+mn-ea"/>
          <a:cs typeface="+mn-cs"/>
        </a:defRPr>
      </a:lvl4pPr>
      <a:lvl5pPr marL="1279503" algn="l" defTabSz="639751" rtl="0" eaLnBrk="1" latinLnBrk="0" hangingPunct="1">
        <a:defRPr sz="1254" kern="1200">
          <a:solidFill>
            <a:schemeClr val="tx1"/>
          </a:solidFill>
          <a:latin typeface="+mn-lt"/>
          <a:ea typeface="+mn-ea"/>
          <a:cs typeface="+mn-cs"/>
        </a:defRPr>
      </a:lvl5pPr>
      <a:lvl6pPr marL="1599379" algn="l" defTabSz="639751" rtl="0" eaLnBrk="1" latinLnBrk="0" hangingPunct="1">
        <a:defRPr sz="1254" kern="1200">
          <a:solidFill>
            <a:schemeClr val="tx1"/>
          </a:solidFill>
          <a:latin typeface="+mn-lt"/>
          <a:ea typeface="+mn-ea"/>
          <a:cs typeface="+mn-cs"/>
        </a:defRPr>
      </a:lvl6pPr>
      <a:lvl7pPr marL="1919254" algn="l" defTabSz="639751" rtl="0" eaLnBrk="1" latinLnBrk="0" hangingPunct="1">
        <a:defRPr sz="1254" kern="1200">
          <a:solidFill>
            <a:schemeClr val="tx1"/>
          </a:solidFill>
          <a:latin typeface="+mn-lt"/>
          <a:ea typeface="+mn-ea"/>
          <a:cs typeface="+mn-cs"/>
        </a:defRPr>
      </a:lvl7pPr>
      <a:lvl8pPr marL="2239130" algn="l" defTabSz="639751" rtl="0" eaLnBrk="1" latinLnBrk="0" hangingPunct="1">
        <a:defRPr sz="1254" kern="1200">
          <a:solidFill>
            <a:schemeClr val="tx1"/>
          </a:solidFill>
          <a:latin typeface="+mn-lt"/>
          <a:ea typeface="+mn-ea"/>
          <a:cs typeface="+mn-cs"/>
        </a:defRPr>
      </a:lvl8pPr>
      <a:lvl9pPr marL="2559007" algn="l" defTabSz="639751" rtl="0" eaLnBrk="1" latinLnBrk="0" hangingPunct="1">
        <a:defRPr sz="12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emf"/><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image" Target="../media/image2.png"/><Relationship Id="rId9" Type="http://schemas.microsoft.com/office/2007/relationships/hdphoto" Target="../media/hdphoto1.wdp"/><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0000"/>
        </a:solidFill>
        <a:effectLst/>
      </p:bgPr>
    </p:bg>
    <p:spTree>
      <p:nvGrpSpPr>
        <p:cNvPr id="1" name=""/>
        <p:cNvGrpSpPr/>
        <p:nvPr/>
      </p:nvGrpSpPr>
      <p:grpSpPr>
        <a:xfrm>
          <a:off x="0" y="0"/>
          <a:ext cx="0" cy="0"/>
          <a:chOff x="0" y="0"/>
          <a:chExt cx="0" cy="0"/>
        </a:xfrm>
      </p:grpSpPr>
      <p:sp>
        <p:nvSpPr>
          <p:cNvPr id="4" name="TextBox 3"/>
          <p:cNvSpPr txBox="1"/>
          <p:nvPr/>
        </p:nvSpPr>
        <p:spPr>
          <a:xfrm>
            <a:off x="342900" y="152400"/>
            <a:ext cx="50558700" cy="4305300"/>
          </a:xfrm>
          <a:prstGeom prst="rect">
            <a:avLst/>
          </a:prstGeom>
          <a:ln/>
        </p:spPr>
        <p:style>
          <a:lnRef idx="1">
            <a:schemeClr val="accent2"/>
          </a:lnRef>
          <a:fillRef idx="3">
            <a:schemeClr val="accent2"/>
          </a:fillRef>
          <a:effectRef idx="2">
            <a:schemeClr val="accent2"/>
          </a:effectRef>
          <a:fontRef idx="minor">
            <a:schemeClr val="lt1"/>
          </a:fontRef>
        </p:style>
        <p:txBody>
          <a:bodyPr lIns="26670" tIns="40005" rIns="26670" bIns="40005"/>
          <a:lstStyle/>
          <a:p>
            <a:pPr algn="ctr"/>
            <a:endParaRPr lang="en-US" sz="8000" b="1" dirty="0">
              <a:solidFill>
                <a:srgbClr val="800000"/>
              </a:solidFill>
            </a:endParaRPr>
          </a:p>
        </p:txBody>
      </p:sp>
      <p:sp>
        <p:nvSpPr>
          <p:cNvPr id="9" name="TextBox 8"/>
          <p:cNvSpPr txBox="1"/>
          <p:nvPr/>
        </p:nvSpPr>
        <p:spPr>
          <a:xfrm>
            <a:off x="323119" y="4388960"/>
            <a:ext cx="50596800" cy="28257258"/>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lIns="26670" tIns="53340" rIns="26670" bIns="26670"/>
          <a:lstStyle/>
          <a:p>
            <a:pPr>
              <a:spcAft>
                <a:spcPts val="175"/>
              </a:spcAft>
              <a:defRPr/>
            </a:pPr>
            <a:r>
              <a:rPr lang="en-US" altLang="ko-KR" sz="466" b="1" dirty="0">
                <a:solidFill>
                  <a:srgbClr val="336600"/>
                </a:solidFill>
              </a:rPr>
              <a:t>Subhead</a:t>
            </a:r>
            <a:endParaRPr lang="ko-KR" altLang="en-US" sz="466" b="1" dirty="0">
              <a:solidFill>
                <a:srgbClr val="336600"/>
              </a:solidFill>
            </a:endParaRPr>
          </a:p>
          <a:p>
            <a:pPr>
              <a:buFont typeface="Arial" pitchFamily="34" charset="0"/>
              <a:buChar char="•"/>
            </a:pPr>
            <a:endParaRPr lang="ko-KR" altLang="en-US" sz="408" dirty="0">
              <a:solidFill>
                <a:schemeClr val="tx1"/>
              </a:solidFill>
              <a:latin typeface="Calibri" pitchFamily="34" charset="0"/>
              <a:ea typeface="굴림" pitchFamily="34" charset="-127"/>
            </a:endParaRPr>
          </a:p>
        </p:txBody>
      </p:sp>
      <p:sp>
        <p:nvSpPr>
          <p:cNvPr id="27" name="Rectangle 2223"/>
          <p:cNvSpPr>
            <a:spLocks noChangeArrowheads="1"/>
          </p:cNvSpPr>
          <p:nvPr/>
        </p:nvSpPr>
        <p:spPr bwMode="auto">
          <a:xfrm>
            <a:off x="5944646" y="25611076"/>
            <a:ext cx="184731" cy="167097"/>
          </a:xfrm>
          <a:prstGeom prst="rect">
            <a:avLst/>
          </a:prstGeom>
          <a:noFill/>
          <a:ln w="9525">
            <a:noFill/>
            <a:miter lim="800000"/>
            <a:headEnd/>
            <a:tailEnd/>
          </a:ln>
        </p:spPr>
        <p:txBody>
          <a:bodyPr wrap="none" anchor="ctr">
            <a:spAutoFit/>
          </a:bodyPr>
          <a:lstStyle/>
          <a:p>
            <a:pPr algn="ctr"/>
            <a:endParaRPr lang="en-US" sz="486"/>
          </a:p>
        </p:txBody>
      </p:sp>
      <p:sp>
        <p:nvSpPr>
          <p:cNvPr id="28" name="Rectangle 2225"/>
          <p:cNvSpPr>
            <a:spLocks noChangeArrowheads="1"/>
          </p:cNvSpPr>
          <p:nvPr/>
        </p:nvSpPr>
        <p:spPr bwMode="auto">
          <a:xfrm>
            <a:off x="5944646" y="25596618"/>
            <a:ext cx="184731" cy="167097"/>
          </a:xfrm>
          <a:prstGeom prst="rect">
            <a:avLst/>
          </a:prstGeom>
          <a:noFill/>
          <a:ln w="9525">
            <a:noFill/>
            <a:miter lim="800000"/>
            <a:headEnd/>
            <a:tailEnd/>
          </a:ln>
        </p:spPr>
        <p:txBody>
          <a:bodyPr wrap="none" anchor="ctr">
            <a:spAutoFit/>
          </a:bodyPr>
          <a:lstStyle/>
          <a:p>
            <a:pPr algn="ctr"/>
            <a:endParaRPr lang="en-US" sz="486"/>
          </a:p>
        </p:txBody>
      </p:sp>
      <p:sp>
        <p:nvSpPr>
          <p:cNvPr id="29" name="Rectangle 2306"/>
          <p:cNvSpPr>
            <a:spLocks noChangeArrowheads="1"/>
          </p:cNvSpPr>
          <p:nvPr/>
        </p:nvSpPr>
        <p:spPr bwMode="auto">
          <a:xfrm>
            <a:off x="537330" y="5473996"/>
            <a:ext cx="11535334" cy="12403395"/>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path path="circle">
              <a:fillToRect t="100000" r="100000"/>
            </a:path>
            <a:tileRect l="-100000" b="-100000"/>
          </a:gradFill>
          <a:ln w="9525">
            <a:noFill/>
            <a:miter lim="800000"/>
            <a:headEnd/>
            <a:tailEnd/>
          </a:ln>
        </p:spPr>
        <p:txBody>
          <a:bodyPr wrap="square">
            <a:spAutoFit/>
          </a:bodyPr>
          <a:lstStyle/>
          <a:p>
            <a:pPr marL="457200" indent="-457200" algn="just">
              <a:buFont typeface="Arial" panose="020B0604020202020204" pitchFamily="34" charset="0"/>
              <a:buChar char="•"/>
            </a:pPr>
            <a:r>
              <a:rPr lang="en-US" sz="3200" dirty="0">
                <a:latin typeface="Arial Narrow" panose="020B0606020202030204" pitchFamily="34" charset="0"/>
              </a:rPr>
              <a:t>Multiple myeloma (MM) is characterized by significant genetic diversity at subclonal levels that play a defining role in the heterogeneity of tumor progression, clinical aggressiveness and drug sensitivity.  </a:t>
            </a:r>
          </a:p>
          <a:p>
            <a:pPr marL="457200" indent="-457200" algn="just">
              <a:buFont typeface="Arial" panose="020B0604020202020204" pitchFamily="34" charset="0"/>
              <a:buChar char="•"/>
            </a:pPr>
            <a:r>
              <a:rPr lang="en-US" sz="3200" dirty="0">
                <a:latin typeface="Arial Narrow" panose="020B0606020202030204" pitchFamily="34" charset="0"/>
              </a:rPr>
              <a:t>Although genome profiling studies have demonstrated heterogeneity in subclonal architecture that may ultimately lead to relapse, a gene-expression based prediction program that can identify, distinguish and quantify drug response in subpopulations within a bulk population of myeloma cells is lacking. </a:t>
            </a:r>
          </a:p>
          <a:p>
            <a:pPr marL="457200" indent="-457200" algn="just">
              <a:buFont typeface="Arial" panose="020B0604020202020204" pitchFamily="34" charset="0"/>
              <a:buChar char="•"/>
            </a:pPr>
            <a:r>
              <a:rPr lang="en-US" sz="3200" dirty="0">
                <a:latin typeface="Arial Narrow" panose="020B0606020202030204" pitchFamily="34" charset="0"/>
              </a:rPr>
              <a:t>In this study, we performed targeted transcriptome analysis for prediction of proteasome inhibitor (PI)-on 528 pre-treatment single-cells from 11 myeloma cell lines and 418 single-cells from 8 drug-naïve newly diagnosed MM patients.</a:t>
            </a:r>
          </a:p>
          <a:p>
            <a:pPr marL="457200" indent="-457200" algn="just">
              <a:buFont typeface="Arial" panose="020B0604020202020204" pitchFamily="34" charset="0"/>
              <a:buChar char="•"/>
            </a:pPr>
            <a:r>
              <a:rPr lang="en-US" sz="3200" u="sng" dirty="0">
                <a:latin typeface="Arial Narrow" panose="020B0606020202030204" pitchFamily="34" charset="0"/>
              </a:rPr>
              <a:t>Probability of resistance for each individual cell was predicted using a pipeline that employed a combination of the machine learning methods LASSO, Random Forest, Support Vector Machine (radial and sigmoidal) to make single-cell GEP data-driven response predictions/ decisions. </a:t>
            </a:r>
          </a:p>
          <a:p>
            <a:pPr marL="457200" indent="-457200" algn="just">
              <a:buFont typeface="Arial" panose="020B0604020202020204" pitchFamily="34" charset="0"/>
              <a:buChar char="•"/>
            </a:pPr>
            <a:r>
              <a:rPr lang="en-US" sz="3200" dirty="0">
                <a:latin typeface="Arial Narrow" panose="020B0606020202030204" pitchFamily="34" charset="0"/>
              </a:rPr>
              <a:t>We developed an R Statistical analysis package, </a:t>
            </a:r>
            <a:r>
              <a:rPr lang="en-US" sz="3200" dirty="0" err="1">
                <a:latin typeface="Arial Narrow" panose="020B0606020202030204" pitchFamily="34" charset="0"/>
              </a:rPr>
              <a:t>SCATTome</a:t>
            </a:r>
            <a:r>
              <a:rPr lang="en-US" sz="3200" dirty="0">
                <a:latin typeface="Arial Narrow" panose="020B0606020202030204" pitchFamily="34" charset="0"/>
              </a:rPr>
              <a:t> (</a:t>
            </a:r>
            <a:r>
              <a:rPr lang="en-US" sz="3200" u="sng" dirty="0">
                <a:latin typeface="Arial Narrow" panose="020B0606020202030204" pitchFamily="34" charset="0"/>
              </a:rPr>
              <a:t>S</a:t>
            </a:r>
            <a:r>
              <a:rPr lang="en-US" sz="3200" dirty="0">
                <a:latin typeface="Arial Narrow" panose="020B0606020202030204" pitchFamily="34" charset="0"/>
              </a:rPr>
              <a:t>ingle </a:t>
            </a:r>
            <a:r>
              <a:rPr lang="en-US" sz="3200" u="sng" dirty="0">
                <a:latin typeface="Arial Narrow" panose="020B0606020202030204" pitchFamily="34" charset="0"/>
              </a:rPr>
              <a:t>C</a:t>
            </a:r>
            <a:r>
              <a:rPr lang="en-US" sz="3200" dirty="0">
                <a:latin typeface="Arial Narrow" panose="020B0606020202030204" pitchFamily="34" charset="0"/>
              </a:rPr>
              <a:t>ell </a:t>
            </a:r>
            <a:r>
              <a:rPr lang="en-US" sz="3200" u="sng" dirty="0">
                <a:latin typeface="Arial Narrow" panose="020B0606020202030204" pitchFamily="34" charset="0"/>
              </a:rPr>
              <a:t>A</a:t>
            </a:r>
            <a:r>
              <a:rPr lang="en-US" sz="3200" dirty="0">
                <a:latin typeface="Arial Narrow" panose="020B0606020202030204" pitchFamily="34" charset="0"/>
              </a:rPr>
              <a:t>nalysis of </a:t>
            </a:r>
            <a:r>
              <a:rPr lang="en-US" sz="3200" u="sng" dirty="0">
                <a:latin typeface="Arial Narrow" panose="020B0606020202030204" pitchFamily="34" charset="0"/>
              </a:rPr>
              <a:t>T</a:t>
            </a:r>
            <a:r>
              <a:rPr lang="en-US" sz="3200" dirty="0">
                <a:latin typeface="Arial Narrow" panose="020B0606020202030204" pitchFamily="34" charset="0"/>
              </a:rPr>
              <a:t>argeted </a:t>
            </a:r>
            <a:r>
              <a:rPr lang="en-US" sz="3200" u="sng" dirty="0">
                <a:latin typeface="Arial Narrow" panose="020B0606020202030204" pitchFamily="34" charset="0"/>
              </a:rPr>
              <a:t>T</a:t>
            </a:r>
            <a:r>
              <a:rPr lang="en-US" sz="3200" dirty="0">
                <a:latin typeface="Arial Narrow" panose="020B0606020202030204" pitchFamily="34" charset="0"/>
              </a:rPr>
              <a:t>ranscript</a:t>
            </a:r>
            <a:r>
              <a:rPr lang="en-US" sz="3200" u="sng" dirty="0">
                <a:latin typeface="Arial Narrow" panose="020B0606020202030204" pitchFamily="34" charset="0"/>
              </a:rPr>
              <a:t>ome</a:t>
            </a:r>
            <a:r>
              <a:rPr lang="en-US" sz="3200" dirty="0">
                <a:latin typeface="Arial Narrow" panose="020B0606020202030204" pitchFamily="34" charset="0"/>
              </a:rPr>
              <a:t>), that restructures the data obtained from </a:t>
            </a:r>
            <a:r>
              <a:rPr lang="en-US" sz="3200" dirty="0" err="1">
                <a:latin typeface="Arial Narrow" panose="020B0606020202030204" pitchFamily="34" charset="0"/>
              </a:rPr>
              <a:t>Fluidigm</a:t>
            </a:r>
            <a:r>
              <a:rPr lang="en-US" sz="3200" dirty="0">
                <a:latin typeface="Arial Narrow" panose="020B0606020202030204" pitchFamily="34" charset="0"/>
              </a:rPr>
              <a:t> single-cell </a:t>
            </a:r>
            <a:r>
              <a:rPr lang="en-US" sz="3200" dirty="0" err="1">
                <a:latin typeface="Arial Narrow" panose="020B0606020202030204" pitchFamily="34" charset="0"/>
              </a:rPr>
              <a:t>qRT</a:t>
            </a:r>
            <a:r>
              <a:rPr lang="en-US" sz="3200" dirty="0">
                <a:latin typeface="Arial Narrow" panose="020B0606020202030204" pitchFamily="34" charset="0"/>
              </a:rPr>
              <a:t>-PCR analysis run, filters missing data, performs scaling of filtered data, builds classification models using an assortment of machine learning methods, and predicts drug response of individual cells based on the targeted transcriptome. </a:t>
            </a:r>
          </a:p>
          <a:p>
            <a:pPr marL="457200" indent="-457200" algn="just">
              <a:buFont typeface="Arial" panose="020B0604020202020204" pitchFamily="34" charset="0"/>
              <a:buChar char="•"/>
            </a:pPr>
            <a:r>
              <a:rPr lang="en-US" sz="3200" dirty="0">
                <a:latin typeface="Arial Narrow" panose="020B0606020202030204" pitchFamily="34" charset="0"/>
              </a:rPr>
              <a:t>Application of SCATT should contribute to clinically relevant analysis of intra-tumor heterogeneity, and better inform drug choices based on sub-clonal cellular responses.</a:t>
            </a:r>
            <a:endParaRPr lang="en-US" sz="3200" b="1" dirty="0">
              <a:latin typeface="Arial Narrow" panose="020B0606020202030204" pitchFamily="34" charset="0"/>
            </a:endParaRPr>
          </a:p>
        </p:txBody>
      </p:sp>
      <p:sp>
        <p:nvSpPr>
          <p:cNvPr id="32" name="Rectangle 6465"/>
          <p:cNvSpPr>
            <a:spLocks noChangeArrowheads="1"/>
          </p:cNvSpPr>
          <p:nvPr/>
        </p:nvSpPr>
        <p:spPr bwMode="auto">
          <a:xfrm>
            <a:off x="12165117" y="11238741"/>
            <a:ext cx="13128883" cy="523220"/>
          </a:xfrm>
          <a:prstGeom prst="rect">
            <a:avLst/>
          </a:prstGeom>
          <a:noFill/>
          <a:ln w="9525">
            <a:noFill/>
            <a:miter lim="800000"/>
            <a:headEnd/>
            <a:tailEnd/>
          </a:ln>
        </p:spPr>
        <p:txBody>
          <a:bodyPr wrap="square">
            <a:spAutoFit/>
          </a:bodyPr>
          <a:lstStyle/>
          <a:p>
            <a:pPr marL="589828" lvl="1" indent="-312262" algn="just">
              <a:spcAft>
                <a:spcPts val="0"/>
              </a:spcAft>
              <a:buFont typeface="Arial" charset="0"/>
              <a:buChar char="•"/>
            </a:pPr>
            <a:r>
              <a:rPr lang="en-US" sz="2800" dirty="0">
                <a:latin typeface="Arial Narrow" panose="020B0606020202030204" pitchFamily="34" charset="0"/>
              </a:rPr>
              <a:t>Using Random Forest, Least Absolute Shrinkage and Selection Operator (LASSO) methods.</a:t>
            </a:r>
          </a:p>
        </p:txBody>
      </p:sp>
      <p:sp>
        <p:nvSpPr>
          <p:cNvPr id="34" name="Rectangle 33"/>
          <p:cNvSpPr/>
          <p:nvPr/>
        </p:nvSpPr>
        <p:spPr>
          <a:xfrm>
            <a:off x="478053" y="24067363"/>
            <a:ext cx="11460405" cy="8325356"/>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path path="circle">
              <a:fillToRect t="100000" r="100000"/>
            </a:path>
            <a:tileRect l="-100000" b="-100000"/>
          </a:gradFill>
        </p:spPr>
        <p:txBody>
          <a:bodyPr wrap="square">
            <a:spAutoFit/>
          </a:bodyPr>
          <a:lstStyle/>
          <a:p>
            <a:pPr marL="346958" indent="-346958" algn="just">
              <a:spcAft>
                <a:spcPts val="600"/>
              </a:spcAft>
              <a:buFont typeface="Arial" panose="020B0604020202020204" pitchFamily="34" charset="0"/>
              <a:buChar char="•"/>
            </a:pPr>
            <a:r>
              <a:rPr lang="en-US" sz="3400" dirty="0">
                <a:latin typeface="Arial Narrow" panose="020B0606020202030204" pitchFamily="34" charset="0"/>
              </a:rPr>
              <a:t>Automated single-cell capture, processing and cDNA synthesis was performed using Fluidigm’s C1 Single-Cell Auto Prep System.</a:t>
            </a:r>
          </a:p>
          <a:p>
            <a:pPr marL="346958" indent="-346958" algn="just">
              <a:spcAft>
                <a:spcPts val="600"/>
              </a:spcAft>
              <a:buFont typeface="Arial" panose="020B0604020202020204" pitchFamily="34" charset="0"/>
              <a:buChar char="•"/>
            </a:pPr>
            <a:r>
              <a:rPr lang="en-US" sz="3400" dirty="0">
                <a:latin typeface="Arial Narrow" panose="020B0606020202030204" pitchFamily="34" charset="0"/>
              </a:rPr>
              <a:t>Single-cell targeted gene expression profiling of HMCLs was done using automated, high-throughput on-chip qRT-PCR analysis using 96.96 Dynamic Array IFCs on the BioMark HD System.</a:t>
            </a:r>
          </a:p>
          <a:p>
            <a:pPr marL="346958" indent="-346958" algn="just">
              <a:spcAft>
                <a:spcPts val="600"/>
              </a:spcAft>
              <a:buFont typeface="Arial" panose="020B0604020202020204" pitchFamily="34" charset="0"/>
              <a:buChar char="•"/>
            </a:pPr>
            <a:r>
              <a:rPr lang="en-US" sz="3400" dirty="0">
                <a:latin typeface="Arial Narrow" panose="020B0606020202030204" pitchFamily="34" charset="0"/>
              </a:rPr>
              <a:t>Gene panel (96) included:</a:t>
            </a:r>
          </a:p>
          <a:p>
            <a:pPr marL="804158" lvl="1" indent="-346958" algn="just">
              <a:spcAft>
                <a:spcPts val="600"/>
              </a:spcAft>
              <a:buFont typeface="Arial" panose="020B0604020202020204" pitchFamily="34" charset="0"/>
              <a:buChar char="•"/>
            </a:pPr>
            <a:r>
              <a:rPr lang="en-US" sz="3400" dirty="0">
                <a:latin typeface="Arial Narrow" panose="020B0606020202030204" pitchFamily="34" charset="0"/>
              </a:rPr>
              <a:t>Genes of baseline PI response: Our 23-gene signature (Stessman </a:t>
            </a:r>
            <a:r>
              <a:rPr lang="en-US" sz="3400" i="1" dirty="0">
                <a:latin typeface="Arial Narrow" panose="020B0606020202030204" pitchFamily="34" charset="0"/>
              </a:rPr>
              <a:t>et al </a:t>
            </a:r>
            <a:r>
              <a:rPr lang="en-US" sz="3400" dirty="0">
                <a:latin typeface="Arial Narrow" panose="020B0606020202030204" pitchFamily="34" charset="0"/>
              </a:rPr>
              <a:t>2013) and Shaughnessy’s 17-gene signature (Shaughnessy </a:t>
            </a:r>
            <a:r>
              <a:rPr lang="en-US" sz="3400" i="1" dirty="0">
                <a:latin typeface="Arial Narrow" panose="020B0606020202030204" pitchFamily="34" charset="0"/>
              </a:rPr>
              <a:t>et al </a:t>
            </a:r>
            <a:r>
              <a:rPr lang="en-US" sz="3400" dirty="0">
                <a:latin typeface="Arial Narrow" panose="020B0606020202030204" pitchFamily="34" charset="0"/>
              </a:rPr>
              <a:t>2007).</a:t>
            </a:r>
          </a:p>
          <a:p>
            <a:pPr marL="804158" lvl="1" indent="-346958" algn="just">
              <a:spcAft>
                <a:spcPts val="600"/>
              </a:spcAft>
              <a:buFont typeface="Arial" panose="020B0604020202020204" pitchFamily="34" charset="0"/>
              <a:buChar char="•"/>
            </a:pPr>
            <a:r>
              <a:rPr lang="en-US" sz="3400" dirty="0">
                <a:latin typeface="Arial Narrow" panose="020B0606020202030204" pitchFamily="34" charset="0"/>
              </a:rPr>
              <a:t>Other relevant genes: cell cycle genes, anti-apoptotic genes, proteasome subunit genes, internal negative controls, housekeeping genes.</a:t>
            </a:r>
          </a:p>
          <a:p>
            <a:pPr marL="346958" indent="-346958" algn="just">
              <a:spcAft>
                <a:spcPts val="600"/>
              </a:spcAft>
              <a:buFont typeface="Arial" panose="020B0604020202020204" pitchFamily="34" charset="0"/>
              <a:buChar char="•"/>
            </a:pPr>
            <a:r>
              <a:rPr lang="en-US" sz="3400" u="sng" dirty="0">
                <a:latin typeface="Arial Narrow" panose="020B0606020202030204" pitchFamily="34" charset="0"/>
              </a:rPr>
              <a:t>Machine learning approaches were used to build classification models, generate GEP signature and predict drug response of individual cells based on the targeted transcriptome. </a:t>
            </a:r>
            <a:endParaRPr lang="en-US" sz="3400" dirty="0">
              <a:latin typeface="Arial Narrow" panose="020B0606020202030204" pitchFamily="34" charset="0"/>
            </a:endParaRPr>
          </a:p>
        </p:txBody>
      </p:sp>
      <p:sp>
        <p:nvSpPr>
          <p:cNvPr id="40" name="Rectangle 39"/>
          <p:cNvSpPr/>
          <p:nvPr/>
        </p:nvSpPr>
        <p:spPr>
          <a:xfrm>
            <a:off x="12339608" y="5339598"/>
            <a:ext cx="8877943" cy="523220"/>
          </a:xfrm>
          <a:prstGeom prst="rect">
            <a:avLst/>
          </a:prstGeom>
        </p:spPr>
        <p:txBody>
          <a:bodyPr wrap="none">
            <a:spAutoFit/>
          </a:bodyPr>
          <a:lstStyle/>
          <a:p>
            <a:r>
              <a:rPr lang="en-US" sz="2800" b="1" dirty="0">
                <a:latin typeface="Arial Narrow" panose="020B0606020202030204" pitchFamily="34" charset="0"/>
              </a:rPr>
              <a:t>U266 Parental vs U266 PI-resistant cells </a:t>
            </a:r>
            <a:r>
              <a:rPr lang="en-US" sz="2800" b="1" u="sng" dirty="0">
                <a:latin typeface="Arial Narrow" panose="020B0606020202030204" pitchFamily="34" charset="0"/>
              </a:rPr>
              <a:t>(TRAINING DATASET)</a:t>
            </a:r>
          </a:p>
        </p:txBody>
      </p:sp>
      <p:sp>
        <p:nvSpPr>
          <p:cNvPr id="41" name="Rectangle 40"/>
          <p:cNvSpPr/>
          <p:nvPr/>
        </p:nvSpPr>
        <p:spPr>
          <a:xfrm>
            <a:off x="537329" y="18973764"/>
            <a:ext cx="11406845" cy="1754326"/>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lin ang="0" scaled="1"/>
            <a:tileRect/>
          </a:gradFill>
        </p:spPr>
        <p:txBody>
          <a:bodyPr wrap="square">
            <a:spAutoFit/>
          </a:bodyPr>
          <a:lstStyle/>
          <a:p>
            <a:pPr algn="just"/>
            <a:r>
              <a:rPr lang="en-US" sz="3600" dirty="0">
                <a:latin typeface="Arial Narrow" panose="020B0606020202030204" pitchFamily="34" charset="0"/>
              </a:rPr>
              <a:t>To use machine learning approaches to predict probability of PI resistance for each individual cell within bulk myeloma tumors based on  targeted transcriptome analysis of single cells.</a:t>
            </a:r>
          </a:p>
        </p:txBody>
      </p:sp>
      <p:pic>
        <p:nvPicPr>
          <p:cNvPr id="42" name="Content Placeholder 16"/>
          <p:cNvPicPr>
            <a:picLocks noChangeAspect="1"/>
          </p:cNvPicPr>
          <p:nvPr/>
        </p:nvPicPr>
        <p:blipFill>
          <a:blip r:embed="rId3"/>
          <a:stretch>
            <a:fillRect/>
          </a:stretch>
        </p:blipFill>
        <p:spPr>
          <a:xfrm>
            <a:off x="12469244" y="5912750"/>
            <a:ext cx="6738718" cy="3590567"/>
          </a:xfrm>
          <a:prstGeom prst="rect">
            <a:avLst/>
          </a:prstGeom>
          <a:noFill/>
          <a:ln>
            <a:solidFill>
              <a:schemeClr val="tx1"/>
            </a:solidFill>
          </a:ln>
        </p:spPr>
      </p:pic>
      <p:pic>
        <p:nvPicPr>
          <p:cNvPr id="43" name="Content Placeholder 3"/>
          <p:cNvPicPr>
            <a:picLocks noChangeAspect="1"/>
          </p:cNvPicPr>
          <p:nvPr/>
        </p:nvPicPr>
        <p:blipFill>
          <a:blip r:embed="rId4"/>
          <a:stretch>
            <a:fillRect/>
          </a:stretch>
        </p:blipFill>
        <p:spPr>
          <a:xfrm>
            <a:off x="12494454" y="12168863"/>
            <a:ext cx="7880848" cy="3586414"/>
          </a:xfrm>
          <a:prstGeom prst="rect">
            <a:avLst/>
          </a:prstGeom>
          <a:solidFill>
            <a:schemeClr val="bg1"/>
          </a:solidFill>
          <a:ln>
            <a:solidFill>
              <a:schemeClr val="tx1"/>
            </a:solidFill>
          </a:ln>
        </p:spPr>
      </p:pic>
      <p:pic>
        <p:nvPicPr>
          <p:cNvPr id="44" name="Content Placeholder 21"/>
          <p:cNvPicPr>
            <a:picLocks noChangeAspect="1"/>
          </p:cNvPicPr>
          <p:nvPr/>
        </p:nvPicPr>
        <p:blipFill>
          <a:blip r:embed="rId5"/>
          <a:stretch>
            <a:fillRect/>
          </a:stretch>
        </p:blipFill>
        <p:spPr>
          <a:xfrm>
            <a:off x="20670477" y="12153685"/>
            <a:ext cx="4666321" cy="3615383"/>
          </a:xfrm>
          <a:prstGeom prst="rect">
            <a:avLst/>
          </a:prstGeom>
          <a:solidFill>
            <a:schemeClr val="bg1"/>
          </a:solidFill>
          <a:ln>
            <a:solidFill>
              <a:schemeClr val="tx1"/>
            </a:solidFill>
          </a:ln>
        </p:spPr>
      </p:pic>
      <p:pic>
        <p:nvPicPr>
          <p:cNvPr id="45" name="Content Placeholder 2"/>
          <p:cNvPicPr>
            <a:picLocks noChangeAspect="1"/>
          </p:cNvPicPr>
          <p:nvPr/>
        </p:nvPicPr>
        <p:blipFill>
          <a:blip r:embed="rId6"/>
          <a:stretch>
            <a:fillRect/>
          </a:stretch>
        </p:blipFill>
        <p:spPr>
          <a:xfrm>
            <a:off x="25534433" y="12153685"/>
            <a:ext cx="4535393" cy="3615383"/>
          </a:xfrm>
          <a:prstGeom prst="rect">
            <a:avLst/>
          </a:prstGeom>
          <a:solidFill>
            <a:schemeClr val="bg1"/>
          </a:solidFill>
          <a:ln>
            <a:solidFill>
              <a:schemeClr val="tx1"/>
            </a:solidFill>
          </a:ln>
        </p:spPr>
      </p:pic>
      <p:sp>
        <p:nvSpPr>
          <p:cNvPr id="46" name="Rectangle 45"/>
          <p:cNvSpPr/>
          <p:nvPr/>
        </p:nvSpPr>
        <p:spPr>
          <a:xfrm>
            <a:off x="12438577" y="15783732"/>
            <a:ext cx="16585005" cy="2308324"/>
          </a:xfrm>
          <a:prstGeom prst="rect">
            <a:avLst/>
          </a:prstGeom>
        </p:spPr>
        <p:txBody>
          <a:bodyPr wrap="square">
            <a:spAutoFit/>
          </a:bodyPr>
          <a:lstStyle/>
          <a:p>
            <a:r>
              <a:rPr lang="en-US" sz="2400" b="1" dirty="0">
                <a:latin typeface="Arial Narrow" panose="020B0606020202030204" pitchFamily="34" charset="0"/>
                <a:cs typeface="Arial" panose="020B0604020202020204" pitchFamily="34" charset="0"/>
              </a:rPr>
              <a:t>Figure: Variable/ Feature selection using Random Forest and LASSO machine learning algorithms on U266 Parental vs U266 PI-resistant cells (training dataset). </a:t>
            </a:r>
          </a:p>
          <a:p>
            <a:pPr marL="208175" indent="-208175">
              <a:buAutoNum type="alphaLcParenR"/>
            </a:pPr>
            <a:r>
              <a:rPr lang="en-US" sz="2400" b="1" dirty="0">
                <a:latin typeface="Arial Narrow" panose="020B0606020202030204" pitchFamily="34" charset="0"/>
                <a:ea typeface="MS Mincho" panose="02020609040205080304" pitchFamily="49" charset="-128"/>
                <a:cs typeface="Arial" panose="020B0604020202020204" pitchFamily="34" charset="0"/>
              </a:rPr>
              <a:t> Mean accuracy plot for </a:t>
            </a:r>
            <a:r>
              <a:rPr lang="en-US" sz="2400" b="1" dirty="0">
                <a:latin typeface="Arial Narrow" panose="020B0606020202030204" pitchFamily="34" charset="0"/>
                <a:cs typeface="Arial" panose="020B0604020202020204" pitchFamily="34" charset="0"/>
              </a:rPr>
              <a:t>Random Forest model </a:t>
            </a:r>
            <a:r>
              <a:rPr lang="en-US" sz="2400" b="1" dirty="0">
                <a:latin typeface="Arial Narrow" panose="020B0606020202030204" pitchFamily="34" charset="0"/>
                <a:ea typeface="MS Mincho" panose="02020609040205080304" pitchFamily="49" charset="-128"/>
                <a:cs typeface="Arial" panose="020B0604020202020204" pitchFamily="34" charset="0"/>
              </a:rPr>
              <a:t>with the 95 percent confidence band of the mean of the out-of-sample prediction against the number of top genes included in the model</a:t>
            </a:r>
            <a:r>
              <a:rPr lang="en-US" sz="2400" b="1" dirty="0">
                <a:latin typeface="Arial Narrow" panose="020B0606020202030204" pitchFamily="34" charset="0"/>
                <a:cs typeface="Arial" panose="020B0604020202020204" pitchFamily="34" charset="0"/>
              </a:rPr>
              <a:t>; </a:t>
            </a:r>
          </a:p>
          <a:p>
            <a:pPr marL="208175" indent="-208175">
              <a:buAutoNum type="alphaLcParenR"/>
            </a:pPr>
            <a:r>
              <a:rPr lang="en-US" sz="2400" b="1" dirty="0">
                <a:latin typeface="Arial Narrow" panose="020B0606020202030204" pitchFamily="34" charset="0"/>
                <a:cs typeface="Arial" panose="020B0604020202020204" pitchFamily="34" charset="0"/>
              </a:rPr>
              <a:t> Gene importance plot </a:t>
            </a:r>
            <a:r>
              <a:rPr lang="en-US" sz="2400" b="1" dirty="0">
                <a:latin typeface="Arial Narrow" panose="020B0606020202030204" pitchFamily="34" charset="0"/>
                <a:ea typeface="MS Mincho" panose="02020609040205080304" pitchFamily="49" charset="-128"/>
                <a:cs typeface="Arial" panose="020B0604020202020204" pitchFamily="34" charset="0"/>
              </a:rPr>
              <a:t>for </a:t>
            </a:r>
            <a:r>
              <a:rPr lang="en-US" sz="2400" b="1" dirty="0">
                <a:latin typeface="Arial Narrow" panose="020B0606020202030204" pitchFamily="34" charset="0"/>
                <a:cs typeface="Arial" panose="020B0604020202020204" pitchFamily="34" charset="0"/>
              </a:rPr>
              <a:t>Random Forest model. </a:t>
            </a:r>
            <a:r>
              <a:rPr lang="en-US" sz="2000" dirty="0" err="1">
                <a:latin typeface="Arial Narrow" panose="020B0606020202030204" pitchFamily="34" charset="0"/>
                <a:cs typeface="Arial" panose="020B0604020202020204" pitchFamily="34" charset="0"/>
              </a:rPr>
              <a:t>MeanDecreaseGini</a:t>
            </a:r>
            <a:r>
              <a:rPr lang="en-US" sz="2000" dirty="0">
                <a:latin typeface="Arial Narrow" panose="020B0606020202030204" pitchFamily="34" charset="0"/>
                <a:cs typeface="Arial" panose="020B0604020202020204" pitchFamily="34" charset="0"/>
              </a:rPr>
              <a:t> is the measure of gene importance for training dataset.</a:t>
            </a:r>
          </a:p>
          <a:p>
            <a:r>
              <a:rPr lang="en-US" sz="2400" b="1" dirty="0">
                <a:latin typeface="Arial Narrow" panose="020B0606020202030204" pitchFamily="34" charset="0"/>
                <a:cs typeface="Arial" panose="020B0604020202020204" pitchFamily="34" charset="0"/>
              </a:rPr>
              <a:t>c) Variable selection using LASSO showing list of important genes</a:t>
            </a:r>
            <a:r>
              <a:rPr lang="en-US" sz="1800" b="1" dirty="0">
                <a:latin typeface="Arial Narrow" panose="020B0606020202030204" pitchFamily="34" charset="0"/>
                <a:cs typeface="Arial" panose="020B0604020202020204" pitchFamily="34" charset="0"/>
              </a:rPr>
              <a:t>. </a:t>
            </a:r>
            <a:r>
              <a:rPr lang="en-US" sz="2000" dirty="0">
                <a:latin typeface="Arial Narrow" panose="020B0606020202030204" pitchFamily="34" charset="0"/>
                <a:cs typeface="Arial" panose="020B0604020202020204" pitchFamily="34" charset="0"/>
              </a:rPr>
              <a:t>Genes in </a:t>
            </a:r>
            <a:r>
              <a:rPr lang="en-US" sz="2000" b="1" dirty="0">
                <a:latin typeface="Arial Narrow" panose="020B0606020202030204" pitchFamily="34" charset="0"/>
                <a:cs typeface="Arial" panose="020B0604020202020204" pitchFamily="34" charset="0"/>
              </a:rPr>
              <a:t>BOLD</a:t>
            </a:r>
            <a:r>
              <a:rPr lang="en-US" sz="2000" dirty="0">
                <a:latin typeface="Arial Narrow" panose="020B0606020202030204" pitchFamily="34" charset="0"/>
                <a:cs typeface="Arial" panose="020B0604020202020204" pitchFamily="34" charset="0"/>
              </a:rPr>
              <a:t> indicate top important genes selected using Random Forest. </a:t>
            </a:r>
            <a:endParaRPr lang="en-US" sz="2800" dirty="0">
              <a:latin typeface="Arial Narrow" panose="020B0606020202030204" pitchFamily="34" charset="0"/>
              <a:cs typeface="Arial" panose="020B0604020202020204" pitchFamily="34" charset="0"/>
            </a:endParaRPr>
          </a:p>
        </p:txBody>
      </p:sp>
      <p:sp>
        <p:nvSpPr>
          <p:cNvPr id="47" name="Rectangle 46"/>
          <p:cNvSpPr/>
          <p:nvPr/>
        </p:nvSpPr>
        <p:spPr>
          <a:xfrm>
            <a:off x="12459252" y="24461759"/>
            <a:ext cx="6778207" cy="1569660"/>
          </a:xfrm>
          <a:prstGeom prst="rect">
            <a:avLst/>
          </a:prstGeom>
        </p:spPr>
        <p:txBody>
          <a:bodyPr wrap="square">
            <a:spAutoFit/>
          </a:bodyPr>
          <a:lstStyle/>
          <a:p>
            <a:pPr algn="just"/>
            <a:r>
              <a:rPr lang="en-US" sz="2400" b="1" dirty="0">
                <a:latin typeface="Arial Narrow" panose="020B0606020202030204" pitchFamily="34" charset="0"/>
                <a:cs typeface="Arial" panose="020B0604020202020204" pitchFamily="34" charset="0"/>
              </a:rPr>
              <a:t>Figure: Scatter dot plot for test probabilities [probability of Status=100 (resistance)] of single cells from training set (U266P vs U266VR) and human myeloma cell line (HMCL) panel (test set).</a:t>
            </a:r>
          </a:p>
        </p:txBody>
      </p:sp>
      <p:pic>
        <p:nvPicPr>
          <p:cNvPr id="48" name="Content Placeholder 9"/>
          <p:cNvPicPr>
            <a:picLocks noChangeAspect="1"/>
          </p:cNvPicPr>
          <p:nvPr/>
        </p:nvPicPr>
        <p:blipFill>
          <a:blip r:embed="rId7"/>
          <a:stretch>
            <a:fillRect/>
          </a:stretch>
        </p:blipFill>
        <p:spPr>
          <a:xfrm>
            <a:off x="21658706" y="6071816"/>
            <a:ext cx="7523314" cy="3511683"/>
          </a:xfrm>
          <a:prstGeom prst="rect">
            <a:avLst/>
          </a:prstGeom>
          <a:ln>
            <a:solidFill>
              <a:schemeClr val="tx1"/>
            </a:solidFill>
          </a:ln>
        </p:spPr>
      </p:pic>
      <p:sp>
        <p:nvSpPr>
          <p:cNvPr id="49" name="Rectangle 48"/>
          <p:cNvSpPr/>
          <p:nvPr/>
        </p:nvSpPr>
        <p:spPr>
          <a:xfrm>
            <a:off x="21470969" y="9660854"/>
            <a:ext cx="8582904" cy="830997"/>
          </a:xfrm>
          <a:prstGeom prst="rect">
            <a:avLst/>
          </a:prstGeom>
        </p:spPr>
        <p:txBody>
          <a:bodyPr wrap="square">
            <a:spAutoFit/>
          </a:bodyPr>
          <a:lstStyle/>
          <a:p>
            <a:pPr algn="just"/>
            <a:r>
              <a:rPr lang="en-US" sz="2400" b="1" dirty="0">
                <a:latin typeface="Arial Narrow" panose="020B0606020202030204" pitchFamily="34" charset="0"/>
                <a:cs typeface="Arial" panose="020B0604020202020204" pitchFamily="34" charset="0"/>
              </a:rPr>
              <a:t>Figure: Plot shows differential sensitivity of the panel of HMCLs to Bz treatment representing wide inter-individual variation in PI response. </a:t>
            </a:r>
          </a:p>
        </p:txBody>
      </p:sp>
      <p:sp>
        <p:nvSpPr>
          <p:cNvPr id="50" name="Rectangle 49"/>
          <p:cNvSpPr/>
          <p:nvPr/>
        </p:nvSpPr>
        <p:spPr>
          <a:xfrm>
            <a:off x="12523951" y="31106055"/>
            <a:ext cx="7622346" cy="1138773"/>
          </a:xfrm>
          <a:prstGeom prst="rect">
            <a:avLst/>
          </a:prstGeom>
        </p:spPr>
        <p:txBody>
          <a:bodyPr wrap="square">
            <a:spAutoFit/>
          </a:bodyPr>
          <a:lstStyle/>
          <a:p>
            <a:pPr algn="just"/>
            <a:r>
              <a:rPr lang="en-US" sz="2400" b="1" dirty="0">
                <a:latin typeface="Arial Narrow" panose="020B0606020202030204" pitchFamily="34" charset="0"/>
                <a:cs typeface="Arial" panose="020B0604020202020204" pitchFamily="34" charset="0"/>
              </a:rPr>
              <a:t>Figure: Scatter dot plot of predicted test probabilities of single cells from patients. </a:t>
            </a:r>
            <a:r>
              <a:rPr lang="en-US" sz="2000" b="1" dirty="0">
                <a:latin typeface="Arial Narrow" panose="020B0606020202030204" pitchFamily="34" charset="0"/>
                <a:cs typeface="Arial" panose="020B0604020202020204" pitchFamily="34" charset="0"/>
              </a:rPr>
              <a:t>Patient RNASeq data was pre-processed before being considered for predictions. </a:t>
            </a:r>
          </a:p>
        </p:txBody>
      </p:sp>
      <p:pic>
        <p:nvPicPr>
          <p:cNvPr id="51" name="Content Placeholder 7"/>
          <p:cNvPicPr>
            <a:picLocks noChangeAspect="1"/>
          </p:cNvPicPr>
          <p:nvPr/>
        </p:nvPicPr>
        <p:blipFill rotWithShape="1">
          <a:blip r:embed="rId8" cstate="print">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t="7032" r="4094"/>
          <a:stretch/>
        </p:blipFill>
        <p:spPr>
          <a:xfrm>
            <a:off x="12494454" y="26855632"/>
            <a:ext cx="7578803" cy="4186738"/>
          </a:xfrm>
          <a:prstGeom prst="rect">
            <a:avLst/>
          </a:prstGeom>
          <a:ln>
            <a:solidFill>
              <a:schemeClr val="tx1"/>
            </a:solidFill>
          </a:ln>
        </p:spPr>
      </p:pic>
      <p:sp>
        <p:nvSpPr>
          <p:cNvPr id="52" name="Rectangle 6465"/>
          <p:cNvSpPr>
            <a:spLocks noChangeArrowheads="1"/>
          </p:cNvSpPr>
          <p:nvPr/>
        </p:nvSpPr>
        <p:spPr bwMode="auto">
          <a:xfrm>
            <a:off x="12093424" y="18836926"/>
            <a:ext cx="17960450" cy="954107"/>
          </a:xfrm>
          <a:prstGeom prst="rect">
            <a:avLst/>
          </a:prstGeom>
          <a:noFill/>
          <a:ln w="9525">
            <a:noFill/>
            <a:miter lim="800000"/>
            <a:headEnd/>
            <a:tailEnd/>
          </a:ln>
        </p:spPr>
        <p:txBody>
          <a:bodyPr wrap="square">
            <a:spAutoFit/>
          </a:bodyPr>
          <a:lstStyle/>
          <a:p>
            <a:pPr marL="589828" lvl="1" indent="-312262" algn="just">
              <a:spcAft>
                <a:spcPts val="0"/>
              </a:spcAft>
              <a:buFont typeface="Arial" charset="0"/>
              <a:buChar char="•"/>
            </a:pPr>
            <a:r>
              <a:rPr lang="en-US" sz="2800" dirty="0">
                <a:latin typeface="Arial Narrow" panose="020B0606020202030204" pitchFamily="34" charset="0"/>
              </a:rPr>
              <a:t>Using Random Forest, Support Vector Machine (SVM) with Gaussian radial basis function (RBF) kernel and Support Vector Machine (SVM) with Hyperbolic Tangent (Sigmoid) Kernel with Ensemble forecasting algorithm.</a:t>
            </a:r>
          </a:p>
        </p:txBody>
      </p:sp>
      <p:sp>
        <p:nvSpPr>
          <p:cNvPr id="54" name="Text Box 2737"/>
          <p:cNvSpPr txBox="1">
            <a:spLocks noChangeArrowheads="1"/>
          </p:cNvSpPr>
          <p:nvPr/>
        </p:nvSpPr>
        <p:spPr bwMode="auto">
          <a:xfrm>
            <a:off x="12400156" y="10561102"/>
            <a:ext cx="13200343" cy="616269"/>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299998" tIns="149999" rIns="299998" bIns="149999" anchor="ctr"/>
          <a:lstStyle/>
          <a:p>
            <a:pPr>
              <a:spcAft>
                <a:spcPts val="729"/>
              </a:spcAft>
            </a:pPr>
            <a:r>
              <a:rPr lang="en-US" sz="3200" dirty="0"/>
              <a:t>Step 1: Build classification model &amp; select important genes (GEP signature)</a:t>
            </a:r>
          </a:p>
        </p:txBody>
      </p:sp>
      <p:sp>
        <p:nvSpPr>
          <p:cNvPr id="55" name="Text Box 2737"/>
          <p:cNvSpPr txBox="1">
            <a:spLocks noChangeArrowheads="1"/>
          </p:cNvSpPr>
          <p:nvPr/>
        </p:nvSpPr>
        <p:spPr bwMode="auto">
          <a:xfrm>
            <a:off x="12433659" y="18157214"/>
            <a:ext cx="12004830" cy="68085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299998" tIns="149999" rIns="299998" bIns="149999" anchor="ctr"/>
          <a:lstStyle/>
          <a:p>
            <a:pPr>
              <a:spcAft>
                <a:spcPts val="729"/>
              </a:spcAft>
            </a:pPr>
            <a:r>
              <a:rPr lang="en-US" sz="3200" dirty="0"/>
              <a:t>Step 2: Drug response prediction in single-cell data from HMCL panel</a:t>
            </a:r>
          </a:p>
        </p:txBody>
      </p:sp>
      <p:sp>
        <p:nvSpPr>
          <p:cNvPr id="56" name="Rectangle 55"/>
          <p:cNvSpPr/>
          <p:nvPr/>
        </p:nvSpPr>
        <p:spPr>
          <a:xfrm>
            <a:off x="12380209" y="9641950"/>
            <a:ext cx="8782636" cy="830997"/>
          </a:xfrm>
          <a:prstGeom prst="rect">
            <a:avLst/>
          </a:prstGeom>
        </p:spPr>
        <p:txBody>
          <a:bodyPr wrap="square">
            <a:spAutoFit/>
          </a:bodyPr>
          <a:lstStyle/>
          <a:p>
            <a:pPr algn="just"/>
            <a:r>
              <a:rPr lang="en-US" sz="2400" b="1" dirty="0">
                <a:latin typeface="Arial Narrow" panose="020B0606020202030204" pitchFamily="34" charset="0"/>
                <a:cs typeface="Arial" panose="020B0604020202020204" pitchFamily="34" charset="0"/>
              </a:rPr>
              <a:t>Figure: Clonally-derived Bz-resistant cells (U266R) were generated from Bz-sensitive U266 parental (U266.P) cell lines using </a:t>
            </a:r>
            <a:r>
              <a:rPr lang="en-US" sz="2400" b="1" dirty="0" err="1">
                <a:latin typeface="Arial Narrow" panose="020B0606020202030204" pitchFamily="34" charset="0"/>
                <a:cs typeface="Arial" panose="020B0604020202020204" pitchFamily="34" charset="0"/>
              </a:rPr>
              <a:t>Bz</a:t>
            </a:r>
            <a:r>
              <a:rPr lang="en-US" sz="2400" b="1" dirty="0">
                <a:latin typeface="Arial Narrow" panose="020B0606020202030204" pitchFamily="34" charset="0"/>
                <a:cs typeface="Arial" panose="020B0604020202020204" pitchFamily="34" charset="0"/>
              </a:rPr>
              <a:t> dose escalation.</a:t>
            </a:r>
          </a:p>
        </p:txBody>
      </p:sp>
      <p:sp>
        <p:nvSpPr>
          <p:cNvPr id="57" name="Rectangle 56"/>
          <p:cNvSpPr/>
          <p:nvPr/>
        </p:nvSpPr>
        <p:spPr>
          <a:xfrm>
            <a:off x="21481843" y="5370839"/>
            <a:ext cx="7502567" cy="523220"/>
          </a:xfrm>
          <a:prstGeom prst="rect">
            <a:avLst/>
          </a:prstGeom>
        </p:spPr>
        <p:txBody>
          <a:bodyPr wrap="none">
            <a:spAutoFit/>
          </a:bodyPr>
          <a:lstStyle/>
          <a:p>
            <a:r>
              <a:rPr lang="en-US" sz="2800" b="1" dirty="0">
                <a:latin typeface="Arial Narrow" panose="020B0606020202030204" pitchFamily="34" charset="0"/>
              </a:rPr>
              <a:t>Human myeloma cell lines /HMCLs </a:t>
            </a:r>
            <a:r>
              <a:rPr lang="en-US" sz="2800" b="1" u="sng" dirty="0">
                <a:latin typeface="Arial Narrow" panose="020B0606020202030204" pitchFamily="34" charset="0"/>
              </a:rPr>
              <a:t>(TEST DATASET)</a:t>
            </a:r>
          </a:p>
        </p:txBody>
      </p:sp>
      <p:sp>
        <p:nvSpPr>
          <p:cNvPr id="58" name="Text Box 2737"/>
          <p:cNvSpPr txBox="1">
            <a:spLocks noChangeArrowheads="1"/>
          </p:cNvSpPr>
          <p:nvPr/>
        </p:nvSpPr>
        <p:spPr bwMode="auto">
          <a:xfrm>
            <a:off x="12477496" y="26081547"/>
            <a:ext cx="13134951" cy="65946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299998" tIns="149999" rIns="299998" bIns="149999" anchor="ctr"/>
          <a:lstStyle/>
          <a:p>
            <a:pPr>
              <a:spcAft>
                <a:spcPts val="729"/>
              </a:spcAft>
            </a:pPr>
            <a:r>
              <a:rPr lang="en-US" sz="3200" dirty="0"/>
              <a:t>Step 3: Validation using patient single-cell data and APEX clinical trial data</a:t>
            </a:r>
          </a:p>
        </p:txBody>
      </p:sp>
      <p:pic>
        <p:nvPicPr>
          <p:cNvPr id="59" name="Picture 58"/>
          <p:cNvPicPr>
            <a:picLocks noChangeAspect="1"/>
          </p:cNvPicPr>
          <p:nvPr/>
        </p:nvPicPr>
        <p:blipFill rotWithShape="1">
          <a:blip r:embed="rId10"/>
          <a:srcRect t="7793" r="2229" b="20744"/>
          <a:stretch/>
        </p:blipFill>
        <p:spPr>
          <a:xfrm>
            <a:off x="21162845" y="26915970"/>
            <a:ext cx="8140561" cy="4092240"/>
          </a:xfrm>
          <a:prstGeom prst="rect">
            <a:avLst/>
          </a:prstGeom>
          <a:solidFill>
            <a:schemeClr val="bg1"/>
          </a:solidFill>
          <a:ln>
            <a:solidFill>
              <a:schemeClr val="tx1"/>
            </a:solidFill>
          </a:ln>
        </p:spPr>
      </p:pic>
      <p:sp>
        <p:nvSpPr>
          <p:cNvPr id="60" name="Rectangle 59"/>
          <p:cNvSpPr/>
          <p:nvPr/>
        </p:nvSpPr>
        <p:spPr>
          <a:xfrm>
            <a:off x="21072674" y="31064656"/>
            <a:ext cx="8981199" cy="1569660"/>
          </a:xfrm>
          <a:prstGeom prst="rect">
            <a:avLst/>
          </a:prstGeom>
        </p:spPr>
        <p:txBody>
          <a:bodyPr wrap="square">
            <a:spAutoFit/>
          </a:bodyPr>
          <a:lstStyle/>
          <a:p>
            <a:pPr algn="just"/>
            <a:r>
              <a:rPr lang="en-US" sz="2400" b="1" dirty="0">
                <a:latin typeface="Arial Narrow" panose="020B0606020202030204" pitchFamily="34" charset="0"/>
                <a:ea typeface="Calibri" panose="020F0502020204030204" pitchFamily="34" charset="0"/>
                <a:cs typeface="Arial" panose="020B0604020202020204" pitchFamily="34" charset="0"/>
              </a:rPr>
              <a:t>Figure: </a:t>
            </a:r>
            <a:r>
              <a:rPr lang="en-US" sz="2400" b="1" dirty="0">
                <a:latin typeface="Arial Narrow" panose="020B0606020202030204" pitchFamily="34" charset="0"/>
                <a:cs typeface="Arial" panose="020B0604020202020204" pitchFamily="34" charset="0"/>
              </a:rPr>
              <a:t>Kaplan–Meier curves showing significant differences in OS in patients (Top vs Bottom 20% survivors) from the Bz arm of APEX trial clustered on the basis of the expression of the genes that most distinguished Bz-Sensitive and Bz-Resistant cell lines</a:t>
            </a:r>
          </a:p>
        </p:txBody>
      </p:sp>
      <p:pic>
        <p:nvPicPr>
          <p:cNvPr id="61" name="Picture 60"/>
          <p:cNvPicPr>
            <a:picLocks noChangeAspect="1"/>
          </p:cNvPicPr>
          <p:nvPr/>
        </p:nvPicPr>
        <p:blipFill rotWithShape="1">
          <a:blip r:embed="rId11"/>
          <a:srcRect t="8146"/>
          <a:stretch/>
        </p:blipFill>
        <p:spPr>
          <a:xfrm>
            <a:off x="12494454" y="19834575"/>
            <a:ext cx="6713508" cy="4605057"/>
          </a:xfrm>
          <a:prstGeom prst="rect">
            <a:avLst/>
          </a:prstGeom>
          <a:solidFill>
            <a:schemeClr val="bg1"/>
          </a:solidFill>
          <a:ln>
            <a:solidFill>
              <a:schemeClr val="tx1"/>
            </a:solidFill>
          </a:ln>
        </p:spPr>
      </p:pic>
      <p:sp>
        <p:nvSpPr>
          <p:cNvPr id="63" name="Rectangle 62"/>
          <p:cNvSpPr/>
          <p:nvPr/>
        </p:nvSpPr>
        <p:spPr>
          <a:xfrm>
            <a:off x="21000671" y="24685385"/>
            <a:ext cx="8302735" cy="1138773"/>
          </a:xfrm>
          <a:prstGeom prst="rect">
            <a:avLst/>
          </a:prstGeom>
        </p:spPr>
        <p:txBody>
          <a:bodyPr wrap="square">
            <a:spAutoFit/>
          </a:bodyPr>
          <a:lstStyle/>
          <a:p>
            <a:pPr algn="just"/>
            <a:r>
              <a:rPr lang="en-US" sz="2400" b="1" dirty="0">
                <a:latin typeface="Arial Narrow" panose="020B0606020202030204" pitchFamily="34" charset="0"/>
                <a:cs typeface="Arial" panose="020B0604020202020204" pitchFamily="34" charset="0"/>
              </a:rPr>
              <a:t>Figure: Correlation between SCATT35 with drug area under survival curve (AUSC) values in HMCLs (test samples). </a:t>
            </a:r>
          </a:p>
          <a:p>
            <a:pPr algn="just"/>
            <a:r>
              <a:rPr lang="en-US" sz="2000" dirty="0">
                <a:latin typeface="Arial Narrow" panose="020B0606020202030204" pitchFamily="34" charset="0"/>
                <a:cs typeface="Arial" panose="020B0604020202020204" pitchFamily="34" charset="0"/>
              </a:rPr>
              <a:t>SCATT score of &gt;35 was used as cut-off to identify residual single cells resistant to PIs.</a:t>
            </a:r>
          </a:p>
        </p:txBody>
      </p:sp>
      <p:sp>
        <p:nvSpPr>
          <p:cNvPr id="64" name="TextBox 63"/>
          <p:cNvSpPr txBox="1"/>
          <p:nvPr/>
        </p:nvSpPr>
        <p:spPr>
          <a:xfrm>
            <a:off x="12397135" y="11673565"/>
            <a:ext cx="477214" cy="461665"/>
          </a:xfrm>
          <a:prstGeom prst="rect">
            <a:avLst/>
          </a:prstGeom>
          <a:noFill/>
        </p:spPr>
        <p:txBody>
          <a:bodyPr wrap="square" rtlCol="0">
            <a:spAutoFit/>
          </a:bodyPr>
          <a:lstStyle/>
          <a:p>
            <a:r>
              <a:rPr lang="en-US" sz="2400" b="1" dirty="0">
                <a:latin typeface="Arial Narrow" panose="020B0606020202030204" pitchFamily="34" charset="0"/>
              </a:rPr>
              <a:t>a)</a:t>
            </a:r>
          </a:p>
        </p:txBody>
      </p:sp>
      <p:sp>
        <p:nvSpPr>
          <p:cNvPr id="65" name="TextBox 64"/>
          <p:cNvSpPr txBox="1"/>
          <p:nvPr/>
        </p:nvSpPr>
        <p:spPr>
          <a:xfrm>
            <a:off x="20536182" y="11672085"/>
            <a:ext cx="554575" cy="458267"/>
          </a:xfrm>
          <a:prstGeom prst="rect">
            <a:avLst/>
          </a:prstGeom>
          <a:noFill/>
        </p:spPr>
        <p:txBody>
          <a:bodyPr wrap="square" rtlCol="0">
            <a:spAutoFit/>
          </a:bodyPr>
          <a:lstStyle/>
          <a:p>
            <a:r>
              <a:rPr lang="en-US" sz="2400" b="1" dirty="0">
                <a:latin typeface="Arial Narrow" panose="020B0606020202030204" pitchFamily="34" charset="0"/>
              </a:rPr>
              <a:t>b)</a:t>
            </a:r>
          </a:p>
        </p:txBody>
      </p:sp>
      <p:sp>
        <p:nvSpPr>
          <p:cNvPr id="66" name="TextBox 65"/>
          <p:cNvSpPr txBox="1"/>
          <p:nvPr/>
        </p:nvSpPr>
        <p:spPr>
          <a:xfrm>
            <a:off x="25534433" y="11636306"/>
            <a:ext cx="546714" cy="470441"/>
          </a:xfrm>
          <a:prstGeom prst="rect">
            <a:avLst/>
          </a:prstGeom>
          <a:noFill/>
        </p:spPr>
        <p:txBody>
          <a:bodyPr wrap="square" rtlCol="0">
            <a:spAutoFit/>
          </a:bodyPr>
          <a:lstStyle/>
          <a:p>
            <a:r>
              <a:rPr lang="en-US" sz="2400" b="1" dirty="0">
                <a:latin typeface="Arial Narrow" panose="020B0606020202030204" pitchFamily="34" charset="0"/>
              </a:rPr>
              <a:t>c)</a:t>
            </a:r>
          </a:p>
        </p:txBody>
      </p:sp>
      <p:sp>
        <p:nvSpPr>
          <p:cNvPr id="70" name="Text Box 6375"/>
          <p:cNvSpPr txBox="1">
            <a:spLocks noChangeArrowheads="1"/>
          </p:cNvSpPr>
          <p:nvPr/>
        </p:nvSpPr>
        <p:spPr bwMode="auto">
          <a:xfrm>
            <a:off x="30463385" y="29160319"/>
            <a:ext cx="20312317" cy="2062103"/>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lin ang="16200000" scaled="1"/>
            <a:tileRect/>
          </a:gradFill>
          <a:ln w="9525">
            <a:noFill/>
            <a:miter lim="800000"/>
            <a:headEnd/>
            <a:tailEnd/>
          </a:ln>
        </p:spPr>
        <p:txBody>
          <a:bodyPr wrap="square">
            <a:spAutoFit/>
          </a:bodyPr>
          <a:lstStyle/>
          <a:p>
            <a:pPr algn="just"/>
            <a:r>
              <a:rPr lang="en-US" sz="3200" dirty="0">
                <a:latin typeface="Arial Narrow" panose="020B0606020202030204" pitchFamily="34" charset="0"/>
              </a:rPr>
              <a:t>We gratefully acknowledge the expert technical support from the University of Minnesota Genomics Center and Mayo Clinic Center for Individualized Medicine and the members of the Genome Analysis Core for support with the Single Cell </a:t>
            </a:r>
            <a:r>
              <a:rPr lang="en-US" sz="3200" dirty="0" err="1">
                <a:latin typeface="Arial Narrow" panose="020B0606020202030204" pitchFamily="34" charset="0"/>
              </a:rPr>
              <a:t>RNAseq</a:t>
            </a:r>
            <a:r>
              <a:rPr lang="en-US" sz="3200" dirty="0">
                <a:latin typeface="Arial Narrow" panose="020B0606020202030204" pitchFamily="34" charset="0"/>
              </a:rPr>
              <a:t>. We thank Takeda Pharmaceuticals and Amgen for the drugs. AKM is funded by a generous Junior fellowship award from the International Myeloma Foundation.</a:t>
            </a:r>
            <a:endParaRPr lang="en-US" sz="3200" b="1" dirty="0">
              <a:latin typeface="Arial Narrow" panose="020B0606020202030204" pitchFamily="34" charset="0"/>
            </a:endParaRPr>
          </a:p>
        </p:txBody>
      </p:sp>
      <p:sp>
        <p:nvSpPr>
          <p:cNvPr id="72" name="Rectangle 71"/>
          <p:cNvSpPr/>
          <p:nvPr/>
        </p:nvSpPr>
        <p:spPr>
          <a:xfrm>
            <a:off x="30463386" y="25808293"/>
            <a:ext cx="20216100" cy="2092881"/>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path path="circle">
              <a:fillToRect r="100000" b="100000"/>
            </a:path>
            <a:tileRect l="-100000" t="-100000"/>
          </a:gradFill>
        </p:spPr>
        <p:txBody>
          <a:bodyPr wrap="square">
            <a:spAutoFit/>
          </a:bodyPr>
          <a:lstStyle/>
          <a:p>
            <a:pPr marL="514350" indent="-514350" algn="just">
              <a:spcBef>
                <a:spcPts val="600"/>
              </a:spcBef>
              <a:spcAft>
                <a:spcPts val="600"/>
              </a:spcAft>
              <a:buFont typeface="Arial" panose="020B0604020202020204" pitchFamily="34" charset="0"/>
              <a:buChar char="•"/>
            </a:pPr>
            <a:r>
              <a:rPr lang="en-US" sz="3000" dirty="0">
                <a:latin typeface="Arial Narrow" panose="020B0606020202030204" pitchFamily="34" charset="0"/>
              </a:rPr>
              <a:t>Shaughnessy </a:t>
            </a:r>
            <a:r>
              <a:rPr lang="en-US" sz="3000" dirty="0" err="1">
                <a:latin typeface="Arial Narrow" panose="020B0606020202030204" pitchFamily="34" charset="0"/>
              </a:rPr>
              <a:t>JD,Jr</a:t>
            </a:r>
            <a:r>
              <a:rPr lang="en-US" sz="3000" dirty="0">
                <a:latin typeface="Arial Narrow" panose="020B0606020202030204" pitchFamily="34" charset="0"/>
              </a:rPr>
              <a:t>, Zhan F, </a:t>
            </a:r>
            <a:r>
              <a:rPr lang="en-US" sz="3000" dirty="0" err="1">
                <a:latin typeface="Arial Narrow" panose="020B0606020202030204" pitchFamily="34" charset="0"/>
              </a:rPr>
              <a:t>Burington</a:t>
            </a:r>
            <a:r>
              <a:rPr lang="en-US" sz="3000" dirty="0">
                <a:latin typeface="Arial Narrow" panose="020B0606020202030204" pitchFamily="34" charset="0"/>
              </a:rPr>
              <a:t> BE, et al. A validated gene expression model of high-risk multiple myeloma is defined by deregulated expression of genes mapping to chromosome 1. Blood. 2007;109(6):2276-2284. </a:t>
            </a:r>
          </a:p>
          <a:p>
            <a:pPr marL="514350" indent="-514350" algn="just">
              <a:spcBef>
                <a:spcPts val="600"/>
              </a:spcBef>
              <a:spcAft>
                <a:spcPts val="600"/>
              </a:spcAft>
              <a:buFont typeface="Arial" panose="020B0604020202020204" pitchFamily="34" charset="0"/>
              <a:buChar char="•"/>
            </a:pPr>
            <a:r>
              <a:rPr lang="en-US" sz="3000" dirty="0">
                <a:latin typeface="Arial Narrow" panose="020B0606020202030204" pitchFamily="34" charset="0"/>
              </a:rPr>
              <a:t>Stessman HA, Baughn LB, Sarver A, et al. Profiling bortezomib resistance identifies secondary therapies in a mouse myeloma model. </a:t>
            </a:r>
            <a:r>
              <a:rPr lang="en-US" sz="3000" dirty="0" err="1">
                <a:latin typeface="Arial Narrow" panose="020B0606020202030204" pitchFamily="34" charset="0"/>
              </a:rPr>
              <a:t>Mol</a:t>
            </a:r>
            <a:r>
              <a:rPr lang="en-US" sz="3000" dirty="0">
                <a:latin typeface="Arial Narrow" panose="020B0606020202030204" pitchFamily="34" charset="0"/>
              </a:rPr>
              <a:t> Cancer </a:t>
            </a:r>
            <a:r>
              <a:rPr lang="en-US" sz="3000" dirty="0" err="1">
                <a:latin typeface="Arial Narrow" panose="020B0606020202030204" pitchFamily="34" charset="0"/>
              </a:rPr>
              <a:t>Ther</a:t>
            </a:r>
            <a:r>
              <a:rPr lang="en-US" sz="3000" dirty="0">
                <a:latin typeface="Arial Narrow" panose="020B0606020202030204" pitchFamily="34" charset="0"/>
              </a:rPr>
              <a:t>. 2013;12(6):1140-1150.</a:t>
            </a:r>
          </a:p>
        </p:txBody>
      </p:sp>
      <p:sp>
        <p:nvSpPr>
          <p:cNvPr id="73" name="Rectangle 72"/>
          <p:cNvSpPr/>
          <p:nvPr/>
        </p:nvSpPr>
        <p:spPr>
          <a:xfrm>
            <a:off x="30417301" y="13980132"/>
            <a:ext cx="20464526" cy="1077218"/>
          </a:xfrm>
          <a:prstGeom prst="rect">
            <a:avLst/>
          </a:prstGeom>
        </p:spPr>
        <p:txBody>
          <a:bodyPr wrap="square">
            <a:spAutoFit/>
          </a:bodyPr>
          <a:lstStyle/>
          <a:p>
            <a:r>
              <a:rPr lang="en-US" sz="3200" b="1" dirty="0">
                <a:latin typeface="Arial Narrow" panose="020B0606020202030204" pitchFamily="34" charset="0"/>
                <a:cs typeface="Arial" panose="020B0604020202020204" pitchFamily="34" charset="0"/>
              </a:rPr>
              <a:t>Figure: Schematic representation of SCATTome workflow: software package for classification, prediction and quantitation of drug sensitivity of individual cells.</a:t>
            </a:r>
            <a:endParaRPr lang="en-US" sz="3200" b="1" dirty="0">
              <a:latin typeface="Arial Narrow" panose="020B0606020202030204" pitchFamily="34" charset="0"/>
            </a:endParaRPr>
          </a:p>
        </p:txBody>
      </p:sp>
      <p:pic>
        <p:nvPicPr>
          <p:cNvPr id="74" name="Content Placeholder 4"/>
          <p:cNvPicPr>
            <a:picLocks noChangeAspect="1"/>
          </p:cNvPicPr>
          <p:nvPr/>
        </p:nvPicPr>
        <p:blipFill>
          <a:blip r:embed="rId12"/>
          <a:stretch>
            <a:fillRect/>
          </a:stretch>
        </p:blipFill>
        <p:spPr>
          <a:xfrm>
            <a:off x="30377371" y="4750440"/>
            <a:ext cx="20302115" cy="912612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tx1"/>
            </a:solidFill>
          </a:ln>
        </p:spPr>
      </p:pic>
      <p:sp>
        <p:nvSpPr>
          <p:cNvPr id="75" name="Rectangle 74"/>
          <p:cNvSpPr/>
          <p:nvPr/>
        </p:nvSpPr>
        <p:spPr>
          <a:xfrm>
            <a:off x="30619194" y="15146043"/>
            <a:ext cx="2006029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74320"/>
            <a:r>
              <a:rPr lang="en-US" sz="3600" b="1" dirty="0">
                <a:latin typeface="Arial Narrow" panose="020B0606020202030204" pitchFamily="34" charset="0"/>
              </a:rPr>
              <a:t>Restructures data; Filters missing data,; Performs data imputation; Scale-centers filtered data,; Builds classification models;  Predicts single-cell drug response cells based on targeted transcriptome analysis.</a:t>
            </a:r>
          </a:p>
        </p:txBody>
      </p:sp>
      <p:sp>
        <p:nvSpPr>
          <p:cNvPr id="77" name="Rectangle 76"/>
          <p:cNvSpPr/>
          <p:nvPr/>
        </p:nvSpPr>
        <p:spPr>
          <a:xfrm>
            <a:off x="30463385" y="17855651"/>
            <a:ext cx="20216101" cy="6801862"/>
          </a:xfrm>
          <a:prstGeom prst="rect">
            <a:avLst/>
          </a:prstGeom>
          <a:gradFill flip="none" rotWithShape="1">
            <a:gsLst>
              <a:gs pos="0">
                <a:srgbClr val="800000">
                  <a:tint val="66000"/>
                  <a:satMod val="160000"/>
                </a:srgbClr>
              </a:gs>
              <a:gs pos="50000">
                <a:srgbClr val="800000">
                  <a:tint val="44500"/>
                  <a:satMod val="160000"/>
                </a:srgbClr>
              </a:gs>
              <a:gs pos="100000">
                <a:srgbClr val="800000">
                  <a:tint val="23500"/>
                  <a:satMod val="160000"/>
                </a:srgbClr>
              </a:gs>
            </a:gsLst>
            <a:path path="circle">
              <a:fillToRect t="100000" r="100000"/>
            </a:path>
            <a:tileRect l="-100000" b="-100000"/>
          </a:gradFill>
        </p:spPr>
        <p:txBody>
          <a:bodyPr wrap="square">
            <a:spAutoFit/>
          </a:bodyPr>
          <a:lstStyle/>
          <a:p>
            <a:pPr marL="742950" indent="-742950" algn="just">
              <a:spcBef>
                <a:spcPts val="600"/>
              </a:spcBef>
              <a:spcAft>
                <a:spcPts val="600"/>
              </a:spcAft>
              <a:buFont typeface="Wingdings" panose="05000000000000000000" pitchFamily="2" charset="2"/>
              <a:buChar char="Ø"/>
            </a:pPr>
            <a:r>
              <a:rPr lang="en-US" sz="3600" dirty="0">
                <a:latin typeface="Arial Narrow" panose="020B0606020202030204" pitchFamily="34" charset="0"/>
              </a:rPr>
              <a:t>The R package SCATTome computes, classifies, predicts and quantifies drug-resistant subpopulations within MM tumors using the single-cell targeted gene expression data.</a:t>
            </a:r>
          </a:p>
          <a:p>
            <a:pPr marL="742950" indent="-742950" algn="just">
              <a:spcBef>
                <a:spcPts val="600"/>
              </a:spcBef>
              <a:spcAft>
                <a:spcPts val="600"/>
              </a:spcAft>
              <a:buFont typeface="Wingdings" panose="05000000000000000000" pitchFamily="2" charset="2"/>
              <a:buChar char="Ø"/>
            </a:pPr>
            <a:r>
              <a:rPr lang="en-US" sz="3600" dirty="0">
                <a:latin typeface="Arial Narrow" panose="020B0606020202030204" pitchFamily="34" charset="0"/>
                <a:ea typeface="Calibri" panose="020F0502020204030204" pitchFamily="34" charset="0"/>
                <a:cs typeface="Times New Roman" panose="02020603050405020304" pitchFamily="18" charset="0"/>
              </a:rPr>
              <a:t>Our results </a:t>
            </a:r>
            <a:r>
              <a:rPr lang="en-US" sz="3600" u="sng" dirty="0">
                <a:latin typeface="Arial Narrow" panose="020B0606020202030204" pitchFamily="34" charset="0"/>
                <a:ea typeface="Calibri" panose="020F0502020204030204" pitchFamily="34" charset="0"/>
                <a:cs typeface="Times New Roman" panose="02020603050405020304" pitchFamily="18" charset="0"/>
              </a:rPr>
              <a:t>demonstrate the presence of distinct populations of pre-existing drug-resistant subclones</a:t>
            </a:r>
            <a:r>
              <a:rPr lang="en-US" sz="3600" dirty="0">
                <a:latin typeface="Arial Narrow" panose="020B0606020202030204" pitchFamily="34" charset="0"/>
                <a:ea typeface="Calibri" panose="020F0502020204030204" pitchFamily="34" charset="0"/>
                <a:cs typeface="Times New Roman" panose="02020603050405020304" pitchFamily="18" charset="0"/>
              </a:rPr>
              <a:t> of cells within untreated myeloma cells, with a characteristic genetic signature profile distinct from the pre-treatment profile of PI-sensitive myeloma cells. </a:t>
            </a:r>
          </a:p>
          <a:p>
            <a:pPr marL="742950" indent="-742950" algn="just">
              <a:spcBef>
                <a:spcPts val="600"/>
              </a:spcBef>
              <a:spcAft>
                <a:spcPts val="600"/>
              </a:spcAft>
              <a:buFont typeface="Wingdings" panose="05000000000000000000" pitchFamily="2" charset="2"/>
              <a:buChar char="Ø"/>
            </a:pPr>
            <a:r>
              <a:rPr lang="en-US" sz="3600" dirty="0">
                <a:latin typeface="Arial Narrow" panose="020B0606020202030204" pitchFamily="34" charset="0"/>
                <a:ea typeface="Calibri" panose="020F0502020204030204" pitchFamily="34" charset="0"/>
                <a:cs typeface="Times New Roman" panose="02020603050405020304" pitchFamily="18" charset="0"/>
              </a:rPr>
              <a:t>We could find correlation between the mean/median test probability values of the cell lines derived from the probabilities of resistance of each single cell with the cytotoxicity profile of myeloma cell lines. </a:t>
            </a:r>
          </a:p>
          <a:p>
            <a:pPr marL="742950" indent="-742950" algn="just">
              <a:spcBef>
                <a:spcPts val="600"/>
              </a:spcBef>
              <a:spcAft>
                <a:spcPts val="600"/>
              </a:spcAft>
              <a:buFont typeface="Wingdings" panose="05000000000000000000" pitchFamily="2" charset="2"/>
              <a:buChar char="Ø"/>
            </a:pPr>
            <a:r>
              <a:rPr lang="en-US" sz="3600" dirty="0">
                <a:latin typeface="Arial Narrow" panose="020B0606020202030204" pitchFamily="34" charset="0"/>
                <a:ea typeface="Calibri" panose="020F0502020204030204" pitchFamily="34" charset="0"/>
                <a:cs typeface="Times New Roman" panose="02020603050405020304" pitchFamily="18" charset="0"/>
              </a:rPr>
              <a:t>Our mean predictions for patient samples derived from the single cell test probability value for each patient single-cell were associated with the outcome parameters of the clinical samples using PI therapy.</a:t>
            </a:r>
            <a:endParaRPr lang="en-US" sz="3600" b="1" dirty="0">
              <a:latin typeface="Arial Narrow" panose="020B0606020202030204" pitchFamily="34" charset="0"/>
              <a:ea typeface="Calibri" panose="020F0502020204030204" pitchFamily="34" charset="0"/>
              <a:cs typeface="Times New Roman" panose="02020603050405020304" pitchFamily="18" charset="0"/>
            </a:endParaRPr>
          </a:p>
          <a:p>
            <a:pPr marL="742950" indent="-742950" algn="just">
              <a:spcBef>
                <a:spcPts val="600"/>
              </a:spcBef>
              <a:spcAft>
                <a:spcPts val="600"/>
              </a:spcAft>
              <a:buFont typeface="Wingdings" panose="05000000000000000000" pitchFamily="2" charset="2"/>
              <a:buChar char="Ø"/>
            </a:pPr>
            <a:r>
              <a:rPr lang="en-US" sz="3600" u="sng" dirty="0">
                <a:latin typeface="Arial Narrow" panose="020B0606020202030204" pitchFamily="34" charset="0"/>
              </a:rPr>
              <a:t>When extrapolated, SCATTome can be used in other cancer models to predict single-cell drug response, to identify minimal residual disease and to design subclone-targeted secondary strategies .</a:t>
            </a:r>
            <a:endParaRPr lang="en-US" sz="3600" b="1" u="sng" dirty="0">
              <a:latin typeface="Arial Narrow" panose="020B0606020202030204" pitchFamily="34" charset="0"/>
            </a:endParaRPr>
          </a:p>
        </p:txBody>
      </p:sp>
      <p:pic>
        <p:nvPicPr>
          <p:cNvPr id="78" name="Picture 3" descr="M2out-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790691" y="31442321"/>
            <a:ext cx="1932338" cy="106443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5536082" y="31631898"/>
            <a:ext cx="10641118" cy="584775"/>
          </a:xfrm>
          <a:prstGeom prst="rect">
            <a:avLst/>
          </a:prstGeom>
          <a:noFill/>
        </p:spPr>
        <p:txBody>
          <a:bodyPr wrap="square" rtlCol="0">
            <a:spAutoFit/>
          </a:bodyPr>
          <a:lstStyle/>
          <a:p>
            <a:r>
              <a:rPr lang="en-US" sz="3200" b="1" dirty="0"/>
              <a:t>Emails: </a:t>
            </a:r>
            <a:r>
              <a:rPr lang="en-US" sz="3200" dirty="0"/>
              <a:t>vanne001@umn.edu; mitra008@umn.edu</a:t>
            </a:r>
          </a:p>
        </p:txBody>
      </p:sp>
      <p:sp>
        <p:nvSpPr>
          <p:cNvPr id="16" name="Rectangle 15"/>
          <p:cNvSpPr/>
          <p:nvPr/>
        </p:nvSpPr>
        <p:spPr>
          <a:xfrm>
            <a:off x="342901" y="172867"/>
            <a:ext cx="50596800" cy="2554545"/>
          </a:xfrm>
          <a:prstGeom prst="rect">
            <a:avLst/>
          </a:prstGeom>
        </p:spPr>
        <p:txBody>
          <a:bodyPr wrap="square">
            <a:spAutoFit/>
          </a:bodyPr>
          <a:lstStyle/>
          <a:p>
            <a:pPr algn="ctr"/>
            <a:r>
              <a:rPr lang="en-US" sz="8000" b="1" dirty="0">
                <a:solidFill>
                  <a:srgbClr val="800000"/>
                </a:solidFill>
              </a:rPr>
              <a:t>SCATTome: A Single-Cell Analysis of Targeted Transcriptome Program to Predict Drug Sensitivity of Single Cells within Human Myeloma Tumors</a:t>
            </a:r>
          </a:p>
        </p:txBody>
      </p:sp>
      <p:sp>
        <p:nvSpPr>
          <p:cNvPr id="86" name="Text Box 2709"/>
          <p:cNvSpPr txBox="1">
            <a:spLocks noChangeArrowheads="1"/>
          </p:cNvSpPr>
          <p:nvPr/>
        </p:nvSpPr>
        <p:spPr bwMode="auto">
          <a:xfrm>
            <a:off x="4037147" y="2520448"/>
            <a:ext cx="42599302" cy="769441"/>
          </a:xfrm>
          <a:prstGeom prst="rect">
            <a:avLst/>
          </a:prstGeom>
          <a:noFill/>
          <a:ln w="9525">
            <a:noFill/>
            <a:miter lim="800000"/>
            <a:headEnd/>
            <a:tailEnd/>
          </a:ln>
        </p:spPr>
        <p:txBody>
          <a:bodyPr wrap="square">
            <a:spAutoFit/>
          </a:bodyPr>
          <a:lstStyle/>
          <a:p>
            <a:pPr algn="ctr"/>
            <a:r>
              <a:rPr lang="en-US" sz="4400" dirty="0"/>
              <a:t>Amit Kumar Mitra</a:t>
            </a:r>
            <a:r>
              <a:rPr lang="en-US" sz="4400" baseline="30000" dirty="0"/>
              <a:t>1</a:t>
            </a:r>
            <a:r>
              <a:rPr lang="en-US" sz="4400" dirty="0"/>
              <a:t>, Ujjal Kumar Mukherjee</a:t>
            </a:r>
            <a:r>
              <a:rPr lang="en-US" sz="4400" baseline="30000" dirty="0"/>
              <a:t>2</a:t>
            </a:r>
            <a:r>
              <a:rPr lang="en-US" sz="4400" dirty="0"/>
              <a:t>, Taylor Harding</a:t>
            </a:r>
            <a:r>
              <a:rPr lang="en-US" sz="4400" baseline="30000" dirty="0"/>
              <a:t>1</a:t>
            </a:r>
            <a:r>
              <a:rPr lang="en-US" sz="4400" dirty="0"/>
              <a:t>, </a:t>
            </a:r>
            <a:r>
              <a:rPr lang="en-US" sz="4400" dirty="0" err="1"/>
              <a:t>JinSung</a:t>
            </a:r>
            <a:r>
              <a:rPr lang="en-US" sz="4400" dirty="0"/>
              <a:t> Jang</a:t>
            </a:r>
            <a:r>
              <a:rPr lang="en-US" sz="4400" baseline="30000" dirty="0"/>
              <a:t>3</a:t>
            </a:r>
            <a:r>
              <a:rPr lang="en-US" sz="4400" dirty="0"/>
              <a:t>, Holly Stessman</a:t>
            </a:r>
            <a:r>
              <a:rPr lang="en-US" sz="4400" baseline="30000" dirty="0"/>
              <a:t>1</a:t>
            </a:r>
            <a:r>
              <a:rPr lang="en-US" sz="4400" dirty="0"/>
              <a:t>, Ying Li</a:t>
            </a:r>
            <a:r>
              <a:rPr lang="en-US" sz="4400" baseline="30000" dirty="0"/>
              <a:t>4</a:t>
            </a:r>
            <a:r>
              <a:rPr lang="en-US" sz="4400" dirty="0"/>
              <a:t>, </a:t>
            </a:r>
            <a:r>
              <a:rPr lang="en-US" sz="4400" dirty="0" err="1"/>
              <a:t>Alexej</a:t>
            </a:r>
            <a:r>
              <a:rPr lang="en-US" sz="4400" dirty="0"/>
              <a:t> Abyzov</a:t>
            </a:r>
            <a:r>
              <a:rPr lang="en-US" sz="4400" baseline="30000" dirty="0"/>
              <a:t>4</a:t>
            </a:r>
            <a:r>
              <a:rPr lang="en-US" sz="4400" dirty="0"/>
              <a:t>, </a:t>
            </a:r>
            <a:r>
              <a:rPr lang="en-US" sz="4400" dirty="0" err="1"/>
              <a:t>Jin</a:t>
            </a:r>
            <a:r>
              <a:rPr lang="en-US" sz="4400" dirty="0"/>
              <a:t> Jen</a:t>
            </a:r>
            <a:r>
              <a:rPr lang="en-US" sz="4400" baseline="30000" dirty="0"/>
              <a:t>3</a:t>
            </a:r>
            <a:r>
              <a:rPr lang="en-US" sz="4400" dirty="0"/>
              <a:t>, </a:t>
            </a:r>
            <a:r>
              <a:rPr lang="en-US" sz="4400" dirty="0" err="1"/>
              <a:t>Shaji</a:t>
            </a:r>
            <a:r>
              <a:rPr lang="en-US" sz="4400" dirty="0"/>
              <a:t> Kumar</a:t>
            </a:r>
            <a:r>
              <a:rPr lang="en-US" sz="4400" baseline="30000" dirty="0"/>
              <a:t>5</a:t>
            </a:r>
            <a:r>
              <a:rPr lang="en-US" sz="4400" dirty="0"/>
              <a:t>, Vincent Rajkumar</a:t>
            </a:r>
            <a:r>
              <a:rPr lang="en-US" sz="4400" baseline="30000" dirty="0"/>
              <a:t>5</a:t>
            </a:r>
            <a:r>
              <a:rPr lang="en-US" sz="4400" dirty="0"/>
              <a:t>, Brian Van Ness</a:t>
            </a:r>
            <a:r>
              <a:rPr lang="en-US" sz="4400" baseline="30000" dirty="0"/>
              <a:t>1</a:t>
            </a:r>
          </a:p>
        </p:txBody>
      </p:sp>
      <p:sp>
        <p:nvSpPr>
          <p:cNvPr id="87" name="Rectangle 86"/>
          <p:cNvSpPr/>
          <p:nvPr/>
        </p:nvSpPr>
        <p:spPr>
          <a:xfrm>
            <a:off x="8762121" y="3200400"/>
            <a:ext cx="33758358" cy="1077218"/>
          </a:xfrm>
          <a:prstGeom prst="rect">
            <a:avLst/>
          </a:prstGeom>
        </p:spPr>
        <p:txBody>
          <a:bodyPr wrap="square">
            <a:spAutoFit/>
          </a:bodyPr>
          <a:lstStyle/>
          <a:p>
            <a:pPr lvl="0" algn="just"/>
            <a:r>
              <a:rPr lang="en-US" sz="3200" baseline="30000" dirty="0"/>
              <a:t>1</a:t>
            </a:r>
            <a:r>
              <a:rPr lang="en-US" sz="3200" dirty="0"/>
              <a:t>Department of Genetics, Cell Biology &amp; Development</a:t>
            </a:r>
            <a:r>
              <a:rPr lang="en-US" sz="3200" b="1" dirty="0"/>
              <a:t>, </a:t>
            </a:r>
            <a:r>
              <a:rPr lang="en-US" sz="3200" dirty="0"/>
              <a:t>University of Minnesota, Minneapolis</a:t>
            </a:r>
            <a:r>
              <a:rPr lang="en-US" sz="3200" b="1" dirty="0"/>
              <a:t>, </a:t>
            </a:r>
            <a:r>
              <a:rPr lang="en-US" sz="3200" dirty="0"/>
              <a:t>MN; </a:t>
            </a:r>
            <a:r>
              <a:rPr lang="en-US" sz="3200" baseline="30000" dirty="0"/>
              <a:t>2</a:t>
            </a:r>
            <a:r>
              <a:rPr lang="en-US" sz="3200" dirty="0"/>
              <a:t>School of Statistics, University of Minnesota, Minneapolis</a:t>
            </a:r>
            <a:r>
              <a:rPr lang="en-US" sz="3200" b="1" dirty="0"/>
              <a:t>, </a:t>
            </a:r>
            <a:r>
              <a:rPr lang="en-US" sz="3200" dirty="0"/>
              <a:t>MN; </a:t>
            </a:r>
            <a:r>
              <a:rPr lang="en-US" sz="3200" baseline="30000" dirty="0"/>
              <a:t>3</a:t>
            </a:r>
            <a:r>
              <a:rPr lang="en-US" sz="3200" dirty="0"/>
              <a:t>Medical Genome Facility Genome Analysis Core, Mayo Clinic, Rochester, MN;  </a:t>
            </a:r>
            <a:r>
              <a:rPr lang="en-US" sz="3200" baseline="30000" dirty="0"/>
              <a:t>4</a:t>
            </a:r>
            <a:r>
              <a:rPr lang="en-US" sz="3200" dirty="0"/>
              <a:t>Department of Health Science Research, Mayo Clinic, Rochester, MN;  </a:t>
            </a:r>
            <a:r>
              <a:rPr lang="en-US" sz="3200" baseline="30000" dirty="0"/>
              <a:t>5</a:t>
            </a:r>
            <a:r>
              <a:rPr lang="en-US" sz="3200" dirty="0"/>
              <a:t>Division of Hematology, Department of Internal Medicine, Mayo Clinic, Rochester, MN</a:t>
            </a:r>
            <a:endParaRPr lang="en-US" sz="3600" baseline="30000" dirty="0">
              <a:latin typeface="Book Antiqua" panose="02040602050305030304" pitchFamily="18" charset="0"/>
            </a:endParaRPr>
          </a:p>
        </p:txBody>
      </p:sp>
      <p:sp>
        <p:nvSpPr>
          <p:cNvPr id="88" name="Rectangle 682"/>
          <p:cNvSpPr>
            <a:spLocks noChangeArrowheads="1"/>
          </p:cNvSpPr>
          <p:nvPr/>
        </p:nvSpPr>
        <p:spPr bwMode="auto">
          <a:xfrm>
            <a:off x="478052" y="4617294"/>
            <a:ext cx="11594612" cy="66374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fontScale="92500" lnSpcReduction="10000"/>
          </a:bodyPr>
          <a:lstStyle/>
          <a:p>
            <a:pPr algn="ctr" defTabSz="4389120" fontAlgn="auto">
              <a:spcBef>
                <a:spcPts val="0"/>
              </a:spcBef>
              <a:spcAft>
                <a:spcPts val="0"/>
              </a:spcAft>
              <a:defRPr/>
            </a:pPr>
            <a:r>
              <a:rPr lang="en-US" altLang="ko-KR" sz="4400" b="1" kern="500" spc="-100" dirty="0">
                <a:solidFill>
                  <a:srgbClr val="800000"/>
                </a:solidFill>
                <a:ea typeface="굴림" pitchFamily="34" charset="-127"/>
              </a:rPr>
              <a:t>BRIEF OVERVIEW</a:t>
            </a:r>
          </a:p>
        </p:txBody>
      </p:sp>
      <p:sp>
        <p:nvSpPr>
          <p:cNvPr id="89" name="Rectangle 682"/>
          <p:cNvSpPr>
            <a:spLocks noChangeArrowheads="1"/>
          </p:cNvSpPr>
          <p:nvPr/>
        </p:nvSpPr>
        <p:spPr bwMode="auto">
          <a:xfrm>
            <a:off x="499230" y="18024343"/>
            <a:ext cx="11535334" cy="80228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a:bodyPr>
          <a:lstStyle/>
          <a:p>
            <a:pPr algn="ctr" defTabSz="4389120" fontAlgn="auto">
              <a:spcBef>
                <a:spcPts val="0"/>
              </a:spcBef>
              <a:spcAft>
                <a:spcPts val="0"/>
              </a:spcAft>
              <a:defRPr/>
            </a:pPr>
            <a:r>
              <a:rPr lang="en-US" altLang="ko-KR" sz="4400" b="1" kern="500" spc="-100" dirty="0">
                <a:solidFill>
                  <a:srgbClr val="800000"/>
                </a:solidFill>
                <a:ea typeface="굴림" pitchFamily="34" charset="-127"/>
              </a:rPr>
              <a:t>OBJECTIVE</a:t>
            </a:r>
          </a:p>
        </p:txBody>
      </p:sp>
      <p:sp>
        <p:nvSpPr>
          <p:cNvPr id="90" name="Rectangle 682"/>
          <p:cNvSpPr>
            <a:spLocks noChangeArrowheads="1"/>
          </p:cNvSpPr>
          <p:nvPr/>
        </p:nvSpPr>
        <p:spPr bwMode="auto">
          <a:xfrm>
            <a:off x="433373" y="20785178"/>
            <a:ext cx="11505085" cy="737189"/>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lnSpcReduction="10000"/>
          </a:bodyPr>
          <a:lstStyle/>
          <a:p>
            <a:pPr algn="ctr" defTabSz="4389120" fontAlgn="auto">
              <a:spcBef>
                <a:spcPts val="0"/>
              </a:spcBef>
              <a:spcAft>
                <a:spcPts val="0"/>
              </a:spcAft>
              <a:defRPr/>
            </a:pPr>
            <a:r>
              <a:rPr lang="en-US" altLang="ko-KR" sz="4400" b="1" kern="500" spc="-100" dirty="0">
                <a:solidFill>
                  <a:srgbClr val="800000"/>
                </a:solidFill>
                <a:ea typeface="굴림" pitchFamily="34" charset="-127"/>
              </a:rPr>
              <a:t>METHODS</a:t>
            </a:r>
          </a:p>
        </p:txBody>
      </p:sp>
      <p:sp>
        <p:nvSpPr>
          <p:cNvPr id="91" name="Rectangle 682"/>
          <p:cNvSpPr>
            <a:spLocks noChangeArrowheads="1"/>
          </p:cNvSpPr>
          <p:nvPr/>
        </p:nvSpPr>
        <p:spPr bwMode="auto">
          <a:xfrm>
            <a:off x="30576774" y="16795734"/>
            <a:ext cx="20102712" cy="85573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a:bodyPr>
          <a:lstStyle/>
          <a:p>
            <a:pPr algn="ctr" defTabSz="4389120" fontAlgn="auto">
              <a:spcBef>
                <a:spcPts val="0"/>
              </a:spcBef>
              <a:spcAft>
                <a:spcPts val="0"/>
              </a:spcAft>
              <a:defRPr/>
            </a:pPr>
            <a:r>
              <a:rPr lang="en-US" altLang="ko-KR" sz="4400" b="1" kern="500" spc="-100" dirty="0">
                <a:solidFill>
                  <a:srgbClr val="800000"/>
                </a:solidFill>
                <a:ea typeface="굴림" pitchFamily="34" charset="-127"/>
              </a:rPr>
              <a:t>CONCLUSIONS</a:t>
            </a:r>
          </a:p>
        </p:txBody>
      </p:sp>
      <p:sp>
        <p:nvSpPr>
          <p:cNvPr id="92" name="Rectangle 682"/>
          <p:cNvSpPr>
            <a:spLocks noChangeArrowheads="1"/>
          </p:cNvSpPr>
          <p:nvPr/>
        </p:nvSpPr>
        <p:spPr bwMode="auto">
          <a:xfrm>
            <a:off x="30463385" y="24762210"/>
            <a:ext cx="20216101" cy="83093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a:bodyPr>
          <a:lstStyle/>
          <a:p>
            <a:pPr algn="ctr" defTabSz="4389120" fontAlgn="auto">
              <a:spcBef>
                <a:spcPts val="0"/>
              </a:spcBef>
              <a:spcAft>
                <a:spcPts val="0"/>
              </a:spcAft>
              <a:defRPr/>
            </a:pPr>
            <a:r>
              <a:rPr lang="en-US" altLang="ko-KR" sz="4400" b="1" kern="500" spc="-100" dirty="0">
                <a:solidFill>
                  <a:srgbClr val="800000"/>
                </a:solidFill>
                <a:ea typeface="굴림" pitchFamily="34" charset="-127"/>
              </a:rPr>
              <a:t>REFERENCES</a:t>
            </a:r>
          </a:p>
        </p:txBody>
      </p:sp>
      <p:sp>
        <p:nvSpPr>
          <p:cNvPr id="93" name="Rectangle 682"/>
          <p:cNvSpPr>
            <a:spLocks noChangeArrowheads="1"/>
          </p:cNvSpPr>
          <p:nvPr/>
        </p:nvSpPr>
        <p:spPr bwMode="auto">
          <a:xfrm>
            <a:off x="30463385" y="28097038"/>
            <a:ext cx="20216101" cy="887054"/>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a:bodyPr>
          <a:lstStyle/>
          <a:p>
            <a:pPr algn="ctr" defTabSz="4389120" fontAlgn="auto">
              <a:spcBef>
                <a:spcPts val="0"/>
              </a:spcBef>
              <a:spcAft>
                <a:spcPts val="0"/>
              </a:spcAft>
              <a:defRPr/>
            </a:pPr>
            <a:r>
              <a:rPr lang="en-US" altLang="ko-KR" sz="4400" b="1" kern="500" spc="-100" dirty="0">
                <a:solidFill>
                  <a:srgbClr val="800000"/>
                </a:solidFill>
                <a:ea typeface="굴림" pitchFamily="34" charset="-127"/>
              </a:rPr>
              <a:t>ACKNOWLEDGEMENTS</a:t>
            </a:r>
          </a:p>
        </p:txBody>
      </p:sp>
      <p:sp>
        <p:nvSpPr>
          <p:cNvPr id="94" name="Rectangle 682"/>
          <p:cNvSpPr>
            <a:spLocks noChangeArrowheads="1"/>
          </p:cNvSpPr>
          <p:nvPr/>
        </p:nvSpPr>
        <p:spPr bwMode="auto">
          <a:xfrm>
            <a:off x="12261955" y="4617295"/>
            <a:ext cx="17791919" cy="66374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rmAutofit lnSpcReduction="10000"/>
          </a:bodyPr>
          <a:lstStyle/>
          <a:p>
            <a:pPr algn="ctr" defTabSz="2994438" eaLnBrk="0" hangingPunct="0"/>
            <a:r>
              <a:rPr lang="en-US" sz="4000" b="1" dirty="0">
                <a:solidFill>
                  <a:srgbClr val="800000"/>
                </a:solidFill>
              </a:rPr>
              <a:t>Single-Cell Analysis of Targeted Transcriptome (</a:t>
            </a:r>
            <a:r>
              <a:rPr lang="en-US" altLang="en-US" sz="4000" b="1" dirty="0">
                <a:solidFill>
                  <a:srgbClr val="800000"/>
                </a:solidFill>
              </a:rPr>
              <a:t>SCATTome) algorithm</a:t>
            </a:r>
          </a:p>
        </p:txBody>
      </p:sp>
      <p:pic>
        <p:nvPicPr>
          <p:cNvPr id="67" name="Picture 66"/>
          <p:cNvPicPr>
            <a:picLocks noChangeAspect="1"/>
          </p:cNvPicPr>
          <p:nvPr/>
        </p:nvPicPr>
        <p:blipFill>
          <a:blip r:embed="rId14"/>
          <a:stretch>
            <a:fillRect/>
          </a:stretch>
        </p:blipFill>
        <p:spPr>
          <a:xfrm>
            <a:off x="1296576" y="21705578"/>
            <a:ext cx="9665602" cy="2222585"/>
          </a:xfrm>
          <a:prstGeom prst="rect">
            <a:avLst/>
          </a:prstGeom>
        </p:spPr>
      </p:pic>
      <p:pic>
        <p:nvPicPr>
          <p:cNvPr id="5" name="Picture 4"/>
          <p:cNvPicPr>
            <a:picLocks noChangeAspect="1"/>
          </p:cNvPicPr>
          <p:nvPr/>
        </p:nvPicPr>
        <p:blipFill>
          <a:blip r:embed="rId15"/>
          <a:stretch>
            <a:fillRect/>
          </a:stretch>
        </p:blipFill>
        <p:spPr>
          <a:xfrm>
            <a:off x="21090756" y="19841161"/>
            <a:ext cx="8212650" cy="4816352"/>
          </a:xfrm>
          <a:prstGeom prst="rect">
            <a:avLst/>
          </a:prstGeom>
        </p:spPr>
      </p:pic>
    </p:spTree>
  </p:cSld>
  <p:clrMapOvr>
    <a:masterClrMapping/>
  </p:clrMapOvr>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1315</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맑은 고딕</vt:lpstr>
      <vt:lpstr>Arial</vt:lpstr>
      <vt:lpstr>Arial Narrow</vt:lpstr>
      <vt:lpstr>Book Antiqua</vt:lpstr>
      <vt:lpstr>Calibri</vt:lpstr>
      <vt:lpstr>굴림</vt:lpstr>
      <vt:lpstr>MS Mincho</vt:lpstr>
      <vt:lpstr>Times New Roman</vt:lpstr>
      <vt:lpstr>Wingdings</vt:lpstr>
      <vt:lpstr>Office Theme</vt:lpstr>
      <vt:lpstr>PowerPoint Presentation</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Foxglove</dc:creator>
  <cp:lastModifiedBy>Subho Majumdar</cp:lastModifiedBy>
  <cp:revision>31</cp:revision>
  <dcterms:created xsi:type="dcterms:W3CDTF">2010-09-24T13:55:51Z</dcterms:created>
  <dcterms:modified xsi:type="dcterms:W3CDTF">2017-04-08T16:08:05Z</dcterms:modified>
</cp:coreProperties>
</file>