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5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7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8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9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0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1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5" r:id="rId2"/>
    <p:sldMasterId id="2147483855" r:id="rId3"/>
    <p:sldMasterId id="2147484024" r:id="rId4"/>
    <p:sldMasterId id="2147484053" r:id="rId5"/>
    <p:sldMasterId id="2147484085" r:id="rId6"/>
    <p:sldMasterId id="2147484099" r:id="rId7"/>
    <p:sldMasterId id="2147484340" r:id="rId8"/>
    <p:sldMasterId id="2147484393" r:id="rId9"/>
    <p:sldMasterId id="2147484459" r:id="rId10"/>
    <p:sldMasterId id="2147484498" r:id="rId11"/>
    <p:sldMasterId id="2147484588" r:id="rId12"/>
  </p:sldMasterIdLst>
  <p:notesMasterIdLst>
    <p:notesMasterId r:id="rId75"/>
  </p:notesMasterIdLst>
  <p:sldIdLst>
    <p:sldId id="533" r:id="rId13"/>
    <p:sldId id="553" r:id="rId14"/>
    <p:sldId id="548" r:id="rId15"/>
    <p:sldId id="374" r:id="rId16"/>
    <p:sldId id="375" r:id="rId17"/>
    <p:sldId id="384" r:id="rId18"/>
    <p:sldId id="591" r:id="rId19"/>
    <p:sldId id="579" r:id="rId20"/>
    <p:sldId id="580" r:id="rId21"/>
    <p:sldId id="581" r:id="rId22"/>
    <p:sldId id="592" r:id="rId23"/>
    <p:sldId id="593" r:id="rId24"/>
    <p:sldId id="594" r:id="rId25"/>
    <p:sldId id="595" r:id="rId26"/>
    <p:sldId id="596" r:id="rId27"/>
    <p:sldId id="597" r:id="rId28"/>
    <p:sldId id="638" r:id="rId29"/>
    <p:sldId id="601" r:id="rId30"/>
    <p:sldId id="602" r:id="rId31"/>
    <p:sldId id="603" r:id="rId32"/>
    <p:sldId id="599" r:id="rId33"/>
    <p:sldId id="639" r:id="rId34"/>
    <p:sldId id="608" r:id="rId35"/>
    <p:sldId id="610" r:id="rId36"/>
    <p:sldId id="607" r:id="rId37"/>
    <p:sldId id="600" r:id="rId38"/>
    <p:sldId id="604" r:id="rId39"/>
    <p:sldId id="609" r:id="rId40"/>
    <p:sldId id="606" r:id="rId41"/>
    <p:sldId id="503" r:id="rId42"/>
    <p:sldId id="617" r:id="rId43"/>
    <p:sldId id="393" r:id="rId44"/>
    <p:sldId id="614" r:id="rId45"/>
    <p:sldId id="441" r:id="rId46"/>
    <p:sldId id="399" r:id="rId47"/>
    <p:sldId id="400" r:id="rId48"/>
    <p:sldId id="402" r:id="rId49"/>
    <p:sldId id="618" r:id="rId50"/>
    <p:sldId id="619" r:id="rId51"/>
    <p:sldId id="620" r:id="rId52"/>
    <p:sldId id="621" r:id="rId53"/>
    <p:sldId id="622" r:id="rId54"/>
    <p:sldId id="623" r:id="rId55"/>
    <p:sldId id="615" r:id="rId56"/>
    <p:sldId id="616" r:id="rId57"/>
    <p:sldId id="518" r:id="rId58"/>
    <p:sldId id="520" r:id="rId59"/>
    <p:sldId id="521" r:id="rId60"/>
    <p:sldId id="522" r:id="rId61"/>
    <p:sldId id="625" r:id="rId62"/>
    <p:sldId id="517" r:id="rId63"/>
    <p:sldId id="637" r:id="rId64"/>
    <p:sldId id="632" r:id="rId65"/>
    <p:sldId id="633" r:id="rId66"/>
    <p:sldId id="634" r:id="rId67"/>
    <p:sldId id="635" r:id="rId68"/>
    <p:sldId id="636" r:id="rId69"/>
    <p:sldId id="335" r:id="rId70"/>
    <p:sldId id="332" r:id="rId71"/>
    <p:sldId id="431" r:id="rId72"/>
    <p:sldId id="391" r:id="rId73"/>
    <p:sldId id="392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86465" autoAdjust="0"/>
  </p:normalViewPr>
  <p:slideViewPr>
    <p:cSldViewPr>
      <p:cViewPr varScale="1">
        <p:scale>
          <a:sx n="99" d="100"/>
          <a:sy n="99" d="100"/>
        </p:scale>
        <p:origin x="69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slide" Target="slides/slide51.xml"/><Relationship Id="rId68" Type="http://schemas.openxmlformats.org/officeDocument/2006/relationships/slide" Target="slides/slide56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slide" Target="slides/slide54.xml"/><Relationship Id="rId74" Type="http://schemas.openxmlformats.org/officeDocument/2006/relationships/slide" Target="slides/slide62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slide" Target="slides/slide53.xml"/><Relationship Id="rId73" Type="http://schemas.openxmlformats.org/officeDocument/2006/relationships/slide" Target="slides/slide6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slide" Target="slides/slide52.xml"/><Relationship Id="rId69" Type="http://schemas.openxmlformats.org/officeDocument/2006/relationships/slide" Target="slides/slide57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72" Type="http://schemas.openxmlformats.org/officeDocument/2006/relationships/slide" Target="slides/slide6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slide" Target="slides/slide55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slide" Target="slides/slide5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00E9F-BE4F-411C-8C3C-225F9C119F92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3B961-1945-4D91-A488-B814B2946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94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86E71-3E7F-4A68-BC27-010A61E142A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4130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3B961-1945-4D91-A488-B814B2946FE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A7FBEE-A324-4EF1-8277-75CA0123B5B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62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2A36BC7-A29D-48BC-A536-65A468F06E56}" type="slidenum">
              <a:rPr lang="en-US" altLang="en-US" sz="1200">
                <a:solidFill>
                  <a:prstClr val="black"/>
                </a:solidFill>
              </a:rPr>
              <a:pPr/>
              <a:t>32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381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81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30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DC79E8-4ECF-44AC-A3A2-64EC4825183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50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2AD062-7040-4039-908C-586CDDF517B7}" type="slidenum">
              <a:rPr lang="en-US" altLang="en-US" sz="1200">
                <a:solidFill>
                  <a:srgbClr val="000000"/>
                </a:solidFill>
              </a:rPr>
              <a:pPr/>
              <a:t>34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4264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2BF5BC-37A5-43FE-AF6A-330FE5109981}" type="slidenum">
              <a:rPr lang="en-US" altLang="en-US" sz="1200">
                <a:solidFill>
                  <a:prstClr val="black"/>
                </a:solidFill>
              </a:rPr>
              <a:pPr/>
              <a:t>35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388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88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3676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4E9F5F1-E19C-4F98-9437-2F2CE6AB95D4}" type="slidenum">
              <a:rPr lang="en-US" altLang="en-US" sz="1200">
                <a:solidFill>
                  <a:prstClr val="black"/>
                </a:solidFill>
              </a:rPr>
              <a:pPr/>
              <a:t>36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389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89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4628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9827CA-5123-4F6A-A9B0-E9BBB5E7FBC2}" type="slidenum">
              <a:rPr lang="en-US" altLang="en-US" sz="1200">
                <a:solidFill>
                  <a:prstClr val="black"/>
                </a:solidFill>
              </a:rPr>
              <a:pPr/>
              <a:t>37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391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391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7622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7">
            <a:extLst>
              <a:ext uri="{FF2B5EF4-FFF2-40B4-BE49-F238E27FC236}">
                <a16:creationId xmlns:a16="http://schemas.microsoft.com/office/drawing/2014/main" id="{DA506BE3-BB87-4C4C-87FC-661F566B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22217E-BBF7-4F84-A946-72603C31AD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9555" name="Rectangle 2">
            <a:extLst>
              <a:ext uri="{FF2B5EF4-FFF2-40B4-BE49-F238E27FC236}">
                <a16:creationId xmlns:a16="http://schemas.microsoft.com/office/drawing/2014/main" id="{23FE5E1B-0A73-4FFC-BFF4-97F0261C58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279556" name="Rectangle 3">
            <a:extLst>
              <a:ext uri="{FF2B5EF4-FFF2-40B4-BE49-F238E27FC236}">
                <a16:creationId xmlns:a16="http://schemas.microsoft.com/office/drawing/2014/main" id="{93AE6272-DFA7-411D-A90E-87E663BE3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3093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7">
            <a:extLst>
              <a:ext uri="{FF2B5EF4-FFF2-40B4-BE49-F238E27FC236}">
                <a16:creationId xmlns:a16="http://schemas.microsoft.com/office/drawing/2014/main" id="{5AD6DD1B-B64E-435A-A18B-454DCCD14B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32EE62-B0DA-44AA-8A21-4855D621D2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0579" name="Rectangle 2">
            <a:extLst>
              <a:ext uri="{FF2B5EF4-FFF2-40B4-BE49-F238E27FC236}">
                <a16:creationId xmlns:a16="http://schemas.microsoft.com/office/drawing/2014/main" id="{5F97B925-198E-4893-8C25-97166F469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280580" name="Rectangle 3">
            <a:extLst>
              <a:ext uri="{FF2B5EF4-FFF2-40B4-BE49-F238E27FC236}">
                <a16:creationId xmlns:a16="http://schemas.microsoft.com/office/drawing/2014/main" id="{8F893EF2-6621-45A8-B605-5FF58B6D1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952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DC79E8-4ECF-44AC-A3A2-64EC4825183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292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7">
            <a:extLst>
              <a:ext uri="{FF2B5EF4-FFF2-40B4-BE49-F238E27FC236}">
                <a16:creationId xmlns:a16="http://schemas.microsoft.com/office/drawing/2014/main" id="{1DF0FC3F-BE45-48E5-A155-A9E9F53B70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56C318-F7E0-4878-9811-A1B5687824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1603" name="Rectangle 2">
            <a:extLst>
              <a:ext uri="{FF2B5EF4-FFF2-40B4-BE49-F238E27FC236}">
                <a16:creationId xmlns:a16="http://schemas.microsoft.com/office/drawing/2014/main" id="{CB845D58-1037-4223-8D58-86B573C48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45025" cy="3484563"/>
          </a:xfrm>
          <a:ln/>
        </p:spPr>
      </p:sp>
      <p:sp>
        <p:nvSpPr>
          <p:cNvPr id="281604" name="Rectangle 3">
            <a:extLst>
              <a:ext uri="{FF2B5EF4-FFF2-40B4-BE49-F238E27FC236}">
                <a16:creationId xmlns:a16="http://schemas.microsoft.com/office/drawing/2014/main" id="{F6640F2E-CAD0-46AD-9629-E90921B59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326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7">
            <a:extLst>
              <a:ext uri="{FF2B5EF4-FFF2-40B4-BE49-F238E27FC236}">
                <a16:creationId xmlns:a16="http://schemas.microsoft.com/office/drawing/2014/main" id="{AA289C6E-1AE4-40C0-B5D5-299B9BAFA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9C8A69-E963-49A7-8258-55047F96516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2627" name="Rectangle 2">
            <a:extLst>
              <a:ext uri="{FF2B5EF4-FFF2-40B4-BE49-F238E27FC236}">
                <a16:creationId xmlns:a16="http://schemas.microsoft.com/office/drawing/2014/main" id="{17E7A284-EE17-4E62-B370-49748A3364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45025" cy="3484563"/>
          </a:xfrm>
          <a:ln/>
        </p:spPr>
      </p:sp>
      <p:sp>
        <p:nvSpPr>
          <p:cNvPr id="282628" name="Rectangle 3">
            <a:extLst>
              <a:ext uri="{FF2B5EF4-FFF2-40B4-BE49-F238E27FC236}">
                <a16:creationId xmlns:a16="http://schemas.microsoft.com/office/drawing/2014/main" id="{2BE44ADF-ABCC-48AA-A7EB-3B16C2F81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206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>
            <a:extLst>
              <a:ext uri="{FF2B5EF4-FFF2-40B4-BE49-F238E27FC236}">
                <a16:creationId xmlns:a16="http://schemas.microsoft.com/office/drawing/2014/main" id="{7EA0EA83-F548-44BF-B8E3-901621622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E69C77-DDED-4B3A-9E1C-C929C16FF77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3651" name="Rectangle 2">
            <a:extLst>
              <a:ext uri="{FF2B5EF4-FFF2-40B4-BE49-F238E27FC236}">
                <a16:creationId xmlns:a16="http://schemas.microsoft.com/office/drawing/2014/main" id="{B17C72C8-141E-4C3C-A17B-1A07E8E3E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698500"/>
            <a:ext cx="4645025" cy="3484563"/>
          </a:xfrm>
          <a:ln/>
        </p:spPr>
      </p:sp>
      <p:sp>
        <p:nvSpPr>
          <p:cNvPr id="283652" name="Rectangle 3">
            <a:extLst>
              <a:ext uri="{FF2B5EF4-FFF2-40B4-BE49-F238E27FC236}">
                <a16:creationId xmlns:a16="http://schemas.microsoft.com/office/drawing/2014/main" id="{6D044462-611B-42F4-AB5F-BD0DCBF46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2153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>
            <a:extLst>
              <a:ext uri="{FF2B5EF4-FFF2-40B4-BE49-F238E27FC236}">
                <a16:creationId xmlns:a16="http://schemas.microsoft.com/office/drawing/2014/main" id="{CDC8D5A4-FABC-4DAA-983E-E8AB19FF07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8A2040-0B59-4E9C-A88E-0476F27871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4675" name="Rectangle 2">
            <a:extLst>
              <a:ext uri="{FF2B5EF4-FFF2-40B4-BE49-F238E27FC236}">
                <a16:creationId xmlns:a16="http://schemas.microsoft.com/office/drawing/2014/main" id="{C24F6850-A4EA-4703-9516-879612BBA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2688" y="698500"/>
            <a:ext cx="4645025" cy="3484563"/>
          </a:xfrm>
          <a:ln/>
        </p:spPr>
      </p:sp>
      <p:sp>
        <p:nvSpPr>
          <p:cNvPr id="284676" name="Rectangle 3">
            <a:extLst>
              <a:ext uri="{FF2B5EF4-FFF2-40B4-BE49-F238E27FC236}">
                <a16:creationId xmlns:a16="http://schemas.microsoft.com/office/drawing/2014/main" id="{8AEE8F67-626D-4E7B-B34B-B27B2CD81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069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0C01AE-4D65-4E36-9CAC-1B6BD217B70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2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92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35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B4B9EB1-A598-4AF3-9261-B6115096C945}" type="slidenum">
              <a:rPr lang="en-US" altLang="en-US" sz="1200">
                <a:solidFill>
                  <a:prstClr val="black"/>
                </a:solidFill>
              </a:rPr>
              <a:pPr/>
              <a:t>59</a:t>
            </a:fld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5263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3553A-644A-495E-ABBB-C08E8815FE79}" type="slidenum">
              <a:rPr lang="en-US" altLang="en-US" sz="1200">
                <a:solidFill>
                  <a:srgbClr val="000000"/>
                </a:solidFill>
                <a:latin typeface="Arial" charset="0"/>
              </a:rPr>
              <a:pPr/>
              <a:t>60</a:t>
            </a:fld>
            <a:endParaRPr lang="en-US" alt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1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401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4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5231DE-CCF4-4594-B1DA-828E38EA398D}" type="slidenum">
              <a:rPr lang="en-US" altLang="en-US" sz="1200">
                <a:solidFill>
                  <a:srgbClr val="000000"/>
                </a:solidFill>
              </a:rPr>
              <a:pPr/>
              <a:t>4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333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33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418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29BB3A-E708-40DB-A9A5-6C3830DAC6EA}" type="slidenum">
              <a:rPr lang="en-US" altLang="en-US" sz="1200">
                <a:solidFill>
                  <a:srgbClr val="000000"/>
                </a:solidFill>
              </a:rPr>
              <a:pPr/>
              <a:t>5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334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334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002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A87D6E-6E5F-49AF-A948-2F23C74E15F9}" type="slidenum">
              <a:rPr lang="en-US" altLang="en-US" sz="1200">
                <a:solidFill>
                  <a:srgbClr val="000000"/>
                </a:solidFill>
              </a:rPr>
              <a:pPr/>
              <a:t>6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342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342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2464"/>
            <a:ext cx="5485158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3844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93B961-1945-4D91-A488-B814B2946F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4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93B961-1945-4D91-A488-B814B2946F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09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5D07DB-E845-4EE7-B9CC-08A7D756E00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7412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10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14437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9344F-5582-4A98-8849-98DE45EAC67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7238" cy="3427412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794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33F76-88C9-48BC-96C7-E5B7968F1A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B6799-2B3B-40B6-8048-857D4B2551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5980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BF469-8A8B-4562-93B5-5467F438F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83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88B03-B41A-4FD2-B54E-EB783CE46D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685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C14FA-55A3-4F37-B8B9-02E7066FCE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1300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E2776-D9C8-419D-9DD7-D6043F415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1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44057-5A2E-46D4-9488-BB999B630C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6401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CCB4D-07BA-4737-990D-77C797461C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232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DB3D1-0FE3-481C-9662-A9613CC7A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91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8496F-868F-40FE-B88F-23818EDC7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4176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2719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3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8ABCB-449E-4BA4-89C0-CEE9311FC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5305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960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8276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495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522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7792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1845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2827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404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826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7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DAB97-0B26-405B-8FD5-F0314D52613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11961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4600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731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56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99096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9330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707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510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0772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6977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51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F8408-BE79-4FE4-8959-9AE8740156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192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775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4366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353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76628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8929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1437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8820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837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2150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2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4D00C-BEA6-4F3D-A894-4052EB2471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6522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0211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9B6C03-4A7C-44BB-A902-3402DEC94B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65E420-DC77-4E4A-B310-F6141B556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F16F15-4F7A-4C09-8D45-6C89F576C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EEFBB-6E60-471A-B1F2-8D9617EE0FA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753794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6240CA-20B2-4CB4-BD8F-7FC2180C8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2BD867-C7C3-408B-829B-72304D0FC4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FC6FC-9BB4-4661-B70F-906CEDDE3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2E152-C31E-473B-940D-D221154722C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588848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A3B4C7-388C-42C2-89F9-53A6262525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FFCDF1-8EF8-47AE-80A5-43FB5F410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E325DE-6000-499D-A359-AC2EBCA6C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BAC0E-3F1F-4377-9CF3-2BAADD438C3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224765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3DE80-FF85-46EF-9869-8F912B73EE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CFA91-9958-4A18-99A0-9432F7E78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FBE9B-0437-486F-A21B-5E8B70235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5EEBC7-32E9-4875-9B85-6FC741A3490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4317986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4B059B-0A0C-4BF3-919D-9F5329F019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798FDD-2760-4968-BB14-37CAC65B9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D8E6039-20CE-40FB-8989-23CBCC6B9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8E99C6-6FF1-41F7-8DE6-62907510AEA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913135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A8E492-3BE9-4679-A288-7F80F44B6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C4BC68-B844-4CFA-8D66-51F3A4D804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52872D-CC2B-458E-99F0-72564EAF33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54796-2963-462C-AA5B-30E9AE27D4D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512845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9842D1-3D10-4AED-AF47-EF14878148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8B2698-4C60-4EF9-8439-F813096BF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556FCD-299E-4680-8472-5129374D05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2A9B2-4F78-4B4E-A60E-E4030818F46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908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68968-6273-4220-BB06-A0E2574EE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621A4-3E75-4981-834E-7E4DBF4DA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8BB1A-D9E1-4BC9-A690-C0E29A7700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62BBF3-5B28-4EE8-AEF2-FB9F0F7F4F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157800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79C92-5368-40E5-99BB-E88E5299D4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A7632-274E-4032-A9F9-61603EBEA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7ADAB-0E2A-4C55-9EE1-C4D87EBC9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ACA93E-2917-4FB5-8316-BE94518CA76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790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A73D-1BAD-4C96-B6B3-58EA5B4775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9180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84E7C9-4B3F-4F70-B791-C63A863E1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F2C6A9-E97C-4AC5-843F-C02B0447B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F8CC93-D534-4853-82DD-518BCE5EAF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6C97C-F800-4B71-914D-2BFECADB3E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7920510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A49CC1-EC7C-4A3A-BF4C-026BE5E6D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DD5ECD-413A-4C47-995C-DECB0EFEC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FD27B6-1B01-429D-870D-4C0E8A7CF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657259-1C0D-4B3B-ADA5-753DE394FA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304679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99760BA-9FBB-44A4-A7EA-C70D6FD5BC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8C66C0-F357-49DF-9B44-EA361C2942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41AB459-ABA7-4576-BF81-7AF5F7093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45F9B-ED58-42B7-A52C-172C681AE50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692086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8F9284-1EC6-4E21-9792-F62D2AF8B5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2C903C-ED10-4247-8080-FF1B35985C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23D35E-62F7-4E34-8D98-1186418D10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F90AD-77AE-4ABC-82E1-06B1645BB69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29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55C8-BD8E-48A6-85BF-ED1540BEB3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25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A1EE6-1368-42F1-B1D1-30FF2B751FF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05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15504-D6F7-4574-AAF9-9B13011523A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59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7379D-8074-4BE5-A94D-7198264D3A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4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D0911-F48E-4B13-8D0D-1EF8FC1581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9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03939-A878-4D74-8BF0-ADEDA119FB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1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87957-DB01-40E4-B3BA-EA2516398A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758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DEE85-8581-4EDD-AB0E-A1A31BEA78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0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E642A-F74E-4B95-A8A5-50DD549144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5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74985-BA2D-440E-A7B0-35A0FE2800E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64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3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E3EA1-FA93-473A-8344-FF9BC4E8AA2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96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11F8-C64C-4B2B-A77E-FA1AF7DCD0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54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4FFD1-6674-4B06-94D3-EDCEB2ED66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777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37205-C4E4-4CA1-B6CD-3FF3037549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22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9CBA-B78B-4632-8466-4CB64C34361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3011E-CF90-44B4-99DD-91904E52FC6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730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BC8F0-D465-4877-B2BE-CBD8777ABC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9557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E855-F7B8-440E-B9F0-275F986C51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63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16B75-D367-4F8E-9318-8221CDA326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014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0D64D-65AB-4174-BB73-679B095DDD5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779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AEFEA-2720-4C7C-A4B7-854AE7C3D2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5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C0A6F-CEC8-4D32-BDCC-B32EC125C1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8332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D0781-A333-4AE3-AE15-DA1B13D0E5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3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8976F-8E80-4031-97A4-6491940AF10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727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E486B-3994-4C77-97ED-109F5809BB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885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3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3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3C5-FA2F-413C-AD06-C633511309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0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AF6C3-DEBB-47CE-93B3-0573C583AA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967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A6A8E-B3C6-4E15-9C91-019CA4EF8C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785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AB89-ED47-434C-9BC2-26EAA34CB5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12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D05D8-C317-46DE-A2C4-005EF0760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60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58BA-8408-4DDF-BBD6-832898FCE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68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2990C-58B7-4D17-8CBE-2A977CA19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4820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8680-5889-4B35-BF5F-1E4A54AB00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698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C8E7B-43F6-4623-BAD5-5A7E421D2F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72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1D202-DE12-4F83-BC21-F2D3BD15D1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86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B1B3-884A-406F-99D1-1BB3BE9C45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9529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1ABA7-7B2A-44AD-A35F-5F45279E18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59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AF053-2083-45E8-B56A-0CD15567D4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165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8EAC-EF69-4ABC-8F9D-F83EFCFEC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178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9765-CD9D-4788-850B-DD68714DA7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502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EFB4-4286-4659-9297-D8B276BA91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34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2A42-D3C1-49BB-A7BB-E4704042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03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A7C4A-2F41-4010-9AFE-EBEDBEC44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58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7A53-34BC-4618-AE51-BF584C4EB9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429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58BA-8408-4DDF-BBD6-832898FCE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1366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2990C-58B7-4D17-8CBE-2A977CA19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985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8680-5889-4B35-BF5F-1E4A54AB00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8935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C8E7B-43F6-4623-BAD5-5A7E421D2F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4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34F87-DADB-4AE5-BB6F-A32CAC5BD1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2524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1D202-DE12-4F83-BC21-F2D3BD15D1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8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B1B3-884A-406F-99D1-1BB3BE9C45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1505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1ABA7-7B2A-44AD-A35F-5F45279E18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491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8EAC-EF69-4ABC-8F9D-F83EFCFEC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152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9765-CD9D-4788-850B-DD68714DA7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628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EFB4-4286-4659-9297-D8B276BA91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775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2A42-D3C1-49BB-A7BB-E4704042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3547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A7C4A-2F41-4010-9AFE-EBEDBEC44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731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7A53-34BC-4618-AE51-BF584C4EB9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1662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58BA-8408-4DDF-BBD6-832898FCE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C7F7A-AF4E-4E25-9B8A-140C99E2D0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197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2990C-58B7-4D17-8CBE-2A977CA19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5936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8680-5889-4B35-BF5F-1E4A54AB00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83724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C8E7B-43F6-4623-BAD5-5A7E421D2F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3645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1D202-DE12-4F83-BC21-F2D3BD15D1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168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B1B3-884A-406F-99D1-1BB3BE9C45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6117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1ABA7-7B2A-44AD-A35F-5F45279E18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5011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8EAC-EF69-4ABC-8F9D-F83EFCFEC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8440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9765-CD9D-4788-850B-DD68714DA7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778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EFB4-4286-4659-9297-D8B276BA91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7967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2A42-D3C1-49BB-A7BB-E4704042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8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43510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7421B-E36C-4520-8456-4A2A98AE65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448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A7C4A-2F41-4010-9AFE-EBEDBEC44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058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7A53-34BC-4618-AE51-BF584C4EB9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0368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58BA-8408-4DDF-BBD6-832898FCEB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798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2990C-58B7-4D17-8CBE-2A977CA192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2252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58680-5889-4B35-BF5F-1E4A54AB006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9555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C8E7B-43F6-4623-BAD5-5A7E421D2F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4255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1D202-DE12-4F83-BC21-F2D3BD15D13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442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FB1B3-884A-406F-99D1-1BB3BE9C45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00440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1ABA7-7B2A-44AD-A35F-5F45279E18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0296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B8EAC-EF69-4ABC-8F9D-F83EFCFECBD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CDFFA-82B1-4248-863C-F2FA7BA5CD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869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9765-CD9D-4788-850B-DD68714DA75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18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5EFB4-4286-4659-9297-D8B276BA91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1309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22A42-D3C1-49BB-A7BB-E4704042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0400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A7C4A-2F41-4010-9AFE-EBEDBEC446E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7074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A7A53-34BC-4618-AE51-BF584C4EB9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7683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72314-6D50-4701-B077-72EE477507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6492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5C898-A5F0-4FF6-803A-DC40BB7204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294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A7BF9-353D-4626-890E-62AA8D0C8F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1195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0A3F5-34E9-4D11-8921-54C7DFBF53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046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5DAE8-3374-4D9A-A474-D353DB141D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slideLayout" Target="../slideLayouts/slideLayout153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Relationship Id="rId1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13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9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9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0A202D1-1949-4362-8AEF-29BA2D6C0344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9703" name="Picture 7" descr="Logo_small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56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3B87-5A6E-4583-A249-CEF02064896D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3B43F-B54E-4D6E-B075-313072A9E5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60" r:id="rId1"/>
    <p:sldLayoutId id="2147484461" r:id="rId2"/>
    <p:sldLayoutId id="2147484462" r:id="rId3"/>
    <p:sldLayoutId id="2147484463" r:id="rId4"/>
    <p:sldLayoutId id="2147484464" r:id="rId5"/>
    <p:sldLayoutId id="2147484465" r:id="rId6"/>
    <p:sldLayoutId id="2147484466" r:id="rId7"/>
    <p:sldLayoutId id="2147484467" r:id="rId8"/>
    <p:sldLayoutId id="2147484468" r:id="rId9"/>
    <p:sldLayoutId id="2147484469" r:id="rId10"/>
    <p:sldLayoutId id="21474844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91E8-D3BB-4B28-AB8B-DF9A62A05723}" type="datetimeFigureOut">
              <a:rPr lang="en-US" smtClean="0"/>
              <a:t>5/22/2018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B063C-11B2-489D-98E4-28F38F05C8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57577C4-D994-43E6-9072-0C65CDF6A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965B513-AE76-482E-993F-B5C426B4C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4BBA149-1FD9-432D-816D-F9E5499B5E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DBADBBA-D5FA-49E6-9BF3-9CA59D370F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16E985-3C36-466D-83F7-2DF334AF3E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9F8B7982-4B34-412E-8C48-FDBAE2B80332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4103" name="Picture 7" descr="Logo_small">
            <a:extLst>
              <a:ext uri="{FF2B5EF4-FFF2-40B4-BE49-F238E27FC236}">
                <a16:creationId xmlns:a16="http://schemas.microsoft.com/office/drawing/2014/main" id="{2D6F8B0E-7E94-4ECB-9364-9906AA1BD4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077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  <p:sldLayoutId id="2147484592" r:id="rId4"/>
    <p:sldLayoutId id="2147484593" r:id="rId5"/>
    <p:sldLayoutId id="2147484594" r:id="rId6"/>
    <p:sldLayoutId id="2147484595" r:id="rId7"/>
    <p:sldLayoutId id="2147484596" r:id="rId8"/>
    <p:sldLayoutId id="2147484597" r:id="rId9"/>
    <p:sldLayoutId id="2147484598" r:id="rId10"/>
    <p:sldLayoutId id="2147484599" r:id="rId11"/>
    <p:sldLayoutId id="2147484600" r:id="rId12"/>
    <p:sldLayoutId id="214748460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6A1EA4-DBB3-431E-9449-B39CE39CC9D2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Logo_small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39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CB3CFF7-8AB6-4530-AE7D-5B2A62A70880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6631" name="Picture 7" descr="Logo_small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D103285-4C81-4A04-9C81-31F6D12BCBFF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Logo_small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4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  <p:sldLayoutId id="21474840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D103285-4C81-4A04-9C81-31F6D12BCBFF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Logo_small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06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D103285-4C81-4A04-9C81-31F6D12BCBFF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Logo_small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30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  <p:sldLayoutId id="2147484087" r:id="rId2"/>
    <p:sldLayoutId id="2147484088" r:id="rId3"/>
    <p:sldLayoutId id="2147484089" r:id="rId4"/>
    <p:sldLayoutId id="2147484090" r:id="rId5"/>
    <p:sldLayoutId id="2147484091" r:id="rId6"/>
    <p:sldLayoutId id="2147484092" r:id="rId7"/>
    <p:sldLayoutId id="2147484093" r:id="rId8"/>
    <p:sldLayoutId id="2147484094" r:id="rId9"/>
    <p:sldLayoutId id="2147484095" r:id="rId10"/>
    <p:sldLayoutId id="2147484096" r:id="rId11"/>
    <p:sldLayoutId id="2147484097" r:id="rId12"/>
    <p:sldLayoutId id="214748409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D103285-4C81-4A04-9C81-31F6D12BCBFF}" type="slidenum">
              <a:rPr 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7" descr="Logo_small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7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9D3DA28-EF3D-444E-9DCF-F9BD48B579B5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pic>
        <p:nvPicPr>
          <p:cNvPr id="19463" name="Picture 7" descr="Logo_small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142038"/>
            <a:ext cx="2209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6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2E291-95BB-4905-A7C7-D1A1B14E282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5/22/2018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9F90-A99D-4835-962E-3FA5852BAD1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6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95" r:id="rId2"/>
    <p:sldLayoutId id="2147484396" r:id="rId3"/>
    <p:sldLayoutId id="2147484397" r:id="rId4"/>
    <p:sldLayoutId id="2147484398" r:id="rId5"/>
    <p:sldLayoutId id="2147484399" r:id="rId6"/>
    <p:sldLayoutId id="2147484400" r:id="rId7"/>
    <p:sldLayoutId id="2147484401" r:id="rId8"/>
    <p:sldLayoutId id="2147484402" r:id="rId9"/>
    <p:sldLayoutId id="2147484403" r:id="rId10"/>
    <p:sldLayoutId id="214748440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mathematical descriptors and robust statistical methods in predicting mutagenicity of congeneric and diverse sets of chemicals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14600"/>
            <a:ext cx="7886700" cy="3662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Subhash C. Basak , University  of MN Duluth (UMD) , USA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Subhabrata Majumdar, U of Florida, Gainesville,  USA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Gregory D. Grunwald, UMD/ NRRI, Duluth, MN, USA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Claudiu N. Lungu and Mircea V. Diudea , Babes-Bolyai University, Cluj, Romania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19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8C08-4DC7-41EE-A765-C3B43A95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Chemical classes of samples in the 508 compound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37E1-8495-41C8-B9FA-9D69E546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Ethers, sulfides				38</a:t>
            </a:r>
          </a:p>
          <a:p>
            <a:r>
              <a:rPr lang="en-US" sz="2000" dirty="0"/>
              <a:t>Ketones, ketenes, imines, quinones		39</a:t>
            </a:r>
          </a:p>
          <a:p>
            <a:r>
              <a:rPr lang="en-US" sz="2000" dirty="0"/>
              <a:t>Carboxylic acids, peroxy acids			34</a:t>
            </a:r>
          </a:p>
          <a:p>
            <a:r>
              <a:rPr lang="en-US" sz="2000" dirty="0"/>
              <a:t>Esters, lactones				34</a:t>
            </a:r>
          </a:p>
          <a:p>
            <a:r>
              <a:rPr lang="en-US" sz="2000" dirty="0"/>
              <a:t>Amides, imides, lactams			36</a:t>
            </a:r>
          </a:p>
          <a:p>
            <a:r>
              <a:rPr lang="en-US" sz="2000" dirty="0"/>
              <a:t>Carbamates, ureas, thioureas, guanidines		41</a:t>
            </a:r>
          </a:p>
          <a:p>
            <a:r>
              <a:rPr lang="en-US" sz="2000" dirty="0"/>
              <a:t>Amines, hydroxylamines			143</a:t>
            </a:r>
          </a:p>
          <a:p>
            <a:r>
              <a:rPr lang="en-US" sz="2000" dirty="0"/>
              <a:t>Hydrazines, hydrazides, hydrazones, traizines55</a:t>
            </a:r>
          </a:p>
          <a:p>
            <a:r>
              <a:rPr lang="en-US" sz="2000" dirty="0"/>
              <a:t>Oxygenated sulfur and phosphorus		53</a:t>
            </a:r>
          </a:p>
          <a:p>
            <a:r>
              <a:rPr lang="en-US" sz="2000" dirty="0"/>
              <a:t>Epoxides, peroxides, aziridines			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64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2DF8-B23B-4148-B3D4-E2CE222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for descriptor calculation: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of MN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49B5-41C6-4C72-AFD2-8E1373F9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POLLY v2.3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C. Basak, D. K. Harriss and V. R. Magnuson, Copyright of the University of Minnesota, 1982/ 1988.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MolconnZ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v4.05, Quincy, MA: Hall Ass. Consult., 2003.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S. C. Basak, G. Grunwald and A. Balaban, " Copyright of the Regents of the University of Minnesota, 1993.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MOPAC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Semiempirical QC descriptors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6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2DF8-B23B-4148-B3D4-E2CE2225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for descriptor calculation: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Diudea et al, Cluj Romania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E49B5-41C6-4C72-AFD2-8E1373F94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8399"/>
            <a:ext cx="7886700" cy="27432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Schrodinger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Descriptors calculated by Diudea et al, Cluj, Romania.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TopoCluj-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in-house software TopoCluj of Diudea group, at Cluj, Romania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30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EFB-5859-410F-BE89-054D3166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Descriptors- U of MN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43CC-7DB6-4AA7-8BEF-F420F74E0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95 Aromatic amine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275 descriptors were calculated for this paper.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EF6FC-BEB6-4B70-950B-5DFACD36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508 structurally  diverse chemicals</a:t>
            </a:r>
          </a:p>
          <a:p>
            <a:endParaRPr lang="en-US" dirty="0"/>
          </a:p>
          <a:p>
            <a:r>
              <a:rPr lang="en-US" dirty="0"/>
              <a:t>508 chemical set, 307 descriptors were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5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EFB-5859-410F-BE89-054D3166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Descriptors- Cluj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43CC-7DB6-4AA7-8BEF-F420F74E0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95 Aromatic amine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Subho, add numbers from your table.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EF6FC-BEB6-4B70-950B-5DFACD36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508 structurally  diverse chemicals</a:t>
            </a:r>
          </a:p>
          <a:p>
            <a:endParaRPr lang="en-US" dirty="0"/>
          </a:p>
          <a:p>
            <a:r>
              <a:rPr lang="en-US" dirty="0"/>
              <a:t>Subho, add descriptor number from your 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95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981200"/>
          </a:xfrm>
        </p:spPr>
        <p:txBody>
          <a:bodyPr/>
          <a:lstStyle/>
          <a:p>
            <a:r>
              <a:rPr lang="en-US" dirty="0"/>
              <a:t>Dimension reduction and variable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BEBF4-9BFA-4FD6-9F6E-917701357A20}"/>
              </a:ext>
            </a:extLst>
          </p:cNvPr>
          <p:cNvSpPr/>
          <p:nvPr/>
        </p:nvSpPr>
        <p:spPr>
          <a:xfrm>
            <a:off x="228600" y="2967335"/>
            <a:ext cx="8915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You will never reach your destination if you stop and throw stones at every dog that barks.</a:t>
            </a:r>
          </a:p>
          <a:p>
            <a:pPr algn="r"/>
            <a:r>
              <a:rPr lang="en-US" sz="4000" dirty="0"/>
              <a:t>Winston Churchill</a:t>
            </a:r>
          </a:p>
        </p:txBody>
      </p:sp>
    </p:spTree>
    <p:extLst>
      <p:ext uri="{BB962C8B-B14F-4D97-AF65-F5344CB8AC3E}">
        <p14:creationId xmlns:p14="http://schemas.microsoft.com/office/powerpoint/2010/main" val="290337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1381"/>
            <a:ext cx="7772400" cy="1981200"/>
          </a:xfrm>
        </p:spPr>
        <p:txBody>
          <a:bodyPr/>
          <a:lstStyle/>
          <a:p>
            <a:r>
              <a:rPr lang="en-US" dirty="0"/>
              <a:t>PCA results with UMN descriptors only: 95 amines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476CD-0758-4778-A811-088B4AD79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6494"/>
              </p:ext>
            </p:extLst>
          </p:nvPr>
        </p:nvGraphicFramePr>
        <p:xfrm>
          <a:off x="1600200" y="2286000"/>
          <a:ext cx="5943600" cy="309993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07402">
                  <a:extLst>
                    <a:ext uri="{9D8B030D-6E8A-4147-A177-3AD203B41FA5}">
                      <a16:colId xmlns:a16="http://schemas.microsoft.com/office/drawing/2014/main" val="1903745433"/>
                    </a:ext>
                  </a:extLst>
                </a:gridCol>
                <a:gridCol w="1540598">
                  <a:extLst>
                    <a:ext uri="{9D8B030D-6E8A-4147-A177-3AD203B41FA5}">
                      <a16:colId xmlns:a16="http://schemas.microsoft.com/office/drawing/2014/main" val="123809918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996108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14244904"/>
                    </a:ext>
                  </a:extLst>
                </a:gridCol>
              </a:tblGrid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PC3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46832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SHBint</a:t>
                      </a:r>
                      <a:r>
                        <a:rPr lang="de-DE" sz="1600" b="0" baseline="-25000" dirty="0">
                          <a:effectLst/>
                        </a:rPr>
                        <a:t>3</a:t>
                      </a:r>
                      <a:r>
                        <a:rPr lang="en-US" sz="1600" b="0" dirty="0">
                          <a:effectLst/>
                        </a:rPr>
                        <a:t> (0.64)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7 </a:t>
                      </a:r>
                      <a:r>
                        <a:rPr lang="en-US" sz="1600">
                          <a:effectLst/>
                        </a:rPr>
                        <a:t>(0.79)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8 </a:t>
                      </a:r>
                      <a:r>
                        <a:rPr lang="en-US" sz="1600">
                          <a:effectLst/>
                        </a:rPr>
                        <a:t>(0.53)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aseline="30000">
                          <a:effectLst/>
                        </a:rPr>
                        <a:t>7</a:t>
                      </a:r>
                      <a:r>
                        <a:rPr lang="de-DE" sz="160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baseline="-25000">
                          <a:effectLst/>
                        </a:rPr>
                        <a:t>P</a:t>
                      </a:r>
                      <a:r>
                        <a:rPr lang="en-US" sz="1600">
                          <a:effectLst/>
                        </a:rPr>
                        <a:t> (0.66)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652078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baseline="30000" dirty="0">
                          <a:effectLst/>
                        </a:rPr>
                        <a:t>1</a:t>
                      </a:r>
                      <a:r>
                        <a:rPr lang="de-DE" sz="1600" b="0" dirty="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b="0" dirty="0">
                          <a:effectLst/>
                        </a:rPr>
                        <a:t> (0.28)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SHBint</a:t>
                      </a:r>
                      <a:r>
                        <a:rPr lang="de-DE" sz="1600" baseline="-25000">
                          <a:effectLst/>
                        </a:rPr>
                        <a:t>3 </a:t>
                      </a:r>
                      <a:r>
                        <a:rPr lang="en-US" sz="1600">
                          <a:effectLst/>
                        </a:rPr>
                        <a:t>(0.31)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7 </a:t>
                      </a:r>
                      <a:r>
                        <a:rPr lang="en-US" sz="1600">
                          <a:effectLst/>
                        </a:rPr>
                        <a:t>(0.43)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SssCH2 (-0.39)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9351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baseline="30000" dirty="0">
                          <a:effectLst/>
                        </a:rPr>
                        <a:t>0</a:t>
                      </a:r>
                      <a:r>
                        <a:rPr lang="de-DE" sz="1600" b="0" dirty="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b="0" dirty="0">
                          <a:effectLst/>
                        </a:rPr>
                        <a:t> (0.28)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9 </a:t>
                      </a:r>
                      <a:r>
                        <a:rPr lang="en-US" sz="1600">
                          <a:effectLst/>
                        </a:rPr>
                        <a:t>(-0.26)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NHBint</a:t>
                      </a:r>
                      <a:r>
                        <a:rPr lang="de-DE" sz="1600" baseline="-25000" dirty="0">
                          <a:effectLst/>
                        </a:rPr>
                        <a:t>9 </a:t>
                      </a:r>
                      <a:r>
                        <a:rPr lang="en-US" sz="1600" dirty="0">
                          <a:effectLst/>
                        </a:rPr>
                        <a:t>(0.39)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nelem (0.29)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09659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</a:rPr>
                        <a:t>CIC</a:t>
                      </a:r>
                      <a:r>
                        <a:rPr lang="en-US" sz="1600" b="0" baseline="-25000">
                          <a:effectLst/>
                        </a:rPr>
                        <a:t>6</a:t>
                      </a:r>
                      <a:r>
                        <a:rPr lang="en-US" sz="1600" b="0">
                          <a:effectLst/>
                        </a:rPr>
                        <a:t> (0.24)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aseline="30000" dirty="0">
                          <a:effectLst/>
                        </a:rPr>
                        <a:t>7</a:t>
                      </a:r>
                      <a:r>
                        <a:rPr lang="de-DE" sz="1600" dirty="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baseline="-25000" dirty="0">
                          <a:effectLst/>
                        </a:rPr>
                        <a:t>P</a:t>
                      </a:r>
                      <a:r>
                        <a:rPr lang="en-US" sz="1600" dirty="0">
                          <a:effectLst/>
                        </a:rPr>
                        <a:t> (0.19)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SsssCH (0.25)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SsssCH</a:t>
                      </a:r>
                      <a:r>
                        <a:rPr lang="en-US" sz="1600">
                          <a:effectLst/>
                        </a:rPr>
                        <a:t> (0.23)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5995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NHBint</a:t>
                      </a:r>
                      <a:r>
                        <a:rPr lang="de-DE" sz="1600" b="0" baseline="-25000">
                          <a:effectLst/>
                        </a:rPr>
                        <a:t>7 </a:t>
                      </a:r>
                      <a:r>
                        <a:rPr lang="en-US" sz="1600" b="0">
                          <a:effectLst/>
                        </a:rPr>
                        <a:t>(-0.23)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NHBint</a:t>
                      </a:r>
                      <a:r>
                        <a:rPr lang="de-DE" sz="1600" baseline="-25000" dirty="0">
                          <a:effectLst/>
                        </a:rPr>
                        <a:t>8 </a:t>
                      </a:r>
                      <a:r>
                        <a:rPr lang="en-US" sz="1600" dirty="0">
                          <a:effectLst/>
                        </a:rPr>
                        <a:t>(-0.18)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aseline="30000">
                          <a:effectLst/>
                        </a:rPr>
                        <a:t>7</a:t>
                      </a:r>
                      <a:r>
                        <a:rPr lang="de-DE" sz="160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baseline="-25000">
                          <a:effectLst/>
                        </a:rPr>
                        <a:t>P</a:t>
                      </a:r>
                      <a:r>
                        <a:rPr lang="de-DE" sz="1600">
                          <a:effectLst/>
                        </a:rPr>
                        <a:t> (0.21)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7 </a:t>
                      </a:r>
                      <a:r>
                        <a:rPr lang="en-US" sz="1600">
                          <a:effectLst/>
                        </a:rPr>
                        <a:t>(-0.21)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919301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NHBint</a:t>
                      </a:r>
                      <a:r>
                        <a:rPr lang="de-DE" sz="1600" b="0" baseline="-25000">
                          <a:effectLst/>
                        </a:rPr>
                        <a:t>9 </a:t>
                      </a:r>
                      <a:r>
                        <a:rPr lang="en-US" sz="1600" b="0">
                          <a:effectLst/>
                        </a:rPr>
                        <a:t>(-0.21)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SsssCH (0.14)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10 </a:t>
                      </a:r>
                      <a:r>
                        <a:rPr lang="en-US" sz="1600">
                          <a:effectLst/>
                        </a:rPr>
                        <a:t>(0.16)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SHBint</a:t>
                      </a:r>
                      <a:r>
                        <a:rPr lang="de-DE" sz="1600" baseline="-25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 (-0.19)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93961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CIC</a:t>
                      </a:r>
                      <a:r>
                        <a:rPr lang="de-DE" sz="1600" b="0" baseline="-25000" dirty="0">
                          <a:effectLst/>
                        </a:rPr>
                        <a:t>5</a:t>
                      </a:r>
                      <a:r>
                        <a:rPr lang="de-DE" sz="1600" b="0" dirty="0">
                          <a:effectLst/>
                        </a:rPr>
                        <a:t> (0.16)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SHBint</a:t>
                      </a:r>
                      <a:r>
                        <a:rPr lang="de-DE" sz="1600" baseline="-25000" dirty="0">
                          <a:effectLst/>
                        </a:rPr>
                        <a:t>4 </a:t>
                      </a:r>
                      <a:r>
                        <a:rPr lang="en-US" sz="1600" dirty="0">
                          <a:effectLst/>
                        </a:rPr>
                        <a:t>(0.14)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aseline="30000">
                          <a:effectLst/>
                        </a:rPr>
                        <a:t>1</a:t>
                      </a:r>
                      <a:r>
                        <a:rPr lang="de-DE" sz="160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>
                          <a:effectLst/>
                        </a:rPr>
                        <a:t> (0.16)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kp</a:t>
                      </a:r>
                      <a:r>
                        <a:rPr lang="de-DE" sz="1600" baseline="-25000">
                          <a:effectLst/>
                        </a:rPr>
                        <a:t>3</a:t>
                      </a:r>
                      <a:r>
                        <a:rPr lang="de-DE" sz="1600">
                          <a:effectLst/>
                        </a:rPr>
                        <a:t> (-0.18)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95555"/>
                  </a:ext>
                </a:extLst>
              </a:tr>
              <a:tr h="469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Gmax (0.14)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NHBint</a:t>
                      </a:r>
                      <a:r>
                        <a:rPr lang="de-DE" sz="1600" baseline="-25000" dirty="0">
                          <a:effectLst/>
                        </a:rPr>
                        <a:t>10 </a:t>
                      </a:r>
                      <a:r>
                        <a:rPr lang="en-US" sz="1600" dirty="0">
                          <a:effectLst/>
                        </a:rPr>
                        <a:t>(-0.12)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aseline="30000" dirty="0">
                          <a:effectLst/>
                        </a:rPr>
                        <a:t>0</a:t>
                      </a:r>
                      <a:r>
                        <a:rPr lang="de-DE" sz="1600" dirty="0">
                          <a:effectLst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dirty="0">
                          <a:effectLst/>
                        </a:rPr>
                        <a:t> (0.15)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NHBint</a:t>
                      </a:r>
                      <a:r>
                        <a:rPr lang="de-DE" sz="1600" baseline="-25000">
                          <a:effectLst/>
                        </a:rPr>
                        <a:t>8 </a:t>
                      </a:r>
                      <a:r>
                        <a:rPr lang="en-US" sz="1600">
                          <a:effectLst/>
                        </a:rPr>
                        <a:t>(-0.12)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43858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effectLst/>
                        </a:rPr>
                        <a:t>ASV</a:t>
                      </a:r>
                      <a:r>
                        <a:rPr lang="de-DE" sz="1600" b="0" baseline="-25000">
                          <a:effectLst/>
                        </a:rPr>
                        <a:t>4</a:t>
                      </a:r>
                      <a:r>
                        <a:rPr lang="de-DE" sz="1600" b="0">
                          <a:effectLst/>
                        </a:rPr>
                        <a:t> (0.1)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phia (-0.1)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SHBint</a:t>
                      </a:r>
                      <a:r>
                        <a:rPr lang="de-DE" sz="1600" baseline="-25000" dirty="0">
                          <a:effectLst/>
                        </a:rPr>
                        <a:t>4 </a:t>
                      </a:r>
                      <a:r>
                        <a:rPr lang="en-US" sz="1600" dirty="0">
                          <a:effectLst/>
                        </a:rPr>
                        <a:t>(-0.14)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SHBint</a:t>
                      </a:r>
                      <a:r>
                        <a:rPr lang="de-DE" sz="1600" baseline="-25000">
                          <a:effectLst/>
                        </a:rPr>
                        <a:t>4 </a:t>
                      </a:r>
                      <a:r>
                        <a:rPr lang="en-US" sz="1600">
                          <a:effectLst/>
                        </a:rPr>
                        <a:t>(0.11)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70107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dirty="0">
                          <a:effectLst/>
                        </a:rPr>
                        <a:t>ASV</a:t>
                      </a:r>
                      <a:r>
                        <a:rPr lang="de-DE" sz="1600" b="0" baseline="-25000" dirty="0">
                          <a:effectLst/>
                        </a:rPr>
                        <a:t>3</a:t>
                      </a:r>
                      <a:r>
                        <a:rPr lang="de-DE" sz="1600" b="0" dirty="0">
                          <a:effectLst/>
                        </a:rPr>
                        <a:t> (0.1)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kp</a:t>
                      </a:r>
                      <a:r>
                        <a:rPr lang="de-DE" sz="1600" baseline="-25000">
                          <a:effectLst/>
                        </a:rPr>
                        <a:t>3</a:t>
                      </a:r>
                      <a:r>
                        <a:rPr lang="de-DE" sz="1600">
                          <a:effectLst/>
                        </a:rPr>
                        <a:t> (-0.09)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CIC</a:t>
                      </a:r>
                      <a:r>
                        <a:rPr lang="de-DE" sz="1600" baseline="-25000" dirty="0">
                          <a:effectLst/>
                        </a:rPr>
                        <a:t>6</a:t>
                      </a:r>
                      <a:r>
                        <a:rPr lang="de-DE" sz="1600" dirty="0">
                          <a:effectLst/>
                        </a:rPr>
                        <a:t> (0.11)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ASV</a:t>
                      </a:r>
                      <a:r>
                        <a:rPr lang="de-DE" sz="1600" baseline="-25000" dirty="0">
                          <a:effectLst/>
                        </a:rPr>
                        <a:t>1</a:t>
                      </a:r>
                      <a:r>
                        <a:rPr lang="de-DE" sz="1600" dirty="0">
                          <a:effectLst/>
                        </a:rPr>
                        <a:t> (-0.09)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08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5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1381"/>
            <a:ext cx="7772400" cy="1981200"/>
          </a:xfrm>
        </p:spPr>
        <p:txBody>
          <a:bodyPr/>
          <a:lstStyle/>
          <a:p>
            <a:r>
              <a:rPr lang="en-US" dirty="0"/>
              <a:t>PCA results with UMN descriptors only: 508 diverse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476CD-0758-4778-A811-088B4AD79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72717"/>
              </p:ext>
            </p:extLst>
          </p:nvPr>
        </p:nvGraphicFramePr>
        <p:xfrm>
          <a:off x="1600200" y="2286000"/>
          <a:ext cx="5943600" cy="309993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507402">
                  <a:extLst>
                    <a:ext uri="{9D8B030D-6E8A-4147-A177-3AD203B41FA5}">
                      <a16:colId xmlns:a16="http://schemas.microsoft.com/office/drawing/2014/main" val="1903745433"/>
                    </a:ext>
                  </a:extLst>
                </a:gridCol>
                <a:gridCol w="1540598">
                  <a:extLst>
                    <a:ext uri="{9D8B030D-6E8A-4147-A177-3AD203B41FA5}">
                      <a16:colId xmlns:a16="http://schemas.microsoft.com/office/drawing/2014/main" val="123809918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996108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214244904"/>
                    </a:ext>
                  </a:extLst>
                </a:gridCol>
              </a:tblGrid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PC2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>
                          <a:effectLst/>
                        </a:rPr>
                        <a:t>PC3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PC4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46832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ΔHf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(-0.85)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ΔHf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(-0.50)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HOMO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(-0.71)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HOMO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(-0.67)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7652078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Vrinda" panose="020B0502040204020203" pitchFamily="34" charset="0"/>
                        </a:rPr>
                        <a:t>10</a:t>
                      </a:r>
                      <a:r>
                        <a:rPr lang="de-DE" sz="16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 (-0.17)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9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(0.22)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(0.51)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(0.57)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9351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9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(-0.16)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10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(0.22)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+1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(0.35)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+1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(0.37)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009659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8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(-0.15)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8</a:t>
                      </a: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(0.21)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HOMO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-1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(0.21)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µ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25995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7</a:t>
                      </a:r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7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(0.19)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µ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(-0.14)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10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(0.12)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919301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6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6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(0.15)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10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9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393961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(0.11)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(-0.13)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9</a:t>
                      </a: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(0.09)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8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(0.08)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095555"/>
                  </a:ext>
                </a:extLst>
              </a:tr>
              <a:tr h="469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5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(-0.09)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5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8</a:t>
                      </a: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(0.04)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HOMO</a:t>
                      </a:r>
                      <a:r>
                        <a:rPr lang="de-DE" sz="1600" b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-1</a:t>
                      </a: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(-0.06)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43858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</a:t>
                      </a:r>
                      <a:r>
                        <a:rPr lang="de-DE" sz="1600" b="0" i="1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LUMO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+1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(-0.08)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SPC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6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CIC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(0.04)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CIC</a:t>
                      </a:r>
                      <a:r>
                        <a:rPr lang="de-DE" sz="1600" b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</a:t>
                      </a: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(0.04)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970107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P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(-0.07)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AZS</a:t>
                      </a:r>
                      <a:r>
                        <a:rPr lang="de-DE" sz="1600" b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</a:t>
                      </a:r>
                      <a:r>
                        <a:rPr lang="de-DE" sz="16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(0.13)</a:t>
                      </a:r>
                      <a:endParaRPr lang="en-US" sz="1600" b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i="1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Vrinda" panose="020B0502040204020203" pitchFamily="34" charset="0"/>
                        </a:rPr>
                        <a:t>5</a:t>
                      </a:r>
                      <a:r>
                        <a:rPr lang="de-DE" sz="1600" b="0" i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</a:t>
                      </a:r>
                      <a:r>
                        <a:rPr lang="de-DE" sz="1600" b="0" i="1" baseline="30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Vrinda" panose="020B0502040204020203" pitchFamily="34" charset="0"/>
                        </a:rPr>
                        <a:t>b</a:t>
                      </a:r>
                      <a:r>
                        <a:rPr lang="de-DE" sz="1600" b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Vrinda" panose="020B0502040204020203" pitchFamily="34" charset="0"/>
                        </a:rPr>
                        <a:t> (0.04)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CIC</a:t>
                      </a:r>
                      <a:r>
                        <a:rPr lang="de-DE" sz="1600" b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</a:t>
                      </a:r>
                      <a:r>
                        <a:rPr lang="de-DE" sz="16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(0.04)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08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7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8FB7-6E44-4DA9-AB53-7E6E2E87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B8E8-C985-4946-BFC4-1E95373E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find out lower dimensional structures in the very high-dimensional descriptor space that are chemically relevant.</a:t>
            </a:r>
          </a:p>
          <a:p>
            <a:r>
              <a:rPr lang="en-US" dirty="0"/>
              <a:t>Two approaches are possible:</a:t>
            </a:r>
            <a:br>
              <a:rPr lang="en-US" dirty="0"/>
            </a:br>
            <a:r>
              <a:rPr lang="en-US" dirty="0"/>
              <a:t>(a) </a:t>
            </a:r>
            <a:r>
              <a:rPr lang="en-US" b="1" dirty="0"/>
              <a:t>Variable selection</a:t>
            </a:r>
            <a:r>
              <a:rPr lang="en-US" dirty="0"/>
              <a:t>: LASSO, Inter-related two-way clustering (</a:t>
            </a:r>
            <a:r>
              <a:rPr lang="en-US" i="1" dirty="0"/>
              <a:t>Majumdar et al, 2013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(b) </a:t>
            </a:r>
            <a:r>
              <a:rPr lang="en-US" b="1" dirty="0"/>
              <a:t>Dimension reduction</a:t>
            </a:r>
            <a:r>
              <a:rPr lang="en-US" dirty="0"/>
              <a:t>: PCA, robust PCA, envelope methods (</a:t>
            </a:r>
            <a:r>
              <a:rPr lang="en-US" i="1" dirty="0"/>
              <a:t>Basak and Majumdar, 2015; Majumdar and Basak, 2016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07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begets diversity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Congenericity principle</a:t>
            </a:r>
            <a:r>
              <a:rPr lang="en-US" dirty="0"/>
              <a:t>: Small set of compounds can be modeled using similar type of descriptors;</a:t>
            </a:r>
          </a:p>
          <a:p>
            <a:r>
              <a:rPr lang="en-US" b="1" dirty="0"/>
              <a:t>Diversity begets diversity</a:t>
            </a:r>
            <a:r>
              <a:rPr lang="en-US" dirty="0"/>
              <a:t>: When the set of chemicals is heterogeneous in nature, we need different kinds of descriptors to get a comparably good QSAR model;</a:t>
            </a:r>
          </a:p>
          <a:p>
            <a:r>
              <a:rPr lang="en-US" i="1" dirty="0"/>
              <a:t>Basak and Majumdar, 2015 </a:t>
            </a:r>
            <a:r>
              <a:rPr lang="en-US" dirty="0"/>
              <a:t>and </a:t>
            </a:r>
            <a:r>
              <a:rPr lang="en-US" i="1" dirty="0"/>
              <a:t>Majumdar and Basak, 2016 </a:t>
            </a:r>
            <a:r>
              <a:rPr lang="en-US" dirty="0"/>
              <a:t>demonstrate this using contrasting results obtained from PCA and variable selection-based models on two different datasets: one congeneric and one diverse.</a:t>
            </a:r>
          </a:p>
        </p:txBody>
      </p:sp>
    </p:spTree>
    <p:extLst>
      <p:ext uri="{BB962C8B-B14F-4D97-AF65-F5344CB8AC3E}">
        <p14:creationId xmlns:p14="http://schemas.microsoft.com/office/powerpoint/2010/main" val="93415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1981200" y="838200"/>
            <a:ext cx="5211763" cy="3962400"/>
            <a:chOff x="624" y="1632"/>
            <a:chExt cx="3283" cy="2496"/>
          </a:xfrm>
        </p:grpSpPr>
        <p:sp>
          <p:nvSpPr>
            <p:cNvPr id="132102" name="Oval 3"/>
            <p:cNvSpPr>
              <a:spLocks noChangeArrowheads="1"/>
            </p:cNvSpPr>
            <p:nvPr/>
          </p:nvSpPr>
          <p:spPr bwMode="auto">
            <a:xfrm>
              <a:off x="624" y="1824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32103" name="Line 4"/>
            <p:cNvSpPr>
              <a:spLocks noChangeShapeType="1"/>
            </p:cNvSpPr>
            <p:nvPr/>
          </p:nvSpPr>
          <p:spPr bwMode="auto">
            <a:xfrm>
              <a:off x="1200" y="2112"/>
              <a:ext cx="213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32104" name="Oval 5"/>
            <p:cNvSpPr>
              <a:spLocks noChangeArrowheads="1"/>
            </p:cNvSpPr>
            <p:nvPr/>
          </p:nvSpPr>
          <p:spPr bwMode="auto">
            <a:xfrm>
              <a:off x="3331" y="1824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32105" name="Oval 6"/>
            <p:cNvSpPr>
              <a:spLocks noChangeArrowheads="1"/>
            </p:cNvSpPr>
            <p:nvPr/>
          </p:nvSpPr>
          <p:spPr bwMode="auto">
            <a:xfrm>
              <a:off x="1891" y="3552"/>
              <a:ext cx="576" cy="5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32106" name="Line 7"/>
            <p:cNvSpPr>
              <a:spLocks noChangeShapeType="1"/>
            </p:cNvSpPr>
            <p:nvPr/>
          </p:nvSpPr>
          <p:spPr bwMode="auto">
            <a:xfrm>
              <a:off x="1027" y="2400"/>
              <a:ext cx="922" cy="12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32107" name="Line 8"/>
            <p:cNvSpPr>
              <a:spLocks noChangeShapeType="1"/>
            </p:cNvSpPr>
            <p:nvPr/>
          </p:nvSpPr>
          <p:spPr bwMode="auto">
            <a:xfrm flipV="1">
              <a:off x="2409" y="2342"/>
              <a:ext cx="1037" cy="13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32108" name="Text Box 9"/>
            <p:cNvSpPr txBox="1">
              <a:spLocks noChangeArrowheads="1"/>
            </p:cNvSpPr>
            <p:nvPr/>
          </p:nvSpPr>
          <p:spPr bwMode="auto">
            <a:xfrm>
              <a:off x="739" y="1939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32109" name="Text Box 10"/>
            <p:cNvSpPr txBox="1">
              <a:spLocks noChangeArrowheads="1"/>
            </p:cNvSpPr>
            <p:nvPr/>
          </p:nvSpPr>
          <p:spPr bwMode="auto">
            <a:xfrm>
              <a:off x="3446" y="1939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132110" name="Text Box 11"/>
            <p:cNvSpPr txBox="1">
              <a:spLocks noChangeArrowheads="1"/>
            </p:cNvSpPr>
            <p:nvPr/>
          </p:nvSpPr>
          <p:spPr bwMode="auto">
            <a:xfrm>
              <a:off x="2006" y="3667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132111" name="Text Box 12"/>
            <p:cNvSpPr txBox="1">
              <a:spLocks noChangeArrowheads="1"/>
            </p:cNvSpPr>
            <p:nvPr/>
          </p:nvSpPr>
          <p:spPr bwMode="auto">
            <a:xfrm>
              <a:off x="1392" y="1632"/>
              <a:ext cx="17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Experimental Determination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of Properties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32112" name="Text Box 13"/>
            <p:cNvSpPr txBox="1">
              <a:spLocks noChangeArrowheads="1"/>
            </p:cNvSpPr>
            <p:nvPr/>
          </p:nvSpPr>
          <p:spPr bwMode="auto">
            <a:xfrm rot="-3060275">
              <a:off x="2382" y="2994"/>
              <a:ext cx="1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Estimation of Properties</a:t>
              </a:r>
            </a:p>
          </p:txBody>
        </p:sp>
        <p:sp>
          <p:nvSpPr>
            <p:cNvPr id="132113" name="Text Box 14"/>
            <p:cNvSpPr txBox="1">
              <a:spLocks noChangeArrowheads="1"/>
            </p:cNvSpPr>
            <p:nvPr/>
          </p:nvSpPr>
          <p:spPr bwMode="auto">
            <a:xfrm rot="3216751">
              <a:off x="509" y="2995"/>
              <a:ext cx="16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+mn-cs"/>
                </a:rPr>
                <a:t>Generation of Descriptors</a:t>
              </a:r>
            </a:p>
          </p:txBody>
        </p:sp>
      </p:grpSp>
      <p:sp>
        <p:nvSpPr>
          <p:cNvPr id="132099" name="Text Box 15"/>
          <p:cNvSpPr txBox="1">
            <a:spLocks noChangeArrowheads="1"/>
          </p:cNvSpPr>
          <p:nvPr/>
        </p:nvSpPr>
        <p:spPr bwMode="auto">
          <a:xfrm>
            <a:off x="571500" y="30163"/>
            <a:ext cx="830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Experimental</a:t>
            </a: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vs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in silico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structural approach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2100" name="Text Box 16"/>
          <p:cNvSpPr txBox="1">
            <a:spLocks noChangeArrowheads="1"/>
          </p:cNvSpPr>
          <p:nvPr/>
        </p:nvSpPr>
        <p:spPr bwMode="auto">
          <a:xfrm>
            <a:off x="2971800" y="4876800"/>
            <a:ext cx="6172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 = a set of chemicals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R = the set of real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 = a set of structural descriptors</a:t>
            </a:r>
          </a:p>
        </p:txBody>
      </p:sp>
      <p:sp>
        <p:nvSpPr>
          <p:cNvPr id="132101" name="Text Box 17"/>
          <p:cNvSpPr txBox="1">
            <a:spLocks noChangeArrowheads="1"/>
          </p:cNvSpPr>
          <p:nvPr/>
        </p:nvSpPr>
        <p:spPr bwMode="auto">
          <a:xfrm>
            <a:off x="4038600" y="6248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 =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(S)</a:t>
            </a:r>
          </a:p>
        </p:txBody>
      </p:sp>
    </p:spTree>
    <p:extLst>
      <p:ext uri="{BB962C8B-B14F-4D97-AF65-F5344CB8AC3E}">
        <p14:creationId xmlns:p14="http://schemas.microsoft.com/office/powerpoint/2010/main" val="146249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 begets diversity: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Basak and Majumdar, 2015 </a:t>
            </a:r>
            <a:r>
              <a:rPr lang="en-US" dirty="0"/>
              <a:t>and </a:t>
            </a:r>
            <a:r>
              <a:rPr lang="en-US" i="1" dirty="0"/>
              <a:t>Majumdar and Basak, 2016 </a:t>
            </a:r>
            <a:r>
              <a:rPr lang="en-US" dirty="0"/>
              <a:t>demonstrate this using contrasting results obtained from PCA and variable selection-based models on two different datasets: one congeneric and one diverse.</a:t>
            </a:r>
          </a:p>
          <a:p>
            <a:r>
              <a:rPr lang="en-US" dirty="0"/>
              <a:t>For the congeneric dataset of 95 compounds, the top </a:t>
            </a:r>
            <a:r>
              <a:rPr lang="en-US" b="1" i="1" dirty="0"/>
              <a:t>10 PCs explain 80% of total variability </a:t>
            </a:r>
            <a:r>
              <a:rPr lang="en-US" dirty="0"/>
              <a:t>in the descriptor space, while it takes </a:t>
            </a:r>
            <a:r>
              <a:rPr lang="en-US" b="1" i="1" dirty="0"/>
              <a:t>15 PCs </a:t>
            </a:r>
            <a:r>
              <a:rPr lang="en-US" dirty="0"/>
              <a:t>to explain the same amount of variability for the diverse 508 compound data.</a:t>
            </a:r>
          </a:p>
          <a:p>
            <a:r>
              <a:rPr lang="en-US" dirty="0"/>
              <a:t>When 90% of total variability is considered, these numbers are </a:t>
            </a:r>
            <a:r>
              <a:rPr lang="en-US" b="1" i="1" dirty="0"/>
              <a:t>20 PCs</a:t>
            </a:r>
            <a:r>
              <a:rPr lang="en-US" dirty="0"/>
              <a:t> for the congeneric dataset and </a:t>
            </a:r>
            <a:r>
              <a:rPr lang="en-US" b="1" i="1" dirty="0"/>
              <a:t>29 PCs for the diverse dataset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6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981200"/>
          </a:xfrm>
        </p:spPr>
        <p:txBody>
          <a:bodyPr/>
          <a:lstStyle/>
          <a:p>
            <a:r>
              <a:rPr lang="en-US" dirty="0"/>
              <a:t>PCA results with Combined set of descriptors: 95 amines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68524-79CE-4A02-B9A4-6A455C5E1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29130"/>
              </p:ext>
            </p:extLst>
          </p:nvPr>
        </p:nvGraphicFramePr>
        <p:xfrm>
          <a:off x="838200" y="2133600"/>
          <a:ext cx="7467600" cy="258828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037454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380991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9961085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14244904"/>
                    </a:ext>
                  </a:extLst>
                </a:gridCol>
              </a:tblGrid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PC1 (12.5%)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PC2 (10.3%)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PC3 (7.1%)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PC4 (6.9%)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46832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E_ele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(0.69)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E_ele (-0.42)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E_ele (-0.35)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E_vdw (-0.73)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652078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vsurf_EWmin1 (-0.43)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vsurf_EWmin1 (-0.27)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vsurf_EWmin1 (-0.33)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E_nb (-0.48)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351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vsurf_EWmin2 (-0.4)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vsurf_EWmin2 (-0.25)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E_vdw (-0.31)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E_ele (0.34)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09659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vsurf_EWmin3 (-0.3)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vsurf_DW13 (-0.21)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vsurf_EWmin2 (-0.31)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vsurf_EWmin1 (0.19)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5995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vsurf_DW13 (-0.17)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vsurf_EWmin3 (-0.18)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E_nb</a:t>
                      </a: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 (-0.27)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vsurf_EWmin2 (0.18)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919301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E_nb (0.11)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E_nb (-0.17)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vsurf_EWmin3 (-0.23)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vsurf_DW13 (-0.14)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93961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vsurf_HB6 (0.08)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E_vdw (-0.17)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vsurf_DW13  (0.21)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vsurf_EWmin3 (0.13)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95555"/>
                  </a:ext>
                </a:extLst>
              </a:tr>
              <a:tr h="279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vsurf_W6 (0.08)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DN2Z2 (0.16)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DN2Z2 (-0.16)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GCUT_SlogP_0 (0.06)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43858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vsurf_HL2 (0.06)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SlogP_VSA9 (0.13)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GCUT_SMR_0 (–0.11)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GCUT_SMR_0 (0.06)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70107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vsurf_CW6 (0.06)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ASZ2 (0.12)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ASZ2  (-0.1)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DN2Z2 (0.04)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08277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6CA2FCD-8561-4B22-9D53-653309C23900}"/>
              </a:ext>
            </a:extLst>
          </p:cNvPr>
          <p:cNvSpPr/>
          <p:nvPr/>
        </p:nvSpPr>
        <p:spPr>
          <a:xfrm>
            <a:off x="837398" y="4876800"/>
            <a:ext cx="2624949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287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Bold =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Triplet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descriptors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6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981200"/>
          </a:xfrm>
        </p:spPr>
        <p:txBody>
          <a:bodyPr/>
          <a:lstStyle/>
          <a:p>
            <a:r>
              <a:rPr lang="en-US" dirty="0"/>
              <a:t>PCA results with Combined set of descriptors: 508 diverse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AC65F0-7DA5-4B22-B8F1-06ABACE93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715985"/>
              </p:ext>
            </p:extLst>
          </p:nvPr>
        </p:nvGraphicFramePr>
        <p:xfrm>
          <a:off x="838200" y="2133600"/>
          <a:ext cx="7467600" cy="2588286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0374543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3809918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39961085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14244904"/>
                    </a:ext>
                  </a:extLst>
                </a:gridCol>
              </a:tblGrid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PC1 (15%)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PC2 (14.1%)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600" dirty="0">
                          <a:effectLst/>
                        </a:rPr>
                        <a:t>PC3 (12%)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PC4 (9.3%)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446832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E_tor (0.96)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vsurf_DW23 (0.95)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density (-0.93)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GCUT_SlogP_0 (0.96)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652078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vsurf_DW23 (-0.25)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E_tor (0.23)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GCUT_SlogP_0 (-0.19)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density (-0.19)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351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GCUT_SlogP_0 (0.06)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GCUT_SlogP_0 (0.15)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vsurf_ID2 (0.12)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vsurf_DW23 (-0.14)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009659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vsurf_ID3 (-0.04)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density (-0.07)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vsurf_ID3 (0.12)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E_tor (-0.09)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59958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vsurf_ID4 (-0.04)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vsurf_ID2 (-0.06)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vsurf_ID4 (0.11)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vsurf_CP (0.05)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919301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vsurf_ID2 (-0.04)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vsurf_ID1 (-0.05)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vsurf_ID1 (0.1)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vsurf_ID2 (0.04)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939615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vsurf_ID6 (-0.03)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vsurf_ID3 (-0.05)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vsurf_IW1 (0.1)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vsurf_ID4 (0.02)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95555"/>
                  </a:ext>
                </a:extLst>
              </a:tr>
              <a:tr h="2791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vsurf_ID1 (-0.03)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vsurf_ID4 (-0.04)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vsurf_ID5 (0.09)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vsurf_ID3 (0.02)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9438583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vsurf_ID5 (-0.03)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vsurf_CW4 (-0.04)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BCUT_SMR_2 (-0.09)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vsurf_ID1 (0.02)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701076"/>
                  </a:ext>
                </a:extLst>
              </a:tr>
              <a:tr h="227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vsurf_ID7 (-0.03)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vsurf_ID6 (-0.03)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228725" algn="l"/>
                        </a:tabLst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vsurf_ID6 (0.07)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vsurf_ID7 (0.02)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08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409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981200"/>
          </a:xfrm>
        </p:spPr>
        <p:txBody>
          <a:bodyPr/>
          <a:lstStyle/>
          <a:p>
            <a:r>
              <a:rPr lang="en-US" dirty="0"/>
              <a:t>PCA-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2300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381001"/>
            <a:ext cx="81534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Data Reduction via Principal Components Analysis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066800" y="990608"/>
            <a:ext cx="7010400" cy="167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 </a:t>
            </a:r>
            <a:r>
              <a:rPr kumimoji="0" lang="en-US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3,692 chemicals; 90 diverse TIs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Basak, Magnusson, Niemi, Regal, and </a:t>
            </a:r>
            <a:r>
              <a:rPr kumimoji="0" lang="en-US" altLang="en-US" sz="2400" i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Veith, 1987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81000" y="5486406"/>
            <a:ext cx="7772400" cy="168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10 PCs with Eigenvalues greater than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First 10 PCs explain 92% of the variance within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 First 4 PCs account for 78% of the variance within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" y="1905000"/>
          <a:ext cx="23374351" cy="1664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Document" r:id="rId4" imgW="11807381" imgH="8397242" progId="Word.Document.8">
                  <p:embed/>
                </p:oleObj>
              </mc:Choice>
              <mc:Fallback>
                <p:oleObj name="Document" r:id="rId4" imgW="11807381" imgH="8397242" progId="Word.Document.8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" y="1905000"/>
                        <a:ext cx="23374351" cy="1664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999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286000" y="685807"/>
            <a:ext cx="4724400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PC1			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PC2			Symmetry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PC3			Branching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PC4			Cyclicity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3352800" y="990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3352800" y="4800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352800" y="3505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352800" y="2209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066800" y="5791207"/>
            <a:ext cx="7467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S.C. Basak, V.R. Magnuson, G.J. Niemi, R.R. Regal Discrete Applied Mathematics 19 (1988) 17-44</a:t>
            </a:r>
          </a:p>
        </p:txBody>
      </p:sp>
    </p:spTree>
    <p:extLst>
      <p:ext uri="{BB962C8B-B14F-4D97-AF65-F5344CB8AC3E}">
        <p14:creationId xmlns:p14="http://schemas.microsoft.com/office/powerpoint/2010/main" val="352446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63" y="76200"/>
            <a:ext cx="7772400" cy="1066800"/>
          </a:xfrm>
        </p:spPr>
        <p:txBody>
          <a:bodyPr/>
          <a:lstStyle/>
          <a:p>
            <a:r>
              <a:rPr lang="en-US" dirty="0"/>
              <a:t>Model building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A688-9B76-4CEF-B7CF-1DC7F0366666}"/>
              </a:ext>
            </a:extLst>
          </p:cNvPr>
          <p:cNvSpPr txBox="1">
            <a:spLocks/>
          </p:cNvSpPr>
          <p:nvPr/>
        </p:nvSpPr>
        <p:spPr>
          <a:xfrm>
            <a:off x="491891" y="1143000"/>
            <a:ext cx="7886700" cy="4953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i="1" kern="0" dirty="0"/>
              <a:t>Principal component regression (PCR), partial least squares (PLS)- </a:t>
            </a:r>
            <a:r>
              <a:rPr lang="en-US" sz="2400" kern="0" dirty="0"/>
              <a:t>preferred when one wants to explore lower dimensional subspaces in QSAR data</a:t>
            </a:r>
          </a:p>
          <a:p>
            <a:endParaRPr lang="en-US" sz="2400" i="1" kern="0" dirty="0"/>
          </a:p>
          <a:p>
            <a:r>
              <a:rPr lang="en-US" sz="2400" i="1" kern="0" dirty="0"/>
              <a:t>Least absolute shrinkage and selection operator (LASSO), smoothly clipped absolute deviation (SCAD)- </a:t>
            </a:r>
            <a:r>
              <a:rPr lang="en-US" sz="2400" kern="0" dirty="0"/>
              <a:t>preferred when one wants sparse models, i.e. the effect of some predictors are set to zero.</a:t>
            </a:r>
          </a:p>
          <a:p>
            <a:endParaRPr lang="en-US" sz="2400" i="1" kern="0" dirty="0"/>
          </a:p>
          <a:p>
            <a:r>
              <a:rPr lang="en-US" sz="2400" i="1" kern="0" dirty="0"/>
              <a:t>Random forest (RF) and gradient boosting (GBM)- </a:t>
            </a:r>
            <a:r>
              <a:rPr lang="en-US" sz="2400" kern="0" dirty="0"/>
              <a:t>machine learning methods that typically perform well in prediction, so are preferred if predictive accuracy of chemical activities is the priority.</a:t>
            </a:r>
            <a:endParaRPr lang="en-US" sz="2400" i="1" kern="0" dirty="0"/>
          </a:p>
        </p:txBody>
      </p:sp>
    </p:spTree>
    <p:extLst>
      <p:ext uri="{BB962C8B-B14F-4D97-AF65-F5344CB8AC3E}">
        <p14:creationId xmlns:p14="http://schemas.microsoft.com/office/powerpoint/2010/main" val="295407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r>
              <a:rPr lang="en-US" dirty="0"/>
              <a:t>Two deep cross 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4FC4FF-EB35-4974-9FAB-53526CD3AA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7527" y="1676400"/>
            <a:ext cx="7148945" cy="43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62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two-deep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validation is important to test actual predictive capability of the model.</a:t>
            </a:r>
          </a:p>
          <a:p>
            <a:r>
              <a:rPr lang="en-US" dirty="0"/>
              <a:t>Care needs to be taken when combining dimension reduction with </a:t>
            </a:r>
            <a:r>
              <a:rPr lang="en-US" i="1" dirty="0"/>
              <a:t>k</a:t>
            </a:r>
            <a:r>
              <a:rPr lang="en-US" dirty="0"/>
              <a:t>-fold or leave-one-out cross validation.</a:t>
            </a:r>
          </a:p>
          <a:p>
            <a:r>
              <a:rPr lang="en-US" dirty="0"/>
              <a:t>Doing dimension reduction first and then performing cross-validation through training-test splits uses information from holdout compounds in the first step. It inflates the resulting </a:t>
            </a:r>
            <a:r>
              <a:rPr lang="en-US" i="1" dirty="0"/>
              <a:t>q</a:t>
            </a:r>
            <a:r>
              <a:rPr lang="en-US" baseline="30000" dirty="0"/>
              <a:t>2</a:t>
            </a:r>
            <a:r>
              <a:rPr lang="en-US" dirty="0"/>
              <a:t> value (</a:t>
            </a:r>
            <a:r>
              <a:rPr lang="en-US" b="1" dirty="0"/>
              <a:t>naïve CV</a:t>
            </a:r>
            <a:r>
              <a:rPr lang="en-US" dirty="0"/>
              <a:t>)</a:t>
            </a:r>
          </a:p>
          <a:p>
            <a:r>
              <a:rPr lang="en-US" dirty="0"/>
              <a:t>The right approach is to perform dimension reduction </a:t>
            </a:r>
            <a:r>
              <a:rPr lang="en-US" i="1" dirty="0"/>
              <a:t>separately</a:t>
            </a:r>
            <a:r>
              <a:rPr lang="en-US" dirty="0"/>
              <a:t> for each training-test split (</a:t>
            </a:r>
            <a:r>
              <a:rPr lang="en-US" b="1" dirty="0"/>
              <a:t>Two-deep CV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57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EF9D-F044-4C5E-B23E-6A75EF68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-76200"/>
            <a:ext cx="7772400" cy="1981200"/>
          </a:xfrm>
        </p:spPr>
        <p:txBody>
          <a:bodyPr/>
          <a:lstStyle/>
          <a:p>
            <a:r>
              <a:rPr lang="en-US" dirty="0"/>
              <a:t>Results of UMN &amp; Descriptor mutagenicity QSARs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95F8B7-E166-4347-B63F-680029938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86172"/>
              </p:ext>
            </p:extLst>
          </p:nvPr>
        </p:nvGraphicFramePr>
        <p:xfrm>
          <a:off x="1603056" y="1692656"/>
          <a:ext cx="5937885" cy="1736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830184337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3550382077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3387019065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44498271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Method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Descriptor set used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90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Combined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Basak</a:t>
                      </a:r>
                      <a:r>
                        <a:rPr lang="en-US" sz="1400" b="1" dirty="0">
                          <a:effectLst/>
                        </a:rPr>
                        <a:t> lab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Diudea</a:t>
                      </a:r>
                      <a:r>
                        <a:rPr lang="en-US" sz="1400" b="1" dirty="0">
                          <a:effectLst/>
                        </a:rPr>
                        <a:t> lab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020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PCR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0.59 (0.055)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0.78 (0.038)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0.58 (0.057)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60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PLS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0.86 (0.035)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0.85 (0.033)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0.79 (0.038)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947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Lasso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0.72 (0.048)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0.75 (0.045)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0.63 (0.06)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173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SCAD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0.57 (0.061)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 (0.059)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 (0.063)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1857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RF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0.81 (0.036)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0.80 (0.042)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0.79 (0.040)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86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GBM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0.80 (0.04)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0.82 (0.04)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0.75 (0.042)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3923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C529C2-9096-4E68-8109-DC876B646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96766"/>
              </p:ext>
            </p:extLst>
          </p:nvPr>
        </p:nvGraphicFramePr>
        <p:xfrm>
          <a:off x="1603055" y="4084829"/>
          <a:ext cx="5937885" cy="173634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520171893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596385949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091517175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41046538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Method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Descriptor set used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0342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Combined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Basak lab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Diudea</a:t>
                      </a:r>
                      <a:r>
                        <a:rPr lang="en-US" sz="1400" b="1" dirty="0">
                          <a:effectLst/>
                        </a:rPr>
                        <a:t> lab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991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PCR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29.11 (13.79)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57.08 (93.829)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76.02 (24.72)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6580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PLS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18.86 (6.03)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19.86 (7.464)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75.70 (24.689)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898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Lasso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26.85 (9.049)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28.72 (8.825)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72.75 (17.998)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7586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SCAD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25.81 (8.962)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31.77 (21.442)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74.94 (18.322)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158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RF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17.25 (6.498)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18.98 (6.587)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84.59 (21.735)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2811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GBM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>
                          <a:effectLst/>
                        </a:rPr>
                        <a:t>14.79 (5.836)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18.03 (6.296)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74.78 (17.426)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90962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81A9FD6-0CCC-4116-AD42-70C751578FB6}"/>
              </a:ext>
            </a:extLst>
          </p:cNvPr>
          <p:cNvSpPr/>
          <p:nvPr/>
        </p:nvSpPr>
        <p:spPr>
          <a:xfrm>
            <a:off x="276070" y="2479961"/>
            <a:ext cx="1037463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287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95 amine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10A3B-B10A-46B5-8C57-463BEEE392BD}"/>
              </a:ext>
            </a:extLst>
          </p:cNvPr>
          <p:cNvSpPr/>
          <p:nvPr/>
        </p:nvSpPr>
        <p:spPr>
          <a:xfrm>
            <a:off x="167066" y="4895463"/>
            <a:ext cx="1255472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122872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508 diverse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9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/>
          <p:cNvGrpSpPr>
            <a:grpSpLocks/>
          </p:cNvGrpSpPr>
          <p:nvPr/>
        </p:nvGrpSpPr>
        <p:grpSpPr bwMode="auto">
          <a:xfrm>
            <a:off x="914400" y="1295400"/>
            <a:ext cx="6934200" cy="4419600"/>
            <a:chOff x="1053" y="1056"/>
            <a:chExt cx="3403" cy="2189"/>
          </a:xfrm>
        </p:grpSpPr>
        <p:sp>
          <p:nvSpPr>
            <p:cNvPr id="148488" name="AutoShape 3"/>
            <p:cNvSpPr>
              <a:spLocks noChangeArrowheads="1"/>
            </p:cNvSpPr>
            <p:nvPr/>
          </p:nvSpPr>
          <p:spPr bwMode="auto">
            <a:xfrm flipV="1">
              <a:off x="1440" y="1056"/>
              <a:ext cx="2880" cy="21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100 w 21600"/>
                <a:gd name="T13" fmla="*/ 5102 h 21600"/>
                <a:gd name="T14" fmla="*/ 16500 w 21600"/>
                <a:gd name="T15" fmla="*/ 16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596" y="21600"/>
                  </a:lnTo>
                  <a:lnTo>
                    <a:pt x="1500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graphicFrame>
          <p:nvGraphicFramePr>
            <p:cNvPr id="14848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1132710"/>
                </p:ext>
              </p:extLst>
            </p:nvPr>
          </p:nvGraphicFramePr>
          <p:xfrm>
            <a:off x="1053" y="1106"/>
            <a:ext cx="3403" cy="2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7" name="Document" r:id="rId4" imgW="5483860" imgH="3290431" progId="Word.Document.8">
                    <p:embed/>
                  </p:oleObj>
                </mc:Choice>
                <mc:Fallback>
                  <p:oleObj name="Document" r:id="rId4" imgW="5483860" imgH="3290431" progId="Word.Document.8">
                    <p:embed/>
                    <p:pic>
                      <p:nvPicPr>
                        <p:cNvPr id="14848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1106"/>
                          <a:ext cx="3403" cy="2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83" name="Text Box 5"/>
          <p:cNvSpPr txBox="1">
            <a:spLocks noChangeArrowheads="1"/>
          </p:cNvSpPr>
          <p:nvPr/>
        </p:nvSpPr>
        <p:spPr bwMode="auto">
          <a:xfrm>
            <a:off x="2667000" y="2286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Hierarchical QSAR</a:t>
            </a:r>
          </a:p>
        </p:txBody>
      </p:sp>
      <p:sp>
        <p:nvSpPr>
          <p:cNvPr id="148484" name="Text Box 6"/>
          <p:cNvSpPr txBox="1">
            <a:spLocks noChangeArrowheads="1"/>
          </p:cNvSpPr>
          <p:nvPr/>
        </p:nvSpPr>
        <p:spPr bwMode="auto">
          <a:xfrm>
            <a:off x="228600" y="5791200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8485" name="Text Box 7"/>
          <p:cNvSpPr txBox="1">
            <a:spLocks noChangeArrowheads="1"/>
          </p:cNvSpPr>
          <p:nvPr/>
        </p:nvSpPr>
        <p:spPr bwMode="auto">
          <a:xfrm>
            <a:off x="7924800" y="5715000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8486" name="Line 8"/>
          <p:cNvSpPr>
            <a:spLocks noChangeShapeType="1"/>
          </p:cNvSpPr>
          <p:nvPr/>
        </p:nvSpPr>
        <p:spPr bwMode="auto">
          <a:xfrm flipV="1">
            <a:off x="838200" y="1524000"/>
            <a:ext cx="0" cy="419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48487" name="Line 9"/>
          <p:cNvSpPr>
            <a:spLocks noChangeShapeType="1"/>
          </p:cNvSpPr>
          <p:nvPr/>
        </p:nvSpPr>
        <p:spPr bwMode="auto">
          <a:xfrm flipV="1">
            <a:off x="8305800" y="1447800"/>
            <a:ext cx="0" cy="419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256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210783"/>
          </a:xfrm>
        </p:spPr>
        <p:txBody>
          <a:bodyPr>
            <a:noAutofit/>
          </a:bodyPr>
          <a:lstStyle/>
          <a:p>
            <a:r>
              <a:rPr lang="en-US" sz="1350" dirty="0"/>
              <a:t>Adapting Interrelated Two-Way Clustering Method for Quantitative Structure-Activity Relationship (QSAR) Modeling of Mutagenicity/Non-Mutagenicity of a Diverse Set of Chemicals. Majumdar, S., Basak, S. C. and Grunwald, G. D. </a:t>
            </a:r>
            <a:r>
              <a:rPr lang="en-US" sz="1350" i="1" dirty="0"/>
              <a:t>Curr. Comput. Aided Drug Des., </a:t>
            </a:r>
            <a:r>
              <a:rPr lang="en-US" sz="1350" b="1" dirty="0"/>
              <a:t>2013</a:t>
            </a:r>
            <a:r>
              <a:rPr lang="en-US" sz="1350" i="1" dirty="0"/>
              <a:t>, </a:t>
            </a:r>
            <a:r>
              <a:rPr lang="en-US" sz="1350" dirty="0"/>
              <a:t>9, 463-471.</a:t>
            </a:r>
          </a:p>
          <a:p>
            <a:r>
              <a:rPr lang="en-US" sz="1350" dirty="0"/>
              <a:t>Prediction of Mutagenicity of Chemicals from Their Calculated Molecular Descriptors: A Case Study with Structurally Homogeneous versus Diverse Datasets. Basak, S. C. and Majumdar, S. </a:t>
            </a:r>
            <a:r>
              <a:rPr lang="en-US" sz="1350" i="1" dirty="0"/>
              <a:t>Curr. Comput. Aided Drug Des., </a:t>
            </a:r>
            <a:r>
              <a:rPr lang="en-US" sz="1350" b="1" dirty="0"/>
              <a:t>2015</a:t>
            </a:r>
            <a:r>
              <a:rPr lang="en-US" sz="1350" i="1" dirty="0"/>
              <a:t>, </a:t>
            </a:r>
            <a:r>
              <a:rPr lang="en-US" sz="1350" dirty="0"/>
              <a:t>11, 117-123.</a:t>
            </a:r>
          </a:p>
          <a:p>
            <a:r>
              <a:rPr lang="en-US" sz="1350" dirty="0"/>
              <a:t>Exploring intrinsic dimensionality of chemical spaces for robust QSAR model development: A comparison of several statistical approaches. Majumdar, S. and Basak, S. C. </a:t>
            </a:r>
            <a:r>
              <a:rPr lang="en-US" sz="1350" i="1" dirty="0"/>
              <a:t>Curr. Comput. Aided Drug Des. , </a:t>
            </a:r>
            <a:r>
              <a:rPr lang="en-US" sz="1350" b="1" dirty="0"/>
              <a:t>2016</a:t>
            </a:r>
            <a:r>
              <a:rPr lang="en-US" sz="1350" i="1" dirty="0"/>
              <a:t>, </a:t>
            </a:r>
            <a:r>
              <a:rPr lang="en-US" sz="1350" dirty="0"/>
              <a:t>12, 294-301.</a:t>
            </a:r>
          </a:p>
          <a:p>
            <a:r>
              <a:rPr lang="en-US" sz="1350" dirty="0"/>
              <a:t>Hawkins, D.M.; Basak, S.C.; Shi, X. QSAR with few compounds and many features. </a:t>
            </a:r>
            <a:r>
              <a:rPr lang="en-US" sz="1350" i="1" dirty="0"/>
              <a:t>J. Chem. Inf. Comput. Sci., </a:t>
            </a:r>
            <a:r>
              <a:rPr lang="en-US" sz="1350" b="1" dirty="0"/>
              <a:t>2001</a:t>
            </a:r>
            <a:r>
              <a:rPr lang="en-US" sz="1350" dirty="0"/>
              <a:t>, 41, 663-670.</a:t>
            </a:r>
          </a:p>
          <a:p>
            <a:r>
              <a:rPr lang="en-US" sz="1350" dirty="0"/>
              <a:t>Yang, Y. Consistency of cross validation for comparing regression procedures. </a:t>
            </a:r>
            <a:r>
              <a:rPr lang="en-US" sz="1350" i="1" dirty="0"/>
              <a:t>Ann. Statist.</a:t>
            </a:r>
            <a:r>
              <a:rPr lang="en-US" sz="1350" dirty="0"/>
              <a:t>, </a:t>
            </a:r>
            <a:r>
              <a:rPr lang="en-US" sz="1350" b="1" dirty="0"/>
              <a:t>2007</a:t>
            </a:r>
            <a:r>
              <a:rPr lang="en-US" sz="1350" dirty="0"/>
              <a:t>, 35, 2450-2473.</a:t>
            </a:r>
          </a:p>
          <a:p>
            <a:r>
              <a:rPr lang="en-US" sz="1350" b="1" i="1" dirty="0"/>
              <a:t>Beware of Naïve q2, use True q2: </a:t>
            </a:r>
            <a:r>
              <a:rPr lang="en-US" sz="1350" dirty="0"/>
              <a:t>Some Comments on QSAR Model Building and Cross Validation, S. Majumdar and S. C. Basak, Current Computer-Aided Drug Design, 2017, Vol. 13, No. 4 1, in press.</a:t>
            </a:r>
          </a:p>
        </p:txBody>
      </p:sp>
    </p:spTree>
    <p:extLst>
      <p:ext uri="{BB962C8B-B14F-4D97-AF65-F5344CB8AC3E}">
        <p14:creationId xmlns:p14="http://schemas.microsoft.com/office/powerpoint/2010/main" val="3842192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4413"/>
            <a:ext cx="7772400" cy="1143000"/>
          </a:xfrm>
        </p:spPr>
        <p:txBody>
          <a:bodyPr/>
          <a:lstStyle/>
          <a:p>
            <a:r>
              <a:rPr lang="en-US" altLang="en-US" sz="3600" dirty="0"/>
              <a:t>Quo Vadimus?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22631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4413"/>
            <a:ext cx="7772400" cy="1143000"/>
          </a:xfrm>
        </p:spPr>
        <p:txBody>
          <a:bodyPr/>
          <a:lstStyle/>
          <a:p>
            <a:r>
              <a:rPr lang="en-US" altLang="en-US" sz="4000" b="1" i="1" dirty="0">
                <a:solidFill>
                  <a:schemeClr val="accent2"/>
                </a:solidFill>
              </a:rPr>
              <a:t>Biodescriptors</a:t>
            </a:r>
          </a:p>
        </p:txBody>
      </p:sp>
    </p:spTree>
    <p:extLst>
      <p:ext uri="{BB962C8B-B14F-4D97-AF65-F5344CB8AC3E}">
        <p14:creationId xmlns:p14="http://schemas.microsoft.com/office/powerpoint/2010/main" val="4041193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/>
          <p:cNvGrpSpPr>
            <a:grpSpLocks/>
          </p:cNvGrpSpPr>
          <p:nvPr/>
        </p:nvGrpSpPr>
        <p:grpSpPr bwMode="auto">
          <a:xfrm>
            <a:off x="914400" y="1295400"/>
            <a:ext cx="6934200" cy="4419600"/>
            <a:chOff x="1053" y="1056"/>
            <a:chExt cx="3403" cy="2189"/>
          </a:xfrm>
        </p:grpSpPr>
        <p:sp>
          <p:nvSpPr>
            <p:cNvPr id="148488" name="AutoShape 3"/>
            <p:cNvSpPr>
              <a:spLocks noChangeArrowheads="1"/>
            </p:cNvSpPr>
            <p:nvPr/>
          </p:nvSpPr>
          <p:spPr bwMode="auto">
            <a:xfrm flipV="1">
              <a:off x="1440" y="1056"/>
              <a:ext cx="2880" cy="21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5100 w 21600"/>
                <a:gd name="T13" fmla="*/ 5102 h 21600"/>
                <a:gd name="T14" fmla="*/ 16500 w 21600"/>
                <a:gd name="T15" fmla="*/ 1649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6596" y="21600"/>
                  </a:lnTo>
                  <a:lnTo>
                    <a:pt x="1500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graphicFrame>
          <p:nvGraphicFramePr>
            <p:cNvPr id="148489" name="Object 4"/>
            <p:cNvGraphicFramePr>
              <a:graphicFrameLocks noChangeAspect="1"/>
            </p:cNvGraphicFramePr>
            <p:nvPr/>
          </p:nvGraphicFramePr>
          <p:xfrm>
            <a:off x="1053" y="1106"/>
            <a:ext cx="3403" cy="2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9" name="Document" r:id="rId4" imgW="5491445" imgH="3283343" progId="Word.Document.8">
                    <p:embed/>
                  </p:oleObj>
                </mc:Choice>
                <mc:Fallback>
                  <p:oleObj name="Document" r:id="rId4" imgW="5491445" imgH="3283343" progId="Word.Document.8">
                    <p:embed/>
                    <p:pic>
                      <p:nvPicPr>
                        <p:cNvPr id="14848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3" y="1106"/>
                          <a:ext cx="3403" cy="2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8483" name="Text Box 5"/>
          <p:cNvSpPr txBox="1">
            <a:spLocks noChangeArrowheads="1"/>
          </p:cNvSpPr>
          <p:nvPr/>
        </p:nvSpPr>
        <p:spPr bwMode="auto">
          <a:xfrm>
            <a:off x="2667000" y="2286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Hierarchical QSAR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8484" name="Text Box 6"/>
          <p:cNvSpPr txBox="1">
            <a:spLocks noChangeArrowheads="1"/>
          </p:cNvSpPr>
          <p:nvPr/>
        </p:nvSpPr>
        <p:spPr bwMode="auto">
          <a:xfrm>
            <a:off x="228600" y="5791200"/>
            <a:ext cx="1441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Complexity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8485" name="Text Box 7"/>
          <p:cNvSpPr txBox="1">
            <a:spLocks noChangeArrowheads="1"/>
          </p:cNvSpPr>
          <p:nvPr/>
        </p:nvSpPr>
        <p:spPr bwMode="auto">
          <a:xfrm>
            <a:off x="7924800" y="5715000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48486" name="Line 8"/>
          <p:cNvSpPr>
            <a:spLocks noChangeShapeType="1"/>
          </p:cNvSpPr>
          <p:nvPr/>
        </p:nvSpPr>
        <p:spPr bwMode="auto">
          <a:xfrm flipV="1">
            <a:off x="838200" y="1524000"/>
            <a:ext cx="0" cy="419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148487" name="Line 9"/>
          <p:cNvSpPr>
            <a:spLocks noChangeShapeType="1"/>
          </p:cNvSpPr>
          <p:nvPr/>
        </p:nvSpPr>
        <p:spPr bwMode="auto">
          <a:xfrm flipV="1">
            <a:off x="8305800" y="1447800"/>
            <a:ext cx="0" cy="419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6641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 dirty="0"/>
              <a:t>Biodescriptors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Tx/>
              <a:buChar char="•"/>
            </a:pPr>
            <a:r>
              <a:rPr lang="en-US" altLang="en-US" dirty="0"/>
              <a:t>Descriptors for biological systems</a:t>
            </a:r>
          </a:p>
          <a:p>
            <a:pPr algn="l">
              <a:buFontTx/>
              <a:buChar char="•"/>
            </a:pPr>
            <a:r>
              <a:rPr lang="en-US" altLang="en-US" dirty="0"/>
              <a:t>DNA descriptors</a:t>
            </a:r>
          </a:p>
          <a:p>
            <a:pPr algn="l">
              <a:buFontTx/>
              <a:buChar char="•"/>
            </a:pPr>
            <a:r>
              <a:rPr lang="en-US" altLang="en-US" dirty="0"/>
              <a:t>Proteomics descriptors</a:t>
            </a:r>
          </a:p>
        </p:txBody>
      </p:sp>
    </p:spTree>
    <p:extLst>
      <p:ext uri="{BB962C8B-B14F-4D97-AF65-F5344CB8AC3E}">
        <p14:creationId xmlns:p14="http://schemas.microsoft.com/office/powerpoint/2010/main" val="198283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Genetic Alibi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“If your chromosomes are XYY</a:t>
            </a:r>
          </a:p>
          <a:p>
            <a:pPr>
              <a:buFontTx/>
              <a:buNone/>
            </a:pPr>
            <a:r>
              <a:rPr lang="en-US" altLang="en-US" dirty="0"/>
              <a:t>And you are a naughty, naughty guy</a:t>
            </a:r>
          </a:p>
          <a:p>
            <a:pPr>
              <a:buFontTx/>
              <a:buNone/>
            </a:pPr>
            <a:r>
              <a:rPr lang="en-US" altLang="en-US" dirty="0"/>
              <a:t>Your crimes the judge won’t even try</a:t>
            </a:r>
          </a:p>
          <a:p>
            <a:pPr>
              <a:buFontTx/>
              <a:buNone/>
            </a:pPr>
            <a:r>
              <a:rPr lang="en-US" altLang="en-US" dirty="0"/>
              <a:t>Because you have a legal reason why</a:t>
            </a:r>
          </a:p>
          <a:p>
            <a:pPr>
              <a:buFontTx/>
              <a:buNone/>
            </a:pPr>
            <a:r>
              <a:rPr lang="en-US" altLang="en-US" dirty="0"/>
              <a:t>He will raise his hands and gently sigh</a:t>
            </a:r>
          </a:p>
          <a:p>
            <a:pPr>
              <a:buFontTx/>
              <a:buNone/>
            </a:pPr>
            <a:r>
              <a:rPr lang="en-US" altLang="en-US" dirty="0"/>
              <a:t>I guess for this you get a buy.</a:t>
            </a:r>
          </a:p>
          <a:p>
            <a:pPr>
              <a:buFontTx/>
              <a:buNone/>
            </a:pPr>
            <a:r>
              <a:rPr lang="en-US" altLang="en-US" dirty="0"/>
              <a:t>……………………………..”</a:t>
            </a:r>
          </a:p>
        </p:txBody>
      </p:sp>
    </p:spTree>
    <p:extLst>
      <p:ext uri="{BB962C8B-B14F-4D97-AF65-F5344CB8AC3E}">
        <p14:creationId xmlns:p14="http://schemas.microsoft.com/office/powerpoint/2010/main" val="288768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2" name="Object 2"/>
          <p:cNvGraphicFramePr>
            <a:graphicFrameLocks noChangeAspect="1"/>
          </p:cNvGraphicFramePr>
          <p:nvPr/>
        </p:nvGraphicFramePr>
        <p:xfrm>
          <a:off x="381000" y="762000"/>
          <a:ext cx="8148638" cy="557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4" name="Worksheet" r:id="rId4" imgW="8677814" imgH="5934321" progId="Excel.Sheet.8">
                  <p:embed/>
                </p:oleObj>
              </mc:Choice>
              <mc:Fallback>
                <p:oleObj name="Worksheet" r:id="rId4" imgW="8677814" imgH="593432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8148638" cy="557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524000" y="64770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990600" y="6172200"/>
            <a:ext cx="838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Randic, Witzmann, Vracko, and Basak, Med. Chem. Res., 10, 456-479, 2001.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914400" y="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Location and abundance of proteins in the 2-D gel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93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Different approaches to Proteomics based biodescriptor development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Graphs/ matrices associated with proteomics maps (</a:t>
            </a:r>
            <a:r>
              <a:rPr lang="en-US" altLang="en-US" sz="2800" b="1" dirty="0"/>
              <a:t>Randic, Basak et al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Information theoretic biodescriptors (</a:t>
            </a:r>
            <a:r>
              <a:rPr lang="en-US" altLang="en-US" sz="2800" b="1" dirty="0"/>
              <a:t>Basak et al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Biodescriptors from spectrum-like representations of proteomics maps (</a:t>
            </a:r>
            <a:r>
              <a:rPr lang="en-US" altLang="en-US" sz="2800" b="1" dirty="0"/>
              <a:t>Vracko, Basak et al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Statistical approaches to discover critical protein biomarkers (</a:t>
            </a:r>
            <a:r>
              <a:rPr lang="en-US" altLang="en-US" sz="2800" b="1" dirty="0"/>
              <a:t>Hawkins, Basak et al</a:t>
            </a:r>
            <a:r>
              <a:rPr lang="en-US" alt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568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DE9B9105-02F0-471A-8E3C-C95B3F4D03C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000" dirty="0"/>
              <a:t>Critical protein biomarkers (</a:t>
            </a:r>
            <a:r>
              <a:rPr lang="en-US" altLang="en-US" sz="4000" b="1" dirty="0"/>
              <a:t>Hawkins, Basak et al</a:t>
            </a:r>
            <a:r>
              <a:rPr lang="en-US" altLang="en-US" sz="4000" dirty="0"/>
              <a:t>)</a:t>
            </a:r>
            <a:br>
              <a:rPr lang="en-US" altLang="en-US" sz="4000" dirty="0"/>
            </a:br>
            <a:endParaRPr lang="en-US" altLang="en-US" sz="4000" dirty="0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F41A33D3-2B4C-4F0B-A161-CAC80B4DA3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4400" b="1" i="1" dirty="0"/>
              <a:t>Complex biosignature</a:t>
            </a:r>
          </a:p>
          <a:p>
            <a:r>
              <a:rPr lang="en-US" altLang="en-US" sz="4400" b="1" i="1" dirty="0"/>
              <a:t>Or </a:t>
            </a:r>
          </a:p>
          <a:p>
            <a:r>
              <a:rPr lang="en-US" altLang="en-US" sz="4400" b="1" i="1" dirty="0"/>
              <a:t>Individual biomarkers?</a:t>
            </a:r>
          </a:p>
          <a:p>
            <a:endParaRPr lang="en-US" alt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2210083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62" name="Group 2">
            <a:extLst>
              <a:ext uri="{FF2B5EF4-FFF2-40B4-BE49-F238E27FC236}">
                <a16:creationId xmlns:a16="http://schemas.microsoft.com/office/drawing/2014/main" id="{1D4F4D2D-767A-4554-BB0F-0EB5DD4652D2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138113"/>
            <a:ext cx="8169275" cy="6311900"/>
            <a:chOff x="792" y="87"/>
            <a:chExt cx="5146" cy="3976"/>
          </a:xfrm>
        </p:grpSpPr>
        <p:sp>
          <p:nvSpPr>
            <p:cNvPr id="548867" name="Text Box 3">
              <a:extLst>
                <a:ext uri="{FF2B5EF4-FFF2-40B4-BE49-F238E27FC236}">
                  <a16:creationId xmlns:a16="http://schemas.microsoft.com/office/drawing/2014/main" id="{279F0E1E-BCF9-44EE-AC05-7504499B6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87"/>
              <a:ext cx="420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50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Halocarbon Exposures (EC20)</a:t>
              </a:r>
            </a:p>
          </p:txBody>
        </p:sp>
        <p:sp>
          <p:nvSpPr>
            <p:cNvPr id="548868" name="Rectangle 4">
              <a:extLst>
                <a:ext uri="{FF2B5EF4-FFF2-40B4-BE49-F238E27FC236}">
                  <a16:creationId xmlns:a16="http://schemas.microsoft.com/office/drawing/2014/main" id="{011C62A7-E199-4A9D-8F26-5133A3542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819"/>
              <a:ext cx="5022" cy="3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Rat Hepatocyte Exposures (</a:t>
              </a:r>
              <a:r>
                <a: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in vitro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):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Control + 14 halomethanes/haloethanes/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ethylenes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Includes Cl and Br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n = 2 or 3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Samples solubilized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~ 175 ug separated on 2DE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CBBG250 stain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Image analysis (gel matching) with normalization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itchFamily="34" charset="0"/>
                  <a:ea typeface="+mn-ea"/>
                  <a:cs typeface="+mn-cs"/>
                </a:rPr>
                <a:t>Quantitative data exported via excel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51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28700"/>
          </a:xfrm>
        </p:spPr>
        <p:txBody>
          <a:bodyPr/>
          <a:lstStyle/>
          <a:p>
            <a:r>
              <a:rPr lang="en-US" altLang="en-US" sz="2400" b="1" dirty="0"/>
              <a:t>Hierarchical Approach to Chemical Structure Representation</a:t>
            </a:r>
          </a:p>
        </p:txBody>
      </p:sp>
      <p:grpSp>
        <p:nvGrpSpPr>
          <p:cNvPr id="198659" name="Group 3"/>
          <p:cNvGrpSpPr>
            <a:grpSpLocks/>
          </p:cNvGrpSpPr>
          <p:nvPr/>
        </p:nvGrpSpPr>
        <p:grpSpPr bwMode="auto">
          <a:xfrm>
            <a:off x="0" y="838200"/>
            <a:ext cx="8839200" cy="5334000"/>
            <a:chOff x="0" y="960"/>
            <a:chExt cx="5568" cy="3360"/>
          </a:xfrm>
        </p:grpSpPr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0" y="1166"/>
              <a:ext cx="21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      3-methylcyclohexanone</a:t>
              </a:r>
            </a:p>
          </p:txBody>
        </p:sp>
        <p:sp>
          <p:nvSpPr>
            <p:cNvPr id="198661" name="Text Box 5"/>
            <p:cNvSpPr txBox="1">
              <a:spLocks noChangeArrowheads="1"/>
            </p:cNvSpPr>
            <p:nvPr/>
          </p:nvSpPr>
          <p:spPr bwMode="auto">
            <a:xfrm>
              <a:off x="0" y="1968"/>
              <a:ext cx="15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      Topostructural Model</a:t>
              </a:r>
            </a:p>
          </p:txBody>
        </p:sp>
        <p:sp>
          <p:nvSpPr>
            <p:cNvPr id="198662" name="Text Box 6"/>
            <p:cNvSpPr txBox="1">
              <a:spLocks noChangeArrowheads="1"/>
            </p:cNvSpPr>
            <p:nvPr/>
          </p:nvSpPr>
          <p:spPr bwMode="auto">
            <a:xfrm>
              <a:off x="0" y="2784"/>
              <a:ext cx="15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      Topochemical Model</a:t>
              </a:r>
            </a:p>
          </p:txBody>
        </p:sp>
        <p:sp>
          <p:nvSpPr>
            <p:cNvPr id="198663" name="Text Box 7"/>
            <p:cNvSpPr txBox="1">
              <a:spLocks noChangeArrowheads="1"/>
            </p:cNvSpPr>
            <p:nvPr/>
          </p:nvSpPr>
          <p:spPr bwMode="auto">
            <a:xfrm>
              <a:off x="0" y="3552"/>
              <a:ext cx="14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      Geometrical Model</a:t>
              </a:r>
            </a:p>
          </p:txBody>
        </p:sp>
        <p:sp>
          <p:nvSpPr>
            <p:cNvPr id="198664" name="Text Box 8"/>
            <p:cNvSpPr txBox="1">
              <a:spLocks noChangeArrowheads="1"/>
            </p:cNvSpPr>
            <p:nvPr/>
          </p:nvSpPr>
          <p:spPr bwMode="auto">
            <a:xfrm>
              <a:off x="0" y="3916"/>
              <a:ext cx="14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      Quantum Chemical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      Model</a:t>
              </a:r>
            </a:p>
          </p:txBody>
        </p:sp>
        <p:sp>
          <p:nvSpPr>
            <p:cNvPr id="198665" name="Text Box 9"/>
            <p:cNvSpPr txBox="1">
              <a:spLocks noChangeArrowheads="1"/>
            </p:cNvSpPr>
            <p:nvPr/>
          </p:nvSpPr>
          <p:spPr bwMode="auto">
            <a:xfrm>
              <a:off x="3696" y="1006"/>
              <a:ext cx="17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Chemist’s representation of structure</a:t>
              </a:r>
            </a:p>
          </p:txBody>
        </p:sp>
        <p:sp>
          <p:nvSpPr>
            <p:cNvPr id="198666" name="Text Box 10"/>
            <p:cNvSpPr txBox="1">
              <a:spLocks noChangeArrowheads="1"/>
            </p:cNvSpPr>
            <p:nvPr/>
          </p:nvSpPr>
          <p:spPr bwMode="auto">
            <a:xfrm>
              <a:off x="3696" y="1824"/>
              <a:ext cx="12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Simple graph:</a:t>
              </a:r>
              <a:endParaRPr lang="en-US" altLang="en-US" sz="1800" dirty="0">
                <a:solidFill>
                  <a:srgbClr val="0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Purely structural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representation</a:t>
              </a:r>
            </a:p>
          </p:txBody>
        </p:sp>
        <p:sp>
          <p:nvSpPr>
            <p:cNvPr id="198667" name="Text Box 11"/>
            <p:cNvSpPr txBox="1">
              <a:spLocks noChangeArrowheads="1"/>
            </p:cNvSpPr>
            <p:nvPr/>
          </p:nvSpPr>
          <p:spPr bwMode="auto">
            <a:xfrm>
              <a:off x="3696" y="2640"/>
              <a:ext cx="16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Chemical graph:</a:t>
              </a:r>
              <a:endParaRPr lang="en-US" altLang="en-US" sz="1800" dirty="0">
                <a:solidFill>
                  <a:srgbClr val="0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Contains chemical and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valence information</a:t>
              </a:r>
            </a:p>
          </p:txBody>
        </p:sp>
        <p:sp>
          <p:nvSpPr>
            <p:cNvPr id="198668" name="Text Box 12"/>
            <p:cNvSpPr txBox="1">
              <a:spLocks noChangeArrowheads="1"/>
            </p:cNvSpPr>
            <p:nvPr/>
          </p:nvSpPr>
          <p:spPr bwMode="auto">
            <a:xfrm>
              <a:off x="3696" y="3456"/>
              <a:ext cx="16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b="1" dirty="0">
                  <a:solidFill>
                    <a:srgbClr val="000000"/>
                  </a:solidFill>
                </a:rPr>
                <a:t>3-Dimensional:</a:t>
              </a:r>
              <a:endParaRPr lang="en-US" altLang="en-US" sz="1800" dirty="0">
                <a:solidFill>
                  <a:srgbClr val="000000"/>
                </a:solidFill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Based on chemical graph</a:t>
              </a:r>
            </a:p>
          </p:txBody>
        </p:sp>
        <p:sp>
          <p:nvSpPr>
            <p:cNvPr id="198669" name="Text Box 13"/>
            <p:cNvSpPr txBox="1">
              <a:spLocks noChangeArrowheads="1"/>
            </p:cNvSpPr>
            <p:nvPr/>
          </p:nvSpPr>
          <p:spPr bwMode="auto">
            <a:xfrm>
              <a:off x="3696" y="3916"/>
              <a:ext cx="18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Based on principals of  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</a:rPr>
                <a:t>quantum mechanics</a:t>
              </a:r>
            </a:p>
          </p:txBody>
        </p:sp>
        <p:sp>
          <p:nvSpPr>
            <p:cNvPr id="198670" name="Text Box 14"/>
            <p:cNvSpPr txBox="1">
              <a:spLocks noChangeArrowheads="1"/>
            </p:cNvSpPr>
            <p:nvPr/>
          </p:nvSpPr>
          <p:spPr bwMode="auto">
            <a:xfrm>
              <a:off x="2352" y="4032"/>
              <a:ext cx="8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</a:rPr>
                <a:t>H</a:t>
              </a:r>
              <a:r>
                <a:rPr lang="en-US" altLang="en-US" sz="2400" dirty="0">
                  <a:solidFill>
                    <a:srgbClr val="000000"/>
                  </a:solidFill>
                  <a:latin typeface="Symbol" pitchFamily="18" charset="2"/>
                  <a:sym typeface="Symbol" pitchFamily="18" charset="2"/>
                </a:rPr>
                <a:t></a:t>
              </a:r>
              <a:r>
                <a:rPr lang="en-US" altLang="en-US" sz="2400" dirty="0">
                  <a:solidFill>
                    <a:srgbClr val="000000"/>
                  </a:solidFill>
                </a:rPr>
                <a:t> = E</a:t>
              </a:r>
              <a:r>
                <a:rPr lang="en-US" altLang="en-US" sz="2400" dirty="0">
                  <a:solidFill>
                    <a:srgbClr val="000000"/>
                  </a:solidFill>
                  <a:latin typeface="Symbol" pitchFamily="18" charset="2"/>
                  <a:sym typeface="Symbol" pitchFamily="18" charset="2"/>
                </a:rPr>
                <a:t></a:t>
              </a:r>
            </a:p>
          </p:txBody>
        </p:sp>
        <p:pic>
          <p:nvPicPr>
            <p:cNvPr id="198671" name="Picture 1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" y="960"/>
              <a:ext cx="784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2" name="Picture 1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76"/>
              <a:ext cx="712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3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640"/>
              <a:ext cx="696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8674" name="Picture 1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3504"/>
              <a:ext cx="88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1591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Text Box 2">
            <a:extLst>
              <a:ext uri="{FF2B5EF4-FFF2-40B4-BE49-F238E27FC236}">
                <a16:creationId xmlns:a16="http://schemas.microsoft.com/office/drawing/2014/main" id="{B5155442-F330-45CD-8C66-B388080B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66770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Six Toxicity Assays</a:t>
            </a:r>
          </a:p>
        </p:txBody>
      </p:sp>
      <p:sp>
        <p:nvSpPr>
          <p:cNvPr id="575491" name="Rectangle 3">
            <a:extLst>
              <a:ext uri="{FF2B5EF4-FFF2-40B4-BE49-F238E27FC236}">
                <a16:creationId xmlns:a16="http://schemas.microsoft.com/office/drawing/2014/main" id="{2D6686C1-C6DF-465C-9500-1BDDCECB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466850"/>
            <a:ext cx="514985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MTT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	     (Mitochondrial function)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LDH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   (Membrane integrity)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SH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	     Total cellular thiols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LP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    Lipid peroxidation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ROS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 Reactive oxygen species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CAT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   Catalase activity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5588" name="AutoShape 4">
            <a:extLst>
              <a:ext uri="{FF2B5EF4-FFF2-40B4-BE49-F238E27FC236}">
                <a16:creationId xmlns:a16="http://schemas.microsoft.com/office/drawing/2014/main" id="{13109205-7A53-4F7D-8FB4-F781EDD81D5B}"/>
              </a:ext>
            </a:extLst>
          </p:cNvPr>
          <p:cNvSpPr>
            <a:spLocks/>
          </p:cNvSpPr>
          <p:nvPr/>
        </p:nvSpPr>
        <p:spPr bwMode="auto">
          <a:xfrm>
            <a:off x="5334000" y="1371600"/>
            <a:ext cx="533400" cy="1371600"/>
          </a:xfrm>
          <a:prstGeom prst="rightBrace">
            <a:avLst>
              <a:gd name="adj1" fmla="val 214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5493" name="Text Box 5">
            <a:extLst>
              <a:ext uri="{FF2B5EF4-FFF2-40B4-BE49-F238E27FC236}">
                <a16:creationId xmlns:a16="http://schemas.microsoft.com/office/drawing/2014/main" id="{79C5C072-C71A-4CC0-B316-94E4D66C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288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Cellular viability</a:t>
            </a:r>
          </a:p>
        </p:txBody>
      </p:sp>
    </p:spTree>
    <p:extLst>
      <p:ext uri="{BB962C8B-B14F-4D97-AF65-F5344CB8AC3E}">
        <p14:creationId xmlns:p14="http://schemas.microsoft.com/office/powerpoint/2010/main" val="134647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Text Box 2">
            <a:extLst>
              <a:ext uri="{FF2B5EF4-FFF2-40B4-BE49-F238E27FC236}">
                <a16:creationId xmlns:a16="http://schemas.microsoft.com/office/drawing/2014/main" id="{53A9836A-2D98-44B6-AA3F-8477DEF0B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66770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Ridge Regression Models</a:t>
            </a:r>
          </a:p>
        </p:txBody>
      </p:sp>
      <p:sp>
        <p:nvSpPr>
          <p:cNvPr id="577539" name="Rectangle 3">
            <a:extLst>
              <a:ext uri="{FF2B5EF4-FFF2-40B4-BE49-F238E27FC236}">
                <a16:creationId xmlns:a16="http://schemas.microsoft.com/office/drawing/2014/main" id="{6C0719B8-AF75-45F2-A61A-894D1B35A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49815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TI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	     Topological Indices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MIC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    Map Information Content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SLD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  Spectrum-like Descriptors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SOS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  Subset of spots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0B5F3416-ECFE-400B-889F-5A716DBE9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192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Sets of independent variables for the prediction of cellular toxicity due to halocarbon exposure: </a:t>
            </a: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743C74B5-5A08-4A0E-91D0-30AD06A0F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Chemodescriptors</a:t>
            </a: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545922BF-3ED5-440E-91FC-2F395347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886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Biodescriptors</a:t>
            </a:r>
          </a:p>
        </p:txBody>
      </p:sp>
      <p:sp>
        <p:nvSpPr>
          <p:cNvPr id="196615" name="AutoShape 7">
            <a:extLst>
              <a:ext uri="{FF2B5EF4-FFF2-40B4-BE49-F238E27FC236}">
                <a16:creationId xmlns:a16="http://schemas.microsoft.com/office/drawing/2014/main" id="{39CCC728-FDD7-4F51-83B2-665FDFF35ACC}"/>
              </a:ext>
            </a:extLst>
          </p:cNvPr>
          <p:cNvSpPr>
            <a:spLocks/>
          </p:cNvSpPr>
          <p:nvPr/>
        </p:nvSpPr>
        <p:spPr bwMode="auto">
          <a:xfrm>
            <a:off x="5562600" y="3200400"/>
            <a:ext cx="457200" cy="1905000"/>
          </a:xfrm>
          <a:prstGeom prst="rightBrace">
            <a:avLst>
              <a:gd name="adj1" fmla="val 34722"/>
              <a:gd name="adj2" fmla="val 50000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70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634" name="Object 2">
            <a:extLst>
              <a:ext uri="{FF2B5EF4-FFF2-40B4-BE49-F238E27FC236}">
                <a16:creationId xmlns:a16="http://schemas.microsoft.com/office/drawing/2014/main" id="{D426E239-A7C5-4E5A-953B-580E3AB37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57400"/>
          <a:ext cx="911542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Document" r:id="rId4" imgW="6133957" imgH="2733961" progId="Word.Document.8">
                  <p:embed/>
                </p:oleObj>
              </mc:Choice>
              <mc:Fallback>
                <p:oleObj name="Document" r:id="rId4" imgW="6133957" imgH="2733961" progId="Word.Document.8">
                  <p:embed/>
                  <p:pic>
                    <p:nvPicPr>
                      <p:cNvPr id="197634" name="Object 2">
                        <a:extLst>
                          <a:ext uri="{FF2B5EF4-FFF2-40B4-BE49-F238E27FC236}">
                            <a16:creationId xmlns:a16="http://schemas.microsoft.com/office/drawing/2014/main" id="{D426E239-A7C5-4E5A-953B-580E3AB37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115425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87" name="Text Box 3">
            <a:extLst>
              <a:ext uri="{FF2B5EF4-FFF2-40B4-BE49-F238E27FC236}">
                <a16:creationId xmlns:a16="http://schemas.microsoft.com/office/drawing/2014/main" id="{E5C484C4-EF2D-4735-B8D8-959E75C33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762000"/>
            <a:ext cx="66770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Ridge Regression Results</a:t>
            </a:r>
          </a:p>
        </p:txBody>
      </p:sp>
    </p:spTree>
    <p:extLst>
      <p:ext uri="{BB962C8B-B14F-4D97-AF65-F5344CB8AC3E}">
        <p14:creationId xmlns:p14="http://schemas.microsoft.com/office/powerpoint/2010/main" val="103622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D9280D3F-31FF-4880-B229-EA62C227F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altLang="en-US" sz="3600" dirty="0"/>
              <a:t>Chemo-bioinformatics</a:t>
            </a:r>
            <a:br>
              <a:rPr lang="en-US" altLang="en-US" sz="3600" dirty="0"/>
            </a:br>
            <a:r>
              <a:rPr lang="en-US" altLang="en-US" sz="3600" dirty="0"/>
              <a:t>Guest editorial</a:t>
            </a:r>
            <a:br>
              <a:rPr lang="en-US" altLang="en-US" sz="3600" dirty="0"/>
            </a:br>
            <a:r>
              <a:rPr lang="en-US" altLang="en-US" sz="3600" dirty="0"/>
              <a:t>JCIM, 46, 1, 2006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54E6236-5ED7-46C7-A61C-548BA7B84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3320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   Discrete mathematical chemistry has made important advances in the past twenty five years.  This has been fueled primarily by two factors: a) formulation of new concepts and b) easy access to high speed computers.  Methods developed in this field have found applications in pharmaceutical drug design and hazard assessment of environmental pollutants. </a:t>
            </a:r>
          </a:p>
        </p:txBody>
      </p:sp>
    </p:spTree>
    <p:extLst>
      <p:ext uri="{BB962C8B-B14F-4D97-AF65-F5344CB8AC3E}">
        <p14:creationId xmlns:p14="http://schemas.microsoft.com/office/powerpoint/2010/main" val="1823217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59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Combining chemodescriptors and biodescriptors in quantitative structure-activity relationship modeling, Hawkins, D. M.; Basak, S. C.; Kraker, J. J.; Geiss, K. T.; Witzmann, F. A.  </a:t>
            </a:r>
            <a:r>
              <a:rPr lang="en-US" altLang="en-US" i="1" dirty="0"/>
              <a:t>J. Chem. Inf. Model</a:t>
            </a:r>
            <a:r>
              <a:rPr lang="en-US" altLang="en-US" dirty="0"/>
              <a:t>., 46, 9–16 (2006).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3089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article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“Mathematical biodescriptors of proteomics maps: Background and applications “ SC Basak and BD Gute, Current Opinions in Drug Discovery and Development, 2008, 11(3) pp. 320-326.  </a:t>
            </a:r>
          </a:p>
        </p:txBody>
      </p:sp>
    </p:spTree>
    <p:extLst>
      <p:ext uri="{BB962C8B-B14F-4D97-AF65-F5344CB8AC3E}">
        <p14:creationId xmlns:p14="http://schemas.microsoft.com/office/powerpoint/2010/main" val="39117807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Mathematical Nanotoxicoproteomics</a:t>
            </a:r>
          </a:p>
        </p:txBody>
      </p:sp>
    </p:spTree>
    <p:extLst>
      <p:ext uri="{BB962C8B-B14F-4D97-AF65-F5344CB8AC3E}">
        <p14:creationId xmlns:p14="http://schemas.microsoft.com/office/powerpoint/2010/main" val="2112011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000" dirty="0" err="1"/>
              <a:t>Proteomic</a:t>
            </a:r>
            <a:r>
              <a:rPr lang="sl-SI" sz="2000" dirty="0"/>
              <a:t> </a:t>
            </a:r>
            <a:r>
              <a:rPr lang="sl-SI" sz="2000" dirty="0" err="1"/>
              <a:t>data</a:t>
            </a:r>
            <a:r>
              <a:rPr lang="sl-SI" sz="2000" dirty="0"/>
              <a:t> to </a:t>
            </a:r>
            <a:r>
              <a:rPr lang="sl-SI" sz="2000" dirty="0" err="1"/>
              <a:t>be</a:t>
            </a:r>
            <a:r>
              <a:rPr lang="sl-SI" sz="2000" dirty="0"/>
              <a:t> </a:t>
            </a:r>
            <a:r>
              <a:rPr lang="sl-SI" sz="2000" dirty="0" err="1"/>
              <a:t>analyzed</a:t>
            </a:r>
            <a:r>
              <a:rPr lang="sl-SI" sz="2000" dirty="0"/>
              <a:t>….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We analyzed the proteomics of Caco cells</a:t>
            </a:r>
            <a:r>
              <a:rPr lang="sl-SI" sz="2000" dirty="0"/>
              <a:t> </a:t>
            </a:r>
            <a:r>
              <a:rPr lang="sl-SI" sz="2000" dirty="0" err="1"/>
              <a:t>unexposed</a:t>
            </a:r>
            <a:r>
              <a:rPr lang="sl-SI" sz="2000" dirty="0"/>
              <a:t> (</a:t>
            </a:r>
            <a:r>
              <a:rPr lang="sl-SI" sz="2000" dirty="0" err="1"/>
              <a:t>control</a:t>
            </a:r>
            <a:r>
              <a:rPr lang="sl-SI" sz="2000" dirty="0"/>
              <a:t>) </a:t>
            </a:r>
            <a:r>
              <a:rPr lang="sl-SI" sz="2000" dirty="0" err="1"/>
              <a:t>and</a:t>
            </a:r>
            <a:r>
              <a:rPr lang="en-US" sz="2000" dirty="0"/>
              <a:t> exposed for</a:t>
            </a:r>
            <a:r>
              <a:rPr lang="sl-SI" sz="2000" dirty="0"/>
              <a:t>:</a:t>
            </a:r>
            <a:r>
              <a:rPr lang="en-US" sz="2000" dirty="0"/>
              <a:t>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multi-walled carbon nanotubes (MWCNT)</a:t>
            </a:r>
            <a:r>
              <a:rPr lang="pt-BR" sz="2000" dirty="0"/>
              <a:t> 3 h 10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multi-walled carbon nanotubes (MWCNT)</a:t>
            </a:r>
            <a:r>
              <a:rPr lang="pt-BR" sz="2000" dirty="0"/>
              <a:t> 3 h 100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multi-walled carbon nanotubes (MWCNT)</a:t>
            </a:r>
            <a:r>
              <a:rPr lang="pt-BR" sz="2000" dirty="0"/>
              <a:t> 24 h 10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multi-walled carbon nanotubes (MWCNT)</a:t>
            </a:r>
            <a:r>
              <a:rPr lang="pt-BR" sz="2000" dirty="0"/>
              <a:t> 24 h 100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TiO</a:t>
            </a:r>
            <a:r>
              <a:rPr lang="en-US" sz="2000" baseline="-25000" dirty="0"/>
              <a:t>2</a:t>
            </a:r>
            <a:r>
              <a:rPr lang="en-US" sz="2000" dirty="0"/>
              <a:t> nanobelts (TiO</a:t>
            </a:r>
            <a:r>
              <a:rPr lang="en-US" sz="2000" baseline="-25000" dirty="0"/>
              <a:t>2</a:t>
            </a:r>
            <a:r>
              <a:rPr lang="en-US" sz="2000" dirty="0"/>
              <a:t>-NB)</a:t>
            </a:r>
            <a:r>
              <a:rPr lang="pt-BR" sz="2000" dirty="0"/>
              <a:t> 3 h 10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TiO</a:t>
            </a:r>
            <a:r>
              <a:rPr lang="en-US" sz="2000" baseline="-25000" dirty="0"/>
              <a:t>2</a:t>
            </a:r>
            <a:r>
              <a:rPr lang="en-US" sz="2000" dirty="0"/>
              <a:t> nanobelts (TiO</a:t>
            </a:r>
            <a:r>
              <a:rPr lang="en-US" sz="2000" baseline="-25000" dirty="0"/>
              <a:t>2</a:t>
            </a:r>
            <a:r>
              <a:rPr lang="en-US" sz="2000" dirty="0"/>
              <a:t>-NB)</a:t>
            </a:r>
            <a:r>
              <a:rPr lang="pt-BR" sz="2000" dirty="0"/>
              <a:t> 3 h 100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 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TiO</a:t>
            </a:r>
            <a:r>
              <a:rPr lang="en-US" sz="2000" baseline="-25000" dirty="0"/>
              <a:t>2</a:t>
            </a:r>
            <a:r>
              <a:rPr lang="en-US" sz="2000" dirty="0"/>
              <a:t> nanobelts (TiO</a:t>
            </a:r>
            <a:r>
              <a:rPr lang="en-US" sz="2000" baseline="-25000" dirty="0"/>
              <a:t>2</a:t>
            </a:r>
            <a:r>
              <a:rPr lang="en-US" sz="2000" dirty="0"/>
              <a:t>-NB)</a:t>
            </a:r>
            <a:r>
              <a:rPr lang="pt-BR" sz="2000" dirty="0"/>
              <a:t> 24 h 10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g, </a:t>
            </a:r>
            <a:endParaRPr lang="sl-SI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TiO</a:t>
            </a:r>
            <a:r>
              <a:rPr lang="en-US" sz="2000" baseline="-25000" dirty="0"/>
              <a:t>2</a:t>
            </a:r>
            <a:r>
              <a:rPr lang="en-US" sz="2000" dirty="0"/>
              <a:t> nanobelts (TiO</a:t>
            </a:r>
            <a:r>
              <a:rPr lang="en-US" sz="2000" baseline="-25000" dirty="0"/>
              <a:t>2</a:t>
            </a:r>
            <a:r>
              <a:rPr lang="en-US" sz="2000" dirty="0"/>
              <a:t>-NB)</a:t>
            </a:r>
            <a:r>
              <a:rPr lang="pt-BR" sz="2000" dirty="0"/>
              <a:t> 24 h 100 </a:t>
            </a:r>
            <a:r>
              <a:rPr lang="sl-SI" sz="2000" dirty="0">
                <a:latin typeface="Symbol" panose="05050102010706020507" pitchFamily="18" charset="2"/>
              </a:rPr>
              <a:t>m</a:t>
            </a:r>
            <a:r>
              <a:rPr lang="pt-BR" sz="2000" dirty="0"/>
              <a:t>g</a:t>
            </a:r>
            <a:r>
              <a:rPr lang="sl-SI" sz="2000" dirty="0"/>
              <a:t>.</a:t>
            </a:r>
          </a:p>
          <a:p>
            <a:pPr marL="0" indent="0">
              <a:buNone/>
            </a:pPr>
            <a:endParaRPr lang="sl-SI" sz="2000" dirty="0"/>
          </a:p>
          <a:p>
            <a:pPr marL="0" indent="0">
              <a:buNone/>
            </a:pPr>
            <a:r>
              <a:rPr lang="sl-SI" sz="3600" b="1" i="1" dirty="0"/>
              <a:t>In e</a:t>
            </a:r>
            <a:r>
              <a:rPr lang="en-US" sz="3600" b="1" i="1" dirty="0"/>
              <a:t>ach</a:t>
            </a:r>
            <a:r>
              <a:rPr lang="sl-SI" sz="3600" b="1" i="1" dirty="0"/>
              <a:t> measurement</a:t>
            </a:r>
            <a:r>
              <a:rPr lang="en-US" sz="3600" b="1" i="1" dirty="0"/>
              <a:t>,</a:t>
            </a:r>
            <a:r>
              <a:rPr lang="sl-SI" sz="3600" b="1" i="1" dirty="0"/>
              <a:t> 3000 to 3300 proteins were identified.</a:t>
            </a:r>
          </a:p>
          <a:p>
            <a:pPr marL="0" indent="0">
              <a:buNone/>
            </a:pP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1944345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sz="2400" dirty="0" err="1"/>
              <a:t>Similarity</a:t>
            </a:r>
            <a:r>
              <a:rPr lang="sl-SI" sz="2400" dirty="0"/>
              <a:t> </a:t>
            </a:r>
            <a:r>
              <a:rPr lang="sl-SI" sz="2400" dirty="0" err="1"/>
              <a:t>index</a:t>
            </a:r>
            <a:r>
              <a:rPr lang="sl-SI" sz="2400" dirty="0"/>
              <a:t> as a </a:t>
            </a:r>
            <a:r>
              <a:rPr lang="sl-SI" sz="2400" dirty="0" err="1"/>
              <a:t>measure</a:t>
            </a:r>
            <a:r>
              <a:rPr lang="sl-SI" sz="2400" dirty="0"/>
              <a:t> </a:t>
            </a:r>
            <a:r>
              <a:rPr lang="sl-SI" sz="2400" dirty="0" err="1"/>
              <a:t>of</a:t>
            </a:r>
            <a:r>
              <a:rPr lang="sl-SI" sz="2400" dirty="0"/>
              <a:t> </a:t>
            </a:r>
            <a:r>
              <a:rPr lang="sl-SI" sz="2400" dirty="0" err="1"/>
              <a:t>ratio</a:t>
            </a:r>
            <a:r>
              <a:rPr lang="sl-SI" sz="2400" dirty="0"/>
              <a:t> </a:t>
            </a:r>
            <a:r>
              <a:rPr lang="sl-SI" sz="2400" dirty="0" err="1"/>
              <a:t>between</a:t>
            </a:r>
            <a:r>
              <a:rPr lang="sl-SI" sz="2400" dirty="0"/>
              <a:t> </a:t>
            </a:r>
            <a:r>
              <a:rPr lang="sl-SI" sz="2400" dirty="0" err="1"/>
              <a:t>untreated</a:t>
            </a:r>
            <a:r>
              <a:rPr lang="sl-SI" sz="2400" dirty="0"/>
              <a:t> </a:t>
            </a:r>
            <a:r>
              <a:rPr lang="sl-SI" sz="2400" dirty="0" err="1"/>
              <a:t>and</a:t>
            </a:r>
            <a:r>
              <a:rPr lang="sl-SI" sz="2400" dirty="0"/>
              <a:t> </a:t>
            </a:r>
            <a:r>
              <a:rPr lang="sl-SI" sz="2400" dirty="0" err="1"/>
              <a:t>treated</a:t>
            </a:r>
            <a:r>
              <a:rPr lang="sl-SI" sz="2400" dirty="0"/>
              <a:t> </a:t>
            </a:r>
            <a:r>
              <a:rPr lang="sl-SI" sz="2400" dirty="0" err="1"/>
              <a:t>cells</a:t>
            </a:r>
            <a:r>
              <a:rPr lang="sl-SI" sz="2400" dirty="0"/>
              <a:t>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l-SI" sz="2000" dirty="0"/>
              <a:t>T</a:t>
            </a:r>
            <a:r>
              <a:rPr lang="en-US" sz="2000" dirty="0"/>
              <a:t>he ratios between protein abundances of control and treated samples</a:t>
            </a:r>
            <a:r>
              <a:rPr lang="sl-SI" sz="2000" dirty="0"/>
              <a:t> is </a:t>
            </a:r>
            <a:r>
              <a:rPr lang="sl-SI" sz="2000" dirty="0" err="1"/>
              <a:t>expressed</a:t>
            </a:r>
            <a:r>
              <a:rPr lang="sl-SI" sz="2000" dirty="0"/>
              <a:t> </a:t>
            </a:r>
            <a:r>
              <a:rPr lang="sl-SI" sz="2000" dirty="0" err="1"/>
              <a:t>with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index</a:t>
            </a:r>
            <a:r>
              <a:rPr lang="en-US" sz="2000" dirty="0"/>
              <a:t>. </a:t>
            </a:r>
            <a:endParaRPr lang="sl-SI" sz="2000" dirty="0"/>
          </a:p>
          <a:p>
            <a:pPr marL="0" indent="0">
              <a:buNone/>
            </a:pPr>
            <a:r>
              <a:rPr lang="en-US" sz="2000" dirty="0"/>
              <a:t>We denote two measurements by a (control) and b (treated). T</a:t>
            </a:r>
            <a:r>
              <a:rPr lang="sl-SI" sz="2000" dirty="0" err="1"/>
              <a:t>he</a:t>
            </a:r>
            <a:r>
              <a:rPr lang="sl-SI" sz="2000" dirty="0"/>
              <a:t> </a:t>
            </a:r>
            <a:r>
              <a:rPr lang="sl-SI" sz="2000" dirty="0" err="1"/>
              <a:t>similarity</a:t>
            </a:r>
            <a:r>
              <a:rPr lang="sl-SI" sz="2000" dirty="0"/>
              <a:t> </a:t>
            </a:r>
            <a:r>
              <a:rPr lang="sl-SI" sz="2000" dirty="0" err="1"/>
              <a:t>index</a:t>
            </a:r>
            <a:r>
              <a:rPr lang="sl-SI" sz="2000" dirty="0"/>
              <a:t> is </a:t>
            </a:r>
            <a:r>
              <a:rPr lang="sl-SI" sz="2000" dirty="0" err="1"/>
              <a:t>defined</a:t>
            </a:r>
            <a:r>
              <a:rPr lang="sl-SI" sz="2000" dirty="0"/>
              <a:t> as</a:t>
            </a:r>
            <a:r>
              <a:rPr lang="en-US" sz="2000" dirty="0"/>
              <a:t>: </a:t>
            </a:r>
            <a:endParaRPr lang="sl-SI" sz="2000" dirty="0"/>
          </a:p>
          <a:p>
            <a:pPr marL="0" indent="0">
              <a:buNone/>
            </a:pPr>
            <a:endParaRPr lang="sl-SI" sz="2000" dirty="0"/>
          </a:p>
          <a:p>
            <a:pPr marL="0" indent="0">
              <a:buNone/>
            </a:pPr>
            <a:endParaRPr lang="sl-SI" sz="2000" dirty="0"/>
          </a:p>
          <a:p>
            <a:pPr marL="0" indent="0">
              <a:buNone/>
            </a:pPr>
            <a:endParaRPr lang="sl-SI" sz="2000" dirty="0"/>
          </a:p>
          <a:p>
            <a:pPr marL="0" indent="0">
              <a:buNone/>
            </a:pPr>
            <a:r>
              <a:rPr lang="en-US" sz="2000" dirty="0"/>
              <a:t>Here, N is the number of proteins considered,   and   are intensities (abundances) of i-th protein and  the maximal value of both intensities. </a:t>
            </a:r>
            <a:r>
              <a:rPr lang="sl-SI" sz="2000" dirty="0"/>
              <a:t>S</a:t>
            </a:r>
            <a:r>
              <a:rPr lang="en-US" sz="2000" dirty="0"/>
              <a:t>ome </a:t>
            </a:r>
            <a:r>
              <a:rPr lang="sl-SI" sz="2000" dirty="0" err="1"/>
              <a:t>of</a:t>
            </a:r>
            <a:r>
              <a:rPr lang="sl-SI" sz="2000" dirty="0"/>
              <a:t> </a:t>
            </a:r>
            <a:r>
              <a:rPr lang="sl-SI" sz="2000" dirty="0" err="1"/>
              <a:t>its</a:t>
            </a:r>
            <a:r>
              <a:rPr lang="sl-SI" sz="2000" dirty="0"/>
              <a:t> </a:t>
            </a:r>
            <a:r>
              <a:rPr lang="en-US" sz="2000" dirty="0"/>
              <a:t>properties are straightforward.</a:t>
            </a:r>
          </a:p>
          <a:p>
            <a:pPr marL="0" indent="0">
              <a:buNone/>
            </a:pPr>
            <a:r>
              <a:rPr lang="en-US" sz="2000" dirty="0"/>
              <a:t>1.	If protein abundances do not change the similarity index is equal 1.</a:t>
            </a:r>
          </a:p>
          <a:p>
            <a:pPr marL="0" indent="0">
              <a:buNone/>
            </a:pPr>
            <a:r>
              <a:rPr lang="en-US" sz="2000" dirty="0"/>
              <a:t>2.	 </a:t>
            </a:r>
            <a:r>
              <a:rPr lang="sl-SI" sz="2000" dirty="0"/>
              <a:t>s </a:t>
            </a:r>
            <a:r>
              <a:rPr lang="sl-SI" sz="2000" baseline="30000" dirty="0"/>
              <a:t>A,B</a:t>
            </a:r>
            <a:r>
              <a:rPr lang="sl-SI" sz="2000" dirty="0"/>
              <a:t> = s </a:t>
            </a:r>
            <a:r>
              <a:rPr lang="sl-SI" sz="2000" baseline="30000" dirty="0"/>
              <a:t>B,A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3.	If all reported proteins are different the similarity index is zero.</a:t>
            </a:r>
          </a:p>
          <a:p>
            <a:pPr marL="0" indent="0">
              <a:buNone/>
            </a:pPr>
            <a:r>
              <a:rPr lang="en-US" sz="2000" dirty="0"/>
              <a:t>4.	It measures the changes in abundance and each individual spot and it is not sensitive on sign of difference.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780928"/>
            <a:ext cx="2865437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0403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8100392" cy="511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4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ext Box 2"/>
          <p:cNvSpPr txBox="1">
            <a:spLocks noChangeArrowheads="1"/>
          </p:cNvSpPr>
          <p:nvPr/>
        </p:nvSpPr>
        <p:spPr bwMode="auto">
          <a:xfrm>
            <a:off x="914400" y="2133600"/>
            <a:ext cx="723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Characterization of Molecular Structure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30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FFC4-E386-49CC-AD85-3AA71E2B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PCA: Short term and long term TiO2 and MWCNT treatment of Caco cells: Vracko, Basak &amp; Witzmann, CCADD, in press.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94D831-0A18-4431-9858-187007659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68" y="1600200"/>
            <a:ext cx="490646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4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/>
              <a:t>Nano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1) Basak, S.C.; Vracko, M.; Witzmann, F.A. Mathematical nanotoxicoproteomics: Quantitative characterization of effects of </a:t>
            </a:r>
            <a:r>
              <a:rPr lang="en-US" sz="2800" b="1" i="1" dirty="0"/>
              <a:t>multi-walled carbon nanotubes (MWCNT</a:t>
            </a:r>
            <a:r>
              <a:rPr lang="en-US" sz="2400" dirty="0"/>
              <a:t>) and </a:t>
            </a:r>
            <a:r>
              <a:rPr lang="en-US" sz="3600" b="1" i="1" dirty="0"/>
              <a:t>TiO2 nanobelts (TiO2-NB) </a:t>
            </a:r>
            <a:r>
              <a:rPr lang="en-US" sz="2400" dirty="0"/>
              <a:t>on protein expression patterns in human intestinal cells. Curr. Comput. Aided Drug Des., 2016,</a:t>
            </a:r>
          </a:p>
          <a:p>
            <a:pPr marL="0" indent="0">
              <a:buNone/>
            </a:pPr>
            <a:r>
              <a:rPr lang="en-US" sz="2400" dirty="0"/>
              <a:t>12(4), 259-264.</a:t>
            </a:r>
          </a:p>
          <a:p>
            <a:pPr marL="0" indent="0">
              <a:buNone/>
            </a:pPr>
            <a:r>
              <a:rPr lang="en-US" sz="2400" dirty="0"/>
              <a:t>2) Basak, S.C.; Vracko, M.; Witzmann, F.A A Possible Chemo-biodescriptor Framework for the Prediction of Toxicity of Nanosubstances: An Integrated Computational Approach, Current Computer-Aided Drug Design, 2017, Vol. 13, 1</a:t>
            </a:r>
          </a:p>
        </p:txBody>
      </p:sp>
    </p:spTree>
    <p:extLst>
      <p:ext uri="{BB962C8B-B14F-4D97-AF65-F5344CB8AC3E}">
        <p14:creationId xmlns:p14="http://schemas.microsoft.com/office/powerpoint/2010/main" val="1598681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D55F-4087-4F2C-A1A8-DA7E135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90801"/>
            <a:ext cx="7772400" cy="1219200"/>
          </a:xfrm>
        </p:spPr>
        <p:txBody>
          <a:bodyPr/>
          <a:lstStyle/>
          <a:p>
            <a:r>
              <a:rPr lang="en-US" dirty="0"/>
              <a:t>DNA/ RNA Sequence descriptors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E2C96-C91D-426E-BA15-25AE6A2D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13" y="-1600200"/>
            <a:ext cx="7772400" cy="37211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04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219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Nandy plot for DNA Sequence:</a:t>
            </a:r>
            <a:br>
              <a:rPr lang="en-US" dirty="0"/>
            </a:br>
            <a:r>
              <a:rPr lang="en-US" dirty="0"/>
              <a:t>ATGGTGCACC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385" y="2667000"/>
            <a:ext cx="310922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8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Base	Co-ordinates	Center of mass		gr</a:t>
            </a:r>
          </a:p>
          <a:p>
            <a:r>
              <a:rPr lang="en-US" dirty="0"/>
              <a:t>	X	Y	µx	µy	</a:t>
            </a:r>
          </a:p>
          <a:p>
            <a:r>
              <a:rPr lang="en-US" dirty="0"/>
              <a:t>A	-1	0			</a:t>
            </a:r>
          </a:p>
          <a:p>
            <a:r>
              <a:rPr lang="en-US" dirty="0"/>
              <a:t>T	-1	-1			</a:t>
            </a:r>
          </a:p>
          <a:p>
            <a:r>
              <a:rPr lang="en-US" dirty="0"/>
              <a:t>G	0	-1			</a:t>
            </a:r>
          </a:p>
          <a:p>
            <a:r>
              <a:rPr lang="en-US" dirty="0"/>
              <a:t>G	1	-1			</a:t>
            </a:r>
          </a:p>
          <a:p>
            <a:r>
              <a:rPr lang="en-US" dirty="0"/>
              <a:t>T	1	-2	0.7	-0.8		3.3615</a:t>
            </a:r>
          </a:p>
          <a:p>
            <a:r>
              <a:rPr lang="en-US" dirty="0"/>
              <a:t>G	2	-2			</a:t>
            </a:r>
          </a:p>
          <a:p>
            <a:r>
              <a:rPr lang="en-US" dirty="0"/>
              <a:t>C	2	-1			</a:t>
            </a:r>
          </a:p>
          <a:p>
            <a:r>
              <a:rPr lang="en-US" dirty="0"/>
              <a:t>A	1	-1			</a:t>
            </a:r>
          </a:p>
          <a:p>
            <a:r>
              <a:rPr lang="en-US" dirty="0"/>
              <a:t>C	1	0			</a:t>
            </a:r>
          </a:p>
          <a:p>
            <a:r>
              <a:rPr lang="en-US" dirty="0"/>
              <a:t>C	1	1			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8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Formulas for Descriptors in 2D Graphical Representations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838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DNA Descriptors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 l="12079" t="39757" r="10744" b="12496"/>
          <a:stretch>
            <a:fillRect/>
          </a:stretch>
        </p:blipFill>
        <p:spPr bwMode="auto">
          <a:xfrm>
            <a:off x="838200" y="1371600"/>
            <a:ext cx="67056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8558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ChangeShapeType="1"/>
          </p:cNvSpPr>
          <p:nvPr/>
        </p:nvSpPr>
        <p:spPr bwMode="auto">
          <a:xfrm>
            <a:off x="4572000" y="1219200"/>
            <a:ext cx="1588" cy="5556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1" name="AutoShape 1"/>
          <p:cNvSpPr>
            <a:spLocks noChangeShapeType="1"/>
          </p:cNvSpPr>
          <p:nvPr/>
        </p:nvSpPr>
        <p:spPr bwMode="auto">
          <a:xfrm>
            <a:off x="4572000" y="2057400"/>
            <a:ext cx="1587" cy="5556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3946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itchFamily="34" charset="0"/>
                <a:cs typeface="Times New Roman" pitchFamily="18" charset="0"/>
              </a:rPr>
              <a:t>Graphical Abstract for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itchFamily="34" charset="0"/>
                <a:cs typeface="Times New Roman" pitchFamily="18" charset="0"/>
              </a:rPr>
              <a:t>“Intercorrelation of major DNA/RNA sequence descriptors - A preliminary study”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1721823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itchFamily="34" charset="0"/>
                <a:cs typeface="Times New Roman" pitchFamily="18" charset="0"/>
              </a:rPr>
              <a:t>Calculate 7 types of numerical descriptors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563498"/>
            <a:ext cx="91439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itchFamily="34" charset="0"/>
                <a:cs typeface="Times New Roman" pitchFamily="18" charset="0"/>
              </a:rPr>
              <a:t>Carry out Intercorrelation and Principal Component analysis of data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38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itchFamily="34" charset="0"/>
                <a:cs typeface="Times New Roman" pitchFamily="18" charset="0"/>
              </a:rPr>
              <a:t>Start with Nucleic Acid Sequences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7" descr="Fig.10.jpg"/>
          <p:cNvPicPr/>
          <p:nvPr/>
        </p:nvPicPr>
        <p:blipFill>
          <a:blip r:embed="rId2" cstate="print"/>
          <a:srcRect t="15064" b="12179"/>
          <a:stretch>
            <a:fillRect/>
          </a:stretch>
        </p:blipFill>
        <p:spPr>
          <a:xfrm>
            <a:off x="2895600" y="2971800"/>
            <a:ext cx="3429000" cy="220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867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Sequence characterization using selected descriptors and PCs.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utoShape 1"/>
          <p:cNvSpPr>
            <a:spLocks noChangeShapeType="1"/>
          </p:cNvSpPr>
          <p:nvPr/>
        </p:nvSpPr>
        <p:spPr bwMode="auto">
          <a:xfrm>
            <a:off x="4572000" y="5257800"/>
            <a:ext cx="1587" cy="555625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200" y="838200"/>
            <a:ext cx="7315200" cy="541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386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838200" y="2209800"/>
          <a:ext cx="7162799" cy="1349502"/>
        </p:xfrm>
        <a:graphic>
          <a:graphicData uri="http://schemas.openxmlformats.org/drawingml/2006/table">
            <a:tbl>
              <a:tblPr/>
              <a:tblGrid>
                <a:gridCol w="154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8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2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4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4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Nandy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Randic3D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Polar Plot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WangZhang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SongTang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Randic2D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Yau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Nandy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0.7017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0.0615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0.6804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0.6806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0.7114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Randic3D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0.7776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0.0559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0.7574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0.7576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0.7865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Polar Plot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0.2898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0.9995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0.9995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0.9997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WangZhang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0.2998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0.2993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0.2835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SongTang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0.9988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Times New Roman"/>
                          <a:cs typeface="Times New Roman"/>
                        </a:rPr>
                        <a:t>Randic2D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u="sng" dirty="0">
                          <a:latin typeface="Calibri"/>
                          <a:ea typeface="Times New Roman"/>
                          <a:cs typeface="Times New Roman"/>
                        </a:rPr>
                        <a:t>0.9988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762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 5: Correlations between different methods for all descriptors of 34 sequences of various globin genes together. Strong correlations are in bold font and underlined.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0386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 correlation between Nandy (2D) and Randic 3D – Note that the three 2D graphs are 2D projections of Randic 3D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 correlation between Yau and Randic 2D is counter-intuitive – Yau model opens wide with increasing bases, Randic 2D runs within parallel 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Song and Tang and WangZhang are complex and do not correlate well with other models – probably encodes non-redundant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3563883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578" name="Picture 2" descr="C:\Users\sbasak\Documents\RES\Editorship\E-book Bentham by SB\Bentham-SB Talk\Final Ebook To DO Basak\eBook Cover Design\Cover 9-3-201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193" y="1981200"/>
            <a:ext cx="3179619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57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0000"/>
                </a:solidFill>
                <a:latin typeface="Arial" charset="0"/>
              </a:rPr>
              <a:t>Integrated QSAR (I-QSAR)</a:t>
            </a:r>
            <a:endParaRPr lang="en-US" altLang="en-US" sz="3200" dirty="0">
              <a:solidFill>
                <a:srgbClr val="000000"/>
              </a:solidFill>
            </a:endParaRPr>
          </a:p>
        </p:txBody>
      </p:sp>
      <p:grpSp>
        <p:nvGrpSpPr>
          <p:cNvPr id="91139" name="Group 3"/>
          <p:cNvGrpSpPr>
            <a:grpSpLocks/>
          </p:cNvGrpSpPr>
          <p:nvPr/>
        </p:nvGrpSpPr>
        <p:grpSpPr bwMode="auto">
          <a:xfrm>
            <a:off x="304800" y="2590800"/>
            <a:ext cx="5029200" cy="838200"/>
            <a:chOff x="624" y="2784"/>
            <a:chExt cx="2688" cy="720"/>
          </a:xfrm>
        </p:grpSpPr>
        <p:grpSp>
          <p:nvGrpSpPr>
            <p:cNvPr id="91152" name="Group 4"/>
            <p:cNvGrpSpPr>
              <a:grpSpLocks/>
            </p:cNvGrpSpPr>
            <p:nvPr/>
          </p:nvGrpSpPr>
          <p:grpSpPr bwMode="auto">
            <a:xfrm>
              <a:off x="624" y="2784"/>
              <a:ext cx="2688" cy="720"/>
              <a:chOff x="624" y="2784"/>
              <a:chExt cx="2688" cy="720"/>
            </a:xfrm>
          </p:grpSpPr>
          <p:sp>
            <p:nvSpPr>
              <p:cNvPr id="91157" name="Rectangle 5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67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58" name="Rectangle 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67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59" name="Rectangle 7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67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60" name="Rectangle 8"/>
              <p:cNvSpPr>
                <a:spLocks noChangeArrowheads="1"/>
              </p:cNvSpPr>
              <p:nvPr/>
            </p:nvSpPr>
            <p:spPr bwMode="auto">
              <a:xfrm>
                <a:off x="2640" y="2784"/>
                <a:ext cx="672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1153" name="Text Box 9"/>
            <p:cNvSpPr txBox="1">
              <a:spLocks noChangeArrowheads="1"/>
            </p:cNvSpPr>
            <p:nvPr/>
          </p:nvSpPr>
          <p:spPr bwMode="auto">
            <a:xfrm>
              <a:off x="768" y="2976"/>
              <a:ext cx="30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charset="0"/>
                </a:rPr>
                <a:t>TS</a:t>
              </a:r>
              <a:endParaRPr lang="en-US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1154" name="Text Box 10"/>
            <p:cNvSpPr txBox="1">
              <a:spLocks noChangeArrowheads="1"/>
            </p:cNvSpPr>
            <p:nvPr/>
          </p:nvSpPr>
          <p:spPr bwMode="auto">
            <a:xfrm>
              <a:off x="1440" y="2976"/>
              <a:ext cx="318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charset="0"/>
                </a:rPr>
                <a:t>TC</a:t>
              </a:r>
            </a:p>
          </p:txBody>
        </p:sp>
        <p:sp>
          <p:nvSpPr>
            <p:cNvPr id="91155" name="Text Box 11"/>
            <p:cNvSpPr txBox="1">
              <a:spLocks noChangeArrowheads="1"/>
            </p:cNvSpPr>
            <p:nvPr/>
          </p:nvSpPr>
          <p:spPr bwMode="auto">
            <a:xfrm>
              <a:off x="2064" y="2976"/>
              <a:ext cx="410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charset="0"/>
                </a:rPr>
                <a:t>Geo</a:t>
              </a:r>
            </a:p>
          </p:txBody>
        </p:sp>
        <p:sp>
          <p:nvSpPr>
            <p:cNvPr id="91156" name="Text Box 12"/>
            <p:cNvSpPr txBox="1">
              <a:spLocks noChangeArrowheads="1"/>
            </p:cNvSpPr>
            <p:nvPr/>
          </p:nvSpPr>
          <p:spPr bwMode="auto">
            <a:xfrm>
              <a:off x="2784" y="2976"/>
              <a:ext cx="345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charset="0"/>
                </a:rPr>
                <a:t>QC</a:t>
              </a:r>
            </a:p>
          </p:txBody>
        </p:sp>
      </p:grpSp>
      <p:sp>
        <p:nvSpPr>
          <p:cNvPr id="91140" name="Text Box 13"/>
          <p:cNvSpPr txBox="1">
            <a:spLocks noChangeArrowheads="1"/>
          </p:cNvSpPr>
          <p:nvPr/>
        </p:nvSpPr>
        <p:spPr bwMode="auto">
          <a:xfrm rot="-5400000">
            <a:off x="2667640" y="3416402"/>
            <a:ext cx="492443" cy="234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Chemoinformatics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41" name="Text Box 14"/>
          <p:cNvSpPr txBox="1">
            <a:spLocks noChangeArrowheads="1"/>
          </p:cNvSpPr>
          <p:nvPr/>
        </p:nvSpPr>
        <p:spPr bwMode="auto">
          <a:xfrm>
            <a:off x="6629405" y="4419601"/>
            <a:ext cx="19784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Arial" charset="0"/>
              </a:rPr>
              <a:t>Bioinformatics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42" name="Text Box 15"/>
          <p:cNvSpPr txBox="1">
            <a:spLocks noChangeArrowheads="1"/>
          </p:cNvSpPr>
          <p:nvPr/>
        </p:nvSpPr>
        <p:spPr bwMode="auto">
          <a:xfrm>
            <a:off x="6399217" y="2057402"/>
            <a:ext cx="2461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DNA Descriptors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43" name="Text Box 16"/>
          <p:cNvSpPr txBox="1">
            <a:spLocks noChangeArrowheads="1"/>
          </p:cNvSpPr>
          <p:nvPr/>
        </p:nvSpPr>
        <p:spPr bwMode="auto">
          <a:xfrm>
            <a:off x="6400800" y="2778128"/>
            <a:ext cx="2547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Gene Expression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44" name="Text Box 17"/>
          <p:cNvSpPr txBox="1">
            <a:spLocks noChangeArrowheads="1"/>
          </p:cNvSpPr>
          <p:nvPr/>
        </p:nvSpPr>
        <p:spPr bwMode="auto">
          <a:xfrm>
            <a:off x="6399213" y="3505202"/>
            <a:ext cx="1725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charset="0"/>
              </a:rPr>
              <a:t>Proteomics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45" name="Text Box 18"/>
          <p:cNvSpPr txBox="1">
            <a:spLocks noChangeArrowheads="1"/>
          </p:cNvSpPr>
          <p:nvPr/>
        </p:nvSpPr>
        <p:spPr bwMode="auto">
          <a:xfrm>
            <a:off x="4800600" y="5562602"/>
            <a:ext cx="12618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Arial" charset="0"/>
              </a:rPr>
              <a:t>I-QSAR</a:t>
            </a:r>
            <a:endParaRPr lang="en-US" altLang="en-US" dirty="0">
              <a:solidFill>
                <a:srgbClr val="000000"/>
              </a:solidFill>
            </a:endParaRPr>
          </a:p>
        </p:txBody>
      </p:sp>
      <p:cxnSp>
        <p:nvCxnSpPr>
          <p:cNvPr id="91146" name="AutoShape 19"/>
          <p:cNvCxnSpPr>
            <a:cxnSpLocks noChangeShapeType="1"/>
            <a:stCxn id="91160" idx="3"/>
            <a:endCxn id="91143" idx="1"/>
          </p:cNvCxnSpPr>
          <p:nvPr/>
        </p:nvCxnSpPr>
        <p:spPr bwMode="auto">
          <a:xfrm flipV="1">
            <a:off x="5334000" y="3008961"/>
            <a:ext cx="1066800" cy="93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7" name="AutoShape 20"/>
          <p:cNvCxnSpPr>
            <a:cxnSpLocks noChangeShapeType="1"/>
            <a:stCxn id="91160" idx="3"/>
            <a:endCxn id="91142" idx="1"/>
          </p:cNvCxnSpPr>
          <p:nvPr/>
        </p:nvCxnSpPr>
        <p:spPr bwMode="auto">
          <a:xfrm flipV="1">
            <a:off x="5334000" y="2288235"/>
            <a:ext cx="1065217" cy="72166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8" name="AutoShape 21"/>
          <p:cNvCxnSpPr>
            <a:cxnSpLocks noChangeShapeType="1"/>
            <a:stCxn id="91160" idx="3"/>
            <a:endCxn id="91144" idx="1"/>
          </p:cNvCxnSpPr>
          <p:nvPr/>
        </p:nvCxnSpPr>
        <p:spPr bwMode="auto">
          <a:xfrm>
            <a:off x="5334000" y="3009900"/>
            <a:ext cx="1065213" cy="72613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49" name="AutoShape 22"/>
          <p:cNvSpPr>
            <a:spLocks/>
          </p:cNvSpPr>
          <p:nvPr/>
        </p:nvSpPr>
        <p:spPr bwMode="auto">
          <a:xfrm rot="-5355430">
            <a:off x="2609850" y="1428750"/>
            <a:ext cx="495300" cy="4953000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50" name="AutoShape 23"/>
          <p:cNvSpPr>
            <a:spLocks/>
          </p:cNvSpPr>
          <p:nvPr/>
        </p:nvSpPr>
        <p:spPr bwMode="auto">
          <a:xfrm rot="-5400000">
            <a:off x="7429500" y="2781300"/>
            <a:ext cx="304800" cy="2667000"/>
          </a:xfrm>
          <a:prstGeom prst="leftBrace">
            <a:avLst>
              <a:gd name="adj1" fmla="val 7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1151" name="AutoShape 24"/>
          <p:cNvSpPr>
            <a:spLocks/>
          </p:cNvSpPr>
          <p:nvPr/>
        </p:nvSpPr>
        <p:spPr bwMode="auto">
          <a:xfrm rot="-5379366">
            <a:off x="5221292" y="3465513"/>
            <a:ext cx="454025" cy="3429000"/>
          </a:xfrm>
          <a:prstGeom prst="leftBrace">
            <a:avLst>
              <a:gd name="adj1" fmla="val 629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72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98" name="Group 2"/>
          <p:cNvGrpSpPr>
            <a:grpSpLocks/>
          </p:cNvGrpSpPr>
          <p:nvPr/>
        </p:nvGrpSpPr>
        <p:grpSpPr bwMode="auto">
          <a:xfrm>
            <a:off x="304800" y="152400"/>
            <a:ext cx="8610600" cy="5105400"/>
            <a:chOff x="144" y="480"/>
            <a:chExt cx="5424" cy="3216"/>
          </a:xfrm>
        </p:grpSpPr>
        <p:sp>
          <p:nvSpPr>
            <p:cNvPr id="208901" name="AutoShape 3"/>
            <p:cNvSpPr>
              <a:spLocks noChangeArrowheads="1"/>
            </p:cNvSpPr>
            <p:nvPr/>
          </p:nvSpPr>
          <p:spPr bwMode="auto">
            <a:xfrm>
              <a:off x="144" y="480"/>
              <a:ext cx="5424" cy="816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8902" name="Rectangle 4"/>
            <p:cNvSpPr>
              <a:spLocks noChangeArrowheads="1"/>
            </p:cNvSpPr>
            <p:nvPr/>
          </p:nvSpPr>
          <p:spPr bwMode="auto">
            <a:xfrm>
              <a:off x="432" y="1296"/>
              <a:ext cx="100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8903" name="Rectangle 5"/>
            <p:cNvSpPr>
              <a:spLocks noChangeArrowheads="1"/>
            </p:cNvSpPr>
            <p:nvPr/>
          </p:nvSpPr>
          <p:spPr bwMode="auto">
            <a:xfrm>
              <a:off x="1728" y="1296"/>
              <a:ext cx="100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8904" name="Rectangle 6"/>
            <p:cNvSpPr>
              <a:spLocks noChangeArrowheads="1"/>
            </p:cNvSpPr>
            <p:nvPr/>
          </p:nvSpPr>
          <p:spPr bwMode="auto">
            <a:xfrm>
              <a:off x="3072" y="1296"/>
              <a:ext cx="100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8905" name="Rectangle 7"/>
            <p:cNvSpPr>
              <a:spLocks noChangeArrowheads="1"/>
            </p:cNvSpPr>
            <p:nvPr/>
          </p:nvSpPr>
          <p:spPr bwMode="auto">
            <a:xfrm>
              <a:off x="4320" y="1296"/>
              <a:ext cx="1008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en-US" sz="2400" dirty="0">
                <a:solidFill>
                  <a:srgbClr val="000000"/>
                </a:solidFill>
              </a:endParaRPr>
            </a:p>
          </p:txBody>
        </p:sp>
        <p:grpSp>
          <p:nvGrpSpPr>
            <p:cNvPr id="208906" name="Group 8"/>
            <p:cNvGrpSpPr>
              <a:grpSpLocks/>
            </p:cNvGrpSpPr>
            <p:nvPr/>
          </p:nvGrpSpPr>
          <p:grpSpPr bwMode="auto">
            <a:xfrm>
              <a:off x="432" y="1488"/>
              <a:ext cx="1008" cy="2208"/>
              <a:chOff x="432" y="1488"/>
              <a:chExt cx="1008" cy="2208"/>
            </a:xfrm>
          </p:grpSpPr>
          <p:sp>
            <p:nvSpPr>
              <p:cNvPr id="208921" name="Rectangle 9"/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816" cy="20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22" name="Rectangle 10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8907" name="Text Box 11"/>
            <p:cNvSpPr txBox="1">
              <a:spLocks noChangeArrowheads="1"/>
            </p:cNvSpPr>
            <p:nvPr/>
          </p:nvSpPr>
          <p:spPr bwMode="auto">
            <a:xfrm>
              <a:off x="2448" y="720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dirty="0">
                  <a:solidFill>
                    <a:srgbClr val="000000"/>
                  </a:solidFill>
                  <a:latin typeface="Arial" charset="0"/>
                </a:rPr>
                <a:t>QSAR</a:t>
              </a:r>
            </a:p>
          </p:txBody>
        </p:sp>
        <p:sp>
          <p:nvSpPr>
            <p:cNvPr id="208908" name="Text Box 12"/>
            <p:cNvSpPr txBox="1">
              <a:spLocks noChangeArrowheads="1"/>
            </p:cNvSpPr>
            <p:nvPr/>
          </p:nvSpPr>
          <p:spPr bwMode="auto">
            <a:xfrm>
              <a:off x="624" y="2112"/>
              <a:ext cx="62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Good quality data</a:t>
              </a:r>
            </a:p>
          </p:txBody>
        </p:sp>
        <p:grpSp>
          <p:nvGrpSpPr>
            <p:cNvPr id="208909" name="Group 13"/>
            <p:cNvGrpSpPr>
              <a:grpSpLocks/>
            </p:cNvGrpSpPr>
            <p:nvPr/>
          </p:nvGrpSpPr>
          <p:grpSpPr bwMode="auto">
            <a:xfrm>
              <a:off x="1728" y="1488"/>
              <a:ext cx="1008" cy="2208"/>
              <a:chOff x="432" y="1488"/>
              <a:chExt cx="1008" cy="2208"/>
            </a:xfrm>
          </p:grpSpPr>
          <p:sp>
            <p:nvSpPr>
              <p:cNvPr id="208919" name="Rectangle 14"/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816" cy="20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20" name="Rectangle 15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8910" name="Text Box 16"/>
            <p:cNvSpPr txBox="1">
              <a:spLocks noChangeArrowheads="1"/>
            </p:cNvSpPr>
            <p:nvPr/>
          </p:nvSpPr>
          <p:spPr bwMode="auto">
            <a:xfrm>
              <a:off x="1824" y="2112"/>
              <a:ext cx="8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Adequately large databases</a:t>
              </a:r>
            </a:p>
          </p:txBody>
        </p:sp>
        <p:grpSp>
          <p:nvGrpSpPr>
            <p:cNvPr id="208911" name="Group 17"/>
            <p:cNvGrpSpPr>
              <a:grpSpLocks/>
            </p:cNvGrpSpPr>
            <p:nvPr/>
          </p:nvGrpSpPr>
          <p:grpSpPr bwMode="auto">
            <a:xfrm>
              <a:off x="3072" y="1488"/>
              <a:ext cx="1008" cy="2208"/>
              <a:chOff x="432" y="1488"/>
              <a:chExt cx="1008" cy="2208"/>
            </a:xfrm>
          </p:grpSpPr>
          <p:sp>
            <p:nvSpPr>
              <p:cNvPr id="208917" name="Rectangle 18"/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816" cy="20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18" name="Rectangle 19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8912" name="Text Box 20"/>
            <p:cNvSpPr txBox="1">
              <a:spLocks noChangeArrowheads="1"/>
            </p:cNvSpPr>
            <p:nvPr/>
          </p:nvSpPr>
          <p:spPr bwMode="auto">
            <a:xfrm>
              <a:off x="3168" y="216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Relevant</a:t>
              </a:r>
              <a:b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</a:b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descriptors</a:t>
              </a:r>
            </a:p>
          </p:txBody>
        </p:sp>
        <p:grpSp>
          <p:nvGrpSpPr>
            <p:cNvPr id="208913" name="Group 21"/>
            <p:cNvGrpSpPr>
              <a:grpSpLocks/>
            </p:cNvGrpSpPr>
            <p:nvPr/>
          </p:nvGrpSpPr>
          <p:grpSpPr bwMode="auto">
            <a:xfrm>
              <a:off x="4320" y="1488"/>
              <a:ext cx="1008" cy="2208"/>
              <a:chOff x="432" y="1488"/>
              <a:chExt cx="1008" cy="2208"/>
            </a:xfrm>
          </p:grpSpPr>
          <p:sp>
            <p:nvSpPr>
              <p:cNvPr id="208915" name="Rectangle 22"/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816" cy="201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16" name="Rectangle 23"/>
              <p:cNvSpPr>
                <a:spLocks noChangeArrowheads="1"/>
              </p:cNvSpPr>
              <p:nvPr/>
            </p:nvSpPr>
            <p:spPr bwMode="auto">
              <a:xfrm>
                <a:off x="432" y="3504"/>
                <a:ext cx="1008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8914" name="Text Box 24"/>
            <p:cNvSpPr txBox="1">
              <a:spLocks noChangeArrowheads="1"/>
            </p:cNvSpPr>
            <p:nvPr/>
          </p:nvSpPr>
          <p:spPr bwMode="auto">
            <a:xfrm>
              <a:off x="4464" y="2112"/>
              <a:ext cx="86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Proper statistical methods</a:t>
              </a:r>
            </a:p>
          </p:txBody>
        </p:sp>
      </p:grpSp>
      <p:sp>
        <p:nvSpPr>
          <p:cNvPr id="208899" name="Rectangle 25"/>
          <p:cNvSpPr>
            <a:spLocks noChangeArrowheads="1"/>
          </p:cNvSpPr>
          <p:nvPr/>
        </p:nvSpPr>
        <p:spPr bwMode="auto">
          <a:xfrm>
            <a:off x="533400" y="5181600"/>
            <a:ext cx="830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08900" name="Rectangle 26"/>
          <p:cNvSpPr>
            <a:spLocks noChangeArrowheads="1"/>
          </p:cNvSpPr>
          <p:nvPr/>
        </p:nvSpPr>
        <p:spPr bwMode="auto">
          <a:xfrm>
            <a:off x="152400" y="5486400"/>
            <a:ext cx="883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569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6" name="Picture 2" descr="Einstein_72d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2863"/>
            <a:ext cx="5613400" cy="660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153845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81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b="1" i="1" dirty="0"/>
          </a:p>
          <a:p>
            <a:pPr>
              <a:buFontTx/>
              <a:buNone/>
            </a:pPr>
            <a:endParaRPr lang="en-US" altLang="en-US" b="1" i="1" dirty="0"/>
          </a:p>
          <a:p>
            <a:pPr>
              <a:buFontTx/>
              <a:buNone/>
            </a:pPr>
            <a:r>
              <a:rPr lang="en-US" altLang="en-US" sz="4400" dirty="0"/>
              <a:t>Mulțumesc</a:t>
            </a:r>
          </a:p>
          <a:p>
            <a:pPr>
              <a:buFontTx/>
              <a:buNone/>
            </a:pPr>
            <a:r>
              <a:rPr lang="as-IN" altLang="en-US" b="1" i="1" dirty="0"/>
              <a:t>অনেক ধন্যবাদ</a:t>
            </a:r>
            <a:endParaRPr lang="en-US" altLang="en-US" b="1" i="1" dirty="0"/>
          </a:p>
          <a:p>
            <a:pPr>
              <a:buFontTx/>
              <a:buNone/>
            </a:pPr>
            <a:r>
              <a:rPr lang="en-US" altLang="en-US" dirty="0"/>
              <a:t>Thank you very much</a:t>
            </a:r>
            <a:endParaRPr lang="ja-JP" altLang="en-US" dirty="0"/>
          </a:p>
          <a:p>
            <a:pPr>
              <a:buFontTx/>
              <a:buNone/>
            </a:pPr>
            <a:r>
              <a:rPr lang="en-US" altLang="en-US" sz="4400" dirty="0"/>
              <a:t>CHARAIVETI (</a:t>
            </a:r>
            <a:r>
              <a:rPr lang="hi-IN" altLang="en-US" sz="4400" dirty="0"/>
              <a:t>चरैवेति) 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645312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19075"/>
            <a:ext cx="896302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6404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1FCD-2BA7-4F9E-A015-51B27314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MUTAGENICITY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8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FEFB-5859-410F-BE89-054D3166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Mutagen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943CC-7DB6-4AA7-8BEF-F420F74E09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95 Aromatic and heteroaromatic amines</a:t>
            </a:r>
          </a:p>
          <a:p>
            <a:r>
              <a:rPr lang="en-US" dirty="0"/>
              <a:t>Ames’ test- TA 100</a:t>
            </a:r>
          </a:p>
          <a:p>
            <a:endParaRPr lang="en-US" dirty="0"/>
          </a:p>
          <a:p>
            <a:r>
              <a:rPr lang="en-US" dirty="0"/>
              <a:t>Originally collated by Debnath et al (Hansch group)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EF6FC-BEB6-4B70-950B-5DFACD364E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508 structurally  diverse chemicals</a:t>
            </a:r>
          </a:p>
          <a:p>
            <a:r>
              <a:rPr lang="en-US" dirty="0"/>
              <a:t>Ames test-  TA98</a:t>
            </a:r>
          </a:p>
          <a:p>
            <a:r>
              <a:rPr lang="en-US" dirty="0"/>
              <a:t>256 mutagens and 252 non-mutagens. </a:t>
            </a:r>
          </a:p>
        </p:txBody>
      </p:sp>
    </p:spTree>
    <p:extLst>
      <p:ext uri="{BB962C8B-B14F-4D97-AF65-F5344CB8AC3E}">
        <p14:creationId xmlns:p14="http://schemas.microsoft.com/office/powerpoint/2010/main" val="88508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1E68-AC6D-4D94-959E-0CAD870E8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en-US" sz="2800" dirty="0"/>
              <a:t>Chemical classes of samples in the 508 compound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E13F-A10A-4321-8D93-3BF38E1D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Aliphatic alkanes, alkenes, alkynes	124</a:t>
            </a:r>
          </a:p>
          <a:p>
            <a:r>
              <a:rPr lang="en-US" sz="2400" dirty="0"/>
              <a:t>Monocyclic compounds			260</a:t>
            </a:r>
          </a:p>
          <a:p>
            <a:r>
              <a:rPr lang="en-US" sz="2400" dirty="0"/>
              <a:t>Monocyclic carbocycles			186</a:t>
            </a:r>
          </a:p>
          <a:p>
            <a:r>
              <a:rPr lang="en-US" sz="2400" dirty="0"/>
              <a:t> Monocyclic heterocycles			74</a:t>
            </a:r>
          </a:p>
          <a:p>
            <a:r>
              <a:rPr lang="en-US" sz="2400" dirty="0"/>
              <a:t>Polycyclic compounds			192</a:t>
            </a:r>
          </a:p>
          <a:p>
            <a:r>
              <a:rPr lang="en-US" sz="2400" dirty="0"/>
              <a:t>Polycyclic carbocycles			119</a:t>
            </a:r>
          </a:p>
          <a:p>
            <a:r>
              <a:rPr lang="en-US" sz="2400" dirty="0"/>
              <a:t>Polycyclic heterocycles			73</a:t>
            </a:r>
          </a:p>
          <a:p>
            <a:r>
              <a:rPr lang="en-US" sz="2400" dirty="0"/>
              <a:t>Nitro compounds				47</a:t>
            </a:r>
          </a:p>
          <a:p>
            <a:r>
              <a:rPr lang="en-US" sz="2400" dirty="0"/>
              <a:t>Nitroso compounds				30</a:t>
            </a:r>
          </a:p>
          <a:p>
            <a:r>
              <a:rPr lang="en-US" sz="2400" dirty="0"/>
              <a:t>Alkyl halides				55</a:t>
            </a:r>
          </a:p>
          <a:p>
            <a:r>
              <a:rPr lang="en-US" sz="2400" dirty="0"/>
              <a:t>Alcohols, thiols				93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7970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9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0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3285</Words>
  <Application>Microsoft Office PowerPoint</Application>
  <PresentationFormat>On-screen Show (4:3)</PresentationFormat>
  <Paragraphs>594</Paragraphs>
  <Slides>62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84" baseType="lpstr">
      <vt:lpstr>SimSun</vt:lpstr>
      <vt:lpstr>Arial</vt:lpstr>
      <vt:lpstr>Calibri</vt:lpstr>
      <vt:lpstr>Calibri Light</vt:lpstr>
      <vt:lpstr>Palatino Linotype</vt:lpstr>
      <vt:lpstr>Symbol</vt:lpstr>
      <vt:lpstr>Times New Roman</vt:lpstr>
      <vt:lpstr>Vrinda</vt:lpstr>
      <vt:lpstr>Default Design</vt:lpstr>
      <vt:lpstr>2_Default Design</vt:lpstr>
      <vt:lpstr>9_Default Design</vt:lpstr>
      <vt:lpstr>13_Default Design</vt:lpstr>
      <vt:lpstr>17_Default Design</vt:lpstr>
      <vt:lpstr>19_Default Design</vt:lpstr>
      <vt:lpstr>20_Default Design</vt:lpstr>
      <vt:lpstr>32_Default Design</vt:lpstr>
      <vt:lpstr>3_Office Theme</vt:lpstr>
      <vt:lpstr>1_Office Theme</vt:lpstr>
      <vt:lpstr>2_Office Theme</vt:lpstr>
      <vt:lpstr>3_Default Design</vt:lpstr>
      <vt:lpstr>Document</vt:lpstr>
      <vt:lpstr>Worksheet</vt:lpstr>
      <vt:lpstr>Use of mathematical descriptors and robust statistical methods in predicting mutagenicity of congeneric and diverse sets of chemicals</vt:lpstr>
      <vt:lpstr>PowerPoint Presentation</vt:lpstr>
      <vt:lpstr>PowerPoint Presentation</vt:lpstr>
      <vt:lpstr>Hierarchical Approach to Chemical Structure Representation</vt:lpstr>
      <vt:lpstr>PowerPoint Presentation</vt:lpstr>
      <vt:lpstr>PowerPoint Presentation</vt:lpstr>
      <vt:lpstr>MUTAGENICITY </vt:lpstr>
      <vt:lpstr>Mutagen data sets</vt:lpstr>
      <vt:lpstr>Chemical classes of samples in the 508 compound</vt:lpstr>
      <vt:lpstr>Chemical classes of samples in the 508 compound</vt:lpstr>
      <vt:lpstr>Software used for descriptor calculation:  U of MN team</vt:lpstr>
      <vt:lpstr>Software used for descriptor calculation: Diudea et al, Cluj Romania</vt:lpstr>
      <vt:lpstr>Descriptors- U of MN team</vt:lpstr>
      <vt:lpstr>Descriptors- Cluj team</vt:lpstr>
      <vt:lpstr>Dimension reduction and variable selection</vt:lpstr>
      <vt:lpstr>PCA results with UMN descriptors only: 95 amines</vt:lpstr>
      <vt:lpstr>PCA results with UMN descriptors only: 508 diverse</vt:lpstr>
      <vt:lpstr>Intrinsic dimensionality</vt:lpstr>
      <vt:lpstr>Diversity begets diversity principle</vt:lpstr>
      <vt:lpstr>Diversity begets diversity: example</vt:lpstr>
      <vt:lpstr>PCA results with Combined set of descriptors: 95 amines</vt:lpstr>
      <vt:lpstr>PCA results with Combined set of descriptors: 508 diverse</vt:lpstr>
      <vt:lpstr>PCA- Interpretation</vt:lpstr>
      <vt:lpstr>PowerPoint Presentation</vt:lpstr>
      <vt:lpstr>PowerPoint Presentation</vt:lpstr>
      <vt:lpstr>Model building methods</vt:lpstr>
      <vt:lpstr>Two deep cross validation</vt:lpstr>
      <vt:lpstr>Issues: two-deep cross-validation</vt:lpstr>
      <vt:lpstr>Results of UMN &amp; Descriptor mutagenicity QSARs</vt:lpstr>
      <vt:lpstr>References</vt:lpstr>
      <vt:lpstr>Quo Vadimus?</vt:lpstr>
      <vt:lpstr>Biodescriptors</vt:lpstr>
      <vt:lpstr>PowerPoint Presentation</vt:lpstr>
      <vt:lpstr>Biodescriptors</vt:lpstr>
      <vt:lpstr>Genetic Alibi</vt:lpstr>
      <vt:lpstr>PowerPoint Presentation</vt:lpstr>
      <vt:lpstr>Different approaches to Proteomics based biodescriptor development</vt:lpstr>
      <vt:lpstr>Critical protein biomarkers (Hawkins, Basak et al) </vt:lpstr>
      <vt:lpstr>PowerPoint Presentation</vt:lpstr>
      <vt:lpstr>PowerPoint Presentation</vt:lpstr>
      <vt:lpstr>PowerPoint Presentation</vt:lpstr>
      <vt:lpstr>PowerPoint Presentation</vt:lpstr>
      <vt:lpstr>Chemo-bioinformatics Guest editorial JCIM, 46, 1, 2006</vt:lpstr>
      <vt:lpstr>PowerPoint Presentation</vt:lpstr>
      <vt:lpstr>Review article</vt:lpstr>
      <vt:lpstr>Mathematical Nanotoxicoproteomics</vt:lpstr>
      <vt:lpstr>Proteomic data to be analyzed….</vt:lpstr>
      <vt:lpstr>Similarity index as a measure of ratio between untreated and treated cells…</vt:lpstr>
      <vt:lpstr>PowerPoint Presentation</vt:lpstr>
      <vt:lpstr>PCA: Short term and long term TiO2 and MWCNT treatment of Caco cells: Vracko, Basak &amp; Witzmann, CCADD, in press.</vt:lpstr>
      <vt:lpstr>Nano publications</vt:lpstr>
      <vt:lpstr>DNA/ RNA Sequence descriptors</vt:lpstr>
      <vt:lpstr>   Nandy plot for DNA Sequence: ATGGTGCACC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structural invariants: Development and applications in drug discovery and chemobioinformatics,</dc:title>
  <dc:creator>Subhash Basak</dc:creator>
  <cp:lastModifiedBy>Subho Majumdar</cp:lastModifiedBy>
  <cp:revision>264</cp:revision>
  <dcterms:created xsi:type="dcterms:W3CDTF">2014-10-27T03:50:06Z</dcterms:created>
  <dcterms:modified xsi:type="dcterms:W3CDTF">2018-05-22T13:03:05Z</dcterms:modified>
</cp:coreProperties>
</file>