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801" r:id="rId5"/>
    <p:sldMasterId id="2147483802" r:id="rId6"/>
    <p:sldMasterId id="2147483803" r:id="rId7"/>
    <p:sldMasterId id="2147483804" r:id="rId8"/>
    <p:sldMasterId id="2147483805" r:id="rId9"/>
    <p:sldMasterId id="2147483806" r:id="rId10"/>
    <p:sldMasterId id="2147483807" r:id="rId11"/>
    <p:sldMasterId id="2147483808" r:id="rId12"/>
    <p:sldMasterId id="2147483809" r:id="rId13"/>
    <p:sldMasterId id="2147483810" r:id="rId14"/>
    <p:sldMasterId id="2147483811" r:id="rId15"/>
    <p:sldMasterId id="2147483812"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Lst>
  <p:sldSz cy="6858000" cx="9144000"/>
  <p:notesSz cx="6858000" cy="9144000"/>
  <p:embeddedFontLst>
    <p:embeddedFont>
      <p:font typeface="Palatino Linotype"/>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558065-0A9A-4A30-A88C-4C29CE66C779}">
  <a:tblStyle styleId="{C2558065-0A9A-4A30-A88C-4C29CE66C779}" styleName="Table_0">
    <a:wholeTbl>
      <a:tcTxStyle b="off" i="off">
        <a:font>
          <a:latin typeface="Times New Roman"/>
          <a:ea typeface="Times New Roman"/>
          <a:cs typeface="Times New Roman"/>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font>
          <a:latin typeface="Times New Roman"/>
          <a:ea typeface="Times New Roman"/>
          <a:cs typeface="Times New Roman"/>
        </a:font>
        <a:schemeClr val="lt1"/>
      </a:tcTxStyle>
      <a:tcStyle>
        <a:fill>
          <a:solidFill>
            <a:schemeClr val="dk1"/>
          </a:solidFill>
        </a:fill>
      </a:tcStyle>
    </a:firstRow>
    <a:neCell>
      <a:tcTxStyle/>
    </a:neCell>
    <a:nwCell>
      <a:tcTxStyle/>
    </a:nwCell>
  </a:tblStyle>
  <a:tblStyle styleId="{12A9DE2C-8F1C-4238-B79B-35085134D0AA}" styleName="Table_1">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Times New Roman"/>
          <a:ea typeface="Times New Roman"/>
          <a:cs typeface="Times New Roman"/>
        </a:font>
        <a:schemeClr val="lt1"/>
      </a:tcTxStyle>
      <a:tcStyle>
        <a:fill>
          <a:solidFill>
            <a:schemeClr val="dk1"/>
          </a:solidFill>
        </a:fill>
      </a:tcStyle>
    </a:lastCol>
    <a:firstCol>
      <a:tcTxStyle b="on" i="off">
        <a:font>
          <a:latin typeface="Times New Roman"/>
          <a:ea typeface="Times New Roman"/>
          <a:cs typeface="Times New Roman"/>
        </a:font>
        <a:schemeClr val="lt1"/>
      </a:tcTxStyle>
      <a:tcStyle>
        <a:fill>
          <a:solidFill>
            <a:schemeClr val="dk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F74127EE-2D69-48B8-90EC-A464B5F10396}"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84" Type="http://schemas.openxmlformats.org/officeDocument/2006/relationships/font" Target="fonts/PalatinoLinotype-regular.fntdata"/><Relationship Id="rId83" Type="http://schemas.openxmlformats.org/officeDocument/2006/relationships/slide" Target="slides/slide66.xml"/><Relationship Id="rId42" Type="http://schemas.openxmlformats.org/officeDocument/2006/relationships/slide" Target="slides/slide25.xml"/><Relationship Id="rId86" Type="http://schemas.openxmlformats.org/officeDocument/2006/relationships/font" Target="fonts/PalatinoLinotype-italic.fntdata"/><Relationship Id="rId41" Type="http://schemas.openxmlformats.org/officeDocument/2006/relationships/slide" Target="slides/slide24.xml"/><Relationship Id="rId85" Type="http://schemas.openxmlformats.org/officeDocument/2006/relationships/font" Target="fonts/PalatinoLinotype-bold.fntdata"/><Relationship Id="rId44" Type="http://schemas.openxmlformats.org/officeDocument/2006/relationships/slide" Target="slides/slide27.xml"/><Relationship Id="rId43" Type="http://schemas.openxmlformats.org/officeDocument/2006/relationships/slide" Target="slides/slide26.xml"/><Relationship Id="rId87" Type="http://schemas.openxmlformats.org/officeDocument/2006/relationships/font" Target="fonts/PalatinoLinotype-boldItalic.fntdata"/><Relationship Id="rId46" Type="http://schemas.openxmlformats.org/officeDocument/2006/relationships/slide" Target="slides/slide29.xml"/><Relationship Id="rId45" Type="http://schemas.openxmlformats.org/officeDocument/2006/relationships/slide" Target="slides/slide28.xml"/><Relationship Id="rId80" Type="http://schemas.openxmlformats.org/officeDocument/2006/relationships/slide" Target="slides/slide63.xml"/><Relationship Id="rId82" Type="http://schemas.openxmlformats.org/officeDocument/2006/relationships/slide" Target="slides/slide65.xml"/><Relationship Id="rId81" Type="http://schemas.openxmlformats.org/officeDocument/2006/relationships/slide" Target="slides/slide6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6.xml"/><Relationship Id="rId72" Type="http://schemas.openxmlformats.org/officeDocument/2006/relationships/slide" Target="slides/slide55.xml"/><Relationship Id="rId31" Type="http://schemas.openxmlformats.org/officeDocument/2006/relationships/slide" Target="slides/slide14.xml"/><Relationship Id="rId75" Type="http://schemas.openxmlformats.org/officeDocument/2006/relationships/slide" Target="slides/slide58.xml"/><Relationship Id="rId30" Type="http://schemas.openxmlformats.org/officeDocument/2006/relationships/slide" Target="slides/slide13.xml"/><Relationship Id="rId74" Type="http://schemas.openxmlformats.org/officeDocument/2006/relationships/slide" Target="slides/slide57.xml"/><Relationship Id="rId33" Type="http://schemas.openxmlformats.org/officeDocument/2006/relationships/slide" Target="slides/slide16.xml"/><Relationship Id="rId77" Type="http://schemas.openxmlformats.org/officeDocument/2006/relationships/slide" Target="slides/slide60.xml"/><Relationship Id="rId32" Type="http://schemas.openxmlformats.org/officeDocument/2006/relationships/slide" Target="slides/slide15.xml"/><Relationship Id="rId76" Type="http://schemas.openxmlformats.org/officeDocument/2006/relationships/slide" Target="slides/slide59.xml"/><Relationship Id="rId35" Type="http://schemas.openxmlformats.org/officeDocument/2006/relationships/slide" Target="slides/slide18.xml"/><Relationship Id="rId79" Type="http://schemas.openxmlformats.org/officeDocument/2006/relationships/slide" Target="slides/slide62.xml"/><Relationship Id="rId34" Type="http://schemas.openxmlformats.org/officeDocument/2006/relationships/slide" Target="slides/slide17.xml"/><Relationship Id="rId78" Type="http://schemas.openxmlformats.org/officeDocument/2006/relationships/slide" Target="slides/slide61.xml"/><Relationship Id="rId71" Type="http://schemas.openxmlformats.org/officeDocument/2006/relationships/slide" Target="slides/slide54.xml"/><Relationship Id="rId70" Type="http://schemas.openxmlformats.org/officeDocument/2006/relationships/slide" Target="slides/slide53.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66" Type="http://schemas.openxmlformats.org/officeDocument/2006/relationships/slide" Target="slides/slide49.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68" Type="http://schemas.openxmlformats.org/officeDocument/2006/relationships/slide" Target="slides/slide51.xml"/><Relationship Id="rId23" Type="http://schemas.openxmlformats.org/officeDocument/2006/relationships/slide" Target="slides/slide6.xml"/><Relationship Id="rId67" Type="http://schemas.openxmlformats.org/officeDocument/2006/relationships/slide" Target="slides/slide50.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69" Type="http://schemas.openxmlformats.org/officeDocument/2006/relationships/slide" Target="slides/slide52.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slide" Target="slides/slide42.xml"/><Relationship Id="rId14" Type="http://schemas.openxmlformats.org/officeDocument/2006/relationships/slideMaster" Target="slideMasters/slideMaster10.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Shape 106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67" name="Shape 10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Shape 116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7" name="Shape 1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1" name="Shape 1171"/>
        <p:cNvGrpSpPr/>
        <p:nvPr/>
      </p:nvGrpSpPr>
      <p:grpSpPr>
        <a:xfrm>
          <a:off x="0" y="0"/>
          <a:ext cx="0" cy="0"/>
          <a:chOff x="0" y="0"/>
          <a:chExt cx="0" cy="0"/>
        </a:xfrm>
      </p:grpSpPr>
      <p:sp>
        <p:nvSpPr>
          <p:cNvPr id="1172" name="Shape 117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3" name="Shape 1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Shape 117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80" name="Shape 1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Shape 118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87" name="Shape 1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Shape 119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93" name="Shape 1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Shape 119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99" name="Shape 1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3" name="Shape 1203"/>
        <p:cNvGrpSpPr/>
        <p:nvPr/>
      </p:nvGrpSpPr>
      <p:grpSpPr>
        <a:xfrm>
          <a:off x="0" y="0"/>
          <a:ext cx="0" cy="0"/>
          <a:chOff x="0" y="0"/>
          <a:chExt cx="0" cy="0"/>
        </a:xfrm>
      </p:grpSpPr>
      <p:sp>
        <p:nvSpPr>
          <p:cNvPr id="1204" name="Shape 120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05" name="Shape 1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9" name="Shape 1209"/>
        <p:cNvGrpSpPr/>
        <p:nvPr/>
      </p:nvGrpSpPr>
      <p:grpSpPr>
        <a:xfrm>
          <a:off x="0" y="0"/>
          <a:ext cx="0" cy="0"/>
          <a:chOff x="0" y="0"/>
          <a:chExt cx="0" cy="0"/>
        </a:xfrm>
      </p:grpSpPr>
      <p:sp>
        <p:nvSpPr>
          <p:cNvPr id="1210" name="Shape 121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11" name="Shape 1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Shape 121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17" name="Shape 1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2" name="Shape 1222"/>
        <p:cNvGrpSpPr/>
        <p:nvPr/>
      </p:nvGrpSpPr>
      <p:grpSpPr>
        <a:xfrm>
          <a:off x="0" y="0"/>
          <a:ext cx="0" cy="0"/>
          <a:chOff x="0" y="0"/>
          <a:chExt cx="0" cy="0"/>
        </a:xfrm>
      </p:grpSpPr>
      <p:sp>
        <p:nvSpPr>
          <p:cNvPr id="1223" name="Shape 122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4" name="Shape 1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Shape 10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073" name="Shape 1073"/>
          <p:cNvSpPr/>
          <p:nvPr>
            <p:ph idx="2" type="sldImg"/>
          </p:nvPr>
        </p:nvSpPr>
        <p:spPr>
          <a:xfrm>
            <a:off x="1146175" y="687388"/>
            <a:ext cx="4567238" cy="3427412"/>
          </a:xfrm>
          <a:custGeom>
            <a:pathLst>
              <a:path extrusionOk="0" h="120000" w="120000">
                <a:moveTo>
                  <a:pt x="0" y="0"/>
                </a:moveTo>
                <a:lnTo>
                  <a:pt x="120000" y="0"/>
                </a:lnTo>
                <a:lnTo>
                  <a:pt x="120000" y="120000"/>
                </a:lnTo>
                <a:lnTo>
                  <a:pt x="0" y="120000"/>
                </a:lnTo>
                <a:close/>
              </a:path>
            </a:pathLst>
          </a:custGeom>
          <a:noFill/>
          <a:ln>
            <a:noFill/>
          </a:ln>
        </p:spPr>
      </p:sp>
      <p:sp>
        <p:nvSpPr>
          <p:cNvPr id="1074" name="Shape 10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Shape 122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30" name="Shape 1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3" name="Shape 1233"/>
        <p:cNvGrpSpPr/>
        <p:nvPr/>
      </p:nvGrpSpPr>
      <p:grpSpPr>
        <a:xfrm>
          <a:off x="0" y="0"/>
          <a:ext cx="0" cy="0"/>
          <a:chOff x="0" y="0"/>
          <a:chExt cx="0" cy="0"/>
        </a:xfrm>
      </p:grpSpPr>
      <p:sp>
        <p:nvSpPr>
          <p:cNvPr id="1234" name="Shape 123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235" name="Shape 1235"/>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236" name="Shape 123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Shape 124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244" name="Shape 1244"/>
          <p:cNvSpPr/>
          <p:nvPr>
            <p:ph idx="2" type="sldImg"/>
          </p:nvPr>
        </p:nvSpPr>
        <p:spPr>
          <a:xfrm>
            <a:off x="1146175" y="687388"/>
            <a:ext cx="4567238" cy="3427412"/>
          </a:xfrm>
          <a:custGeom>
            <a:pathLst>
              <a:path extrusionOk="0" h="120000" w="120000">
                <a:moveTo>
                  <a:pt x="0" y="0"/>
                </a:moveTo>
                <a:lnTo>
                  <a:pt x="120000" y="0"/>
                </a:lnTo>
                <a:lnTo>
                  <a:pt x="120000" y="120000"/>
                </a:lnTo>
                <a:lnTo>
                  <a:pt x="0" y="120000"/>
                </a:lnTo>
                <a:close/>
              </a:path>
            </a:pathLst>
          </a:custGeom>
          <a:noFill/>
          <a:ln>
            <a:noFill/>
          </a:ln>
        </p:spPr>
      </p:sp>
      <p:sp>
        <p:nvSpPr>
          <p:cNvPr id="1245" name="Shape 124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3" name="Shape 1253"/>
        <p:cNvGrpSpPr/>
        <p:nvPr/>
      </p:nvGrpSpPr>
      <p:grpSpPr>
        <a:xfrm>
          <a:off x="0" y="0"/>
          <a:ext cx="0" cy="0"/>
          <a:chOff x="0" y="0"/>
          <a:chExt cx="0" cy="0"/>
        </a:xfrm>
      </p:grpSpPr>
      <p:sp>
        <p:nvSpPr>
          <p:cNvPr id="1254" name="Shape 125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5" name="Shape 1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Shape 126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61" name="Shape 1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Shape 1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7" name="Shape 12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8" name="Shape 12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Shape 1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74" name="Shape 127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75" name="Shape 127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Shape 1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1" name="Shape 128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82" name="Shape 128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8" name="Shape 12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89" name="Shape 12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Shape 12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Shape 129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97" name="Shape 129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Shape 10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094" name="Shape 1094"/>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095" name="Shape 10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Shape 1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4" name="Shape 13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5" name="Shape 13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Shape 131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12" name="Shape 1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Shape 13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21" name="Shape 1321"/>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22" name="Shape 132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Shape 132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28" name="Shape 1328"/>
          <p:cNvSpPr/>
          <p:nvPr>
            <p:ph idx="2" type="sldImg"/>
          </p:nvPr>
        </p:nvSpPr>
        <p:spPr>
          <a:xfrm>
            <a:off x="1144588" y="687388"/>
            <a:ext cx="4568700" cy="3427500"/>
          </a:xfrm>
          <a:custGeom>
            <a:pathLst>
              <a:path extrusionOk="0" h="120000" w="120000">
                <a:moveTo>
                  <a:pt x="0" y="0"/>
                </a:moveTo>
                <a:lnTo>
                  <a:pt x="120000" y="0"/>
                </a:lnTo>
                <a:lnTo>
                  <a:pt x="120000" y="120000"/>
                </a:lnTo>
                <a:lnTo>
                  <a:pt x="0" y="120000"/>
                </a:lnTo>
                <a:close/>
              </a:path>
            </a:pathLst>
          </a:custGeom>
          <a:noFill/>
          <a:ln>
            <a:noFill/>
          </a:ln>
        </p:spPr>
      </p:sp>
      <p:sp>
        <p:nvSpPr>
          <p:cNvPr id="1329" name="Shape 132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Shape 13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34" name="Shape 1334"/>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35" name="Shape 13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8" name="Shape 1338"/>
        <p:cNvGrpSpPr/>
        <p:nvPr/>
      </p:nvGrpSpPr>
      <p:grpSpPr>
        <a:xfrm>
          <a:off x="0" y="0"/>
          <a:ext cx="0" cy="0"/>
          <a:chOff x="0" y="0"/>
          <a:chExt cx="0" cy="0"/>
        </a:xfrm>
      </p:grpSpPr>
      <p:sp>
        <p:nvSpPr>
          <p:cNvPr id="1339" name="Shape 133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40" name="Shape 1340"/>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41" name="Shape 13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1" name="Shape 1351"/>
        <p:cNvGrpSpPr/>
        <p:nvPr/>
      </p:nvGrpSpPr>
      <p:grpSpPr>
        <a:xfrm>
          <a:off x="0" y="0"/>
          <a:ext cx="0" cy="0"/>
          <a:chOff x="0" y="0"/>
          <a:chExt cx="0" cy="0"/>
        </a:xfrm>
      </p:grpSpPr>
      <p:sp>
        <p:nvSpPr>
          <p:cNvPr id="1352" name="Shape 135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53" name="Shape 1353"/>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54" name="Shape 135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8" name="Shape 1358"/>
        <p:cNvGrpSpPr/>
        <p:nvPr/>
      </p:nvGrpSpPr>
      <p:grpSpPr>
        <a:xfrm>
          <a:off x="0" y="0"/>
          <a:ext cx="0" cy="0"/>
          <a:chOff x="0" y="0"/>
          <a:chExt cx="0" cy="0"/>
        </a:xfrm>
      </p:grpSpPr>
      <p:sp>
        <p:nvSpPr>
          <p:cNvPr id="1359" name="Shape 13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60" name="Shape 1360"/>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61" name="Shape 136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5" name="Shape 1365"/>
        <p:cNvGrpSpPr/>
        <p:nvPr/>
      </p:nvGrpSpPr>
      <p:grpSpPr>
        <a:xfrm>
          <a:off x="0" y="0"/>
          <a:ext cx="0" cy="0"/>
          <a:chOff x="0" y="0"/>
          <a:chExt cx="0" cy="0"/>
        </a:xfrm>
      </p:grpSpPr>
      <p:sp>
        <p:nvSpPr>
          <p:cNvPr id="1366" name="Shape 136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67" name="Shape 1367"/>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368" name="Shape 136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4" name="Shape 1374"/>
        <p:cNvGrpSpPr/>
        <p:nvPr/>
      </p:nvGrpSpPr>
      <p:grpSpPr>
        <a:xfrm>
          <a:off x="0" y="0"/>
          <a:ext cx="0" cy="0"/>
          <a:chOff x="0" y="0"/>
          <a:chExt cx="0" cy="0"/>
        </a:xfrm>
      </p:grpSpPr>
      <p:sp>
        <p:nvSpPr>
          <p:cNvPr id="1375" name="Shape 13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76" name="Shape 1376"/>
          <p:cNvSpPr/>
          <p:nvPr>
            <p:ph idx="2" type="sldImg"/>
          </p:nvPr>
        </p:nvSpPr>
        <p:spPr>
          <a:xfrm>
            <a:off x="1146175" y="687388"/>
            <a:ext cx="4567238" cy="3427412"/>
          </a:xfrm>
          <a:custGeom>
            <a:pathLst>
              <a:path extrusionOk="0" h="120000" w="120000">
                <a:moveTo>
                  <a:pt x="0" y="0"/>
                </a:moveTo>
                <a:lnTo>
                  <a:pt x="120000" y="0"/>
                </a:lnTo>
                <a:lnTo>
                  <a:pt x="120000" y="120000"/>
                </a:lnTo>
                <a:lnTo>
                  <a:pt x="0" y="120000"/>
                </a:lnTo>
                <a:close/>
              </a:path>
            </a:pathLst>
          </a:custGeom>
          <a:noFill/>
          <a:ln>
            <a:noFill/>
          </a:ln>
        </p:spPr>
      </p:sp>
      <p:sp>
        <p:nvSpPr>
          <p:cNvPr id="1377" name="Shape 137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Shape 11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107" name="Shape 1107"/>
          <p:cNvSpPr/>
          <p:nvPr>
            <p:ph idx="2" type="sldImg"/>
          </p:nvPr>
        </p:nvSpPr>
        <p:spPr>
          <a:xfrm>
            <a:off x="1146175" y="687388"/>
            <a:ext cx="4567238" cy="3427412"/>
          </a:xfrm>
          <a:custGeom>
            <a:pathLst>
              <a:path extrusionOk="0" h="120000" w="120000">
                <a:moveTo>
                  <a:pt x="0" y="0"/>
                </a:moveTo>
                <a:lnTo>
                  <a:pt x="120000" y="0"/>
                </a:lnTo>
                <a:lnTo>
                  <a:pt x="120000" y="120000"/>
                </a:lnTo>
                <a:lnTo>
                  <a:pt x="0" y="120000"/>
                </a:lnTo>
                <a:close/>
              </a:path>
            </a:pathLst>
          </a:custGeom>
          <a:noFill/>
          <a:ln>
            <a:noFill/>
          </a:ln>
        </p:spPr>
      </p:sp>
      <p:sp>
        <p:nvSpPr>
          <p:cNvPr id="1108" name="Shape 1108"/>
          <p:cNvSpPr txBox="1"/>
          <p:nvPr>
            <p:ph idx="1" type="body"/>
          </p:nvPr>
        </p:nvSpPr>
        <p:spPr>
          <a:xfrm>
            <a:off x="686421" y="4342464"/>
            <a:ext cx="5485158" cy="41144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Shape 138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83" name="Shape 1383"/>
          <p:cNvSpPr/>
          <p:nvPr>
            <p:ph idx="2" type="sldImg"/>
          </p:nvPr>
        </p:nvSpPr>
        <p:spPr>
          <a:xfrm>
            <a:off x="1182688" y="698500"/>
            <a:ext cx="4645025" cy="3484563"/>
          </a:xfrm>
          <a:custGeom>
            <a:pathLst>
              <a:path extrusionOk="0" h="120000" w="120000">
                <a:moveTo>
                  <a:pt x="0" y="0"/>
                </a:moveTo>
                <a:lnTo>
                  <a:pt x="120000" y="0"/>
                </a:lnTo>
                <a:lnTo>
                  <a:pt x="120000" y="120000"/>
                </a:lnTo>
                <a:lnTo>
                  <a:pt x="0" y="120000"/>
                </a:lnTo>
                <a:close/>
              </a:path>
            </a:pathLst>
          </a:custGeom>
          <a:noFill/>
          <a:ln>
            <a:noFill/>
          </a:ln>
        </p:spPr>
      </p:sp>
      <p:sp>
        <p:nvSpPr>
          <p:cNvPr id="1384" name="Shape 138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Shape 13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90" name="Shape 1390"/>
          <p:cNvSpPr/>
          <p:nvPr>
            <p:ph idx="2" type="sldImg"/>
          </p:nvPr>
        </p:nvSpPr>
        <p:spPr>
          <a:xfrm>
            <a:off x="1182688" y="698500"/>
            <a:ext cx="4645025" cy="3484563"/>
          </a:xfrm>
          <a:custGeom>
            <a:pathLst>
              <a:path extrusionOk="0" h="120000" w="120000">
                <a:moveTo>
                  <a:pt x="0" y="0"/>
                </a:moveTo>
                <a:lnTo>
                  <a:pt x="120000" y="0"/>
                </a:lnTo>
                <a:lnTo>
                  <a:pt x="120000" y="120000"/>
                </a:lnTo>
                <a:lnTo>
                  <a:pt x="0" y="120000"/>
                </a:lnTo>
                <a:close/>
              </a:path>
            </a:pathLst>
          </a:custGeom>
          <a:noFill/>
          <a:ln>
            <a:noFill/>
          </a:ln>
        </p:spPr>
      </p:sp>
      <p:sp>
        <p:nvSpPr>
          <p:cNvPr id="1391" name="Shape 139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Shape 139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98" name="Shape 1398"/>
          <p:cNvSpPr/>
          <p:nvPr>
            <p:ph idx="2" type="sldImg"/>
          </p:nvPr>
        </p:nvSpPr>
        <p:spPr>
          <a:xfrm>
            <a:off x="1185863" y="698500"/>
            <a:ext cx="4645025" cy="3484563"/>
          </a:xfrm>
          <a:custGeom>
            <a:pathLst>
              <a:path extrusionOk="0" h="120000" w="120000">
                <a:moveTo>
                  <a:pt x="0" y="0"/>
                </a:moveTo>
                <a:lnTo>
                  <a:pt x="120000" y="0"/>
                </a:lnTo>
                <a:lnTo>
                  <a:pt x="120000" y="120000"/>
                </a:lnTo>
                <a:lnTo>
                  <a:pt x="0" y="120000"/>
                </a:lnTo>
                <a:close/>
              </a:path>
            </a:pathLst>
          </a:custGeom>
          <a:noFill/>
          <a:ln>
            <a:noFill/>
          </a:ln>
        </p:spPr>
      </p:sp>
      <p:sp>
        <p:nvSpPr>
          <p:cNvPr id="1399" name="Shape 1399"/>
          <p:cNvSpPr txBox="1"/>
          <p:nvPr>
            <p:ph idx="1" type="body"/>
          </p:nvPr>
        </p:nvSpPr>
        <p:spPr>
          <a:xfrm>
            <a:off x="933450" y="4416425"/>
            <a:ext cx="5143500" cy="4181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5" name="Shape 1405"/>
        <p:cNvGrpSpPr/>
        <p:nvPr/>
      </p:nvGrpSpPr>
      <p:grpSpPr>
        <a:xfrm>
          <a:off x="0" y="0"/>
          <a:ext cx="0" cy="0"/>
          <a:chOff x="0" y="0"/>
          <a:chExt cx="0" cy="0"/>
        </a:xfrm>
      </p:grpSpPr>
      <p:sp>
        <p:nvSpPr>
          <p:cNvPr id="1406" name="Shape 14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407" name="Shape 1407"/>
          <p:cNvSpPr/>
          <p:nvPr>
            <p:ph idx="2" type="sldImg"/>
          </p:nvPr>
        </p:nvSpPr>
        <p:spPr>
          <a:xfrm>
            <a:off x="1185863" y="698500"/>
            <a:ext cx="4645025" cy="3484563"/>
          </a:xfrm>
          <a:custGeom>
            <a:pathLst>
              <a:path extrusionOk="0" h="120000" w="120000">
                <a:moveTo>
                  <a:pt x="0" y="0"/>
                </a:moveTo>
                <a:lnTo>
                  <a:pt x="120000" y="0"/>
                </a:lnTo>
                <a:lnTo>
                  <a:pt x="120000" y="120000"/>
                </a:lnTo>
                <a:lnTo>
                  <a:pt x="0" y="120000"/>
                </a:lnTo>
                <a:close/>
              </a:path>
            </a:pathLst>
          </a:custGeom>
          <a:noFill/>
          <a:ln>
            <a:noFill/>
          </a:ln>
        </p:spPr>
      </p:sp>
      <p:sp>
        <p:nvSpPr>
          <p:cNvPr id="1408" name="Shape 1408"/>
          <p:cNvSpPr txBox="1"/>
          <p:nvPr>
            <p:ph idx="1" type="body"/>
          </p:nvPr>
        </p:nvSpPr>
        <p:spPr>
          <a:xfrm>
            <a:off x="933450" y="4416425"/>
            <a:ext cx="5143500" cy="4181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6" name="Shape 1416"/>
        <p:cNvGrpSpPr/>
        <p:nvPr/>
      </p:nvGrpSpPr>
      <p:grpSpPr>
        <a:xfrm>
          <a:off x="0" y="0"/>
          <a:ext cx="0" cy="0"/>
          <a:chOff x="0" y="0"/>
          <a:chExt cx="0" cy="0"/>
        </a:xfrm>
      </p:grpSpPr>
      <p:sp>
        <p:nvSpPr>
          <p:cNvPr id="1417" name="Shape 141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418" name="Shape 1418"/>
          <p:cNvSpPr/>
          <p:nvPr>
            <p:ph idx="2" type="sldImg"/>
          </p:nvPr>
        </p:nvSpPr>
        <p:spPr>
          <a:xfrm>
            <a:off x="1185863" y="698500"/>
            <a:ext cx="4645025" cy="3484563"/>
          </a:xfrm>
          <a:custGeom>
            <a:pathLst>
              <a:path extrusionOk="0" h="120000" w="120000">
                <a:moveTo>
                  <a:pt x="0" y="0"/>
                </a:moveTo>
                <a:lnTo>
                  <a:pt x="120000" y="0"/>
                </a:lnTo>
                <a:lnTo>
                  <a:pt x="120000" y="120000"/>
                </a:lnTo>
                <a:lnTo>
                  <a:pt x="0" y="120000"/>
                </a:lnTo>
                <a:close/>
              </a:path>
            </a:pathLst>
          </a:custGeom>
          <a:noFill/>
          <a:ln>
            <a:noFill/>
          </a:ln>
        </p:spPr>
      </p:sp>
      <p:sp>
        <p:nvSpPr>
          <p:cNvPr id="1419" name="Shape 1419"/>
          <p:cNvSpPr txBox="1"/>
          <p:nvPr>
            <p:ph idx="1" type="body"/>
          </p:nvPr>
        </p:nvSpPr>
        <p:spPr>
          <a:xfrm>
            <a:off x="933450" y="4416425"/>
            <a:ext cx="5143500" cy="4181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3" name="Shape 1423"/>
        <p:cNvGrpSpPr/>
        <p:nvPr/>
      </p:nvGrpSpPr>
      <p:grpSpPr>
        <a:xfrm>
          <a:off x="0" y="0"/>
          <a:ext cx="0" cy="0"/>
          <a:chOff x="0" y="0"/>
          <a:chExt cx="0" cy="0"/>
        </a:xfrm>
      </p:grpSpPr>
      <p:sp>
        <p:nvSpPr>
          <p:cNvPr id="1424" name="Shape 142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25" name="Shape 14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9" name="Shape 1429"/>
        <p:cNvGrpSpPr/>
        <p:nvPr/>
      </p:nvGrpSpPr>
      <p:grpSpPr>
        <a:xfrm>
          <a:off x="0" y="0"/>
          <a:ext cx="0" cy="0"/>
          <a:chOff x="0" y="0"/>
          <a:chExt cx="0" cy="0"/>
        </a:xfrm>
      </p:grpSpPr>
      <p:sp>
        <p:nvSpPr>
          <p:cNvPr id="1430" name="Shape 143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431" name="Shape 1431"/>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432" name="Shape 143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6" name="Shape 1436"/>
        <p:cNvGrpSpPr/>
        <p:nvPr/>
      </p:nvGrpSpPr>
      <p:grpSpPr>
        <a:xfrm>
          <a:off x="0" y="0"/>
          <a:ext cx="0" cy="0"/>
          <a:chOff x="0" y="0"/>
          <a:chExt cx="0" cy="0"/>
        </a:xfrm>
      </p:grpSpPr>
      <p:sp>
        <p:nvSpPr>
          <p:cNvPr id="1437" name="Shape 143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8" name="Shape 1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1" name="Shape 1441"/>
        <p:cNvGrpSpPr/>
        <p:nvPr/>
      </p:nvGrpSpPr>
      <p:grpSpPr>
        <a:xfrm>
          <a:off x="0" y="0"/>
          <a:ext cx="0" cy="0"/>
          <a:chOff x="0" y="0"/>
          <a:chExt cx="0" cy="0"/>
        </a:xfrm>
      </p:grpSpPr>
      <p:sp>
        <p:nvSpPr>
          <p:cNvPr id="1442" name="Shape 144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43" name="Shape 1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7" name="Shape 1447"/>
        <p:cNvGrpSpPr/>
        <p:nvPr/>
      </p:nvGrpSpPr>
      <p:grpSpPr>
        <a:xfrm>
          <a:off x="0" y="0"/>
          <a:ext cx="0" cy="0"/>
          <a:chOff x="0" y="0"/>
          <a:chExt cx="0" cy="0"/>
        </a:xfrm>
      </p:grpSpPr>
      <p:sp>
        <p:nvSpPr>
          <p:cNvPr id="1448" name="Shape 144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49" name="Shape 14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Shape 113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37" name="Shape 1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Shape 145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56" name="Shape 14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0" name="Shape 1460"/>
        <p:cNvGrpSpPr/>
        <p:nvPr/>
      </p:nvGrpSpPr>
      <p:grpSpPr>
        <a:xfrm>
          <a:off x="0" y="0"/>
          <a:ext cx="0" cy="0"/>
          <a:chOff x="0" y="0"/>
          <a:chExt cx="0" cy="0"/>
        </a:xfrm>
      </p:grpSpPr>
      <p:sp>
        <p:nvSpPr>
          <p:cNvPr id="1461" name="Shape 146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62" name="Shape 1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6" name="Shape 1466"/>
        <p:cNvGrpSpPr/>
        <p:nvPr/>
      </p:nvGrpSpPr>
      <p:grpSpPr>
        <a:xfrm>
          <a:off x="0" y="0"/>
          <a:ext cx="0" cy="0"/>
          <a:chOff x="0" y="0"/>
          <a:chExt cx="0" cy="0"/>
        </a:xfrm>
      </p:grpSpPr>
      <p:sp>
        <p:nvSpPr>
          <p:cNvPr id="1467" name="Shape 146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68" name="Shape 1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3" name="Shape 1473"/>
        <p:cNvGrpSpPr/>
        <p:nvPr/>
      </p:nvGrpSpPr>
      <p:grpSpPr>
        <a:xfrm>
          <a:off x="0" y="0"/>
          <a:ext cx="0" cy="0"/>
          <a:chOff x="0" y="0"/>
          <a:chExt cx="0" cy="0"/>
        </a:xfrm>
      </p:grpSpPr>
      <p:sp>
        <p:nvSpPr>
          <p:cNvPr id="1474" name="Shape 147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5" name="Shape 1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Shape 148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81" name="Shape 14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5" name="Shape 1485"/>
        <p:cNvGrpSpPr/>
        <p:nvPr/>
      </p:nvGrpSpPr>
      <p:grpSpPr>
        <a:xfrm>
          <a:off x="0" y="0"/>
          <a:ext cx="0" cy="0"/>
          <a:chOff x="0" y="0"/>
          <a:chExt cx="0" cy="0"/>
        </a:xfrm>
      </p:grpSpPr>
      <p:sp>
        <p:nvSpPr>
          <p:cNvPr id="1486" name="Shape 148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87" name="Shape 1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1" name="Shape 1491"/>
        <p:cNvGrpSpPr/>
        <p:nvPr/>
      </p:nvGrpSpPr>
      <p:grpSpPr>
        <a:xfrm>
          <a:off x="0" y="0"/>
          <a:ext cx="0" cy="0"/>
          <a:chOff x="0" y="0"/>
          <a:chExt cx="0" cy="0"/>
        </a:xfrm>
      </p:grpSpPr>
      <p:sp>
        <p:nvSpPr>
          <p:cNvPr id="1492" name="Shape 149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3" name="Shape 1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7" name="Shape 1497"/>
        <p:cNvGrpSpPr/>
        <p:nvPr/>
      </p:nvGrpSpPr>
      <p:grpSpPr>
        <a:xfrm>
          <a:off x="0" y="0"/>
          <a:ext cx="0" cy="0"/>
          <a:chOff x="0" y="0"/>
          <a:chExt cx="0" cy="0"/>
        </a:xfrm>
      </p:grpSpPr>
      <p:sp>
        <p:nvSpPr>
          <p:cNvPr id="1498" name="Shape 149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9" name="Shape 1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Shape 150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5" name="Shape 1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9" name="Shape 1509"/>
        <p:cNvGrpSpPr/>
        <p:nvPr/>
      </p:nvGrpSpPr>
      <p:grpSpPr>
        <a:xfrm>
          <a:off x="0" y="0"/>
          <a:ext cx="0" cy="0"/>
          <a:chOff x="0" y="0"/>
          <a:chExt cx="0" cy="0"/>
        </a:xfrm>
      </p:grpSpPr>
      <p:sp>
        <p:nvSpPr>
          <p:cNvPr id="1510" name="Shape 151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11" name="Shape 1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0" name="Shape 1140"/>
        <p:cNvGrpSpPr/>
        <p:nvPr/>
      </p:nvGrpSpPr>
      <p:grpSpPr>
        <a:xfrm>
          <a:off x="0" y="0"/>
          <a:ext cx="0" cy="0"/>
          <a:chOff x="0" y="0"/>
          <a:chExt cx="0" cy="0"/>
        </a:xfrm>
      </p:grpSpPr>
      <p:sp>
        <p:nvSpPr>
          <p:cNvPr id="1141" name="Shape 114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2" name="Shape 1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6" name="Shape 1516"/>
        <p:cNvGrpSpPr/>
        <p:nvPr/>
      </p:nvGrpSpPr>
      <p:grpSpPr>
        <a:xfrm>
          <a:off x="0" y="0"/>
          <a:ext cx="0" cy="0"/>
          <a:chOff x="0" y="0"/>
          <a:chExt cx="0" cy="0"/>
        </a:xfrm>
      </p:grpSpPr>
      <p:sp>
        <p:nvSpPr>
          <p:cNvPr id="1517" name="Shape 151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18" name="Shape 15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0" name="Shape 1530"/>
        <p:cNvGrpSpPr/>
        <p:nvPr/>
      </p:nvGrpSpPr>
      <p:grpSpPr>
        <a:xfrm>
          <a:off x="0" y="0"/>
          <a:ext cx="0" cy="0"/>
          <a:chOff x="0" y="0"/>
          <a:chExt cx="0" cy="0"/>
        </a:xfrm>
      </p:grpSpPr>
      <p:sp>
        <p:nvSpPr>
          <p:cNvPr id="1531" name="Shape 153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32" name="Shape 1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Shape 153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39" name="Shape 15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3" name="Shape 1543"/>
        <p:cNvGrpSpPr/>
        <p:nvPr/>
      </p:nvGrpSpPr>
      <p:grpSpPr>
        <a:xfrm>
          <a:off x="0" y="0"/>
          <a:ext cx="0" cy="0"/>
          <a:chOff x="0" y="0"/>
          <a:chExt cx="0" cy="0"/>
        </a:xfrm>
      </p:grpSpPr>
      <p:sp>
        <p:nvSpPr>
          <p:cNvPr id="1544" name="Shape 15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545" name="Shape 1545"/>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546" name="Shape 15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1" name="Shape 1571"/>
        <p:cNvGrpSpPr/>
        <p:nvPr/>
      </p:nvGrpSpPr>
      <p:grpSpPr>
        <a:xfrm>
          <a:off x="0" y="0"/>
          <a:ext cx="0" cy="0"/>
          <a:chOff x="0" y="0"/>
          <a:chExt cx="0" cy="0"/>
        </a:xfrm>
      </p:grpSpPr>
      <p:sp>
        <p:nvSpPr>
          <p:cNvPr id="1572" name="Shape 15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573" name="Shape 1573"/>
          <p:cNvSpPr/>
          <p:nvPr>
            <p:ph idx="2" type="sldImg"/>
          </p:nvPr>
        </p:nvSpPr>
        <p:spPr>
          <a:xfrm>
            <a:off x="1144588" y="687388"/>
            <a:ext cx="4568825" cy="3427412"/>
          </a:xfrm>
          <a:custGeom>
            <a:pathLst>
              <a:path extrusionOk="0" h="120000" w="120000">
                <a:moveTo>
                  <a:pt x="0" y="0"/>
                </a:moveTo>
                <a:lnTo>
                  <a:pt x="120000" y="0"/>
                </a:lnTo>
                <a:lnTo>
                  <a:pt x="120000" y="120000"/>
                </a:lnTo>
                <a:lnTo>
                  <a:pt x="0" y="120000"/>
                </a:lnTo>
                <a:close/>
              </a:path>
            </a:pathLst>
          </a:custGeom>
          <a:noFill/>
          <a:ln>
            <a:noFill/>
          </a:ln>
        </p:spPr>
      </p:sp>
      <p:sp>
        <p:nvSpPr>
          <p:cNvPr id="1574" name="Shape 15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7" name="Shape 1577"/>
        <p:cNvGrpSpPr/>
        <p:nvPr/>
      </p:nvGrpSpPr>
      <p:grpSpPr>
        <a:xfrm>
          <a:off x="0" y="0"/>
          <a:ext cx="0" cy="0"/>
          <a:chOff x="0" y="0"/>
          <a:chExt cx="0" cy="0"/>
        </a:xfrm>
      </p:grpSpPr>
      <p:sp>
        <p:nvSpPr>
          <p:cNvPr id="1578" name="Shape 157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79" name="Shape 15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3" name="Shape 1583"/>
        <p:cNvGrpSpPr/>
        <p:nvPr/>
      </p:nvGrpSpPr>
      <p:grpSpPr>
        <a:xfrm>
          <a:off x="0" y="0"/>
          <a:ext cx="0" cy="0"/>
          <a:chOff x="0" y="0"/>
          <a:chExt cx="0" cy="0"/>
        </a:xfrm>
      </p:grpSpPr>
      <p:sp>
        <p:nvSpPr>
          <p:cNvPr id="1584" name="Shape 158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85" name="Shape 15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Shape 114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9" name="Shape 1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Shape 115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55" name="Shape 1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9" name="Shape 1159"/>
        <p:cNvGrpSpPr/>
        <p:nvPr/>
      </p:nvGrpSpPr>
      <p:grpSpPr>
        <a:xfrm>
          <a:off x="0" y="0"/>
          <a:ext cx="0" cy="0"/>
          <a:chOff x="0" y="0"/>
          <a:chExt cx="0" cy="0"/>
        </a:xfrm>
      </p:grpSpPr>
      <p:sp>
        <p:nvSpPr>
          <p:cNvPr id="1160" name="Shape 116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61" name="Shape 1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5" name="Shape 695"/>
        <p:cNvGrpSpPr/>
        <p:nvPr/>
      </p:nvGrpSpPr>
      <p:grpSpPr>
        <a:xfrm>
          <a:off x="0" y="0"/>
          <a:ext cx="0" cy="0"/>
          <a:chOff x="0" y="0"/>
          <a:chExt cx="0" cy="0"/>
        </a:xfrm>
      </p:grpSpPr>
      <p:sp>
        <p:nvSpPr>
          <p:cNvPr id="696" name="Shape 69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97" name="Shape 69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98" name="Shape 69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99" name="Shape 69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0" name="Shape 70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1" name="Shape 70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2" name="Shape 702"/>
        <p:cNvGrpSpPr/>
        <p:nvPr/>
      </p:nvGrpSpPr>
      <p:grpSpPr>
        <a:xfrm>
          <a:off x="0" y="0"/>
          <a:ext cx="0" cy="0"/>
          <a:chOff x="0" y="0"/>
          <a:chExt cx="0" cy="0"/>
        </a:xfrm>
      </p:grpSpPr>
      <p:sp>
        <p:nvSpPr>
          <p:cNvPr id="703" name="Shape 70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04" name="Shape 70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05" name="Shape 70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6" name="Shape 70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7" name="Shape 70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08" name="Shape 708"/>
        <p:cNvGrpSpPr/>
        <p:nvPr/>
      </p:nvGrpSpPr>
      <p:grpSpPr>
        <a:xfrm>
          <a:off x="0" y="0"/>
          <a:ext cx="0" cy="0"/>
          <a:chOff x="0" y="0"/>
          <a:chExt cx="0" cy="0"/>
        </a:xfrm>
      </p:grpSpPr>
      <p:sp>
        <p:nvSpPr>
          <p:cNvPr id="709" name="Shape 70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10" name="Shape 710"/>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11" name="Shape 7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12" name="Shape 7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13" name="Shape 7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14" name="Shape 714"/>
        <p:cNvGrpSpPr/>
        <p:nvPr/>
      </p:nvGrpSpPr>
      <p:grpSpPr>
        <a:xfrm>
          <a:off x="0" y="0"/>
          <a:ext cx="0" cy="0"/>
          <a:chOff x="0" y="0"/>
          <a:chExt cx="0" cy="0"/>
        </a:xfrm>
      </p:grpSpPr>
      <p:sp>
        <p:nvSpPr>
          <p:cNvPr id="715" name="Shape 7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16" name="Shape 71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17" name="Shape 717"/>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18" name="Shape 718"/>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19" name="Shape 7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20" name="Shape 7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21" name="Shape 7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722" name="Shape 722"/>
        <p:cNvGrpSpPr/>
        <p:nvPr/>
      </p:nvGrpSpPr>
      <p:grpSpPr>
        <a:xfrm>
          <a:off x="0" y="0"/>
          <a:ext cx="0" cy="0"/>
          <a:chOff x="0" y="0"/>
          <a:chExt cx="0" cy="0"/>
        </a:xfrm>
      </p:grpSpPr>
      <p:sp>
        <p:nvSpPr>
          <p:cNvPr id="723" name="Shape 7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24" name="Shape 724"/>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25" name="Shape 7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26" name="Shape 7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27" name="Shape 7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4" name="Shape 734"/>
        <p:cNvGrpSpPr/>
        <p:nvPr/>
      </p:nvGrpSpPr>
      <p:grpSpPr>
        <a:xfrm>
          <a:off x="0" y="0"/>
          <a:ext cx="0" cy="0"/>
          <a:chOff x="0" y="0"/>
          <a:chExt cx="0" cy="0"/>
        </a:xfrm>
      </p:grpSpPr>
      <p:sp>
        <p:nvSpPr>
          <p:cNvPr id="735" name="Shape 7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6" name="Shape 7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7" name="Shape 7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8" name="Shape 7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39" name="Shape 739"/>
        <p:cNvGrpSpPr/>
        <p:nvPr/>
      </p:nvGrpSpPr>
      <p:grpSpPr>
        <a:xfrm>
          <a:off x="0" y="0"/>
          <a:ext cx="0" cy="0"/>
          <a:chOff x="0" y="0"/>
          <a:chExt cx="0" cy="0"/>
        </a:xfrm>
      </p:grpSpPr>
      <p:sp>
        <p:nvSpPr>
          <p:cNvPr id="740" name="Shape 7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1" name="Shape 7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2" name="Shape 7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3" name="Shape 7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4" name="Shape 7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5" name="Shape 745"/>
        <p:cNvGrpSpPr/>
        <p:nvPr/>
      </p:nvGrpSpPr>
      <p:grpSpPr>
        <a:xfrm>
          <a:off x="0" y="0"/>
          <a:ext cx="0" cy="0"/>
          <a:chOff x="0" y="0"/>
          <a:chExt cx="0" cy="0"/>
        </a:xfrm>
      </p:grpSpPr>
      <p:sp>
        <p:nvSpPr>
          <p:cNvPr id="746" name="Shape 7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7" name="Shape 7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48" name="Shape 7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9" name="Shape 7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0" name="Shape 7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1" name="Shape 751"/>
        <p:cNvGrpSpPr/>
        <p:nvPr/>
      </p:nvGrpSpPr>
      <p:grpSpPr>
        <a:xfrm>
          <a:off x="0" y="0"/>
          <a:ext cx="0" cy="0"/>
          <a:chOff x="0" y="0"/>
          <a:chExt cx="0" cy="0"/>
        </a:xfrm>
      </p:grpSpPr>
      <p:sp>
        <p:nvSpPr>
          <p:cNvPr id="752" name="Shape 7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3" name="Shape 7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4" name="Shape 7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55" name="Shape 755"/>
        <p:cNvGrpSpPr/>
        <p:nvPr/>
      </p:nvGrpSpPr>
      <p:grpSpPr>
        <a:xfrm>
          <a:off x="0" y="0"/>
          <a:ext cx="0" cy="0"/>
          <a:chOff x="0" y="0"/>
          <a:chExt cx="0" cy="0"/>
        </a:xfrm>
      </p:grpSpPr>
      <p:sp>
        <p:nvSpPr>
          <p:cNvPr id="756" name="Shape 7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7" name="Shape 7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58" name="Shape 7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9" name="Shape 7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0" name="Shape 7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61" name="Shape 761"/>
        <p:cNvGrpSpPr/>
        <p:nvPr/>
      </p:nvGrpSpPr>
      <p:grpSpPr>
        <a:xfrm>
          <a:off x="0" y="0"/>
          <a:ext cx="0" cy="0"/>
          <a:chOff x="0" y="0"/>
          <a:chExt cx="0" cy="0"/>
        </a:xfrm>
      </p:grpSpPr>
      <p:sp>
        <p:nvSpPr>
          <p:cNvPr id="762" name="Shape 7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3" name="Shape 76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4" name="Shape 76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5" name="Shape 7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6" name="Shape 7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7" name="Shape 7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68" name="Shape 768"/>
        <p:cNvGrpSpPr/>
        <p:nvPr/>
      </p:nvGrpSpPr>
      <p:grpSpPr>
        <a:xfrm>
          <a:off x="0" y="0"/>
          <a:ext cx="0" cy="0"/>
          <a:chOff x="0" y="0"/>
          <a:chExt cx="0" cy="0"/>
        </a:xfrm>
      </p:grpSpPr>
      <p:sp>
        <p:nvSpPr>
          <p:cNvPr id="769" name="Shape 7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0" name="Shape 7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71" name="Shape 7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72" name="Shape 7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73" name="Shape 7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74" name="Shape 7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5" name="Shape 7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6" name="Shape 7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77" name="Shape 777"/>
        <p:cNvGrpSpPr/>
        <p:nvPr/>
      </p:nvGrpSpPr>
      <p:grpSpPr>
        <a:xfrm>
          <a:off x="0" y="0"/>
          <a:ext cx="0" cy="0"/>
          <a:chOff x="0" y="0"/>
          <a:chExt cx="0" cy="0"/>
        </a:xfrm>
      </p:grpSpPr>
      <p:sp>
        <p:nvSpPr>
          <p:cNvPr id="778" name="Shape 77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9" name="Shape 77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0" name="Shape 78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81" name="Shape 7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2" name="Shape 7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3" name="Shape 7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4" name="Shape 784"/>
        <p:cNvGrpSpPr/>
        <p:nvPr/>
      </p:nvGrpSpPr>
      <p:grpSpPr>
        <a:xfrm>
          <a:off x="0" y="0"/>
          <a:ext cx="0" cy="0"/>
          <a:chOff x="0" y="0"/>
          <a:chExt cx="0" cy="0"/>
        </a:xfrm>
      </p:grpSpPr>
      <p:sp>
        <p:nvSpPr>
          <p:cNvPr id="785" name="Shape 78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6" name="Shape 78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7" name="Shape 78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88" name="Shape 7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9" name="Shape 7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0" name="Shape 7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1" name="Shape 791"/>
        <p:cNvGrpSpPr/>
        <p:nvPr/>
      </p:nvGrpSpPr>
      <p:grpSpPr>
        <a:xfrm>
          <a:off x="0" y="0"/>
          <a:ext cx="0" cy="0"/>
          <a:chOff x="0" y="0"/>
          <a:chExt cx="0" cy="0"/>
        </a:xfrm>
      </p:grpSpPr>
      <p:sp>
        <p:nvSpPr>
          <p:cNvPr id="792" name="Shape 7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3" name="Shape 79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4" name="Shape 7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5" name="Shape 7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6" name="Shape 7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7" name="Shape 797"/>
        <p:cNvGrpSpPr/>
        <p:nvPr/>
      </p:nvGrpSpPr>
      <p:grpSpPr>
        <a:xfrm>
          <a:off x="0" y="0"/>
          <a:ext cx="0" cy="0"/>
          <a:chOff x="0" y="0"/>
          <a:chExt cx="0" cy="0"/>
        </a:xfrm>
      </p:grpSpPr>
      <p:sp>
        <p:nvSpPr>
          <p:cNvPr id="798" name="Shape 79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9" name="Shape 79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0" name="Shape 8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1" name="Shape 8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2" name="Shape 8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9" name="Shape 809"/>
        <p:cNvGrpSpPr/>
        <p:nvPr/>
      </p:nvGrpSpPr>
      <p:grpSpPr>
        <a:xfrm>
          <a:off x="0" y="0"/>
          <a:ext cx="0" cy="0"/>
          <a:chOff x="0" y="0"/>
          <a:chExt cx="0" cy="0"/>
        </a:xfrm>
      </p:grpSpPr>
      <p:sp>
        <p:nvSpPr>
          <p:cNvPr id="810" name="Shape 8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1" name="Shape 8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2" name="Shape 8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3" name="Shape 8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4" name="Shape 8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5" name="Shape 815"/>
        <p:cNvGrpSpPr/>
        <p:nvPr/>
      </p:nvGrpSpPr>
      <p:grpSpPr>
        <a:xfrm>
          <a:off x="0" y="0"/>
          <a:ext cx="0" cy="0"/>
          <a:chOff x="0" y="0"/>
          <a:chExt cx="0" cy="0"/>
        </a:xfrm>
      </p:grpSpPr>
      <p:sp>
        <p:nvSpPr>
          <p:cNvPr id="816" name="Shape 8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7" name="Shape 8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8" name="Shape 8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9" name="Shape 8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20" name="Shape 820"/>
        <p:cNvGrpSpPr/>
        <p:nvPr/>
      </p:nvGrpSpPr>
      <p:grpSpPr>
        <a:xfrm>
          <a:off x="0" y="0"/>
          <a:ext cx="0" cy="0"/>
          <a:chOff x="0" y="0"/>
          <a:chExt cx="0" cy="0"/>
        </a:xfrm>
      </p:grpSpPr>
      <p:sp>
        <p:nvSpPr>
          <p:cNvPr id="821" name="Shape 8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2" name="Shape 8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823" name="Shape 8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4" name="Shape 8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5" name="Shape 8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26" name="Shape 826"/>
        <p:cNvGrpSpPr/>
        <p:nvPr/>
      </p:nvGrpSpPr>
      <p:grpSpPr>
        <a:xfrm>
          <a:off x="0" y="0"/>
          <a:ext cx="0" cy="0"/>
          <a:chOff x="0" y="0"/>
          <a:chExt cx="0" cy="0"/>
        </a:xfrm>
      </p:grpSpPr>
      <p:sp>
        <p:nvSpPr>
          <p:cNvPr id="827" name="Shape 8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8" name="Shape 8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829" name="Shape 8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0" name="Shape 8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1" name="Shape 8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Shape 9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3" name="Shape 9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2" name="Shape 832"/>
        <p:cNvGrpSpPr/>
        <p:nvPr/>
      </p:nvGrpSpPr>
      <p:grpSpPr>
        <a:xfrm>
          <a:off x="0" y="0"/>
          <a:ext cx="0" cy="0"/>
          <a:chOff x="0" y="0"/>
          <a:chExt cx="0" cy="0"/>
        </a:xfrm>
      </p:grpSpPr>
      <p:sp>
        <p:nvSpPr>
          <p:cNvPr id="833" name="Shape 8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4" name="Shape 8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5" name="Shape 8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6" name="Shape 8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7" name="Shape 8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8" name="Shape 8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39" name="Shape 839"/>
        <p:cNvGrpSpPr/>
        <p:nvPr/>
      </p:nvGrpSpPr>
      <p:grpSpPr>
        <a:xfrm>
          <a:off x="0" y="0"/>
          <a:ext cx="0" cy="0"/>
          <a:chOff x="0" y="0"/>
          <a:chExt cx="0" cy="0"/>
        </a:xfrm>
      </p:grpSpPr>
      <p:sp>
        <p:nvSpPr>
          <p:cNvPr id="840" name="Shape 8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1" name="Shape 8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2" name="Shape 8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43" name="Shape 8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4" name="Shape 8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45" name="Shape 8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6" name="Shape 8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7" name="Shape 8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8" name="Shape 848"/>
        <p:cNvGrpSpPr/>
        <p:nvPr/>
      </p:nvGrpSpPr>
      <p:grpSpPr>
        <a:xfrm>
          <a:off x="0" y="0"/>
          <a:ext cx="0" cy="0"/>
          <a:chOff x="0" y="0"/>
          <a:chExt cx="0" cy="0"/>
        </a:xfrm>
      </p:grpSpPr>
      <p:sp>
        <p:nvSpPr>
          <p:cNvPr id="849" name="Shape 8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0" name="Shape 8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1" name="Shape 8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52" name="Shape 852"/>
        <p:cNvGrpSpPr/>
        <p:nvPr/>
      </p:nvGrpSpPr>
      <p:grpSpPr>
        <a:xfrm>
          <a:off x="0" y="0"/>
          <a:ext cx="0" cy="0"/>
          <a:chOff x="0" y="0"/>
          <a:chExt cx="0" cy="0"/>
        </a:xfrm>
      </p:grpSpPr>
      <p:sp>
        <p:nvSpPr>
          <p:cNvPr id="853" name="Shape 8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4" name="Shape 8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5" name="Shape 8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856" name="Shape 8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7" name="Shape 8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8" name="Shape 8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59" name="Shape 859"/>
        <p:cNvGrpSpPr/>
        <p:nvPr/>
      </p:nvGrpSpPr>
      <p:grpSpPr>
        <a:xfrm>
          <a:off x="0" y="0"/>
          <a:ext cx="0" cy="0"/>
          <a:chOff x="0" y="0"/>
          <a:chExt cx="0" cy="0"/>
        </a:xfrm>
      </p:grpSpPr>
      <p:sp>
        <p:nvSpPr>
          <p:cNvPr id="860" name="Shape 8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1" name="Shape 86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62" name="Shape 8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863" name="Shape 8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4" name="Shape 8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5" name="Shape 8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6" name="Shape 866"/>
        <p:cNvGrpSpPr/>
        <p:nvPr/>
      </p:nvGrpSpPr>
      <p:grpSpPr>
        <a:xfrm>
          <a:off x="0" y="0"/>
          <a:ext cx="0" cy="0"/>
          <a:chOff x="0" y="0"/>
          <a:chExt cx="0" cy="0"/>
        </a:xfrm>
      </p:grpSpPr>
      <p:sp>
        <p:nvSpPr>
          <p:cNvPr id="867" name="Shape 8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8" name="Shape 86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9" name="Shape 8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0" name="Shape 8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1" name="Shape 8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2" name="Shape 872"/>
        <p:cNvGrpSpPr/>
        <p:nvPr/>
      </p:nvGrpSpPr>
      <p:grpSpPr>
        <a:xfrm>
          <a:off x="0" y="0"/>
          <a:ext cx="0" cy="0"/>
          <a:chOff x="0" y="0"/>
          <a:chExt cx="0" cy="0"/>
        </a:xfrm>
      </p:grpSpPr>
      <p:sp>
        <p:nvSpPr>
          <p:cNvPr id="873" name="Shape 87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4" name="Shape 87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5" name="Shape 8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6" name="Shape 8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7" name="Shape 8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85" name="Shape 885"/>
        <p:cNvGrpSpPr/>
        <p:nvPr/>
      </p:nvGrpSpPr>
      <p:grpSpPr>
        <a:xfrm>
          <a:off x="0" y="0"/>
          <a:ext cx="0" cy="0"/>
          <a:chOff x="0" y="0"/>
          <a:chExt cx="0" cy="0"/>
        </a:xfrm>
      </p:grpSpPr>
      <p:sp>
        <p:nvSpPr>
          <p:cNvPr id="886" name="Shape 88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87" name="Shape 88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88" name="Shape 88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89" name="Shape 88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0" name="Shape 8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91" name="Shape 891"/>
        <p:cNvGrpSpPr/>
        <p:nvPr/>
      </p:nvGrpSpPr>
      <p:grpSpPr>
        <a:xfrm>
          <a:off x="0" y="0"/>
          <a:ext cx="0" cy="0"/>
          <a:chOff x="0" y="0"/>
          <a:chExt cx="0" cy="0"/>
        </a:xfrm>
      </p:grpSpPr>
      <p:sp>
        <p:nvSpPr>
          <p:cNvPr id="892" name="Shape 892"/>
          <p:cNvSpPr txBox="1"/>
          <p:nvPr>
            <p:ph type="ctrTitle"/>
          </p:nvPr>
        </p:nvSpPr>
        <p:spPr>
          <a:xfrm>
            <a:off x="685800" y="2130432"/>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93" name="Shape 89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894" name="Shape 89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5" name="Shape 89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6" name="Shape 89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97" name="Shape 897"/>
        <p:cNvGrpSpPr/>
        <p:nvPr/>
      </p:nvGrpSpPr>
      <p:grpSpPr>
        <a:xfrm>
          <a:off x="0" y="0"/>
          <a:ext cx="0" cy="0"/>
          <a:chOff x="0" y="0"/>
          <a:chExt cx="0" cy="0"/>
        </a:xfrm>
      </p:grpSpPr>
      <p:sp>
        <p:nvSpPr>
          <p:cNvPr id="898" name="Shape 89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99" name="Shape 899"/>
          <p:cNvSpPr txBox="1"/>
          <p:nvPr>
            <p:ph idx="1" type="body"/>
          </p:nvPr>
        </p:nvSpPr>
        <p:spPr>
          <a:xfrm>
            <a:off x="722313" y="2906720"/>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900" name="Shape 90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1" name="Shape 90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2" name="Shape 90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5" name="Shape 95"/>
        <p:cNvGrpSpPr/>
        <p:nvPr/>
      </p:nvGrpSpPr>
      <p:grpSpPr>
        <a:xfrm>
          <a:off x="0" y="0"/>
          <a:ext cx="0" cy="0"/>
          <a:chOff x="0" y="0"/>
          <a:chExt cx="0" cy="0"/>
        </a:xfrm>
      </p:grpSpPr>
      <p:sp>
        <p:nvSpPr>
          <p:cNvPr id="96" name="Shape 9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7" name="Shape 9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Shape 9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0" name="Shape 10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03" name="Shape 903"/>
        <p:cNvGrpSpPr/>
        <p:nvPr/>
      </p:nvGrpSpPr>
      <p:grpSpPr>
        <a:xfrm>
          <a:off x="0" y="0"/>
          <a:ext cx="0" cy="0"/>
          <a:chOff x="0" y="0"/>
          <a:chExt cx="0" cy="0"/>
        </a:xfrm>
      </p:grpSpPr>
      <p:sp>
        <p:nvSpPr>
          <p:cNvPr id="904" name="Shape 90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05" name="Shape 90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06" name="Shape 90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07" name="Shape 90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8" name="Shape 90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9" name="Shape 90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10" name="Shape 910"/>
        <p:cNvGrpSpPr/>
        <p:nvPr/>
      </p:nvGrpSpPr>
      <p:grpSpPr>
        <a:xfrm>
          <a:off x="0" y="0"/>
          <a:ext cx="0" cy="0"/>
          <a:chOff x="0" y="0"/>
          <a:chExt cx="0" cy="0"/>
        </a:xfrm>
      </p:grpSpPr>
      <p:sp>
        <p:nvSpPr>
          <p:cNvPr id="911" name="Shape 9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12" name="Shape 912"/>
          <p:cNvSpPr txBox="1"/>
          <p:nvPr>
            <p:ph idx="1" type="body"/>
          </p:nvPr>
        </p:nvSpPr>
        <p:spPr>
          <a:xfrm>
            <a:off x="457203"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913" name="Shape 913"/>
          <p:cNvSpPr txBox="1"/>
          <p:nvPr>
            <p:ph idx="2" type="body"/>
          </p:nvPr>
        </p:nvSpPr>
        <p:spPr>
          <a:xfrm>
            <a:off x="457203"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914" name="Shape 914"/>
          <p:cNvSpPr txBox="1"/>
          <p:nvPr>
            <p:ph idx="3" type="body"/>
          </p:nvPr>
        </p:nvSpPr>
        <p:spPr>
          <a:xfrm>
            <a:off x="4645034"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915" name="Shape 915"/>
          <p:cNvSpPr txBox="1"/>
          <p:nvPr>
            <p:ph idx="4" type="body"/>
          </p:nvPr>
        </p:nvSpPr>
        <p:spPr>
          <a:xfrm>
            <a:off x="4645034"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916" name="Shape 9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7" name="Shape 9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8" name="Shape 9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9" name="Shape 919"/>
        <p:cNvGrpSpPr/>
        <p:nvPr/>
      </p:nvGrpSpPr>
      <p:grpSpPr>
        <a:xfrm>
          <a:off x="0" y="0"/>
          <a:ext cx="0" cy="0"/>
          <a:chOff x="0" y="0"/>
          <a:chExt cx="0" cy="0"/>
        </a:xfrm>
      </p:grpSpPr>
      <p:sp>
        <p:nvSpPr>
          <p:cNvPr id="920" name="Shape 9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21" name="Shape 9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2" name="Shape 9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3" name="Shape 9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4" name="Shape 924"/>
        <p:cNvGrpSpPr/>
        <p:nvPr/>
      </p:nvGrpSpPr>
      <p:grpSpPr>
        <a:xfrm>
          <a:off x="0" y="0"/>
          <a:ext cx="0" cy="0"/>
          <a:chOff x="0" y="0"/>
          <a:chExt cx="0" cy="0"/>
        </a:xfrm>
      </p:grpSpPr>
      <p:sp>
        <p:nvSpPr>
          <p:cNvPr id="925" name="Shape 9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6" name="Shape 9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7" name="Shape 9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28" name="Shape 928"/>
        <p:cNvGrpSpPr/>
        <p:nvPr/>
      </p:nvGrpSpPr>
      <p:grpSpPr>
        <a:xfrm>
          <a:off x="0" y="0"/>
          <a:ext cx="0" cy="0"/>
          <a:chOff x="0" y="0"/>
          <a:chExt cx="0" cy="0"/>
        </a:xfrm>
      </p:grpSpPr>
      <p:sp>
        <p:nvSpPr>
          <p:cNvPr id="929" name="Shape 929"/>
          <p:cNvSpPr txBox="1"/>
          <p:nvPr>
            <p:ph type="title"/>
          </p:nvPr>
        </p:nvSpPr>
        <p:spPr>
          <a:xfrm>
            <a:off x="457209"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30" name="Shape 930"/>
          <p:cNvSpPr txBox="1"/>
          <p:nvPr>
            <p:ph idx="1" type="body"/>
          </p:nvPr>
        </p:nvSpPr>
        <p:spPr>
          <a:xfrm>
            <a:off x="3575058" y="273057"/>
            <a:ext cx="5111751"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31" name="Shape 931"/>
          <p:cNvSpPr txBox="1"/>
          <p:nvPr>
            <p:ph idx="2" type="body"/>
          </p:nvPr>
        </p:nvSpPr>
        <p:spPr>
          <a:xfrm>
            <a:off x="457209" y="1435107"/>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932" name="Shape 9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33" name="Shape 9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34" name="Shape 9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35" name="Shape 935"/>
        <p:cNvGrpSpPr/>
        <p:nvPr/>
      </p:nvGrpSpPr>
      <p:grpSpPr>
        <a:xfrm>
          <a:off x="0" y="0"/>
          <a:ext cx="0" cy="0"/>
          <a:chOff x="0" y="0"/>
          <a:chExt cx="0" cy="0"/>
        </a:xfrm>
      </p:grpSpPr>
      <p:sp>
        <p:nvSpPr>
          <p:cNvPr id="936" name="Shape 936"/>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37" name="Shape 93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938" name="Shape 938"/>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939" name="Shape 9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0" name="Shape 94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1" name="Shape 9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2" name="Shape 942"/>
        <p:cNvGrpSpPr/>
        <p:nvPr/>
      </p:nvGrpSpPr>
      <p:grpSpPr>
        <a:xfrm>
          <a:off x="0" y="0"/>
          <a:ext cx="0" cy="0"/>
          <a:chOff x="0" y="0"/>
          <a:chExt cx="0" cy="0"/>
        </a:xfrm>
      </p:grpSpPr>
      <p:sp>
        <p:nvSpPr>
          <p:cNvPr id="943" name="Shape 9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44" name="Shape 94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45" name="Shape 9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6" name="Shape 9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7" name="Shape 9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8" name="Shape 948"/>
        <p:cNvGrpSpPr/>
        <p:nvPr/>
      </p:nvGrpSpPr>
      <p:grpSpPr>
        <a:xfrm>
          <a:off x="0" y="0"/>
          <a:ext cx="0" cy="0"/>
          <a:chOff x="0" y="0"/>
          <a:chExt cx="0" cy="0"/>
        </a:xfrm>
      </p:grpSpPr>
      <p:sp>
        <p:nvSpPr>
          <p:cNvPr id="949" name="Shape 949"/>
          <p:cNvSpPr txBox="1"/>
          <p:nvPr>
            <p:ph type="title"/>
          </p:nvPr>
        </p:nvSpPr>
        <p:spPr>
          <a:xfrm rot="5400000">
            <a:off x="4743453"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50" name="Shape 950"/>
          <p:cNvSpPr txBox="1"/>
          <p:nvPr>
            <p:ph idx="1" type="body"/>
          </p:nvPr>
        </p:nvSpPr>
        <p:spPr>
          <a:xfrm rot="5400000">
            <a:off x="781053"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51" name="Shape 9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52" name="Shape 9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53" name="Shape 9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54" name="Shape 954"/>
        <p:cNvGrpSpPr/>
        <p:nvPr/>
      </p:nvGrpSpPr>
      <p:grpSpPr>
        <a:xfrm>
          <a:off x="0" y="0"/>
          <a:ext cx="0" cy="0"/>
          <a:chOff x="0" y="0"/>
          <a:chExt cx="0" cy="0"/>
        </a:xfrm>
      </p:grpSpPr>
      <p:sp>
        <p:nvSpPr>
          <p:cNvPr id="955" name="Shape 9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56" name="Shape 95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57" name="Shape 957"/>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58" name="Shape 958"/>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59" name="Shape 9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60" name="Shape 9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61" name="Shape 9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962" name="Shape 962"/>
        <p:cNvGrpSpPr/>
        <p:nvPr/>
      </p:nvGrpSpPr>
      <p:grpSpPr>
        <a:xfrm>
          <a:off x="0" y="0"/>
          <a:ext cx="0" cy="0"/>
          <a:chOff x="0" y="0"/>
          <a:chExt cx="0" cy="0"/>
        </a:xfrm>
      </p:grpSpPr>
      <p:sp>
        <p:nvSpPr>
          <p:cNvPr id="963" name="Shape 9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64" name="Shape 964"/>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65" name="Shape 9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66" name="Shape 9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67" name="Shape 9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Shape 10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3" name="Shape 10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4" name="Shape 10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5" name="Shape 10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6" name="Shape 10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68" name="Shape 968"/>
        <p:cNvGrpSpPr/>
        <p:nvPr/>
      </p:nvGrpSpPr>
      <p:grpSpPr>
        <a:xfrm>
          <a:off x="0" y="0"/>
          <a:ext cx="0" cy="0"/>
          <a:chOff x="0" y="0"/>
          <a:chExt cx="0" cy="0"/>
        </a:xfrm>
      </p:grpSpPr>
      <p:sp>
        <p:nvSpPr>
          <p:cNvPr id="969" name="Shape 9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70" name="Shape 97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71" name="Shape 971"/>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72" name="Shape 9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3" name="Shape 9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4" name="Shape 9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82" name="Shape 982"/>
        <p:cNvGrpSpPr/>
        <p:nvPr/>
      </p:nvGrpSpPr>
      <p:grpSpPr>
        <a:xfrm>
          <a:off x="0" y="0"/>
          <a:ext cx="0" cy="0"/>
          <a:chOff x="0" y="0"/>
          <a:chExt cx="0" cy="0"/>
        </a:xfrm>
      </p:grpSpPr>
      <p:sp>
        <p:nvSpPr>
          <p:cNvPr id="983" name="Shape 98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84" name="Shape 98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85" name="Shape 98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6" name="Shape 9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7" name="Shape 98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8" name="Shape 988"/>
        <p:cNvGrpSpPr/>
        <p:nvPr/>
      </p:nvGrpSpPr>
      <p:grpSpPr>
        <a:xfrm>
          <a:off x="0" y="0"/>
          <a:ext cx="0" cy="0"/>
          <a:chOff x="0" y="0"/>
          <a:chExt cx="0" cy="0"/>
        </a:xfrm>
      </p:grpSpPr>
      <p:sp>
        <p:nvSpPr>
          <p:cNvPr id="989" name="Shape 98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0" name="Shape 9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1" name="Shape 9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2" name="Shape 992"/>
        <p:cNvGrpSpPr/>
        <p:nvPr/>
      </p:nvGrpSpPr>
      <p:grpSpPr>
        <a:xfrm>
          <a:off x="0" y="0"/>
          <a:ext cx="0" cy="0"/>
          <a:chOff x="0" y="0"/>
          <a:chExt cx="0" cy="0"/>
        </a:xfrm>
      </p:grpSpPr>
      <p:sp>
        <p:nvSpPr>
          <p:cNvPr id="993" name="Shape 99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94" name="Shape 99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995" name="Shape 99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6" name="Shape 99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7" name="Shape 99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8" name="Shape 998"/>
        <p:cNvGrpSpPr/>
        <p:nvPr/>
      </p:nvGrpSpPr>
      <p:grpSpPr>
        <a:xfrm>
          <a:off x="0" y="0"/>
          <a:ext cx="0" cy="0"/>
          <a:chOff x="0" y="0"/>
          <a:chExt cx="0" cy="0"/>
        </a:xfrm>
      </p:grpSpPr>
      <p:sp>
        <p:nvSpPr>
          <p:cNvPr id="999" name="Shape 99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00" name="Shape 100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1001" name="Shape 100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02" name="Shape 100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03" name="Shape 100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04" name="Shape 1004"/>
        <p:cNvGrpSpPr/>
        <p:nvPr/>
      </p:nvGrpSpPr>
      <p:grpSpPr>
        <a:xfrm>
          <a:off x="0" y="0"/>
          <a:ext cx="0" cy="0"/>
          <a:chOff x="0" y="0"/>
          <a:chExt cx="0" cy="0"/>
        </a:xfrm>
      </p:grpSpPr>
      <p:sp>
        <p:nvSpPr>
          <p:cNvPr id="1005" name="Shape 100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06" name="Shape 100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07" name="Shape 100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08" name="Shape 100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09" name="Shape 100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10" name="Shape 10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11" name="Shape 1011"/>
        <p:cNvGrpSpPr/>
        <p:nvPr/>
      </p:nvGrpSpPr>
      <p:grpSpPr>
        <a:xfrm>
          <a:off x="0" y="0"/>
          <a:ext cx="0" cy="0"/>
          <a:chOff x="0" y="0"/>
          <a:chExt cx="0" cy="0"/>
        </a:xfrm>
      </p:grpSpPr>
      <p:sp>
        <p:nvSpPr>
          <p:cNvPr id="1012" name="Shape 10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13" name="Shape 10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014" name="Shape 10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015" name="Shape 10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016" name="Shape 10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017" name="Shape 10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18" name="Shape 10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19" name="Shape 10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0" name="Shape 1020"/>
        <p:cNvGrpSpPr/>
        <p:nvPr/>
      </p:nvGrpSpPr>
      <p:grpSpPr>
        <a:xfrm>
          <a:off x="0" y="0"/>
          <a:ext cx="0" cy="0"/>
          <a:chOff x="0" y="0"/>
          <a:chExt cx="0" cy="0"/>
        </a:xfrm>
      </p:grpSpPr>
      <p:sp>
        <p:nvSpPr>
          <p:cNvPr id="1021" name="Shape 10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22" name="Shape 10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3" name="Shape 10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4" name="Shape 10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25" name="Shape 1025"/>
        <p:cNvGrpSpPr/>
        <p:nvPr/>
      </p:nvGrpSpPr>
      <p:grpSpPr>
        <a:xfrm>
          <a:off x="0" y="0"/>
          <a:ext cx="0" cy="0"/>
          <a:chOff x="0" y="0"/>
          <a:chExt cx="0" cy="0"/>
        </a:xfrm>
      </p:grpSpPr>
      <p:sp>
        <p:nvSpPr>
          <p:cNvPr id="1026" name="Shape 10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27" name="Shape 10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28" name="Shape 10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1029" name="Shape 10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0" name="Shape 10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1" name="Shape 10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32" name="Shape 1032"/>
        <p:cNvGrpSpPr/>
        <p:nvPr/>
      </p:nvGrpSpPr>
      <p:grpSpPr>
        <a:xfrm>
          <a:off x="0" y="0"/>
          <a:ext cx="0" cy="0"/>
          <a:chOff x="0" y="0"/>
          <a:chExt cx="0" cy="0"/>
        </a:xfrm>
      </p:grpSpPr>
      <p:sp>
        <p:nvSpPr>
          <p:cNvPr id="1033" name="Shape 10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34" name="Shape 103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035" name="Shape 10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1036" name="Shape 10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7" name="Shape 10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8" name="Shape 10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7" name="Shape 107"/>
        <p:cNvGrpSpPr/>
        <p:nvPr/>
      </p:nvGrpSpPr>
      <p:grpSpPr>
        <a:xfrm>
          <a:off x="0" y="0"/>
          <a:ext cx="0" cy="0"/>
          <a:chOff x="0" y="0"/>
          <a:chExt cx="0" cy="0"/>
        </a:xfrm>
      </p:grpSpPr>
      <p:sp>
        <p:nvSpPr>
          <p:cNvPr id="108" name="Shape 10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9" name="Shape 10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110" name="Shape 1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1" name="Shape 1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2" name="Shape 1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39" name="Shape 1039"/>
        <p:cNvGrpSpPr/>
        <p:nvPr/>
      </p:nvGrpSpPr>
      <p:grpSpPr>
        <a:xfrm>
          <a:off x="0" y="0"/>
          <a:ext cx="0" cy="0"/>
          <a:chOff x="0" y="0"/>
          <a:chExt cx="0" cy="0"/>
        </a:xfrm>
      </p:grpSpPr>
      <p:sp>
        <p:nvSpPr>
          <p:cNvPr id="1040" name="Shape 10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41" name="Shape 104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42" name="Shape 10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43" name="Shape 10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44" name="Shape 10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45" name="Shape 1045"/>
        <p:cNvGrpSpPr/>
        <p:nvPr/>
      </p:nvGrpSpPr>
      <p:grpSpPr>
        <a:xfrm>
          <a:off x="0" y="0"/>
          <a:ext cx="0" cy="0"/>
          <a:chOff x="0" y="0"/>
          <a:chExt cx="0" cy="0"/>
        </a:xfrm>
      </p:grpSpPr>
      <p:sp>
        <p:nvSpPr>
          <p:cNvPr id="1046" name="Shape 104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47" name="Shape 1047"/>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48" name="Shape 10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49" name="Shape 10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50" name="Shape 10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051" name="Shape 1051"/>
        <p:cNvGrpSpPr/>
        <p:nvPr/>
      </p:nvGrpSpPr>
      <p:grpSpPr>
        <a:xfrm>
          <a:off x="0" y="0"/>
          <a:ext cx="0" cy="0"/>
          <a:chOff x="0" y="0"/>
          <a:chExt cx="0" cy="0"/>
        </a:xfrm>
      </p:grpSpPr>
      <p:sp>
        <p:nvSpPr>
          <p:cNvPr id="1052" name="Shape 10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53" name="Shape 105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54" name="Shape 1054"/>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55" name="Shape 1055"/>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56" name="Shape 105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57" name="Shape 10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58" name="Shape 10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1059" name="Shape 1059"/>
        <p:cNvGrpSpPr/>
        <p:nvPr/>
      </p:nvGrpSpPr>
      <p:grpSpPr>
        <a:xfrm>
          <a:off x="0" y="0"/>
          <a:ext cx="0" cy="0"/>
          <a:chOff x="0" y="0"/>
          <a:chExt cx="0" cy="0"/>
        </a:xfrm>
      </p:grpSpPr>
      <p:sp>
        <p:nvSpPr>
          <p:cNvPr id="1060" name="Shape 10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61" name="Shape 1061"/>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62" name="Shape 10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63" name="Shape 10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64" name="Shape 10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3" name="Shape 113"/>
        <p:cNvGrpSpPr/>
        <p:nvPr/>
      </p:nvGrpSpPr>
      <p:grpSpPr>
        <a:xfrm>
          <a:off x="0" y="0"/>
          <a:ext cx="0" cy="0"/>
          <a:chOff x="0" y="0"/>
          <a:chExt cx="0" cy="0"/>
        </a:xfrm>
      </p:grpSpPr>
      <p:sp>
        <p:nvSpPr>
          <p:cNvPr id="114" name="Shape 1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5" name="Shape 11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6" name="Shape 11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7" name="Shape 1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8" name="Shape 1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9" name="Shape 1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0" name="Shape 120"/>
        <p:cNvGrpSpPr/>
        <p:nvPr/>
      </p:nvGrpSpPr>
      <p:grpSpPr>
        <a:xfrm>
          <a:off x="0" y="0"/>
          <a:ext cx="0" cy="0"/>
          <a:chOff x="0" y="0"/>
          <a:chExt cx="0" cy="0"/>
        </a:xfrm>
      </p:grpSpPr>
      <p:sp>
        <p:nvSpPr>
          <p:cNvPr id="121" name="Shape 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22" name="Shape 1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23" name="Shape 1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24" name="Shape 1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25" name="Shape 1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26" name="Shape 1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7" name="Shape 1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9" name="Shape 129"/>
        <p:cNvGrpSpPr/>
        <p:nvPr/>
      </p:nvGrpSpPr>
      <p:grpSpPr>
        <a:xfrm>
          <a:off x="0" y="0"/>
          <a:ext cx="0" cy="0"/>
          <a:chOff x="0" y="0"/>
          <a:chExt cx="0" cy="0"/>
        </a:xfrm>
      </p:grpSpPr>
      <p:sp>
        <p:nvSpPr>
          <p:cNvPr id="130" name="Shape 1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1" name="Shape 1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2" name="Shape 1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3" name="Shape 1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4" name="Shape 134"/>
        <p:cNvGrpSpPr/>
        <p:nvPr/>
      </p:nvGrpSpPr>
      <p:grpSpPr>
        <a:xfrm>
          <a:off x="0" y="0"/>
          <a:ext cx="0" cy="0"/>
          <a:chOff x="0" y="0"/>
          <a:chExt cx="0" cy="0"/>
        </a:xfrm>
      </p:grpSpPr>
      <p:sp>
        <p:nvSpPr>
          <p:cNvPr id="135" name="Shape 1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6" name="Shape 1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7" name="Shape 1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138" name="Shape 1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9" name="Shape 1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0" name="Shape 1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1" name="Shape 141"/>
        <p:cNvGrpSpPr/>
        <p:nvPr/>
      </p:nvGrpSpPr>
      <p:grpSpPr>
        <a:xfrm>
          <a:off x="0" y="0"/>
          <a:ext cx="0" cy="0"/>
          <a:chOff x="0" y="0"/>
          <a:chExt cx="0" cy="0"/>
        </a:xfrm>
      </p:grpSpPr>
      <p:sp>
        <p:nvSpPr>
          <p:cNvPr id="142" name="Shape 1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43" name="Shape 14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44" name="Shape 14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145" name="Shape 1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6" name="Shape 1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7" name="Shape 1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8" name="Shape 148"/>
        <p:cNvGrpSpPr/>
        <p:nvPr/>
      </p:nvGrpSpPr>
      <p:grpSpPr>
        <a:xfrm>
          <a:off x="0" y="0"/>
          <a:ext cx="0" cy="0"/>
          <a:chOff x="0" y="0"/>
          <a:chExt cx="0" cy="0"/>
        </a:xfrm>
      </p:grpSpPr>
      <p:sp>
        <p:nvSpPr>
          <p:cNvPr id="149" name="Shape 1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0" name="Shape 150"/>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1" name="Shape 1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2" name="Shape 1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3" name="Shape 1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Shape 155"/>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6" name="Shape 15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7" name="Shape 1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8" name="Shape 1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9" name="Shape 1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60" name="Shape 160"/>
        <p:cNvGrpSpPr/>
        <p:nvPr/>
      </p:nvGrpSpPr>
      <p:grpSpPr>
        <a:xfrm>
          <a:off x="0" y="0"/>
          <a:ext cx="0" cy="0"/>
          <a:chOff x="0" y="0"/>
          <a:chExt cx="0" cy="0"/>
        </a:xfrm>
      </p:grpSpPr>
      <p:sp>
        <p:nvSpPr>
          <p:cNvPr id="161" name="Shape 1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2" name="Shape 16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3" name="Shape 163"/>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4" name="Shape 164"/>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5" name="Shape 1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6" name="Shape 1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7" name="Shape 1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168" name="Shape 168"/>
        <p:cNvGrpSpPr/>
        <p:nvPr/>
      </p:nvGrpSpPr>
      <p:grpSpPr>
        <a:xfrm>
          <a:off x="0" y="0"/>
          <a:ext cx="0" cy="0"/>
          <a:chOff x="0" y="0"/>
          <a:chExt cx="0" cy="0"/>
        </a:xfrm>
      </p:grpSpPr>
      <p:sp>
        <p:nvSpPr>
          <p:cNvPr id="169" name="Shape 1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0" name="Shape 170"/>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1" name="Shape 1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2" name="Shape 1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3" name="Shape 1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1" name="Shape 181"/>
        <p:cNvGrpSpPr/>
        <p:nvPr/>
      </p:nvGrpSpPr>
      <p:grpSpPr>
        <a:xfrm>
          <a:off x="0" y="0"/>
          <a:ext cx="0" cy="0"/>
          <a:chOff x="0" y="0"/>
          <a:chExt cx="0" cy="0"/>
        </a:xfrm>
      </p:grpSpPr>
      <p:sp>
        <p:nvSpPr>
          <p:cNvPr id="182" name="Shape 18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83" name="Shape 18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4" name="Shape 18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85" name="Shape 1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86" name="Shape 18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7" name="Shape 187"/>
        <p:cNvGrpSpPr/>
        <p:nvPr/>
      </p:nvGrpSpPr>
      <p:grpSpPr>
        <a:xfrm>
          <a:off x="0" y="0"/>
          <a:ext cx="0" cy="0"/>
          <a:chOff x="0" y="0"/>
          <a:chExt cx="0" cy="0"/>
        </a:xfrm>
      </p:grpSpPr>
      <p:sp>
        <p:nvSpPr>
          <p:cNvPr id="188" name="Shape 18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89" name="Shape 18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0" name="Shape 1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1" name="Shape 1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92" name="Shape 192"/>
        <p:cNvGrpSpPr/>
        <p:nvPr/>
      </p:nvGrpSpPr>
      <p:grpSpPr>
        <a:xfrm>
          <a:off x="0" y="0"/>
          <a:ext cx="0" cy="0"/>
          <a:chOff x="0" y="0"/>
          <a:chExt cx="0" cy="0"/>
        </a:xfrm>
      </p:grpSpPr>
      <p:sp>
        <p:nvSpPr>
          <p:cNvPr id="193" name="Shape 19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94" name="Shape 19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95" name="Shape 195"/>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96" name="Shape 19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7" name="Shape 19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8" name="Shape 19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9" name="Shape 199"/>
        <p:cNvGrpSpPr/>
        <p:nvPr/>
      </p:nvGrpSpPr>
      <p:grpSpPr>
        <a:xfrm>
          <a:off x="0" y="0"/>
          <a:ext cx="0" cy="0"/>
          <a:chOff x="0" y="0"/>
          <a:chExt cx="0" cy="0"/>
        </a:xfrm>
      </p:grpSpPr>
      <p:sp>
        <p:nvSpPr>
          <p:cNvPr id="200" name="Shape 20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01" name="Shape 20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02" name="Shape 20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3" name="Shape 20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4" name="Shape 20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5" name="Shape 205"/>
        <p:cNvGrpSpPr/>
        <p:nvPr/>
      </p:nvGrpSpPr>
      <p:grpSpPr>
        <a:xfrm>
          <a:off x="0" y="0"/>
          <a:ext cx="0" cy="0"/>
          <a:chOff x="0" y="0"/>
          <a:chExt cx="0" cy="0"/>
        </a:xfrm>
      </p:grpSpPr>
      <p:sp>
        <p:nvSpPr>
          <p:cNvPr id="206" name="Shape 20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07" name="Shape 20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208" name="Shape 20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9" name="Shape 20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10" name="Shape 2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1" name="Shape 211"/>
        <p:cNvGrpSpPr/>
        <p:nvPr/>
      </p:nvGrpSpPr>
      <p:grpSpPr>
        <a:xfrm>
          <a:off x="0" y="0"/>
          <a:ext cx="0" cy="0"/>
          <a:chOff x="0" y="0"/>
          <a:chExt cx="0" cy="0"/>
        </a:xfrm>
      </p:grpSpPr>
      <p:sp>
        <p:nvSpPr>
          <p:cNvPr id="212" name="Shape 2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13" name="Shape 2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14" name="Shape 2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215" name="Shape 2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16" name="Shape 2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217" name="Shape 2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18" name="Shape 2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19" name="Shape 2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0" name="Shape 220"/>
        <p:cNvGrpSpPr/>
        <p:nvPr/>
      </p:nvGrpSpPr>
      <p:grpSpPr>
        <a:xfrm>
          <a:off x="0" y="0"/>
          <a:ext cx="0" cy="0"/>
          <a:chOff x="0" y="0"/>
          <a:chExt cx="0" cy="0"/>
        </a:xfrm>
      </p:grpSpPr>
      <p:sp>
        <p:nvSpPr>
          <p:cNvPr id="221" name="Shape 2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22" name="Shape 2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23" name="Shape 2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24" name="Shape 224"/>
        <p:cNvGrpSpPr/>
        <p:nvPr/>
      </p:nvGrpSpPr>
      <p:grpSpPr>
        <a:xfrm>
          <a:off x="0" y="0"/>
          <a:ext cx="0" cy="0"/>
          <a:chOff x="0" y="0"/>
          <a:chExt cx="0" cy="0"/>
        </a:xfrm>
      </p:grpSpPr>
      <p:sp>
        <p:nvSpPr>
          <p:cNvPr id="225" name="Shape 2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26" name="Shape 2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27" name="Shape 2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228" name="Shape 2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29" name="Shape 2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30" name="Shape 2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31" name="Shape 231"/>
        <p:cNvGrpSpPr/>
        <p:nvPr/>
      </p:nvGrpSpPr>
      <p:grpSpPr>
        <a:xfrm>
          <a:off x="0" y="0"/>
          <a:ext cx="0" cy="0"/>
          <a:chOff x="0" y="0"/>
          <a:chExt cx="0" cy="0"/>
        </a:xfrm>
      </p:grpSpPr>
      <p:sp>
        <p:nvSpPr>
          <p:cNvPr id="232" name="Shape 2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33" name="Shape 23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34" name="Shape 2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235" name="Shape 2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36" name="Shape 2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37" name="Shape 2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8" name="Shape 238"/>
        <p:cNvGrpSpPr/>
        <p:nvPr/>
      </p:nvGrpSpPr>
      <p:grpSpPr>
        <a:xfrm>
          <a:off x="0" y="0"/>
          <a:ext cx="0" cy="0"/>
          <a:chOff x="0" y="0"/>
          <a:chExt cx="0" cy="0"/>
        </a:xfrm>
      </p:grpSpPr>
      <p:sp>
        <p:nvSpPr>
          <p:cNvPr id="239" name="Shape 2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40" name="Shape 240"/>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1" name="Shape 2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2" name="Shape 2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3" name="Shape 2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Shape 245"/>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46" name="Shape 24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7" name="Shape 2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8" name="Shape 2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9" name="Shape 2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50" name="Shape 250"/>
        <p:cNvGrpSpPr/>
        <p:nvPr/>
      </p:nvGrpSpPr>
      <p:grpSpPr>
        <a:xfrm>
          <a:off x="0" y="0"/>
          <a:ext cx="0" cy="0"/>
          <a:chOff x="0" y="0"/>
          <a:chExt cx="0" cy="0"/>
        </a:xfrm>
      </p:grpSpPr>
      <p:sp>
        <p:nvSpPr>
          <p:cNvPr id="251" name="Shape 2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52" name="Shape 25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53" name="Shape 253"/>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54" name="Shape 254"/>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55" name="Shape 25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56" name="Shape 2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57" name="Shape 2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258" name="Shape 258"/>
        <p:cNvGrpSpPr/>
        <p:nvPr/>
      </p:nvGrpSpPr>
      <p:grpSpPr>
        <a:xfrm>
          <a:off x="0" y="0"/>
          <a:ext cx="0" cy="0"/>
          <a:chOff x="0" y="0"/>
          <a:chExt cx="0" cy="0"/>
        </a:xfrm>
      </p:grpSpPr>
      <p:sp>
        <p:nvSpPr>
          <p:cNvPr id="259" name="Shape 2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60" name="Shape 260"/>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1" name="Shape 2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2" name="Shape 2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3" name="Shape 2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1" name="Shape 271"/>
        <p:cNvGrpSpPr/>
        <p:nvPr/>
      </p:nvGrpSpPr>
      <p:grpSpPr>
        <a:xfrm>
          <a:off x="0" y="0"/>
          <a:ext cx="0" cy="0"/>
          <a:chOff x="0" y="0"/>
          <a:chExt cx="0" cy="0"/>
        </a:xfrm>
      </p:grpSpPr>
      <p:sp>
        <p:nvSpPr>
          <p:cNvPr id="272" name="Shape 2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73" name="Shape 27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4" name="Shape 27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5" name="Shape 2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76" name="Shape 27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77" name="Shape 2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8" name="Shape 278"/>
        <p:cNvGrpSpPr/>
        <p:nvPr/>
      </p:nvGrpSpPr>
      <p:grpSpPr>
        <a:xfrm>
          <a:off x="0" y="0"/>
          <a:ext cx="0" cy="0"/>
          <a:chOff x="0" y="0"/>
          <a:chExt cx="0" cy="0"/>
        </a:xfrm>
      </p:grpSpPr>
      <p:sp>
        <p:nvSpPr>
          <p:cNvPr id="279" name="Shape 2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80" name="Shape 2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1" name="Shape 2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2" name="Shape 28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3" name="Shape 283"/>
        <p:cNvGrpSpPr/>
        <p:nvPr/>
      </p:nvGrpSpPr>
      <p:grpSpPr>
        <a:xfrm>
          <a:off x="0" y="0"/>
          <a:ext cx="0" cy="0"/>
          <a:chOff x="0" y="0"/>
          <a:chExt cx="0" cy="0"/>
        </a:xfrm>
      </p:grpSpPr>
      <p:sp>
        <p:nvSpPr>
          <p:cNvPr id="284" name="Shape 28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5" name="Shape 2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6" name="Shape 28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7" name="Shape 287"/>
        <p:cNvGrpSpPr/>
        <p:nvPr/>
      </p:nvGrpSpPr>
      <p:grpSpPr>
        <a:xfrm>
          <a:off x="0" y="0"/>
          <a:ext cx="0" cy="0"/>
          <a:chOff x="0" y="0"/>
          <a:chExt cx="0" cy="0"/>
        </a:xfrm>
      </p:grpSpPr>
      <p:sp>
        <p:nvSpPr>
          <p:cNvPr id="288" name="Shape 28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89" name="Shape 28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0" name="Shape 29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1" name="Shape 2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2" name="Shape 29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3" name="Shape 293"/>
        <p:cNvGrpSpPr/>
        <p:nvPr/>
      </p:nvGrpSpPr>
      <p:grpSpPr>
        <a:xfrm>
          <a:off x="0" y="0"/>
          <a:ext cx="0" cy="0"/>
          <a:chOff x="0" y="0"/>
          <a:chExt cx="0" cy="0"/>
        </a:xfrm>
      </p:grpSpPr>
      <p:sp>
        <p:nvSpPr>
          <p:cNvPr id="294" name="Shape 294"/>
          <p:cNvSpPr txBox="1"/>
          <p:nvPr>
            <p:ph type="ctrTitle"/>
          </p:nvPr>
        </p:nvSpPr>
        <p:spPr>
          <a:xfrm>
            <a:off x="685800" y="2130432"/>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95" name="Shape 29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96" name="Shape 29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7" name="Shape 29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8" name="Shape 29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9" name="Shape 299"/>
        <p:cNvGrpSpPr/>
        <p:nvPr/>
      </p:nvGrpSpPr>
      <p:grpSpPr>
        <a:xfrm>
          <a:off x="0" y="0"/>
          <a:ext cx="0" cy="0"/>
          <a:chOff x="0" y="0"/>
          <a:chExt cx="0" cy="0"/>
        </a:xfrm>
      </p:grpSpPr>
      <p:sp>
        <p:nvSpPr>
          <p:cNvPr id="300" name="Shape 30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01" name="Shape 301"/>
          <p:cNvSpPr txBox="1"/>
          <p:nvPr>
            <p:ph idx="1" type="body"/>
          </p:nvPr>
        </p:nvSpPr>
        <p:spPr>
          <a:xfrm>
            <a:off x="722313" y="2906720"/>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302" name="Shape 30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03" name="Shape 30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04" name="Shape 30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5" name="Shape 305"/>
        <p:cNvGrpSpPr/>
        <p:nvPr/>
      </p:nvGrpSpPr>
      <p:grpSpPr>
        <a:xfrm>
          <a:off x="0" y="0"/>
          <a:ext cx="0" cy="0"/>
          <a:chOff x="0" y="0"/>
          <a:chExt cx="0" cy="0"/>
        </a:xfrm>
      </p:grpSpPr>
      <p:sp>
        <p:nvSpPr>
          <p:cNvPr id="306" name="Shape 3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07" name="Shape 307"/>
          <p:cNvSpPr txBox="1"/>
          <p:nvPr>
            <p:ph idx="1" type="body"/>
          </p:nvPr>
        </p:nvSpPr>
        <p:spPr>
          <a:xfrm>
            <a:off x="457203"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08" name="Shape 308"/>
          <p:cNvSpPr txBox="1"/>
          <p:nvPr>
            <p:ph idx="2" type="body"/>
          </p:nvPr>
        </p:nvSpPr>
        <p:spPr>
          <a:xfrm>
            <a:off x="457203"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09" name="Shape 309"/>
          <p:cNvSpPr txBox="1"/>
          <p:nvPr>
            <p:ph idx="3" type="body"/>
          </p:nvPr>
        </p:nvSpPr>
        <p:spPr>
          <a:xfrm>
            <a:off x="4645034"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10" name="Shape 310"/>
          <p:cNvSpPr txBox="1"/>
          <p:nvPr>
            <p:ph idx="4" type="body"/>
          </p:nvPr>
        </p:nvSpPr>
        <p:spPr>
          <a:xfrm>
            <a:off x="4645034"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11" name="Shape 3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12" name="Shape 3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13" name="Shape 3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14" name="Shape 314"/>
        <p:cNvGrpSpPr/>
        <p:nvPr/>
      </p:nvGrpSpPr>
      <p:grpSpPr>
        <a:xfrm>
          <a:off x="0" y="0"/>
          <a:ext cx="0" cy="0"/>
          <a:chOff x="0" y="0"/>
          <a:chExt cx="0" cy="0"/>
        </a:xfrm>
      </p:grpSpPr>
      <p:sp>
        <p:nvSpPr>
          <p:cNvPr id="315" name="Shape 315"/>
          <p:cNvSpPr txBox="1"/>
          <p:nvPr>
            <p:ph type="title"/>
          </p:nvPr>
        </p:nvSpPr>
        <p:spPr>
          <a:xfrm>
            <a:off x="457209"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16" name="Shape 316"/>
          <p:cNvSpPr txBox="1"/>
          <p:nvPr>
            <p:ph idx="1" type="body"/>
          </p:nvPr>
        </p:nvSpPr>
        <p:spPr>
          <a:xfrm>
            <a:off x="3575058" y="273057"/>
            <a:ext cx="5111751"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17" name="Shape 317"/>
          <p:cNvSpPr txBox="1"/>
          <p:nvPr>
            <p:ph idx="2" type="body"/>
          </p:nvPr>
        </p:nvSpPr>
        <p:spPr>
          <a:xfrm>
            <a:off x="457209" y="1435107"/>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18" name="Shape 3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19" name="Shape 3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20" name="Shape 3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21" name="Shape 321"/>
        <p:cNvGrpSpPr/>
        <p:nvPr/>
      </p:nvGrpSpPr>
      <p:grpSpPr>
        <a:xfrm>
          <a:off x="0" y="0"/>
          <a:ext cx="0" cy="0"/>
          <a:chOff x="0" y="0"/>
          <a:chExt cx="0" cy="0"/>
        </a:xfrm>
      </p:grpSpPr>
      <p:sp>
        <p:nvSpPr>
          <p:cNvPr id="322" name="Shape 322"/>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23" name="Shape 3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24" name="Shape 324"/>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25" name="Shape 3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26" name="Shape 3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27" name="Shape 3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28" name="Shape 328"/>
        <p:cNvGrpSpPr/>
        <p:nvPr/>
      </p:nvGrpSpPr>
      <p:grpSpPr>
        <a:xfrm>
          <a:off x="0" y="0"/>
          <a:ext cx="0" cy="0"/>
          <a:chOff x="0" y="0"/>
          <a:chExt cx="0" cy="0"/>
        </a:xfrm>
      </p:grpSpPr>
      <p:sp>
        <p:nvSpPr>
          <p:cNvPr id="329" name="Shape 3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30" name="Shape 330"/>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1" name="Shape 3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32" name="Shape 3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33" name="Shape 3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34" name="Shape 334"/>
        <p:cNvGrpSpPr/>
        <p:nvPr/>
      </p:nvGrpSpPr>
      <p:grpSpPr>
        <a:xfrm>
          <a:off x="0" y="0"/>
          <a:ext cx="0" cy="0"/>
          <a:chOff x="0" y="0"/>
          <a:chExt cx="0" cy="0"/>
        </a:xfrm>
      </p:grpSpPr>
      <p:sp>
        <p:nvSpPr>
          <p:cNvPr id="335" name="Shape 335"/>
          <p:cNvSpPr txBox="1"/>
          <p:nvPr>
            <p:ph type="title"/>
          </p:nvPr>
        </p:nvSpPr>
        <p:spPr>
          <a:xfrm rot="5400000">
            <a:off x="4743453"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36" name="Shape 336"/>
          <p:cNvSpPr txBox="1"/>
          <p:nvPr>
            <p:ph idx="1" type="body"/>
          </p:nvPr>
        </p:nvSpPr>
        <p:spPr>
          <a:xfrm rot="5400000">
            <a:off x="781053"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7" name="Shape 33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38" name="Shape 3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39" name="Shape 3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40" name="Shape 340"/>
        <p:cNvGrpSpPr/>
        <p:nvPr/>
      </p:nvGrpSpPr>
      <p:grpSpPr>
        <a:xfrm>
          <a:off x="0" y="0"/>
          <a:ext cx="0" cy="0"/>
          <a:chOff x="0" y="0"/>
          <a:chExt cx="0" cy="0"/>
        </a:xfrm>
      </p:grpSpPr>
      <p:sp>
        <p:nvSpPr>
          <p:cNvPr id="341" name="Shape 3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42" name="Shape 34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3" name="Shape 343"/>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4" name="Shape 344"/>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5" name="Shape 3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46" name="Shape 3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47" name="Shape 3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348" name="Shape 348"/>
        <p:cNvGrpSpPr/>
        <p:nvPr/>
      </p:nvGrpSpPr>
      <p:grpSpPr>
        <a:xfrm>
          <a:off x="0" y="0"/>
          <a:ext cx="0" cy="0"/>
          <a:chOff x="0" y="0"/>
          <a:chExt cx="0" cy="0"/>
        </a:xfrm>
      </p:grpSpPr>
      <p:sp>
        <p:nvSpPr>
          <p:cNvPr id="349" name="Shape 3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50" name="Shape 350"/>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1" name="Shape 3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2" name="Shape 3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3" name="Shape 3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354" name="Shape 354"/>
        <p:cNvGrpSpPr/>
        <p:nvPr/>
      </p:nvGrpSpPr>
      <p:grpSpPr>
        <a:xfrm>
          <a:off x="0" y="0"/>
          <a:ext cx="0" cy="0"/>
          <a:chOff x="0" y="0"/>
          <a:chExt cx="0" cy="0"/>
        </a:xfrm>
      </p:grpSpPr>
      <p:sp>
        <p:nvSpPr>
          <p:cNvPr id="355" name="Shape 3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56" name="Shape 35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7" name="Shape 35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8" name="Shape 3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9" name="Shape 3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0" name="Shape 3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8" name="Shape 368"/>
        <p:cNvGrpSpPr/>
        <p:nvPr/>
      </p:nvGrpSpPr>
      <p:grpSpPr>
        <a:xfrm>
          <a:off x="0" y="0"/>
          <a:ext cx="0" cy="0"/>
          <a:chOff x="0" y="0"/>
          <a:chExt cx="0" cy="0"/>
        </a:xfrm>
      </p:grpSpPr>
      <p:sp>
        <p:nvSpPr>
          <p:cNvPr id="369" name="Shape 3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70" name="Shape 3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1" name="Shape 37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2" name="Shape 3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3" name="Shape 373"/>
        <p:cNvGrpSpPr/>
        <p:nvPr/>
      </p:nvGrpSpPr>
      <p:grpSpPr>
        <a:xfrm>
          <a:off x="0" y="0"/>
          <a:ext cx="0" cy="0"/>
          <a:chOff x="0" y="0"/>
          <a:chExt cx="0" cy="0"/>
        </a:xfrm>
      </p:grpSpPr>
      <p:sp>
        <p:nvSpPr>
          <p:cNvPr id="374" name="Shape 3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5" name="Shape 3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6" name="Shape 3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77" name="Shape 377"/>
        <p:cNvGrpSpPr/>
        <p:nvPr/>
      </p:nvGrpSpPr>
      <p:grpSpPr>
        <a:xfrm>
          <a:off x="0" y="0"/>
          <a:ext cx="0" cy="0"/>
          <a:chOff x="0" y="0"/>
          <a:chExt cx="0" cy="0"/>
        </a:xfrm>
      </p:grpSpPr>
      <p:sp>
        <p:nvSpPr>
          <p:cNvPr id="378" name="Shape 378"/>
          <p:cNvSpPr txBox="1"/>
          <p:nvPr>
            <p:ph type="ctrTitle"/>
          </p:nvPr>
        </p:nvSpPr>
        <p:spPr>
          <a:xfrm>
            <a:off x="685800" y="2130428"/>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79" name="Shape 37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80" name="Shape 3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81" name="Shape 3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82" name="Shape 38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3" name="Shape 383"/>
        <p:cNvGrpSpPr/>
        <p:nvPr/>
      </p:nvGrpSpPr>
      <p:grpSpPr>
        <a:xfrm>
          <a:off x="0" y="0"/>
          <a:ext cx="0" cy="0"/>
          <a:chOff x="0" y="0"/>
          <a:chExt cx="0" cy="0"/>
        </a:xfrm>
      </p:grpSpPr>
      <p:sp>
        <p:nvSpPr>
          <p:cNvPr id="384" name="Shape 38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85" name="Shape 38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86" name="Shape 38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87" name="Shape 3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88" name="Shape 38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9" name="Shape 389"/>
        <p:cNvGrpSpPr/>
        <p:nvPr/>
      </p:nvGrpSpPr>
      <p:grpSpPr>
        <a:xfrm>
          <a:off x="0" y="0"/>
          <a:ext cx="0" cy="0"/>
          <a:chOff x="0" y="0"/>
          <a:chExt cx="0" cy="0"/>
        </a:xfrm>
      </p:grpSpPr>
      <p:sp>
        <p:nvSpPr>
          <p:cNvPr id="390" name="Shape 39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91" name="Shape 391"/>
          <p:cNvSpPr txBox="1"/>
          <p:nvPr>
            <p:ph idx="1" type="body"/>
          </p:nvPr>
        </p:nvSpPr>
        <p:spPr>
          <a:xfrm>
            <a:off x="722313" y="2906716"/>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392" name="Shape 39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93" name="Shape 39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94" name="Shape 39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5" name="Shape 395"/>
        <p:cNvGrpSpPr/>
        <p:nvPr/>
      </p:nvGrpSpPr>
      <p:grpSpPr>
        <a:xfrm>
          <a:off x="0" y="0"/>
          <a:ext cx="0" cy="0"/>
          <a:chOff x="0" y="0"/>
          <a:chExt cx="0" cy="0"/>
        </a:xfrm>
      </p:grpSpPr>
      <p:sp>
        <p:nvSpPr>
          <p:cNvPr id="396" name="Shape 39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97" name="Shape 39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98" name="Shape 398"/>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99" name="Shape 39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00" name="Shape 40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01" name="Shape 40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2" name="Shape 402"/>
        <p:cNvGrpSpPr/>
        <p:nvPr/>
      </p:nvGrpSpPr>
      <p:grpSpPr>
        <a:xfrm>
          <a:off x="0" y="0"/>
          <a:ext cx="0" cy="0"/>
          <a:chOff x="0" y="0"/>
          <a:chExt cx="0" cy="0"/>
        </a:xfrm>
      </p:grpSpPr>
      <p:sp>
        <p:nvSpPr>
          <p:cNvPr id="403" name="Shape 4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04" name="Shape 404"/>
          <p:cNvSpPr txBox="1"/>
          <p:nvPr>
            <p:ph idx="1" type="body"/>
          </p:nvPr>
        </p:nvSpPr>
        <p:spPr>
          <a:xfrm>
            <a:off x="457203"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05" name="Shape 405"/>
          <p:cNvSpPr txBox="1"/>
          <p:nvPr>
            <p:ph idx="2" type="body"/>
          </p:nvPr>
        </p:nvSpPr>
        <p:spPr>
          <a:xfrm>
            <a:off x="457203"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06" name="Shape 406"/>
          <p:cNvSpPr txBox="1"/>
          <p:nvPr>
            <p:ph idx="3" type="body"/>
          </p:nvPr>
        </p:nvSpPr>
        <p:spPr>
          <a:xfrm>
            <a:off x="4645029"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07" name="Shape 407"/>
          <p:cNvSpPr txBox="1"/>
          <p:nvPr>
            <p:ph idx="4" type="body"/>
          </p:nvPr>
        </p:nvSpPr>
        <p:spPr>
          <a:xfrm>
            <a:off x="4645029"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08" name="Shape 40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09" name="Shape 40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10" name="Shape 4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1" name="Shape 411"/>
        <p:cNvGrpSpPr/>
        <p:nvPr/>
      </p:nvGrpSpPr>
      <p:grpSpPr>
        <a:xfrm>
          <a:off x="0" y="0"/>
          <a:ext cx="0" cy="0"/>
          <a:chOff x="0" y="0"/>
          <a:chExt cx="0" cy="0"/>
        </a:xfrm>
      </p:grpSpPr>
      <p:sp>
        <p:nvSpPr>
          <p:cNvPr id="412" name="Shape 412"/>
          <p:cNvSpPr txBox="1"/>
          <p:nvPr>
            <p:ph type="title"/>
          </p:nvPr>
        </p:nvSpPr>
        <p:spPr>
          <a:xfrm>
            <a:off x="457204"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13" name="Shape 413"/>
          <p:cNvSpPr txBox="1"/>
          <p:nvPr>
            <p:ph idx="1" type="body"/>
          </p:nvPr>
        </p:nvSpPr>
        <p:spPr>
          <a:xfrm>
            <a:off x="3575053" y="273053"/>
            <a:ext cx="5111751"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14" name="Shape 414"/>
          <p:cNvSpPr txBox="1"/>
          <p:nvPr>
            <p:ph idx="2" type="body"/>
          </p:nvPr>
        </p:nvSpPr>
        <p:spPr>
          <a:xfrm>
            <a:off x="457204" y="1435103"/>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15" name="Shape 4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16" name="Shape 4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17" name="Shape 4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18" name="Shape 418"/>
        <p:cNvGrpSpPr/>
        <p:nvPr/>
      </p:nvGrpSpPr>
      <p:grpSpPr>
        <a:xfrm>
          <a:off x="0" y="0"/>
          <a:ext cx="0" cy="0"/>
          <a:chOff x="0" y="0"/>
          <a:chExt cx="0" cy="0"/>
        </a:xfrm>
      </p:grpSpPr>
      <p:sp>
        <p:nvSpPr>
          <p:cNvPr id="419" name="Shape 419"/>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20" name="Shape 4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21" name="Shape 421"/>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22" name="Shape 4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3" name="Shape 4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4" name="Shape 4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5" name="Shape 425"/>
        <p:cNvGrpSpPr/>
        <p:nvPr/>
      </p:nvGrpSpPr>
      <p:grpSpPr>
        <a:xfrm>
          <a:off x="0" y="0"/>
          <a:ext cx="0" cy="0"/>
          <a:chOff x="0" y="0"/>
          <a:chExt cx="0" cy="0"/>
        </a:xfrm>
      </p:grpSpPr>
      <p:sp>
        <p:nvSpPr>
          <p:cNvPr id="426" name="Shape 4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27" name="Shape 427"/>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28" name="Shape 4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9" name="Shape 4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0" name="Shape 4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31" name="Shape 431"/>
        <p:cNvGrpSpPr/>
        <p:nvPr/>
      </p:nvGrpSpPr>
      <p:grpSpPr>
        <a:xfrm>
          <a:off x="0" y="0"/>
          <a:ext cx="0" cy="0"/>
          <a:chOff x="0" y="0"/>
          <a:chExt cx="0" cy="0"/>
        </a:xfrm>
      </p:grpSpPr>
      <p:sp>
        <p:nvSpPr>
          <p:cNvPr id="432" name="Shape 432"/>
          <p:cNvSpPr txBox="1"/>
          <p:nvPr>
            <p:ph type="title"/>
          </p:nvPr>
        </p:nvSpPr>
        <p:spPr>
          <a:xfrm rot="5400000">
            <a:off x="4743453"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33" name="Shape 433"/>
          <p:cNvSpPr txBox="1"/>
          <p:nvPr>
            <p:ph idx="1" type="body"/>
          </p:nvPr>
        </p:nvSpPr>
        <p:spPr>
          <a:xfrm rot="5400000">
            <a:off x="781053"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34" name="Shape 4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5" name="Shape 4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6" name="Shape 4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37" name="Shape 437"/>
        <p:cNvGrpSpPr/>
        <p:nvPr/>
      </p:nvGrpSpPr>
      <p:grpSpPr>
        <a:xfrm>
          <a:off x="0" y="0"/>
          <a:ext cx="0" cy="0"/>
          <a:chOff x="0" y="0"/>
          <a:chExt cx="0" cy="0"/>
        </a:xfrm>
      </p:grpSpPr>
      <p:sp>
        <p:nvSpPr>
          <p:cNvPr id="438" name="Shape 4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39" name="Shape 439"/>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40" name="Shape 440"/>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41" name="Shape 441"/>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42" name="Shape 4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43" name="Shape 4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44" name="Shape 4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445" name="Shape 445"/>
        <p:cNvGrpSpPr/>
        <p:nvPr/>
      </p:nvGrpSpPr>
      <p:grpSpPr>
        <a:xfrm>
          <a:off x="0" y="0"/>
          <a:ext cx="0" cy="0"/>
          <a:chOff x="0" y="0"/>
          <a:chExt cx="0" cy="0"/>
        </a:xfrm>
      </p:grpSpPr>
      <p:sp>
        <p:nvSpPr>
          <p:cNvPr id="446" name="Shape 4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47" name="Shape 447"/>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48" name="Shape 4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49" name="Shape 4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50" name="Shape 4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451" name="Shape 451"/>
        <p:cNvGrpSpPr/>
        <p:nvPr/>
      </p:nvGrpSpPr>
      <p:grpSpPr>
        <a:xfrm>
          <a:off x="0" y="0"/>
          <a:ext cx="0" cy="0"/>
          <a:chOff x="0" y="0"/>
          <a:chExt cx="0" cy="0"/>
        </a:xfrm>
      </p:grpSpPr>
      <p:sp>
        <p:nvSpPr>
          <p:cNvPr id="452" name="Shape 4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53" name="Shape 45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54" name="Shape 45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55" name="Shape 45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56" name="Shape 4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57" name="Shape 4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5" name="Shape 465"/>
        <p:cNvGrpSpPr/>
        <p:nvPr/>
      </p:nvGrpSpPr>
      <p:grpSpPr>
        <a:xfrm>
          <a:off x="0" y="0"/>
          <a:ext cx="0" cy="0"/>
          <a:chOff x="0" y="0"/>
          <a:chExt cx="0" cy="0"/>
        </a:xfrm>
      </p:grpSpPr>
      <p:sp>
        <p:nvSpPr>
          <p:cNvPr id="466" name="Shape 4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67" name="Shape 4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68" name="Shape 4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69" name="Shape 4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0" name="Shape 470"/>
        <p:cNvGrpSpPr/>
        <p:nvPr/>
      </p:nvGrpSpPr>
      <p:grpSpPr>
        <a:xfrm>
          <a:off x="0" y="0"/>
          <a:ext cx="0" cy="0"/>
          <a:chOff x="0" y="0"/>
          <a:chExt cx="0" cy="0"/>
        </a:xfrm>
      </p:grpSpPr>
      <p:sp>
        <p:nvSpPr>
          <p:cNvPr id="471" name="Shape 4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2" name="Shape 4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3" name="Shape 4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74" name="Shape 474"/>
        <p:cNvGrpSpPr/>
        <p:nvPr/>
      </p:nvGrpSpPr>
      <p:grpSpPr>
        <a:xfrm>
          <a:off x="0" y="0"/>
          <a:ext cx="0" cy="0"/>
          <a:chOff x="0" y="0"/>
          <a:chExt cx="0" cy="0"/>
        </a:xfrm>
      </p:grpSpPr>
      <p:sp>
        <p:nvSpPr>
          <p:cNvPr id="475" name="Shape 4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76" name="Shape 47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77" name="Shape 4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8" name="Shape 4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9" name="Shape 4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80" name="Shape 480"/>
        <p:cNvGrpSpPr/>
        <p:nvPr/>
      </p:nvGrpSpPr>
      <p:grpSpPr>
        <a:xfrm>
          <a:off x="0" y="0"/>
          <a:ext cx="0" cy="0"/>
          <a:chOff x="0" y="0"/>
          <a:chExt cx="0" cy="0"/>
        </a:xfrm>
      </p:grpSpPr>
      <p:sp>
        <p:nvSpPr>
          <p:cNvPr id="481" name="Shape 48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82" name="Shape 4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83" name="Shape 48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4" name="Shape 48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5" name="Shape 48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6" name="Shape 486"/>
        <p:cNvGrpSpPr/>
        <p:nvPr/>
      </p:nvGrpSpPr>
      <p:grpSpPr>
        <a:xfrm>
          <a:off x="0" y="0"/>
          <a:ext cx="0" cy="0"/>
          <a:chOff x="0" y="0"/>
          <a:chExt cx="0" cy="0"/>
        </a:xfrm>
      </p:grpSpPr>
      <p:sp>
        <p:nvSpPr>
          <p:cNvPr id="487" name="Shape 4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88" name="Shape 48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489" name="Shape 48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0" name="Shape 4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1" name="Shape 4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2" name="Shape 492"/>
        <p:cNvGrpSpPr/>
        <p:nvPr/>
      </p:nvGrpSpPr>
      <p:grpSpPr>
        <a:xfrm>
          <a:off x="0" y="0"/>
          <a:ext cx="0" cy="0"/>
          <a:chOff x="0" y="0"/>
          <a:chExt cx="0" cy="0"/>
        </a:xfrm>
      </p:grpSpPr>
      <p:sp>
        <p:nvSpPr>
          <p:cNvPr id="493" name="Shape 49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94" name="Shape 49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95" name="Shape 495"/>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96" name="Shape 49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7" name="Shape 49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8" name="Shape 49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9" name="Shape 499"/>
        <p:cNvGrpSpPr/>
        <p:nvPr/>
      </p:nvGrpSpPr>
      <p:grpSpPr>
        <a:xfrm>
          <a:off x="0" y="0"/>
          <a:ext cx="0" cy="0"/>
          <a:chOff x="0" y="0"/>
          <a:chExt cx="0" cy="0"/>
        </a:xfrm>
      </p:grpSpPr>
      <p:sp>
        <p:nvSpPr>
          <p:cNvPr id="500" name="Shape 5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1" name="Shape 50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02" name="Shape 50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03" name="Shape 50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04" name="Shape 50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05" name="Shape 50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06" name="Shape 50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07" name="Shape 50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8" name="Shape 508"/>
        <p:cNvGrpSpPr/>
        <p:nvPr/>
      </p:nvGrpSpPr>
      <p:grpSpPr>
        <a:xfrm>
          <a:off x="0" y="0"/>
          <a:ext cx="0" cy="0"/>
          <a:chOff x="0" y="0"/>
          <a:chExt cx="0" cy="0"/>
        </a:xfrm>
      </p:grpSpPr>
      <p:sp>
        <p:nvSpPr>
          <p:cNvPr id="509" name="Shape 50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10" name="Shape 5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11" name="Shape 5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512" name="Shape 5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13" name="Shape 5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14" name="Shape 5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15" name="Shape 515"/>
        <p:cNvGrpSpPr/>
        <p:nvPr/>
      </p:nvGrpSpPr>
      <p:grpSpPr>
        <a:xfrm>
          <a:off x="0" y="0"/>
          <a:ext cx="0" cy="0"/>
          <a:chOff x="0" y="0"/>
          <a:chExt cx="0" cy="0"/>
        </a:xfrm>
      </p:grpSpPr>
      <p:sp>
        <p:nvSpPr>
          <p:cNvPr id="516" name="Shape 5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17" name="Shape 5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518" name="Shape 5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519" name="Shape 5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20" name="Shape 5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21" name="Shape 5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22" name="Shape 522"/>
        <p:cNvGrpSpPr/>
        <p:nvPr/>
      </p:nvGrpSpPr>
      <p:grpSpPr>
        <a:xfrm>
          <a:off x="0" y="0"/>
          <a:ext cx="0" cy="0"/>
          <a:chOff x="0" y="0"/>
          <a:chExt cx="0" cy="0"/>
        </a:xfrm>
      </p:grpSpPr>
      <p:sp>
        <p:nvSpPr>
          <p:cNvPr id="523" name="Shape 5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24" name="Shape 52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25" name="Shape 5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26" name="Shape 5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27" name="Shape 5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28" name="Shape 528"/>
        <p:cNvGrpSpPr/>
        <p:nvPr/>
      </p:nvGrpSpPr>
      <p:grpSpPr>
        <a:xfrm>
          <a:off x="0" y="0"/>
          <a:ext cx="0" cy="0"/>
          <a:chOff x="0" y="0"/>
          <a:chExt cx="0" cy="0"/>
        </a:xfrm>
      </p:grpSpPr>
      <p:sp>
        <p:nvSpPr>
          <p:cNvPr id="529" name="Shape 52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30" name="Shape 530"/>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1" name="Shape 5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32" name="Shape 5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33" name="Shape 5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34" name="Shape 534"/>
        <p:cNvGrpSpPr/>
        <p:nvPr/>
      </p:nvGrpSpPr>
      <p:grpSpPr>
        <a:xfrm>
          <a:off x="0" y="0"/>
          <a:ext cx="0" cy="0"/>
          <a:chOff x="0" y="0"/>
          <a:chExt cx="0" cy="0"/>
        </a:xfrm>
      </p:grpSpPr>
      <p:sp>
        <p:nvSpPr>
          <p:cNvPr id="535" name="Shape 5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36" name="Shape 53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7" name="Shape 537"/>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8" name="Shape 538"/>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9" name="Shape 5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0" name="Shape 54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1" name="Shape 5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542" name="Shape 542"/>
        <p:cNvGrpSpPr/>
        <p:nvPr/>
      </p:nvGrpSpPr>
      <p:grpSpPr>
        <a:xfrm>
          <a:off x="0" y="0"/>
          <a:ext cx="0" cy="0"/>
          <a:chOff x="0" y="0"/>
          <a:chExt cx="0" cy="0"/>
        </a:xfrm>
      </p:grpSpPr>
      <p:sp>
        <p:nvSpPr>
          <p:cNvPr id="543" name="Shape 5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44" name="Shape 544"/>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45" name="Shape 5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6" name="Shape 5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7" name="Shape 5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5" name="Shape 555"/>
        <p:cNvGrpSpPr/>
        <p:nvPr/>
      </p:nvGrpSpPr>
      <p:grpSpPr>
        <a:xfrm>
          <a:off x="0" y="0"/>
          <a:ext cx="0" cy="0"/>
          <a:chOff x="0" y="0"/>
          <a:chExt cx="0" cy="0"/>
        </a:xfrm>
      </p:grpSpPr>
      <p:sp>
        <p:nvSpPr>
          <p:cNvPr id="556" name="Shape 5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57" name="Shape 5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558" name="Shape 5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9" name="Shape 5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0" name="Shape 5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75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1" name="Shape 561"/>
        <p:cNvGrpSpPr/>
        <p:nvPr/>
      </p:nvGrpSpPr>
      <p:grpSpPr>
        <a:xfrm>
          <a:off x="0" y="0"/>
          <a:ext cx="0" cy="0"/>
          <a:chOff x="0" y="0"/>
          <a:chExt cx="0" cy="0"/>
        </a:xfrm>
      </p:grpSpPr>
      <p:sp>
        <p:nvSpPr>
          <p:cNvPr id="562" name="Shape 5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63" name="Shape 5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64" name="Shape 5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5" name="Shape 5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6" name="Shape 5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7" name="Shape 567"/>
        <p:cNvGrpSpPr/>
        <p:nvPr/>
      </p:nvGrpSpPr>
      <p:grpSpPr>
        <a:xfrm>
          <a:off x="0" y="0"/>
          <a:ext cx="0" cy="0"/>
          <a:chOff x="0" y="0"/>
          <a:chExt cx="0" cy="0"/>
        </a:xfrm>
      </p:grpSpPr>
      <p:sp>
        <p:nvSpPr>
          <p:cNvPr id="568" name="Shape 56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69" name="Shape 5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570" name="Shape 5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71" name="Shape 57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72" name="Shape 5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73" name="Shape 573"/>
        <p:cNvGrpSpPr/>
        <p:nvPr/>
      </p:nvGrpSpPr>
      <p:grpSpPr>
        <a:xfrm>
          <a:off x="0" y="0"/>
          <a:ext cx="0" cy="0"/>
          <a:chOff x="0" y="0"/>
          <a:chExt cx="0" cy="0"/>
        </a:xfrm>
      </p:grpSpPr>
      <p:sp>
        <p:nvSpPr>
          <p:cNvPr id="574" name="Shape 5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75" name="Shape 57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76" name="Shape 57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77" name="Shape 5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78" name="Shape 5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79" name="Shape 5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0" name="Shape 580"/>
        <p:cNvGrpSpPr/>
        <p:nvPr/>
      </p:nvGrpSpPr>
      <p:grpSpPr>
        <a:xfrm>
          <a:off x="0" y="0"/>
          <a:ext cx="0" cy="0"/>
          <a:chOff x="0" y="0"/>
          <a:chExt cx="0" cy="0"/>
        </a:xfrm>
      </p:grpSpPr>
      <p:sp>
        <p:nvSpPr>
          <p:cNvPr id="581" name="Shape 5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82" name="Shape 58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83" name="Shape 5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84" name="Shape 58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85" name="Shape 58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86" name="Shape 58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87" name="Shape 5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88" name="Shape 58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9" name="Shape 589"/>
        <p:cNvGrpSpPr/>
        <p:nvPr/>
      </p:nvGrpSpPr>
      <p:grpSpPr>
        <a:xfrm>
          <a:off x="0" y="0"/>
          <a:ext cx="0" cy="0"/>
          <a:chOff x="0" y="0"/>
          <a:chExt cx="0" cy="0"/>
        </a:xfrm>
      </p:grpSpPr>
      <p:sp>
        <p:nvSpPr>
          <p:cNvPr id="590" name="Shape 59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91" name="Shape 59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2" name="Shape 59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3" name="Shape 59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4" name="Shape 594"/>
        <p:cNvGrpSpPr/>
        <p:nvPr/>
      </p:nvGrpSpPr>
      <p:grpSpPr>
        <a:xfrm>
          <a:off x="0" y="0"/>
          <a:ext cx="0" cy="0"/>
          <a:chOff x="0" y="0"/>
          <a:chExt cx="0" cy="0"/>
        </a:xfrm>
      </p:grpSpPr>
      <p:sp>
        <p:nvSpPr>
          <p:cNvPr id="595" name="Shape 59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6" name="Shape 59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7" name="Shape 59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8" name="Shape 598"/>
        <p:cNvGrpSpPr/>
        <p:nvPr/>
      </p:nvGrpSpPr>
      <p:grpSpPr>
        <a:xfrm>
          <a:off x="0" y="0"/>
          <a:ext cx="0" cy="0"/>
          <a:chOff x="0" y="0"/>
          <a:chExt cx="0" cy="0"/>
        </a:xfrm>
      </p:grpSpPr>
      <p:sp>
        <p:nvSpPr>
          <p:cNvPr id="599" name="Shape 59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00" name="Shape 60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1" name="Shape 60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02" name="Shape 60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03" name="Shape 60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04" name="Shape 60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5" name="Shape 605"/>
        <p:cNvGrpSpPr/>
        <p:nvPr/>
      </p:nvGrpSpPr>
      <p:grpSpPr>
        <a:xfrm>
          <a:off x="0" y="0"/>
          <a:ext cx="0" cy="0"/>
          <a:chOff x="0" y="0"/>
          <a:chExt cx="0" cy="0"/>
        </a:xfrm>
      </p:grpSpPr>
      <p:sp>
        <p:nvSpPr>
          <p:cNvPr id="606" name="Shape 60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07" name="Shape 60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08" name="Shape 60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09" name="Shape 60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0" name="Shape 6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1" name="Shape 6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12" name="Shape 612"/>
        <p:cNvGrpSpPr/>
        <p:nvPr/>
      </p:nvGrpSpPr>
      <p:grpSpPr>
        <a:xfrm>
          <a:off x="0" y="0"/>
          <a:ext cx="0" cy="0"/>
          <a:chOff x="0" y="0"/>
          <a:chExt cx="0" cy="0"/>
        </a:xfrm>
      </p:grpSpPr>
      <p:sp>
        <p:nvSpPr>
          <p:cNvPr id="613" name="Shape 6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14" name="Shape 61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15" name="Shape 6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6" name="Shape 6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7" name="Shape 6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18" name="Shape 618"/>
        <p:cNvGrpSpPr/>
        <p:nvPr/>
      </p:nvGrpSpPr>
      <p:grpSpPr>
        <a:xfrm>
          <a:off x="0" y="0"/>
          <a:ext cx="0" cy="0"/>
          <a:chOff x="0" y="0"/>
          <a:chExt cx="0" cy="0"/>
        </a:xfrm>
      </p:grpSpPr>
      <p:sp>
        <p:nvSpPr>
          <p:cNvPr id="619" name="Shape 61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20" name="Shape 620"/>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21" name="Shape 6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2" name="Shape 6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3" name="Shape 6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24" name="Shape 624"/>
        <p:cNvGrpSpPr/>
        <p:nvPr/>
      </p:nvGrpSpPr>
      <p:grpSpPr>
        <a:xfrm>
          <a:off x="0" y="0"/>
          <a:ext cx="0" cy="0"/>
          <a:chOff x="0" y="0"/>
          <a:chExt cx="0" cy="0"/>
        </a:xfrm>
      </p:grpSpPr>
      <p:sp>
        <p:nvSpPr>
          <p:cNvPr id="625" name="Shape 6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26" name="Shape 62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27" name="Shape 627"/>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28" name="Shape 628"/>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29" name="Shape 6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0" name="Shape 6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1" name="Shape 6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632" name="Shape 632"/>
        <p:cNvGrpSpPr/>
        <p:nvPr/>
      </p:nvGrpSpPr>
      <p:grpSpPr>
        <a:xfrm>
          <a:off x="0" y="0"/>
          <a:ext cx="0" cy="0"/>
          <a:chOff x="0" y="0"/>
          <a:chExt cx="0" cy="0"/>
        </a:xfrm>
      </p:grpSpPr>
      <p:sp>
        <p:nvSpPr>
          <p:cNvPr id="633" name="Shape 6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34" name="Shape 634"/>
          <p:cNvSpPr/>
          <p:nvPr>
            <p:ph idx="2" type="chart"/>
          </p:nvPr>
        </p:nvSpPr>
        <p:spPr>
          <a:xfrm>
            <a:off x="685800" y="1981200"/>
            <a:ext cx="7772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35" name="Shape 6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6" name="Shape 6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7" name="Shape 6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5" name="Shape 645"/>
        <p:cNvGrpSpPr/>
        <p:nvPr/>
      </p:nvGrpSpPr>
      <p:grpSpPr>
        <a:xfrm>
          <a:off x="0" y="0"/>
          <a:ext cx="0" cy="0"/>
          <a:chOff x="0" y="0"/>
          <a:chExt cx="0" cy="0"/>
        </a:xfrm>
      </p:grpSpPr>
      <p:sp>
        <p:nvSpPr>
          <p:cNvPr id="646" name="Shape 6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47" name="Shape 6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48" name="Shape 6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9" name="Shape 6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0" name="Shape 6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1" name="Shape 651"/>
        <p:cNvGrpSpPr/>
        <p:nvPr/>
      </p:nvGrpSpPr>
      <p:grpSpPr>
        <a:xfrm>
          <a:off x="0" y="0"/>
          <a:ext cx="0" cy="0"/>
          <a:chOff x="0" y="0"/>
          <a:chExt cx="0" cy="0"/>
        </a:xfrm>
      </p:grpSpPr>
      <p:sp>
        <p:nvSpPr>
          <p:cNvPr id="652" name="Shape 65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3" name="Shape 6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4" name="Shape 6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5" name="Shape 655"/>
        <p:cNvGrpSpPr/>
        <p:nvPr/>
      </p:nvGrpSpPr>
      <p:grpSpPr>
        <a:xfrm>
          <a:off x="0" y="0"/>
          <a:ext cx="0" cy="0"/>
          <a:chOff x="0" y="0"/>
          <a:chExt cx="0" cy="0"/>
        </a:xfrm>
      </p:grpSpPr>
      <p:sp>
        <p:nvSpPr>
          <p:cNvPr id="656" name="Shape 6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57" name="Shape 65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58" name="Shape 6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9" name="Shape 6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60" name="Shape 6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1" name="Shape 661"/>
        <p:cNvGrpSpPr/>
        <p:nvPr/>
      </p:nvGrpSpPr>
      <p:grpSpPr>
        <a:xfrm>
          <a:off x="0" y="0"/>
          <a:ext cx="0" cy="0"/>
          <a:chOff x="0" y="0"/>
          <a:chExt cx="0" cy="0"/>
        </a:xfrm>
      </p:grpSpPr>
      <p:sp>
        <p:nvSpPr>
          <p:cNvPr id="662" name="Shape 66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63" name="Shape 66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664" name="Shape 6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65" name="Shape 6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66" name="Shape 6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67" name="Shape 667"/>
        <p:cNvGrpSpPr/>
        <p:nvPr/>
      </p:nvGrpSpPr>
      <p:grpSpPr>
        <a:xfrm>
          <a:off x="0" y="0"/>
          <a:ext cx="0" cy="0"/>
          <a:chOff x="0" y="0"/>
          <a:chExt cx="0" cy="0"/>
        </a:xfrm>
      </p:grpSpPr>
      <p:sp>
        <p:nvSpPr>
          <p:cNvPr id="668" name="Shape 6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69" name="Shape 669"/>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0" name="Shape 67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1" name="Shape 6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2" name="Shape 6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3" name="Shape 6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4" name="Shape 674"/>
        <p:cNvGrpSpPr/>
        <p:nvPr/>
      </p:nvGrpSpPr>
      <p:grpSpPr>
        <a:xfrm>
          <a:off x="0" y="0"/>
          <a:ext cx="0" cy="0"/>
          <a:chOff x="0" y="0"/>
          <a:chExt cx="0" cy="0"/>
        </a:xfrm>
      </p:grpSpPr>
      <p:sp>
        <p:nvSpPr>
          <p:cNvPr id="675" name="Shape 6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76" name="Shape 67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677" name="Shape 67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78" name="Shape 67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679" name="Shape 67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80" name="Shape 6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1" name="Shape 6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2" name="Shape 68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3" name="Shape 683"/>
        <p:cNvGrpSpPr/>
        <p:nvPr/>
      </p:nvGrpSpPr>
      <p:grpSpPr>
        <a:xfrm>
          <a:off x="0" y="0"/>
          <a:ext cx="0" cy="0"/>
          <a:chOff x="0" y="0"/>
          <a:chExt cx="0" cy="0"/>
        </a:xfrm>
      </p:grpSpPr>
      <p:sp>
        <p:nvSpPr>
          <p:cNvPr id="684" name="Shape 68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85" name="Shape 68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6" name="Shape 6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7" name="Shape 68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8" name="Shape 688"/>
        <p:cNvGrpSpPr/>
        <p:nvPr/>
      </p:nvGrpSpPr>
      <p:grpSpPr>
        <a:xfrm>
          <a:off x="0" y="0"/>
          <a:ext cx="0" cy="0"/>
          <a:chOff x="0" y="0"/>
          <a:chExt cx="0" cy="0"/>
        </a:xfrm>
      </p:grpSpPr>
      <p:sp>
        <p:nvSpPr>
          <p:cNvPr id="689" name="Shape 68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90" name="Shape 6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91" name="Shape 6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92" name="Shape 69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3" name="Shape 69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4" name="Shape 69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26.xml"/><Relationship Id="rId10" Type="http://schemas.openxmlformats.org/officeDocument/2006/relationships/slideLayout" Target="../slideLayouts/slideLayout125.xml"/><Relationship Id="rId12" Type="http://schemas.openxmlformats.org/officeDocument/2006/relationships/theme" Target="../theme/theme12.xml"/><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5.xml"/><Relationship Id="rId10" Type="http://schemas.openxmlformats.org/officeDocument/2006/relationships/slideLayout" Target="../slideLayouts/slideLayout134.xml"/><Relationship Id="rId13" Type="http://schemas.openxmlformats.org/officeDocument/2006/relationships/slideLayout" Target="../slideLayouts/slideLayout137.xml"/><Relationship Id="rId12" Type="http://schemas.openxmlformats.org/officeDocument/2006/relationships/slideLayout" Target="../slideLayouts/slideLayout136.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27.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5" Type="http://schemas.openxmlformats.org/officeDocument/2006/relationships/slideLayout" Target="../slideLayouts/slideLayout139.xml"/><Relationship Id="rId14" Type="http://schemas.openxmlformats.org/officeDocument/2006/relationships/slideLayout" Target="../slideLayouts/slideLayout138.xml"/><Relationship Id="rId17" Type="http://schemas.openxmlformats.org/officeDocument/2006/relationships/theme" Target="../theme/theme8.xml"/><Relationship Id="rId16" Type="http://schemas.openxmlformats.org/officeDocument/2006/relationships/slideLayout" Target="../slideLayouts/slideLayout140.xml"/><Relationship Id="rId5" Type="http://schemas.openxmlformats.org/officeDocument/2006/relationships/slideLayout" Target="../slideLayouts/slideLayout129.xml"/><Relationship Id="rId6" Type="http://schemas.openxmlformats.org/officeDocument/2006/relationships/slideLayout" Target="../slideLayouts/slideLayout130.xml"/><Relationship Id="rId7" Type="http://schemas.openxmlformats.org/officeDocument/2006/relationships/slideLayout" Target="../slideLayouts/slideLayout131.xml"/><Relationship Id="rId8"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9.xml"/><Relationship Id="rId10" Type="http://schemas.openxmlformats.org/officeDocument/2006/relationships/slideLayout" Target="../slideLayouts/slideLayout148.xml"/><Relationship Id="rId13" Type="http://schemas.openxmlformats.org/officeDocument/2006/relationships/slideLayout" Target="../slideLayouts/slideLayout151.xml"/><Relationship Id="rId12" Type="http://schemas.openxmlformats.org/officeDocument/2006/relationships/slideLayout" Target="../slideLayouts/slideLayout15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41.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5" Type="http://schemas.openxmlformats.org/officeDocument/2006/relationships/slideLayout" Target="../slideLayouts/slideLayout153.xml"/><Relationship Id="rId14" Type="http://schemas.openxmlformats.org/officeDocument/2006/relationships/slideLayout" Target="../slideLayouts/slideLayout152.xml"/><Relationship Id="rId16" Type="http://schemas.openxmlformats.org/officeDocument/2006/relationships/theme" Target="../theme/theme6.xml"/><Relationship Id="rId5" Type="http://schemas.openxmlformats.org/officeDocument/2006/relationships/slideLayout" Target="../slideLayouts/slideLayout143.xml"/><Relationship Id="rId6" Type="http://schemas.openxmlformats.org/officeDocument/2006/relationships/slideLayout" Target="../slideLayouts/slideLayout144.xml"/><Relationship Id="rId7" Type="http://schemas.openxmlformats.org/officeDocument/2006/relationships/slideLayout" Target="../slideLayouts/slideLayout145.xml"/><Relationship Id="rId8" Type="http://schemas.openxmlformats.org/officeDocument/2006/relationships/slideLayout" Target="../slideLayouts/slideLayout14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9.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6"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theme" Target="../theme/theme11.xml"/><Relationship Id="rId16" Type="http://schemas.openxmlformats.org/officeDocument/2006/relationships/slideLayout" Target="../slideLayouts/slideLayout51.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0.xml"/><Relationship Id="rId10" Type="http://schemas.openxmlformats.org/officeDocument/2006/relationships/slideLayout" Target="../slideLayouts/slideLayout59.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5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7" Type="http://schemas.openxmlformats.org/officeDocument/2006/relationships/theme" Target="../theme/theme13.xml"/><Relationship Id="rId16" Type="http://schemas.openxmlformats.org/officeDocument/2006/relationships/slideLayout" Target="../slideLayouts/slideLayout65.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4.xml"/><Relationship Id="rId10" Type="http://schemas.openxmlformats.org/officeDocument/2006/relationships/slideLayout" Target="../slideLayouts/slideLayout73.xml"/><Relationship Id="rId13" Type="http://schemas.openxmlformats.org/officeDocument/2006/relationships/slideLayout" Target="../slideLayouts/slideLayout76.xml"/><Relationship Id="rId12" Type="http://schemas.openxmlformats.org/officeDocument/2006/relationships/slideLayout" Target="../slideLayouts/slideLayout75.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66.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5" Type="http://schemas.openxmlformats.org/officeDocument/2006/relationships/slideLayout" Target="../slideLayouts/slideLayout78.xml"/><Relationship Id="rId14" Type="http://schemas.openxmlformats.org/officeDocument/2006/relationships/slideLayout" Target="../slideLayouts/slideLayout77.xml"/><Relationship Id="rId16" Type="http://schemas.openxmlformats.org/officeDocument/2006/relationships/theme" Target="../theme/theme5.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7.xml"/><Relationship Id="rId10" Type="http://schemas.openxmlformats.org/officeDocument/2006/relationships/slideLayout" Target="../slideLayouts/slideLayout86.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79.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6" Type="http://schemas.openxmlformats.org/officeDocument/2006/relationships/theme" Target="../theme/theme4.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3" Type="http://schemas.openxmlformats.org/officeDocument/2006/relationships/slideLayout" Target="../slideLayouts/slideLayout102.xml"/><Relationship Id="rId12" Type="http://schemas.openxmlformats.org/officeDocument/2006/relationships/slideLayout" Target="../slideLayouts/slideLayout101.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92.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5" Type="http://schemas.openxmlformats.org/officeDocument/2006/relationships/slideLayout" Target="../slideLayouts/slideLayout104.xml"/><Relationship Id="rId14" Type="http://schemas.openxmlformats.org/officeDocument/2006/relationships/slideLayout" Target="../slideLayouts/slideLayout103.xml"/><Relationship Id="rId16" Type="http://schemas.openxmlformats.org/officeDocument/2006/relationships/theme" Target="../theme/theme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2" Type="http://schemas.openxmlformats.org/officeDocument/2006/relationships/theme" Target="../theme/theme10.xml"/><Relationship Id="rId1" Type="http://schemas.openxmlformats.org/officeDocument/2006/relationships/slideLayout" Target="../slideLayouts/slideLayout105.xml"/><Relationship Id="rId2" Type="http://schemas.openxmlformats.org/officeDocument/2006/relationships/slideLayout" Target="../slideLayouts/slideLayout106.xml"/><Relationship Id="rId3" Type="http://schemas.openxmlformats.org/officeDocument/2006/relationships/slideLayout" Target="../slideLayouts/slideLayout107.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5" name="Shape 8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6" name="Shape 8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7" name="Shape 8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8" name="Shape 8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878" name="Shape 878"/>
        <p:cNvGrpSpPr/>
        <p:nvPr/>
      </p:nvGrpSpPr>
      <p:grpSpPr>
        <a:xfrm>
          <a:off x="0" y="0"/>
          <a:ext cx="0" cy="0"/>
          <a:chOff x="0" y="0"/>
          <a:chExt cx="0" cy="0"/>
        </a:xfrm>
      </p:grpSpPr>
      <p:sp>
        <p:nvSpPr>
          <p:cNvPr id="879" name="Shape 8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80" name="Shape 88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81" name="Shape 8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82" name="Shape 88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83" name="Shape 88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884" name="Shape 884"/>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975" name="Shape 975"/>
        <p:cNvGrpSpPr/>
        <p:nvPr/>
      </p:nvGrpSpPr>
      <p:grpSpPr>
        <a:xfrm>
          <a:off x="0" y="0"/>
          <a:ext cx="0" cy="0"/>
          <a:chOff x="0" y="0"/>
          <a:chExt cx="0" cy="0"/>
        </a:xfrm>
      </p:grpSpPr>
      <p:sp>
        <p:nvSpPr>
          <p:cNvPr id="976" name="Shape 97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77" name="Shape 97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78" name="Shape 9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9" name="Shape 97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0" name="Shape 9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981" name="Shape 981"/>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84" name="Shape 84"/>
        <p:cNvGrpSpPr/>
        <p:nvPr/>
      </p:nvGrpSpPr>
      <p:grpSpPr>
        <a:xfrm>
          <a:off x="0" y="0"/>
          <a:ext cx="0" cy="0"/>
          <a:chOff x="0" y="0"/>
          <a:chExt cx="0" cy="0"/>
        </a:xfrm>
      </p:grpSpPr>
      <p:sp>
        <p:nvSpPr>
          <p:cNvPr id="85" name="Shape 8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6" name="Shape 8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7" name="Shape 8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90" name="Shape 90"/>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174" name="Shape 174"/>
        <p:cNvGrpSpPr/>
        <p:nvPr/>
      </p:nvGrpSpPr>
      <p:grpSpPr>
        <a:xfrm>
          <a:off x="0" y="0"/>
          <a:ext cx="0" cy="0"/>
          <a:chOff x="0" y="0"/>
          <a:chExt cx="0" cy="0"/>
        </a:xfrm>
      </p:grpSpPr>
      <p:sp>
        <p:nvSpPr>
          <p:cNvPr id="175" name="Shape 1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6" name="Shape 17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7" name="Shape 1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8" name="Shape 1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9" name="Shape 1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180" name="Shape 180"/>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264" name="Shape 264"/>
        <p:cNvGrpSpPr/>
        <p:nvPr/>
      </p:nvGrpSpPr>
      <p:grpSpPr>
        <a:xfrm>
          <a:off x="0" y="0"/>
          <a:ext cx="0" cy="0"/>
          <a:chOff x="0" y="0"/>
          <a:chExt cx="0" cy="0"/>
        </a:xfrm>
      </p:grpSpPr>
      <p:sp>
        <p:nvSpPr>
          <p:cNvPr id="265" name="Shape 2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66" name="Shape 2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7" name="Shape 2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8" name="Shape 2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9" name="Shape 2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270" name="Shape 270"/>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361" name="Shape 361"/>
        <p:cNvGrpSpPr/>
        <p:nvPr/>
      </p:nvGrpSpPr>
      <p:grpSpPr>
        <a:xfrm>
          <a:off x="0" y="0"/>
          <a:ext cx="0" cy="0"/>
          <a:chOff x="0" y="0"/>
          <a:chExt cx="0" cy="0"/>
        </a:xfrm>
      </p:grpSpPr>
      <p:sp>
        <p:nvSpPr>
          <p:cNvPr id="362" name="Shape 3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63" name="Shape 3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64" name="Shape 3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5" name="Shape 3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6" name="Shape 3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367" name="Shape 367"/>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458" name="Shape 458"/>
        <p:cNvGrpSpPr/>
        <p:nvPr/>
      </p:nvGrpSpPr>
      <p:grpSpPr>
        <a:xfrm>
          <a:off x="0" y="0"/>
          <a:ext cx="0" cy="0"/>
          <a:chOff x="0" y="0"/>
          <a:chExt cx="0" cy="0"/>
        </a:xfrm>
      </p:grpSpPr>
      <p:sp>
        <p:nvSpPr>
          <p:cNvPr id="459" name="Shape 4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60" name="Shape 46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61" name="Shape 4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62" name="Shape 4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63" name="Shape 4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464" name="Shape 464"/>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548" name="Shape 548"/>
        <p:cNvGrpSpPr/>
        <p:nvPr/>
      </p:nvGrpSpPr>
      <p:grpSpPr>
        <a:xfrm>
          <a:off x="0" y="0"/>
          <a:ext cx="0" cy="0"/>
          <a:chOff x="0" y="0"/>
          <a:chExt cx="0" cy="0"/>
        </a:xfrm>
      </p:grpSpPr>
      <p:sp>
        <p:nvSpPr>
          <p:cNvPr id="549" name="Shape 5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50" name="Shape 5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51" name="Shape 5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2" name="Shape 5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3" name="Shape 5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554" name="Shape 554"/>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638" name="Shape 638"/>
        <p:cNvGrpSpPr/>
        <p:nvPr/>
      </p:nvGrpSpPr>
      <p:grpSpPr>
        <a:xfrm>
          <a:off x="0" y="0"/>
          <a:ext cx="0" cy="0"/>
          <a:chOff x="0" y="0"/>
          <a:chExt cx="0" cy="0"/>
        </a:xfrm>
      </p:grpSpPr>
      <p:sp>
        <p:nvSpPr>
          <p:cNvPr id="639" name="Shape 6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40" name="Shape 64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41" name="Shape 6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2" name="Shape 6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3" name="Shape 6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Times New Roman"/>
                <a:ea typeface="Times New Roman"/>
                <a:cs typeface="Times New Roman"/>
                <a:sym typeface="Times New Roman"/>
              </a:defRPr>
            </a:lvl1pPr>
            <a:lvl2pPr indent="0" lvl="1" marL="0" marR="0" rtl="0" algn="r">
              <a:spcBef>
                <a:spcPts val="0"/>
              </a:spcBef>
              <a:buNone/>
              <a:defRPr sz="1400">
                <a:solidFill>
                  <a:srgbClr val="000000"/>
                </a:solidFill>
                <a:latin typeface="Times New Roman"/>
                <a:ea typeface="Times New Roman"/>
                <a:cs typeface="Times New Roman"/>
                <a:sym typeface="Times New Roman"/>
              </a:defRPr>
            </a:lvl2pPr>
            <a:lvl3pPr indent="0" lvl="2" marL="0" marR="0" rtl="0" algn="r">
              <a:spcBef>
                <a:spcPts val="0"/>
              </a:spcBef>
              <a:buNone/>
              <a:defRPr sz="1400">
                <a:solidFill>
                  <a:srgbClr val="000000"/>
                </a:solidFill>
                <a:latin typeface="Times New Roman"/>
                <a:ea typeface="Times New Roman"/>
                <a:cs typeface="Times New Roman"/>
                <a:sym typeface="Times New Roman"/>
              </a:defRPr>
            </a:lvl3pPr>
            <a:lvl4pPr indent="0" lvl="3" marL="0" marR="0" rtl="0" algn="r">
              <a:spcBef>
                <a:spcPts val="0"/>
              </a:spcBef>
              <a:buNone/>
              <a:defRPr sz="1400">
                <a:solidFill>
                  <a:srgbClr val="000000"/>
                </a:solidFill>
                <a:latin typeface="Times New Roman"/>
                <a:ea typeface="Times New Roman"/>
                <a:cs typeface="Times New Roman"/>
                <a:sym typeface="Times New Roman"/>
              </a:defRPr>
            </a:lvl4pPr>
            <a:lvl5pPr indent="0" lvl="4" marL="0" marR="0" rtl="0" algn="r">
              <a:spcBef>
                <a:spcPts val="0"/>
              </a:spcBef>
              <a:buNone/>
              <a:defRPr sz="1400">
                <a:solidFill>
                  <a:srgbClr val="000000"/>
                </a:solidFill>
                <a:latin typeface="Times New Roman"/>
                <a:ea typeface="Times New Roman"/>
                <a:cs typeface="Times New Roman"/>
                <a:sym typeface="Times New Roman"/>
              </a:defRPr>
            </a:lvl5pPr>
            <a:lvl6pPr indent="0" lvl="5" marL="0" marR="0" rtl="0" algn="r">
              <a:spcBef>
                <a:spcPts val="0"/>
              </a:spcBef>
              <a:buNone/>
              <a:defRPr sz="1400">
                <a:solidFill>
                  <a:srgbClr val="000000"/>
                </a:solidFill>
                <a:latin typeface="Times New Roman"/>
                <a:ea typeface="Times New Roman"/>
                <a:cs typeface="Times New Roman"/>
                <a:sym typeface="Times New Roman"/>
              </a:defRPr>
            </a:lvl6pPr>
            <a:lvl7pPr indent="0" lvl="6" marL="0" marR="0" rtl="0" algn="r">
              <a:spcBef>
                <a:spcPts val="0"/>
              </a:spcBef>
              <a:buNone/>
              <a:defRPr sz="1400">
                <a:solidFill>
                  <a:srgbClr val="000000"/>
                </a:solidFill>
                <a:latin typeface="Times New Roman"/>
                <a:ea typeface="Times New Roman"/>
                <a:cs typeface="Times New Roman"/>
                <a:sym typeface="Times New Roman"/>
              </a:defRPr>
            </a:lvl7pPr>
            <a:lvl8pPr indent="0" lvl="7" marL="0" marR="0" rtl="0" algn="r">
              <a:spcBef>
                <a:spcPts val="0"/>
              </a:spcBef>
              <a:buNone/>
              <a:defRPr sz="1400">
                <a:solidFill>
                  <a:srgbClr val="000000"/>
                </a:solidFill>
                <a:latin typeface="Times New Roman"/>
                <a:ea typeface="Times New Roman"/>
                <a:cs typeface="Times New Roman"/>
                <a:sym typeface="Times New Roman"/>
              </a:defRPr>
            </a:lvl8pPr>
            <a:lvl9pPr indent="0" lvl="8" marL="0" marR="0" rtl="0" algn="r">
              <a:spcBef>
                <a:spcPts val="0"/>
              </a:spcBef>
              <a:buNone/>
              <a:defRPr sz="1400">
                <a:solidFill>
                  <a:srgbClr val="000000"/>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pic>
        <p:nvPicPr>
          <p:cNvPr descr="Logo_small" id="644" name="Shape 644"/>
          <p:cNvPicPr preferRelativeResize="0"/>
          <p:nvPr/>
        </p:nvPicPr>
        <p:blipFill rotWithShape="1">
          <a:blip r:embed="rId2">
            <a:alphaModFix/>
          </a:blip>
          <a:srcRect b="0" l="0" r="0" t="0"/>
          <a:stretch/>
        </p:blipFill>
        <p:spPr>
          <a:xfrm>
            <a:off x="6934200" y="6142038"/>
            <a:ext cx="2209800" cy="715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8" name="Shape 728"/>
        <p:cNvGrpSpPr/>
        <p:nvPr/>
      </p:nvGrpSpPr>
      <p:grpSpPr>
        <a:xfrm>
          <a:off x="0" y="0"/>
          <a:ext cx="0" cy="0"/>
          <a:chOff x="0" y="0"/>
          <a:chExt cx="0" cy="0"/>
        </a:xfrm>
      </p:grpSpPr>
      <p:sp>
        <p:nvSpPr>
          <p:cNvPr id="729" name="Shape 7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0" name="Shape 7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1" name="Shape 7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2" name="Shape 7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3" name="Shape 7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notesSlide" Target="../notesSlides/notesSlide50.xml"/><Relationship Id="rId3"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52.xml"/><Relationship Id="rId3" Type="http://schemas.openxmlformats.org/officeDocument/2006/relationships/image" Target="../media/image2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53.xml"/><Relationship Id="rId3" Type="http://schemas.openxmlformats.org/officeDocument/2006/relationships/image" Target="../media/image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notesSlide" Target="../notesSlides/notesSlide60.xml"/><Relationship Id="rId3" Type="http://schemas.openxmlformats.org/officeDocument/2006/relationships/image" Target="../media/image2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62.xml"/><Relationship Id="rId3" Type="http://schemas.openxmlformats.org/officeDocument/2006/relationships/image" Target="../media/image1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2.xml"/><Relationship Id="rId2" Type="http://schemas.openxmlformats.org/officeDocument/2006/relationships/notesSlide" Target="../notesSlides/notesSlide6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Shape 106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Use of mathematical descriptors and robust statistical methods in predicting mutagenicity of congeneric and diverse sets of chemicals</a:t>
            </a:r>
            <a:endParaRPr/>
          </a:p>
        </p:txBody>
      </p:sp>
      <p:sp>
        <p:nvSpPr>
          <p:cNvPr id="1070" name="Shape 1070"/>
          <p:cNvSpPr txBox="1"/>
          <p:nvPr>
            <p:ph idx="4294967295" type="body"/>
          </p:nvPr>
        </p:nvSpPr>
        <p:spPr>
          <a:xfrm>
            <a:off x="628650" y="2514600"/>
            <a:ext cx="7886700" cy="3662400"/>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Subhash C. Basak , University  of MN Duluth (UMD) , USA</a:t>
            </a:r>
            <a:endParaRPr/>
          </a:p>
          <a:p>
            <a:pPr indent="-177800" lvl="0" marL="171450" marR="0" rtl="0" algn="l">
              <a:lnSpc>
                <a:spcPct val="90000"/>
              </a:lnSpc>
              <a:spcBef>
                <a:spcPts val="7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Subhabrata Majumdar, U of Florida, Gainesville,  USA</a:t>
            </a:r>
            <a:endParaRPr/>
          </a:p>
          <a:p>
            <a:pPr indent="-177800" lvl="0" marL="171450" marR="0" rtl="0" algn="l">
              <a:lnSpc>
                <a:spcPct val="90000"/>
              </a:lnSpc>
              <a:spcBef>
                <a:spcPts val="7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Gregory D. Grunwald, UMD/ NRRI, Duluth, MN, USA</a:t>
            </a:r>
            <a:endParaRPr/>
          </a:p>
          <a:p>
            <a:pPr indent="-177800" lvl="0" marL="171450" marR="0" rtl="0" algn="l">
              <a:lnSpc>
                <a:spcPct val="90000"/>
              </a:lnSpc>
              <a:spcBef>
                <a:spcPts val="7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Claudiu N. Lungu and Mircea V. Diudea, Babes-Bolyai University, Cluj, Romania</a:t>
            </a:r>
            <a:endParaRPr/>
          </a:p>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Shape 116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300"/>
              <a:buFont typeface="Times New Roman"/>
              <a:buNone/>
            </a:pPr>
            <a:r>
              <a:rPr b="1" i="0" lang="en-US" sz="3300" u="none" cap="none" strike="noStrike">
                <a:solidFill>
                  <a:schemeClr val="dk1"/>
                </a:solidFill>
                <a:latin typeface="Times New Roman"/>
                <a:ea typeface="Times New Roman"/>
                <a:cs typeface="Times New Roman"/>
                <a:sym typeface="Times New Roman"/>
              </a:rPr>
              <a:t>Software used for descriptor calculation:</a:t>
            </a:r>
            <a:br>
              <a:rPr b="1" i="0" lang="en-US" sz="3300" u="none" cap="none" strike="noStrike">
                <a:solidFill>
                  <a:schemeClr val="dk1"/>
                </a:solidFill>
                <a:latin typeface="Times New Roman"/>
                <a:ea typeface="Times New Roman"/>
                <a:cs typeface="Times New Roman"/>
                <a:sym typeface="Times New Roman"/>
              </a:rPr>
            </a:br>
            <a:r>
              <a:rPr b="1" i="0" lang="en-US" sz="3300" u="none" cap="none" strike="noStrike">
                <a:solidFill>
                  <a:schemeClr val="dk1"/>
                </a:solidFill>
                <a:latin typeface="Times New Roman"/>
                <a:ea typeface="Times New Roman"/>
                <a:cs typeface="Times New Roman"/>
                <a:sym typeface="Times New Roman"/>
              </a:rPr>
              <a:t>Diudea et al, Cluj Romania</a:t>
            </a:r>
            <a:endParaRPr/>
          </a:p>
        </p:txBody>
      </p:sp>
      <p:sp>
        <p:nvSpPr>
          <p:cNvPr id="1170" name="Shape 1170"/>
          <p:cNvSpPr txBox="1"/>
          <p:nvPr>
            <p:ph idx="4294967295" type="body"/>
          </p:nvPr>
        </p:nvSpPr>
        <p:spPr>
          <a:xfrm>
            <a:off x="628650" y="2438399"/>
            <a:ext cx="7886700" cy="2743200"/>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Schrodinger</a:t>
            </a:r>
            <a:r>
              <a:rPr b="0" i="0" lang="en-US" sz="2800" u="none" cap="none" strike="noStrike">
                <a:solidFill>
                  <a:schemeClr val="dk1"/>
                </a:solidFill>
                <a:latin typeface="Times New Roman"/>
                <a:ea typeface="Times New Roman"/>
                <a:cs typeface="Times New Roman"/>
                <a:sym typeface="Times New Roman"/>
              </a:rPr>
              <a:t>- Descriptors calculated by Diudea et al, Cluj, Romania.</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77800" lvl="0" marL="171450" marR="0" rtl="0" algn="l">
              <a:lnSpc>
                <a:spcPct val="90000"/>
              </a:lnSpc>
              <a:spcBef>
                <a:spcPts val="75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TopoCluj-</a:t>
            </a:r>
            <a:r>
              <a:rPr b="0" i="0" lang="en-US" sz="2800" u="none" cap="none" strike="noStrike">
                <a:solidFill>
                  <a:schemeClr val="dk1"/>
                </a:solidFill>
                <a:latin typeface="Times New Roman"/>
                <a:ea typeface="Times New Roman"/>
                <a:cs typeface="Times New Roman"/>
                <a:sym typeface="Times New Roman"/>
              </a:rPr>
              <a:t>  in-house software TopoCluj of Diudea group, at Cluj, Romania</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sp>
        <p:nvSpPr>
          <p:cNvPr id="1175" name="Shape 11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Descriptors- U of MN team</a:t>
            </a:r>
            <a:endParaRPr/>
          </a:p>
        </p:txBody>
      </p:sp>
      <p:sp>
        <p:nvSpPr>
          <p:cNvPr id="1176" name="Shape 117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95 Aromatic amine</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275 descriptors were calculated for this paper.</a:t>
            </a:r>
            <a:endParaRPr/>
          </a:p>
        </p:txBody>
      </p:sp>
      <p:sp>
        <p:nvSpPr>
          <p:cNvPr id="1177" name="Shape 117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508 structurally  diverse chemicals</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508 chemical set, 307 descriptors were</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Shape 118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Descriptors- Cluj team</a:t>
            </a:r>
            <a:endParaRPr/>
          </a:p>
        </p:txBody>
      </p:sp>
      <p:sp>
        <p:nvSpPr>
          <p:cNvPr id="1183" name="Shape 118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95 Aromatic amine</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185 descriptors were calculated </a:t>
            </a:r>
            <a:endParaRPr/>
          </a:p>
        </p:txBody>
      </p:sp>
      <p:sp>
        <p:nvSpPr>
          <p:cNvPr id="1184" name="Shape 118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508 structurally  diverse chemicals</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201 descriptors were calculated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Shape 1189"/>
          <p:cNvSpPr txBox="1"/>
          <p:nvPr>
            <p:ph type="title"/>
          </p:nvPr>
        </p:nvSpPr>
        <p:spPr>
          <a:xfrm>
            <a:off x="685800" y="609600"/>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Dimension reduction and variable selection</a:t>
            </a:r>
            <a:endParaRPr/>
          </a:p>
        </p:txBody>
      </p:sp>
      <p:sp>
        <p:nvSpPr>
          <p:cNvPr id="1190" name="Shape 1190"/>
          <p:cNvSpPr/>
          <p:nvPr/>
        </p:nvSpPr>
        <p:spPr>
          <a:xfrm>
            <a:off x="228600" y="2967335"/>
            <a:ext cx="8915400"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You will never reach your destination if you stop and throw stones at every dog that barks.</a:t>
            </a:r>
            <a:endParaRPr sz="3600"/>
          </a:p>
          <a:p>
            <a:pPr indent="0" lvl="0" marL="0" marR="0" rtl="0" algn="r">
              <a:spcBef>
                <a:spcPts val="0"/>
              </a:spcBef>
              <a:spcAft>
                <a:spcPts val="0"/>
              </a:spcAft>
              <a:buNone/>
            </a:pPr>
            <a:r>
              <a:rPr i="1" lang="en-US" sz="3600">
                <a:solidFill>
                  <a:schemeClr val="dk1"/>
                </a:solidFill>
                <a:latin typeface="Times New Roman"/>
                <a:ea typeface="Times New Roman"/>
                <a:cs typeface="Times New Roman"/>
                <a:sym typeface="Times New Roman"/>
              </a:rPr>
              <a:t>Winston Churchill</a:t>
            </a:r>
            <a:endParaRPr i="1"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Shape 119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Times New Roman"/>
                <a:ea typeface="Times New Roman"/>
                <a:cs typeface="Times New Roman"/>
                <a:sym typeface="Times New Roman"/>
              </a:rPr>
              <a:t>Intrinsic dimensionality</a:t>
            </a:r>
            <a:endParaRPr>
              <a:latin typeface="Times New Roman"/>
              <a:ea typeface="Times New Roman"/>
              <a:cs typeface="Times New Roman"/>
              <a:sym typeface="Times New Roman"/>
            </a:endParaRPr>
          </a:p>
        </p:txBody>
      </p:sp>
      <p:sp>
        <p:nvSpPr>
          <p:cNvPr id="1196" name="Shape 1196"/>
          <p:cNvSpPr txBox="1"/>
          <p:nvPr>
            <p:ph idx="4294967295"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The goal is to find out lower dimensional structures in the very high-dimensional descriptor space that are chemically relevant.</a:t>
            </a:r>
            <a:endParaRPr>
              <a:latin typeface="Times New Roman"/>
              <a:ea typeface="Times New Roman"/>
              <a:cs typeface="Times New Roman"/>
              <a:sym typeface="Times New Roman"/>
            </a:endParaRPr>
          </a:p>
          <a:p>
            <a:pPr indent="-171450" lvl="0" marL="171450" marR="0" rtl="0" algn="l">
              <a:lnSpc>
                <a:spcPct val="90000"/>
              </a:lnSpc>
              <a:spcBef>
                <a:spcPts val="750"/>
              </a:spcBef>
              <a:spcAft>
                <a:spcPts val="0"/>
              </a:spcAft>
              <a:buClr>
                <a:schemeClr val="dk1"/>
              </a:buClr>
              <a:buSzPts val="2100"/>
              <a:buFont typeface="Arial"/>
              <a:buChar char="•"/>
            </a:pPr>
            <a:r>
              <a:rPr i="0" lang="en-US" sz="2100" u="none" cap="none" strike="noStrike">
                <a:solidFill>
                  <a:schemeClr val="dk1"/>
                </a:solidFill>
                <a:latin typeface="Times New Roman"/>
                <a:ea typeface="Times New Roman"/>
                <a:cs typeface="Times New Roman"/>
                <a:sym typeface="Times New Roman"/>
              </a:rPr>
              <a:t>Two approaches are possible:</a:t>
            </a:r>
            <a:br>
              <a:rPr i="0" lang="en-US" sz="2100" u="none" cap="none" strike="noStrike">
                <a:solidFill>
                  <a:schemeClr val="dk1"/>
                </a:solidFill>
                <a:latin typeface="Times New Roman"/>
                <a:ea typeface="Times New Roman"/>
                <a:cs typeface="Times New Roman"/>
                <a:sym typeface="Times New Roman"/>
              </a:rPr>
            </a:br>
            <a:r>
              <a:rPr i="0" lang="en-US" sz="2100" u="none" cap="none" strike="noStrike">
                <a:solidFill>
                  <a:schemeClr val="dk1"/>
                </a:solidFill>
                <a:latin typeface="Times New Roman"/>
                <a:ea typeface="Times New Roman"/>
                <a:cs typeface="Times New Roman"/>
                <a:sym typeface="Times New Roman"/>
              </a:rPr>
              <a:t>(a) </a:t>
            </a:r>
            <a:r>
              <a:rPr b="1" i="0" lang="en-US" sz="2100" u="none" cap="none" strike="noStrike">
                <a:solidFill>
                  <a:schemeClr val="dk1"/>
                </a:solidFill>
                <a:latin typeface="Times New Roman"/>
                <a:ea typeface="Times New Roman"/>
                <a:cs typeface="Times New Roman"/>
                <a:sym typeface="Times New Roman"/>
              </a:rPr>
              <a:t>Variable selection</a:t>
            </a:r>
            <a:r>
              <a:rPr i="0" lang="en-US" sz="2100" u="none" cap="none" strike="noStrike">
                <a:solidFill>
                  <a:schemeClr val="dk1"/>
                </a:solidFill>
                <a:latin typeface="Times New Roman"/>
                <a:ea typeface="Times New Roman"/>
                <a:cs typeface="Times New Roman"/>
                <a:sym typeface="Times New Roman"/>
              </a:rPr>
              <a:t>: LASSO, Inter-related two-way clustering (</a:t>
            </a:r>
            <a:r>
              <a:rPr i="1" lang="en-US" sz="2100" u="none" cap="none" strike="noStrike">
                <a:solidFill>
                  <a:schemeClr val="dk1"/>
                </a:solidFill>
                <a:latin typeface="Times New Roman"/>
                <a:ea typeface="Times New Roman"/>
                <a:cs typeface="Times New Roman"/>
                <a:sym typeface="Times New Roman"/>
              </a:rPr>
              <a:t>Majumdar et al, 2013</a:t>
            </a:r>
            <a:r>
              <a:rPr i="0" lang="en-US" sz="2100" u="none" cap="none" strike="noStrike">
                <a:solidFill>
                  <a:schemeClr val="dk1"/>
                </a:solidFill>
                <a:latin typeface="Times New Roman"/>
                <a:ea typeface="Times New Roman"/>
                <a:cs typeface="Times New Roman"/>
                <a:sym typeface="Times New Roman"/>
              </a:rPr>
              <a:t>);</a:t>
            </a:r>
            <a:br>
              <a:rPr i="0" lang="en-US" sz="2100" u="none" cap="none" strike="noStrike">
                <a:solidFill>
                  <a:schemeClr val="dk1"/>
                </a:solidFill>
                <a:latin typeface="Times New Roman"/>
                <a:ea typeface="Times New Roman"/>
                <a:cs typeface="Times New Roman"/>
                <a:sym typeface="Times New Roman"/>
              </a:rPr>
            </a:br>
            <a:r>
              <a:rPr i="0" lang="en-US" sz="2100" u="none" cap="none" strike="noStrike">
                <a:solidFill>
                  <a:schemeClr val="dk1"/>
                </a:solidFill>
                <a:latin typeface="Times New Roman"/>
                <a:ea typeface="Times New Roman"/>
                <a:cs typeface="Times New Roman"/>
                <a:sym typeface="Times New Roman"/>
              </a:rPr>
              <a:t>(b) </a:t>
            </a:r>
            <a:r>
              <a:rPr b="1" i="0" lang="en-US" sz="2100" u="none" cap="none" strike="noStrike">
                <a:solidFill>
                  <a:schemeClr val="dk1"/>
                </a:solidFill>
                <a:latin typeface="Times New Roman"/>
                <a:ea typeface="Times New Roman"/>
                <a:cs typeface="Times New Roman"/>
                <a:sym typeface="Times New Roman"/>
              </a:rPr>
              <a:t>Dimension reduction</a:t>
            </a:r>
            <a:r>
              <a:rPr i="0" lang="en-US" sz="2100" u="none" cap="none" strike="noStrike">
                <a:solidFill>
                  <a:schemeClr val="dk1"/>
                </a:solidFill>
                <a:latin typeface="Times New Roman"/>
                <a:ea typeface="Times New Roman"/>
                <a:cs typeface="Times New Roman"/>
                <a:sym typeface="Times New Roman"/>
              </a:rPr>
              <a:t>: PCA, robust PCA, envelope methods (</a:t>
            </a:r>
            <a:r>
              <a:rPr i="1" lang="en-US" sz="2100" u="none" cap="none" strike="noStrike">
                <a:solidFill>
                  <a:schemeClr val="dk1"/>
                </a:solidFill>
                <a:latin typeface="Times New Roman"/>
                <a:ea typeface="Times New Roman"/>
                <a:cs typeface="Times New Roman"/>
                <a:sym typeface="Times New Roman"/>
              </a:rPr>
              <a:t>Basak and Majumdar, 2015; Majumdar and Basak, 2016</a:t>
            </a:r>
            <a:r>
              <a:rPr i="0" lang="en-US" sz="2100" u="none" cap="none" strike="noStrike">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133350" marR="0" rtl="0" algn="l">
              <a:lnSpc>
                <a:spcPct val="90000"/>
              </a:lnSpc>
              <a:spcBef>
                <a:spcPts val="750"/>
              </a:spcBef>
              <a:spcAft>
                <a:spcPts val="0"/>
              </a:spcAft>
              <a:buClr>
                <a:schemeClr val="dk1"/>
              </a:buClr>
              <a:buSzPts val="2100"/>
              <a:buFont typeface="Arial"/>
              <a:buNone/>
            </a:pPr>
            <a:r>
              <a:t/>
            </a:r>
            <a:endParaRPr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Shape 1201"/>
          <p:cNvSpPr txBox="1"/>
          <p:nvPr>
            <p:ph type="title"/>
          </p:nvPr>
        </p:nvSpPr>
        <p:spPr>
          <a:xfrm>
            <a:off x="628650" y="365126"/>
            <a:ext cx="7886700" cy="13257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sz="3300"/>
              <a:t>Intrinsic dimensionality: example</a:t>
            </a:r>
            <a:endParaRPr sz="3300"/>
          </a:p>
        </p:txBody>
      </p:sp>
      <p:sp>
        <p:nvSpPr>
          <p:cNvPr id="1202" name="Shape 1202"/>
          <p:cNvSpPr txBox="1"/>
          <p:nvPr>
            <p:ph idx="4294967295" type="body"/>
          </p:nvPr>
        </p:nvSpPr>
        <p:spPr>
          <a:xfrm>
            <a:off x="628650" y="1825625"/>
            <a:ext cx="7886700" cy="4351200"/>
          </a:xfrm>
          <a:prstGeom prst="rect">
            <a:avLst/>
          </a:prstGeom>
        </p:spPr>
        <p:txBody>
          <a:bodyPr anchorCtr="0" anchor="t" bIns="45700" lIns="91425" spcFirstLastPara="1" rIns="91425" wrap="square" tIns="45700">
            <a:noAutofit/>
          </a:bodyPr>
          <a:lstStyle/>
          <a:p>
            <a:pPr indent="0" lvl="0" marL="0" rtl="0">
              <a:spcBef>
                <a:spcPts val="640"/>
              </a:spcBef>
              <a:spcAft>
                <a:spcPts val="0"/>
              </a:spcAft>
              <a:buNone/>
            </a:pPr>
            <a:r>
              <a:rPr b="1" lang="en-US" sz="2400"/>
              <a:t>Variable selection: </a:t>
            </a:r>
            <a:r>
              <a:rPr lang="en-US" sz="2400"/>
              <a:t>the dataset has 500 descriptor, of which 10 get selected in the QSAR model based on lasso. This means the predictor effects influencing chemical activity lie on a 10-dimensional subspace according to the model.</a:t>
            </a:r>
            <a:endParaRPr sz="2400"/>
          </a:p>
          <a:p>
            <a:pPr indent="0" lvl="0" marL="0" rtl="0">
              <a:spcBef>
                <a:spcPts val="640"/>
              </a:spcBef>
              <a:spcAft>
                <a:spcPts val="0"/>
              </a:spcAft>
              <a:buNone/>
            </a:pPr>
            <a:r>
              <a:t/>
            </a:r>
            <a:endParaRPr sz="2400"/>
          </a:p>
          <a:p>
            <a:pPr indent="0" lvl="0" marL="0" rtl="0">
              <a:spcBef>
                <a:spcPts val="640"/>
              </a:spcBef>
              <a:spcAft>
                <a:spcPts val="0"/>
              </a:spcAft>
              <a:buNone/>
            </a:pPr>
            <a:r>
              <a:rPr b="1" lang="en-US" sz="2400"/>
              <a:t>Dimension reduction:</a:t>
            </a:r>
            <a:r>
              <a:rPr lang="en-US" sz="2400"/>
              <a:t> PCA is done on the descriptor set, and top 10 PCs are used in regression to build a QSAR model. Here also the intrinsic dimensionality is 10. But the new variables are combinations of original descriptors.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sp>
        <p:nvSpPr>
          <p:cNvPr id="1207" name="Shape 1207"/>
          <p:cNvSpPr txBox="1"/>
          <p:nvPr>
            <p:ph type="title"/>
          </p:nvPr>
        </p:nvSpPr>
        <p:spPr>
          <a:xfrm>
            <a:off x="685800" y="131381"/>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PCA results with UMN descriptors only: 95 amines</a:t>
            </a:r>
            <a:endParaRPr/>
          </a:p>
        </p:txBody>
      </p:sp>
      <p:graphicFrame>
        <p:nvGraphicFramePr>
          <p:cNvPr id="1208" name="Shape 1208"/>
          <p:cNvGraphicFramePr/>
          <p:nvPr/>
        </p:nvGraphicFramePr>
        <p:xfrm>
          <a:off x="1600200" y="2286000"/>
          <a:ext cx="3000000" cy="3000000"/>
        </p:xfrm>
        <a:graphic>
          <a:graphicData uri="http://schemas.openxmlformats.org/drawingml/2006/table">
            <a:tbl>
              <a:tblPr bandRow="1" firstCol="1" firstRow="1">
                <a:noFill/>
                <a:tableStyleId>{C2558065-0A9A-4A30-A88C-4C29CE66C779}</a:tableStyleId>
              </a:tblPr>
              <a:tblGrid>
                <a:gridCol w="1507400"/>
                <a:gridCol w="1540600"/>
                <a:gridCol w="1447800"/>
                <a:gridCol w="1447800"/>
              </a:tblGrid>
              <a:tr h="227350">
                <a:tc>
                  <a:txBody>
                    <a:bodyPr>
                      <a:noAutofit/>
                    </a:bodyPr>
                    <a:lstStyle/>
                    <a:p>
                      <a:pPr indent="0" lvl="0" marL="0" marR="0" rtl="0" algn="ctr">
                        <a:lnSpc>
                          <a:spcPct val="115000"/>
                        </a:lnSpc>
                        <a:spcBef>
                          <a:spcPts val="0"/>
                        </a:spcBef>
                        <a:spcAft>
                          <a:spcPts val="0"/>
                        </a:spcAft>
                        <a:buNone/>
                      </a:pPr>
                      <a:r>
                        <a:rPr lang="en-US" sz="1600" u="none" cap="none" strike="noStrike"/>
                        <a:t>PC1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PC2</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PC3</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PC4</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solidFill>
                            <a:srgbClr val="FF0000"/>
                          </a:solidFill>
                        </a:rPr>
                        <a:t>SHBint</a:t>
                      </a:r>
                      <a:r>
                        <a:rPr b="0" baseline="-25000" lang="en-US" sz="1600" u="none" cap="none" strike="noStrike">
                          <a:solidFill>
                            <a:srgbClr val="FF0000"/>
                          </a:solidFill>
                        </a:rPr>
                        <a:t>3</a:t>
                      </a:r>
                      <a:r>
                        <a:rPr b="0" lang="en-US" sz="1600" u="none" cap="none" strike="noStrike">
                          <a:solidFill>
                            <a:srgbClr val="FF0000"/>
                          </a:solidFill>
                        </a:rPr>
                        <a:t> (0.64)</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solidFill>
                            <a:srgbClr val="FF0000"/>
                          </a:solidFill>
                        </a:rPr>
                        <a:t>NHBint</a:t>
                      </a:r>
                      <a:r>
                        <a:rPr baseline="-25000" lang="en-US" sz="1600" u="none" cap="none" strike="noStrike">
                          <a:solidFill>
                            <a:srgbClr val="FF0000"/>
                          </a:solidFill>
                        </a:rPr>
                        <a:t>7 </a:t>
                      </a:r>
                      <a:r>
                        <a:rPr lang="en-US" sz="1600" u="none" cap="none" strike="noStrike">
                          <a:solidFill>
                            <a:srgbClr val="FF0000"/>
                          </a:solidFill>
                        </a:rPr>
                        <a:t>(0.79)</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solidFill>
                            <a:srgbClr val="FF0000"/>
                          </a:solidFill>
                        </a:rPr>
                        <a:t>NHBint</a:t>
                      </a:r>
                      <a:r>
                        <a:rPr baseline="-25000" lang="en-US" sz="1600" u="none" cap="none" strike="noStrike">
                          <a:solidFill>
                            <a:srgbClr val="FF0000"/>
                          </a:solidFill>
                        </a:rPr>
                        <a:t>8 </a:t>
                      </a:r>
                      <a:r>
                        <a:rPr lang="en-US" sz="1600" u="none" cap="none" strike="noStrike">
                          <a:solidFill>
                            <a:srgbClr val="FF0000"/>
                          </a:solidFill>
                        </a:rPr>
                        <a:t>(0.53)</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aseline="30000" lang="en-US" sz="1600" u="none" cap="none" strike="noStrike">
                          <a:solidFill>
                            <a:srgbClr val="FF0000"/>
                          </a:solidFill>
                        </a:rPr>
                        <a:t>7</a:t>
                      </a:r>
                      <a:r>
                        <a:rPr lang="en-US" sz="1600" u="none" cap="none" strike="noStrike">
                          <a:solidFill>
                            <a:srgbClr val="FF0000"/>
                          </a:solidFill>
                        </a:rPr>
                        <a:t>χ</a:t>
                      </a:r>
                      <a:r>
                        <a:rPr baseline="-25000" lang="en-US" sz="1600" u="none" cap="none" strike="noStrike">
                          <a:solidFill>
                            <a:srgbClr val="FF0000"/>
                          </a:solidFill>
                        </a:rPr>
                        <a:t>P</a:t>
                      </a:r>
                      <a:r>
                        <a:rPr lang="en-US" sz="1600" u="none" cap="none" strike="noStrike">
                          <a:solidFill>
                            <a:srgbClr val="FF0000"/>
                          </a:solidFill>
                        </a:rPr>
                        <a:t> (0.66)</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baseline="30000" lang="en-US" sz="1600" u="none" cap="none" strike="noStrike">
                          <a:solidFill>
                            <a:srgbClr val="FF0000"/>
                          </a:solidFill>
                        </a:rPr>
                        <a:t>1</a:t>
                      </a:r>
                      <a:r>
                        <a:rPr b="0" lang="en-US" sz="1600" u="none" cap="none" strike="noStrike">
                          <a:solidFill>
                            <a:srgbClr val="FF0000"/>
                          </a:solidFill>
                        </a:rPr>
                        <a:t>χ (0.28)</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solidFill>
                            <a:srgbClr val="FF0000"/>
                          </a:solidFill>
                        </a:rPr>
                        <a:t>SHBint</a:t>
                      </a:r>
                      <a:r>
                        <a:rPr baseline="-25000" lang="en-US" sz="1600" u="none" cap="none" strike="noStrike">
                          <a:solidFill>
                            <a:srgbClr val="FF0000"/>
                          </a:solidFill>
                        </a:rPr>
                        <a:t>3 </a:t>
                      </a:r>
                      <a:r>
                        <a:rPr lang="en-US" sz="1600" u="none" cap="none" strike="noStrike">
                          <a:solidFill>
                            <a:srgbClr val="FF0000"/>
                          </a:solidFill>
                        </a:rPr>
                        <a:t>(0.31)</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solidFill>
                            <a:srgbClr val="FF0000"/>
                          </a:solidFill>
                        </a:rPr>
                        <a:t>NHBint</a:t>
                      </a:r>
                      <a:r>
                        <a:rPr baseline="-25000" lang="en-US" sz="1600" u="none" cap="none" strike="noStrike">
                          <a:solidFill>
                            <a:srgbClr val="FF0000"/>
                          </a:solidFill>
                        </a:rPr>
                        <a:t>7 </a:t>
                      </a:r>
                      <a:r>
                        <a:rPr lang="en-US" sz="1600" u="none" cap="none" strike="noStrike">
                          <a:solidFill>
                            <a:srgbClr val="FF0000"/>
                          </a:solidFill>
                        </a:rPr>
                        <a:t>(0.43)</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solidFill>
                            <a:srgbClr val="FF0000"/>
                          </a:solidFill>
                        </a:rPr>
                        <a:t>SssCH2 (-0.39)</a:t>
                      </a:r>
                      <a:endParaRPr sz="1600" u="none" cap="none" strike="noStrike">
                        <a:solidFill>
                          <a:srgbClr val="FF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baseline="30000" lang="en-US" sz="1600" u="none" cap="none" strike="noStrike"/>
                        <a:t>0</a:t>
                      </a:r>
                      <a:r>
                        <a:rPr b="0" lang="en-US" sz="1600" u="none" cap="none" strike="noStrike"/>
                        <a:t>χ (0.28)</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9 </a:t>
                      </a:r>
                      <a:r>
                        <a:rPr lang="en-US" sz="1600" u="none" cap="none" strike="noStrike"/>
                        <a:t>(-0.26)</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9 </a:t>
                      </a:r>
                      <a:r>
                        <a:rPr lang="en-US" sz="1600" u="none" cap="none" strike="noStrike"/>
                        <a:t>(0.39)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nelem (0.29)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solidFill>
                            <a:srgbClr val="FF0000"/>
                          </a:solidFill>
                        </a:rPr>
                        <a:t>CIC</a:t>
                      </a:r>
                      <a:r>
                        <a:rPr b="0" baseline="-25000" lang="en-US" sz="1600" u="none" cap="none" strike="noStrike">
                          <a:solidFill>
                            <a:srgbClr val="FF0000"/>
                          </a:solidFill>
                        </a:rPr>
                        <a:t>6</a:t>
                      </a:r>
                      <a:r>
                        <a:rPr b="0" lang="en-US" sz="1600" u="none" cap="none" strike="noStrike">
                          <a:solidFill>
                            <a:srgbClr val="FF0000"/>
                          </a:solidFill>
                        </a:rPr>
                        <a:t> (0.24)</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aseline="30000" lang="en-US" sz="1600" u="none" cap="none" strike="noStrike"/>
                        <a:t>7</a:t>
                      </a:r>
                      <a:r>
                        <a:rPr lang="en-US" sz="1600" u="none" cap="none" strike="noStrike"/>
                        <a:t>χ</a:t>
                      </a:r>
                      <a:r>
                        <a:rPr baseline="-25000" lang="en-US" sz="1600" u="none" cap="none" strike="noStrike"/>
                        <a:t>P</a:t>
                      </a:r>
                      <a:r>
                        <a:rPr lang="en-US" sz="1600" u="none" cap="none" strike="noStrike"/>
                        <a:t> (0.19)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SsssCH (0.25)</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SsssCH (0.23)</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t>NHBint</a:t>
                      </a:r>
                      <a:r>
                        <a:rPr b="0" baseline="-25000" lang="en-US" sz="1600" u="none" cap="none" strike="noStrike"/>
                        <a:t>7 </a:t>
                      </a:r>
                      <a:r>
                        <a:rPr b="0" lang="en-US" sz="1600" u="none" cap="none" strike="noStrike"/>
                        <a:t>(-0.23)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8 </a:t>
                      </a:r>
                      <a:r>
                        <a:rPr lang="en-US" sz="1600" u="none" cap="none" strike="noStrike"/>
                        <a:t>(-0.18)</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aseline="30000" lang="en-US" sz="1600" u="none" cap="none" strike="noStrike"/>
                        <a:t>7</a:t>
                      </a:r>
                      <a:r>
                        <a:rPr lang="en-US" sz="1600" u="none" cap="none" strike="noStrike"/>
                        <a:t>χ</a:t>
                      </a:r>
                      <a:r>
                        <a:rPr baseline="-25000" lang="en-US" sz="1600" u="none" cap="none" strike="noStrike"/>
                        <a:t>P</a:t>
                      </a:r>
                      <a:r>
                        <a:rPr lang="en-US" sz="1600" u="none" cap="none" strike="noStrike"/>
                        <a:t> (0.21)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7 </a:t>
                      </a:r>
                      <a:r>
                        <a:rPr lang="en-US" sz="1600" u="none" cap="none" strike="noStrike"/>
                        <a:t>(-0.21)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t>NHBint</a:t>
                      </a:r>
                      <a:r>
                        <a:rPr b="0" baseline="-25000" lang="en-US" sz="1600" u="none" cap="none" strike="noStrike"/>
                        <a:t>9 </a:t>
                      </a:r>
                      <a:r>
                        <a:rPr b="0" lang="en-US" sz="1600" u="none" cap="none" strike="noStrike"/>
                        <a:t>(-0.21)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SsssCH (0.14)</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10 </a:t>
                      </a:r>
                      <a:r>
                        <a:rPr lang="en-US" sz="1600" u="none" cap="none" strike="noStrike"/>
                        <a:t>(0.16)</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SHBint</a:t>
                      </a:r>
                      <a:r>
                        <a:rPr baseline="-25000" lang="en-US" sz="1600" u="none" cap="none" strike="noStrike"/>
                        <a:t>3</a:t>
                      </a:r>
                      <a:r>
                        <a:rPr lang="en-US" sz="1600" u="none" cap="none" strike="noStrike"/>
                        <a:t> (-0.19)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t>CIC</a:t>
                      </a:r>
                      <a:r>
                        <a:rPr b="0" baseline="-25000" lang="en-US" sz="1600" u="none" cap="none" strike="noStrike"/>
                        <a:t>5</a:t>
                      </a:r>
                      <a:r>
                        <a:rPr b="0" lang="en-US" sz="1600" u="none" cap="none" strike="noStrike"/>
                        <a:t> (0.16)</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SHBint</a:t>
                      </a:r>
                      <a:r>
                        <a:rPr baseline="-25000" lang="en-US" sz="1600" u="none" cap="none" strike="noStrike"/>
                        <a:t>4 </a:t>
                      </a:r>
                      <a:r>
                        <a:rPr lang="en-US" sz="1600" u="none" cap="none" strike="noStrike"/>
                        <a:t>(0.14)</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aseline="30000" lang="en-US" sz="1600" u="none" cap="none" strike="noStrike"/>
                        <a:t>1</a:t>
                      </a:r>
                      <a:r>
                        <a:rPr lang="en-US" sz="1600" u="none" cap="none" strike="noStrike"/>
                        <a:t>χ (0.16)</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kp</a:t>
                      </a:r>
                      <a:r>
                        <a:rPr baseline="-25000" lang="en-US" sz="1600" u="none" cap="none" strike="noStrike"/>
                        <a:t>3</a:t>
                      </a:r>
                      <a:r>
                        <a:rPr lang="en-US" sz="1600" u="none" cap="none" strike="noStrike"/>
                        <a:t> (-0.18)</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469775">
                <a:tc>
                  <a:txBody>
                    <a:bodyPr>
                      <a:noAutofit/>
                    </a:bodyPr>
                    <a:lstStyle/>
                    <a:p>
                      <a:pPr indent="0" lvl="0" marL="0" marR="0" rtl="0" algn="ctr">
                        <a:lnSpc>
                          <a:spcPct val="115000"/>
                        </a:lnSpc>
                        <a:spcBef>
                          <a:spcPts val="0"/>
                        </a:spcBef>
                        <a:spcAft>
                          <a:spcPts val="0"/>
                        </a:spcAft>
                        <a:buNone/>
                      </a:pPr>
                      <a:r>
                        <a:rPr b="0" lang="en-US" sz="1600" u="none" cap="none" strike="noStrike"/>
                        <a:t>Gmax (0.14)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10 </a:t>
                      </a:r>
                      <a:r>
                        <a:rPr lang="en-US" sz="1600" u="none" cap="none" strike="noStrike"/>
                        <a:t>(-0.12)</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aseline="30000" lang="en-US" sz="1600" u="none" cap="none" strike="noStrike"/>
                        <a:t>0</a:t>
                      </a:r>
                      <a:r>
                        <a:rPr lang="en-US" sz="1600" u="none" cap="none" strike="noStrike"/>
                        <a:t>χ (0.15)</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NHBint</a:t>
                      </a:r>
                      <a:r>
                        <a:rPr baseline="-25000" lang="en-US" sz="1600" u="none" cap="none" strike="noStrike"/>
                        <a:t>8 </a:t>
                      </a:r>
                      <a:r>
                        <a:rPr lang="en-US" sz="1600" u="none" cap="none" strike="noStrike"/>
                        <a:t>(-0.12)</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t>ASV</a:t>
                      </a:r>
                      <a:r>
                        <a:rPr b="0" baseline="-25000" lang="en-US" sz="1600" u="none" cap="none" strike="noStrike"/>
                        <a:t>4</a:t>
                      </a:r>
                      <a:r>
                        <a:rPr b="0" lang="en-US" sz="1600" u="none" cap="none" strike="noStrike"/>
                        <a:t> (0.1)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phia (-0.1)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SHBint</a:t>
                      </a:r>
                      <a:r>
                        <a:rPr baseline="-25000" lang="en-US" sz="1600" u="none" cap="none" strike="noStrike"/>
                        <a:t>4 </a:t>
                      </a:r>
                      <a:r>
                        <a:rPr lang="en-US" sz="1600" u="none" cap="none" strike="noStrike"/>
                        <a:t>(-0.14)</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SHBint</a:t>
                      </a:r>
                      <a:r>
                        <a:rPr baseline="-25000" lang="en-US" sz="1600" u="none" cap="none" strike="noStrike"/>
                        <a:t>4 </a:t>
                      </a:r>
                      <a:r>
                        <a:rPr lang="en-US" sz="1600" u="none" cap="none" strike="noStrike"/>
                        <a:t>(0.11)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lang="en-US" sz="1600" u="none" cap="none" strike="noStrike"/>
                        <a:t>ASV</a:t>
                      </a:r>
                      <a:r>
                        <a:rPr b="0" baseline="-25000" lang="en-US" sz="1600" u="none" cap="none" strike="noStrike"/>
                        <a:t>3</a:t>
                      </a:r>
                      <a:r>
                        <a:rPr b="0" lang="en-US" sz="1600" u="none" cap="none" strike="noStrike"/>
                        <a:t> (0.1)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kp</a:t>
                      </a:r>
                      <a:r>
                        <a:rPr baseline="-25000" lang="en-US" sz="1600" u="none" cap="none" strike="noStrike"/>
                        <a:t>3</a:t>
                      </a:r>
                      <a:r>
                        <a:rPr lang="en-US" sz="1600" u="none" cap="none" strike="noStrike"/>
                        <a:t> (-0.09)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CIC</a:t>
                      </a:r>
                      <a:r>
                        <a:rPr baseline="-25000" lang="en-US" sz="1600" u="none" cap="none" strike="noStrike"/>
                        <a:t>6</a:t>
                      </a:r>
                      <a:r>
                        <a:rPr lang="en-US" sz="1600" u="none" cap="none" strike="noStrike"/>
                        <a:t> (0.11)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ASV</a:t>
                      </a:r>
                      <a:r>
                        <a:rPr baseline="-25000" lang="en-US" sz="1600" u="none" cap="none" strike="noStrike"/>
                        <a:t>1</a:t>
                      </a:r>
                      <a:r>
                        <a:rPr lang="en-US" sz="1600" u="none" cap="none" strike="noStrike"/>
                        <a:t> (-0.09)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2" name="Shape 1212"/>
        <p:cNvGrpSpPr/>
        <p:nvPr/>
      </p:nvGrpSpPr>
      <p:grpSpPr>
        <a:xfrm>
          <a:off x="0" y="0"/>
          <a:ext cx="0" cy="0"/>
          <a:chOff x="0" y="0"/>
          <a:chExt cx="0" cy="0"/>
        </a:xfrm>
      </p:grpSpPr>
      <p:sp>
        <p:nvSpPr>
          <p:cNvPr id="1213" name="Shape 1213"/>
          <p:cNvSpPr txBox="1"/>
          <p:nvPr>
            <p:ph type="title"/>
          </p:nvPr>
        </p:nvSpPr>
        <p:spPr>
          <a:xfrm>
            <a:off x="685800" y="131381"/>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PCA results with UMN descriptors only: 508 diverse</a:t>
            </a:r>
            <a:endParaRPr/>
          </a:p>
        </p:txBody>
      </p:sp>
      <p:graphicFrame>
        <p:nvGraphicFramePr>
          <p:cNvPr id="1214" name="Shape 1214"/>
          <p:cNvGraphicFramePr/>
          <p:nvPr/>
        </p:nvGraphicFramePr>
        <p:xfrm>
          <a:off x="1600200" y="2286000"/>
          <a:ext cx="3000000" cy="3000000"/>
        </p:xfrm>
        <a:graphic>
          <a:graphicData uri="http://schemas.openxmlformats.org/drawingml/2006/table">
            <a:tbl>
              <a:tblPr bandRow="1" firstCol="1" firstRow="1">
                <a:noFill/>
                <a:tableStyleId>{C2558065-0A9A-4A30-A88C-4C29CE66C779}</a:tableStyleId>
              </a:tblPr>
              <a:tblGrid>
                <a:gridCol w="1507400"/>
                <a:gridCol w="1540600"/>
                <a:gridCol w="1447800"/>
                <a:gridCol w="1447800"/>
              </a:tblGrid>
              <a:tr h="227350">
                <a:tc>
                  <a:txBody>
                    <a:bodyPr>
                      <a:noAutofit/>
                    </a:bodyPr>
                    <a:lstStyle/>
                    <a:p>
                      <a:pPr indent="0" lvl="0" marL="0" marR="0" rtl="0" algn="ctr">
                        <a:lnSpc>
                          <a:spcPct val="115000"/>
                        </a:lnSpc>
                        <a:spcBef>
                          <a:spcPts val="0"/>
                        </a:spcBef>
                        <a:spcAft>
                          <a:spcPts val="0"/>
                        </a:spcAft>
                        <a:buNone/>
                      </a:pPr>
                      <a:r>
                        <a:rPr lang="en-US" sz="1600" u="none" cap="none" strike="noStrike"/>
                        <a:t>PC1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PC2</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PC3</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PC4</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ΔHf</a:t>
                      </a:r>
                      <a:r>
                        <a:rPr b="0" lang="en-US" sz="1600" u="none" cap="none" strike="noStrike">
                          <a:solidFill>
                            <a:srgbClr val="FF0000"/>
                          </a:solidFill>
                          <a:latin typeface="Times New Roman"/>
                          <a:ea typeface="Times New Roman"/>
                          <a:cs typeface="Times New Roman"/>
                          <a:sym typeface="Times New Roman"/>
                        </a:rPr>
                        <a:t> (-0.85)</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ΔHf</a:t>
                      </a:r>
                      <a:r>
                        <a:rPr b="0" lang="en-US" sz="1600" u="none" cap="none" strike="noStrike">
                          <a:solidFill>
                            <a:srgbClr val="FF0000"/>
                          </a:solidFill>
                          <a:latin typeface="Times New Roman"/>
                          <a:ea typeface="Times New Roman"/>
                          <a:cs typeface="Times New Roman"/>
                          <a:sym typeface="Times New Roman"/>
                        </a:rPr>
                        <a:t> (-0.50)</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E</a:t>
                      </a:r>
                      <a:r>
                        <a:rPr b="0" baseline="-25000" i="1" lang="en-US" sz="1600" u="none" cap="none" strike="noStrike">
                          <a:solidFill>
                            <a:srgbClr val="FF0000"/>
                          </a:solidFill>
                          <a:latin typeface="Times New Roman"/>
                          <a:ea typeface="Times New Roman"/>
                          <a:cs typeface="Times New Roman"/>
                          <a:sym typeface="Times New Roman"/>
                        </a:rPr>
                        <a:t>HOMO</a:t>
                      </a:r>
                      <a:r>
                        <a:rPr b="0" lang="en-US" sz="1600" u="none" cap="none" strike="noStrike">
                          <a:solidFill>
                            <a:srgbClr val="FF0000"/>
                          </a:solidFill>
                          <a:latin typeface="Times New Roman"/>
                          <a:ea typeface="Times New Roman"/>
                          <a:cs typeface="Times New Roman"/>
                          <a:sym typeface="Times New Roman"/>
                        </a:rPr>
                        <a:t> (-0.71)</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E</a:t>
                      </a:r>
                      <a:r>
                        <a:rPr b="0" baseline="-25000" i="1" lang="en-US" sz="1600" u="none" cap="none" strike="noStrike">
                          <a:solidFill>
                            <a:srgbClr val="FF0000"/>
                          </a:solidFill>
                          <a:latin typeface="Times New Roman"/>
                          <a:ea typeface="Times New Roman"/>
                          <a:cs typeface="Times New Roman"/>
                          <a:sym typeface="Times New Roman"/>
                        </a:rPr>
                        <a:t>HOMO</a:t>
                      </a:r>
                      <a:r>
                        <a:rPr b="0" lang="en-US" sz="1600" u="none" cap="none" strike="noStrike">
                          <a:solidFill>
                            <a:srgbClr val="FF0000"/>
                          </a:solidFill>
                          <a:latin typeface="Times New Roman"/>
                          <a:ea typeface="Times New Roman"/>
                          <a:cs typeface="Times New Roman"/>
                          <a:sym typeface="Times New Roman"/>
                        </a:rPr>
                        <a:t> (-0.67)</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P</a:t>
                      </a:r>
                      <a:r>
                        <a:rPr b="0" baseline="-25000" lang="en-US" sz="1600" u="none" cap="none" strike="noStrike">
                          <a:solidFill>
                            <a:srgbClr val="FF0000"/>
                          </a:solidFill>
                          <a:latin typeface="Times New Roman"/>
                          <a:ea typeface="Times New Roman"/>
                          <a:cs typeface="Times New Roman"/>
                          <a:sym typeface="Times New Roman"/>
                        </a:rPr>
                        <a:t>10</a:t>
                      </a:r>
                      <a:r>
                        <a:rPr b="0" lang="en-US" sz="1600" u="none" cap="none" strike="noStrike">
                          <a:solidFill>
                            <a:srgbClr val="FF0000"/>
                          </a:solidFill>
                          <a:latin typeface="Times New Roman"/>
                          <a:ea typeface="Times New Roman"/>
                          <a:cs typeface="Times New Roman"/>
                          <a:sym typeface="Times New Roman"/>
                        </a:rPr>
                        <a:t> (-0.17)</a:t>
                      </a:r>
                      <a:endParaRPr b="0" sz="1600" u="none" cap="none" strike="noStrike">
                        <a:solidFill>
                          <a:srgbClr val="FF0000"/>
                        </a:solidFill>
                        <a:latin typeface="Calibri"/>
                        <a:ea typeface="Calibri"/>
                        <a:cs typeface="Calibri"/>
                        <a:sym typeface="Calibri"/>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P</a:t>
                      </a:r>
                      <a:r>
                        <a:rPr b="0" baseline="-25000" lang="en-US" sz="1600" u="none" cap="none" strike="noStrike">
                          <a:solidFill>
                            <a:srgbClr val="FF0000"/>
                          </a:solidFill>
                          <a:latin typeface="Times New Roman"/>
                          <a:ea typeface="Times New Roman"/>
                          <a:cs typeface="Times New Roman"/>
                          <a:sym typeface="Times New Roman"/>
                        </a:rPr>
                        <a:t>9</a:t>
                      </a:r>
                      <a:r>
                        <a:rPr b="0" lang="en-US" sz="1600" u="none" cap="none" strike="noStrike">
                          <a:solidFill>
                            <a:srgbClr val="FF0000"/>
                          </a:solidFill>
                          <a:latin typeface="Times New Roman"/>
                          <a:ea typeface="Times New Roman"/>
                          <a:cs typeface="Times New Roman"/>
                          <a:sym typeface="Times New Roman"/>
                        </a:rPr>
                        <a:t> (0.22)</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E</a:t>
                      </a:r>
                      <a:r>
                        <a:rPr b="0" baseline="-25000" i="1" lang="en-US" sz="1600" u="none" cap="none" strike="noStrike">
                          <a:solidFill>
                            <a:srgbClr val="FF0000"/>
                          </a:solidFill>
                          <a:latin typeface="Times New Roman"/>
                          <a:ea typeface="Times New Roman"/>
                          <a:cs typeface="Times New Roman"/>
                          <a:sym typeface="Times New Roman"/>
                        </a:rPr>
                        <a:t>LUMO</a:t>
                      </a:r>
                      <a:r>
                        <a:rPr b="0" lang="en-US" sz="1600" u="none" cap="none" strike="noStrike">
                          <a:solidFill>
                            <a:srgbClr val="FF0000"/>
                          </a:solidFill>
                          <a:latin typeface="Times New Roman"/>
                          <a:ea typeface="Times New Roman"/>
                          <a:cs typeface="Times New Roman"/>
                          <a:sym typeface="Times New Roman"/>
                        </a:rPr>
                        <a:t> (0.51)</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FF0000"/>
                          </a:solidFill>
                          <a:latin typeface="Times New Roman"/>
                          <a:ea typeface="Times New Roman"/>
                          <a:cs typeface="Times New Roman"/>
                          <a:sym typeface="Times New Roman"/>
                        </a:rPr>
                        <a:t>E</a:t>
                      </a:r>
                      <a:r>
                        <a:rPr b="0" baseline="-25000" i="1" lang="en-US" sz="1600" u="none" cap="none" strike="noStrike">
                          <a:solidFill>
                            <a:srgbClr val="FF0000"/>
                          </a:solidFill>
                          <a:latin typeface="Times New Roman"/>
                          <a:ea typeface="Times New Roman"/>
                          <a:cs typeface="Times New Roman"/>
                          <a:sym typeface="Times New Roman"/>
                        </a:rPr>
                        <a:t>LUMO</a:t>
                      </a:r>
                      <a:r>
                        <a:rPr b="0" lang="en-US" sz="1600" u="none" cap="none" strike="noStrike">
                          <a:solidFill>
                            <a:srgbClr val="FF0000"/>
                          </a:solidFill>
                          <a:latin typeface="Times New Roman"/>
                          <a:ea typeface="Times New Roman"/>
                          <a:cs typeface="Times New Roman"/>
                          <a:sym typeface="Times New Roman"/>
                        </a:rPr>
                        <a:t> (0.57)</a:t>
                      </a:r>
                      <a:endParaRPr b="0" sz="1600" u="none" cap="none" strike="noStrike">
                        <a:solidFill>
                          <a:srgbClr val="FF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9</a:t>
                      </a:r>
                      <a:r>
                        <a:rPr b="0" lang="en-US" sz="1600" u="none" cap="none" strike="noStrike">
                          <a:solidFill>
                            <a:srgbClr val="000000"/>
                          </a:solidFill>
                          <a:latin typeface="Times New Roman"/>
                          <a:ea typeface="Times New Roman"/>
                          <a:cs typeface="Times New Roman"/>
                          <a:sym typeface="Times New Roman"/>
                        </a:rPr>
                        <a:t> (-0.16)</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10</a:t>
                      </a:r>
                      <a:r>
                        <a:rPr b="0" lang="en-US" sz="1600" u="none" cap="none" strike="noStrike">
                          <a:solidFill>
                            <a:srgbClr val="000000"/>
                          </a:solidFill>
                          <a:latin typeface="Times New Roman"/>
                          <a:ea typeface="Times New Roman"/>
                          <a:cs typeface="Times New Roman"/>
                          <a:sym typeface="Times New Roman"/>
                        </a:rPr>
                        <a:t> (0.22)</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LUMO</a:t>
                      </a:r>
                      <a:r>
                        <a:rPr b="0" baseline="-25000" lang="en-US" sz="1600" u="none" cap="none" strike="noStrike">
                          <a:solidFill>
                            <a:srgbClr val="000000"/>
                          </a:solidFill>
                          <a:latin typeface="Times New Roman"/>
                          <a:ea typeface="Times New Roman"/>
                          <a:cs typeface="Times New Roman"/>
                          <a:sym typeface="Times New Roman"/>
                        </a:rPr>
                        <a:t>+1</a:t>
                      </a:r>
                      <a:r>
                        <a:rPr b="0" lang="en-US" sz="1600" u="none" cap="none" strike="noStrike">
                          <a:solidFill>
                            <a:srgbClr val="000000"/>
                          </a:solidFill>
                          <a:latin typeface="Times New Roman"/>
                          <a:ea typeface="Times New Roman"/>
                          <a:cs typeface="Times New Roman"/>
                          <a:sym typeface="Times New Roman"/>
                        </a:rPr>
                        <a:t> (0.35)</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LUMO</a:t>
                      </a:r>
                      <a:r>
                        <a:rPr b="0" baseline="-25000" lang="en-US" sz="1600" u="none" cap="none" strike="noStrike">
                          <a:solidFill>
                            <a:srgbClr val="000000"/>
                          </a:solidFill>
                          <a:latin typeface="Times New Roman"/>
                          <a:ea typeface="Times New Roman"/>
                          <a:cs typeface="Times New Roman"/>
                          <a:sym typeface="Times New Roman"/>
                        </a:rPr>
                        <a:t>+1</a:t>
                      </a:r>
                      <a:r>
                        <a:rPr b="0" lang="en-US" sz="1600" u="none" cap="none" strike="noStrike">
                          <a:solidFill>
                            <a:srgbClr val="000000"/>
                          </a:solidFill>
                          <a:latin typeface="Times New Roman"/>
                          <a:ea typeface="Times New Roman"/>
                          <a:cs typeface="Times New Roman"/>
                          <a:sym typeface="Times New Roman"/>
                        </a:rPr>
                        <a:t> (0.37)</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8</a:t>
                      </a:r>
                      <a:r>
                        <a:rPr b="0" lang="en-US" sz="1600" u="none" cap="none" strike="noStrike">
                          <a:solidFill>
                            <a:srgbClr val="000000"/>
                          </a:solidFill>
                          <a:latin typeface="Times New Roman"/>
                          <a:ea typeface="Times New Roman"/>
                          <a:cs typeface="Times New Roman"/>
                          <a:sym typeface="Times New Roman"/>
                        </a:rPr>
                        <a:t> (-0.15)</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8</a:t>
                      </a:r>
                      <a:r>
                        <a:rPr b="0" lang="en-US" sz="1600" u="none" cap="none" strike="noStrike">
                          <a:solidFill>
                            <a:srgbClr val="000000"/>
                          </a:solidFill>
                          <a:latin typeface="Times New Roman"/>
                          <a:ea typeface="Times New Roman"/>
                          <a:cs typeface="Times New Roman"/>
                          <a:sym typeface="Times New Roman"/>
                        </a:rPr>
                        <a:t> (0.21)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HOMO</a:t>
                      </a:r>
                      <a:r>
                        <a:rPr b="0" baseline="-25000" lang="en-US" sz="1600" u="none" cap="none" strike="noStrike">
                          <a:solidFill>
                            <a:srgbClr val="000000"/>
                          </a:solidFill>
                          <a:latin typeface="Times New Roman"/>
                          <a:ea typeface="Times New Roman"/>
                          <a:cs typeface="Times New Roman"/>
                          <a:sym typeface="Times New Roman"/>
                        </a:rPr>
                        <a:t>-1</a:t>
                      </a:r>
                      <a:r>
                        <a:rPr b="0" lang="en-US" sz="1600" u="none" cap="none" strike="noStrike">
                          <a:solidFill>
                            <a:srgbClr val="000000"/>
                          </a:solidFill>
                          <a:latin typeface="Times New Roman"/>
                          <a:ea typeface="Times New Roman"/>
                          <a:cs typeface="Times New Roman"/>
                          <a:sym typeface="Times New Roman"/>
                        </a:rPr>
                        <a:t> (0.21)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µ</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7</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7</a:t>
                      </a:r>
                      <a:r>
                        <a:rPr b="0" lang="en-US" sz="1600" u="none" cap="none" strike="noStrike">
                          <a:solidFill>
                            <a:srgbClr val="000000"/>
                          </a:solidFill>
                          <a:latin typeface="Times New Roman"/>
                          <a:ea typeface="Times New Roman"/>
                          <a:cs typeface="Times New Roman"/>
                          <a:sym typeface="Times New Roman"/>
                        </a:rPr>
                        <a:t> (0.19)</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µ</a:t>
                      </a:r>
                      <a:r>
                        <a:rPr b="0" lang="en-US" sz="1600" u="none" cap="none" strike="noStrike">
                          <a:solidFill>
                            <a:srgbClr val="000000"/>
                          </a:solidFill>
                          <a:latin typeface="Times New Roman"/>
                          <a:ea typeface="Times New Roman"/>
                          <a:cs typeface="Times New Roman"/>
                          <a:sym typeface="Times New Roman"/>
                        </a:rPr>
                        <a:t> (-0.14)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10</a:t>
                      </a:r>
                      <a:r>
                        <a:rPr b="0" lang="en-US" sz="1600" u="none" cap="none" strike="noStrike">
                          <a:solidFill>
                            <a:srgbClr val="000000"/>
                          </a:solidFill>
                          <a:latin typeface="Times New Roman"/>
                          <a:ea typeface="Times New Roman"/>
                          <a:cs typeface="Times New Roman"/>
                          <a:sym typeface="Times New Roman"/>
                        </a:rPr>
                        <a:t> (0.12)</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6</a:t>
                      </a:r>
                      <a:r>
                        <a:rPr b="0" lang="en-US" sz="1600" u="none" cap="none" strike="noStrike">
                          <a:solidFill>
                            <a:srgbClr val="000000"/>
                          </a:solidFill>
                          <a:latin typeface="Times New Roman"/>
                          <a:ea typeface="Times New Roman"/>
                          <a:cs typeface="Times New Roman"/>
                          <a:sym typeface="Times New Roman"/>
                        </a:rPr>
                        <a:t> (-0.11)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6</a:t>
                      </a:r>
                      <a:r>
                        <a:rPr b="0" lang="en-US" sz="1600" u="none" cap="none" strike="noStrike">
                          <a:solidFill>
                            <a:srgbClr val="000000"/>
                          </a:solidFill>
                          <a:latin typeface="Times New Roman"/>
                          <a:ea typeface="Times New Roman"/>
                          <a:cs typeface="Times New Roman"/>
                          <a:sym typeface="Times New Roman"/>
                        </a:rPr>
                        <a:t> (0.15)</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10</a:t>
                      </a:r>
                      <a:r>
                        <a:rPr b="0" lang="en-US" sz="1600" u="none" cap="none" strike="noStrike">
                          <a:solidFill>
                            <a:srgbClr val="000000"/>
                          </a:solidFill>
                          <a:latin typeface="Times New Roman"/>
                          <a:ea typeface="Times New Roman"/>
                          <a:cs typeface="Times New Roman"/>
                          <a:sym typeface="Times New Roman"/>
                        </a:rPr>
                        <a:t> (0.1)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9</a:t>
                      </a:r>
                      <a:r>
                        <a:rPr b="0" lang="en-US" sz="1600" u="none" cap="none" strike="noStrike">
                          <a:solidFill>
                            <a:srgbClr val="000000"/>
                          </a:solidFill>
                          <a:latin typeface="Times New Roman"/>
                          <a:ea typeface="Times New Roman"/>
                          <a:cs typeface="Times New Roman"/>
                          <a:sym typeface="Times New Roman"/>
                        </a:rPr>
                        <a:t> (0.1)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LUMO</a:t>
                      </a:r>
                      <a:r>
                        <a:rPr b="0" lang="en-US" sz="1600" u="none" cap="none" strike="noStrike">
                          <a:solidFill>
                            <a:srgbClr val="000000"/>
                          </a:solidFill>
                          <a:latin typeface="Times New Roman"/>
                          <a:ea typeface="Times New Roman"/>
                          <a:cs typeface="Times New Roman"/>
                          <a:sym typeface="Times New Roman"/>
                        </a:rPr>
                        <a:t> (0.11)</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LUMO</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9</a:t>
                      </a:r>
                      <a:r>
                        <a:rPr b="0" lang="en-US" sz="1600" u="none" cap="none" strike="noStrike">
                          <a:solidFill>
                            <a:srgbClr val="000000"/>
                          </a:solidFill>
                          <a:latin typeface="Times New Roman"/>
                          <a:ea typeface="Times New Roman"/>
                          <a:cs typeface="Times New Roman"/>
                          <a:sym typeface="Times New Roman"/>
                        </a:rPr>
                        <a:t> (0.09)</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8</a:t>
                      </a:r>
                      <a:r>
                        <a:rPr b="0" lang="en-US" sz="1600" u="none" cap="none" strike="noStrike">
                          <a:solidFill>
                            <a:srgbClr val="000000"/>
                          </a:solidFill>
                          <a:latin typeface="Times New Roman"/>
                          <a:ea typeface="Times New Roman"/>
                          <a:cs typeface="Times New Roman"/>
                          <a:sym typeface="Times New Roman"/>
                        </a:rPr>
                        <a:t> (0.08)</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469775">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5</a:t>
                      </a:r>
                      <a:r>
                        <a:rPr b="0" lang="en-US" sz="1600" u="none" cap="none" strike="noStrike">
                          <a:solidFill>
                            <a:srgbClr val="000000"/>
                          </a:solidFill>
                          <a:latin typeface="Times New Roman"/>
                          <a:ea typeface="Times New Roman"/>
                          <a:cs typeface="Times New Roman"/>
                          <a:sym typeface="Times New Roman"/>
                        </a:rPr>
                        <a:t> (-0.09)</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5</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8</a:t>
                      </a:r>
                      <a:r>
                        <a:rPr b="0" lang="en-US" sz="1600" u="none" cap="none" strike="noStrike">
                          <a:solidFill>
                            <a:srgbClr val="000000"/>
                          </a:solidFill>
                          <a:latin typeface="Times New Roman"/>
                          <a:ea typeface="Times New Roman"/>
                          <a:cs typeface="Times New Roman"/>
                          <a:sym typeface="Times New Roman"/>
                        </a:rPr>
                        <a:t> (0.04)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HOMO</a:t>
                      </a:r>
                      <a:r>
                        <a:rPr b="0" baseline="-25000" lang="en-US" sz="1600" u="none" cap="none" strike="noStrike">
                          <a:solidFill>
                            <a:srgbClr val="000000"/>
                          </a:solidFill>
                          <a:latin typeface="Times New Roman"/>
                          <a:ea typeface="Times New Roman"/>
                          <a:cs typeface="Times New Roman"/>
                          <a:sym typeface="Times New Roman"/>
                        </a:rPr>
                        <a:t>-1</a:t>
                      </a:r>
                      <a:r>
                        <a:rPr b="0" lang="en-US" sz="1600" u="none" cap="none" strike="noStrike">
                          <a:solidFill>
                            <a:srgbClr val="000000"/>
                          </a:solidFill>
                          <a:latin typeface="Times New Roman"/>
                          <a:ea typeface="Times New Roman"/>
                          <a:cs typeface="Times New Roman"/>
                          <a:sym typeface="Times New Roman"/>
                        </a:rPr>
                        <a:t> (-0.06)</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E</a:t>
                      </a:r>
                      <a:r>
                        <a:rPr b="0" baseline="-25000" i="1" lang="en-US" sz="1600" u="none" cap="none" strike="noStrike">
                          <a:solidFill>
                            <a:srgbClr val="000000"/>
                          </a:solidFill>
                          <a:latin typeface="Times New Roman"/>
                          <a:ea typeface="Times New Roman"/>
                          <a:cs typeface="Times New Roman"/>
                          <a:sym typeface="Times New Roman"/>
                        </a:rPr>
                        <a:t>LUMO</a:t>
                      </a:r>
                      <a:r>
                        <a:rPr b="0" baseline="-25000" lang="en-US" sz="1600" u="none" cap="none" strike="noStrike">
                          <a:solidFill>
                            <a:srgbClr val="000000"/>
                          </a:solidFill>
                          <a:latin typeface="Times New Roman"/>
                          <a:ea typeface="Times New Roman"/>
                          <a:cs typeface="Times New Roman"/>
                          <a:sym typeface="Times New Roman"/>
                        </a:rPr>
                        <a:t>+1</a:t>
                      </a:r>
                      <a:r>
                        <a:rPr b="0" lang="en-US" sz="1600" u="none" cap="none" strike="noStrike">
                          <a:solidFill>
                            <a:srgbClr val="000000"/>
                          </a:solidFill>
                          <a:latin typeface="Times New Roman"/>
                          <a:ea typeface="Times New Roman"/>
                          <a:cs typeface="Times New Roman"/>
                          <a:sym typeface="Times New Roman"/>
                        </a:rPr>
                        <a:t> (-0.08)</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lang="en-US" sz="1600" u="none" cap="none" strike="noStrike">
                          <a:solidFill>
                            <a:srgbClr val="000000"/>
                          </a:solidFill>
                          <a:latin typeface="Times New Roman"/>
                          <a:ea typeface="Times New Roman"/>
                          <a:cs typeface="Times New Roman"/>
                          <a:sym typeface="Times New Roman"/>
                        </a:rPr>
                        <a:t>SPC</a:t>
                      </a:r>
                      <a:r>
                        <a:rPr b="0" baseline="-25000" lang="en-US" sz="1600" u="none" cap="none" strike="noStrike">
                          <a:solidFill>
                            <a:srgbClr val="000000"/>
                          </a:solidFill>
                          <a:latin typeface="Times New Roman"/>
                          <a:ea typeface="Times New Roman"/>
                          <a:cs typeface="Times New Roman"/>
                          <a:sym typeface="Times New Roman"/>
                        </a:rPr>
                        <a:t>6</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lang="en-US" sz="1600" u="none" cap="none" strike="noStrike">
                          <a:solidFill>
                            <a:srgbClr val="000000"/>
                          </a:solidFill>
                          <a:latin typeface="Times New Roman"/>
                          <a:ea typeface="Times New Roman"/>
                          <a:cs typeface="Times New Roman"/>
                          <a:sym typeface="Times New Roman"/>
                        </a:rPr>
                        <a:t>CIC</a:t>
                      </a:r>
                      <a:r>
                        <a:rPr b="0" baseline="-25000" lang="en-US" sz="1600" u="none" cap="none" strike="noStrike">
                          <a:solidFill>
                            <a:srgbClr val="000000"/>
                          </a:solidFill>
                          <a:latin typeface="Times New Roman"/>
                          <a:ea typeface="Times New Roman"/>
                          <a:cs typeface="Times New Roman"/>
                          <a:sym typeface="Times New Roman"/>
                        </a:rPr>
                        <a:t>4</a:t>
                      </a:r>
                      <a:r>
                        <a:rPr b="0" lang="en-US" sz="1600" u="none" cap="none" strike="noStrike">
                          <a:solidFill>
                            <a:srgbClr val="000000"/>
                          </a:solidFill>
                          <a:latin typeface="Times New Roman"/>
                          <a:ea typeface="Times New Roman"/>
                          <a:cs typeface="Times New Roman"/>
                          <a:sym typeface="Times New Roman"/>
                        </a:rPr>
                        <a:t> (0.04)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lang="en-US" sz="1600" u="none" cap="none" strike="noStrike">
                          <a:solidFill>
                            <a:srgbClr val="000000"/>
                          </a:solidFill>
                          <a:latin typeface="Times New Roman"/>
                          <a:ea typeface="Times New Roman"/>
                          <a:cs typeface="Times New Roman"/>
                          <a:sym typeface="Times New Roman"/>
                        </a:rPr>
                        <a:t>CIC</a:t>
                      </a:r>
                      <a:r>
                        <a:rPr b="0" baseline="-25000" lang="en-US" sz="1600" u="none" cap="none" strike="noStrike">
                          <a:solidFill>
                            <a:srgbClr val="000000"/>
                          </a:solidFill>
                          <a:latin typeface="Times New Roman"/>
                          <a:ea typeface="Times New Roman"/>
                          <a:cs typeface="Times New Roman"/>
                          <a:sym typeface="Times New Roman"/>
                        </a:rPr>
                        <a:t>2</a:t>
                      </a:r>
                      <a:r>
                        <a:rPr b="0" lang="en-US" sz="1600" u="none" cap="none" strike="noStrike">
                          <a:solidFill>
                            <a:srgbClr val="000000"/>
                          </a:solidFill>
                          <a:latin typeface="Times New Roman"/>
                          <a:ea typeface="Times New Roman"/>
                          <a:cs typeface="Times New Roman"/>
                          <a:sym typeface="Times New Roman"/>
                        </a:rPr>
                        <a:t> (0.04)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15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P</a:t>
                      </a:r>
                      <a:r>
                        <a:rPr b="0" baseline="-25000" lang="en-US" sz="1600" u="none" cap="none" strike="noStrike">
                          <a:solidFill>
                            <a:srgbClr val="000000"/>
                          </a:solidFill>
                          <a:latin typeface="Times New Roman"/>
                          <a:ea typeface="Times New Roman"/>
                          <a:cs typeface="Times New Roman"/>
                          <a:sym typeface="Times New Roman"/>
                        </a:rPr>
                        <a:t>4</a:t>
                      </a:r>
                      <a:r>
                        <a:rPr b="0" lang="en-US" sz="1600" u="none" cap="none" strike="noStrike">
                          <a:solidFill>
                            <a:srgbClr val="000000"/>
                          </a:solidFill>
                          <a:latin typeface="Times New Roman"/>
                          <a:ea typeface="Times New Roman"/>
                          <a:cs typeface="Times New Roman"/>
                          <a:sym typeface="Times New Roman"/>
                        </a:rPr>
                        <a:t> (-0.07)</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lang="en-US" sz="1600" u="none" cap="none" strike="noStrike">
                          <a:solidFill>
                            <a:srgbClr val="000000"/>
                          </a:solidFill>
                          <a:latin typeface="Times New Roman"/>
                          <a:ea typeface="Times New Roman"/>
                          <a:cs typeface="Times New Roman"/>
                          <a:sym typeface="Times New Roman"/>
                        </a:rPr>
                        <a:t>AZS</a:t>
                      </a:r>
                      <a:r>
                        <a:rPr b="0" baseline="-25000" lang="en-US" sz="1600" u="none" cap="none" strike="noStrike">
                          <a:solidFill>
                            <a:srgbClr val="000000"/>
                          </a:solidFill>
                          <a:latin typeface="Times New Roman"/>
                          <a:ea typeface="Times New Roman"/>
                          <a:cs typeface="Times New Roman"/>
                          <a:sym typeface="Times New Roman"/>
                        </a:rPr>
                        <a:t>2</a:t>
                      </a:r>
                      <a:r>
                        <a:rPr b="0" lang="en-US" sz="1600" u="none" cap="none" strike="noStrike">
                          <a:solidFill>
                            <a:srgbClr val="000000"/>
                          </a:solidFill>
                          <a:latin typeface="Times New Roman"/>
                          <a:ea typeface="Times New Roman"/>
                          <a:cs typeface="Times New Roman"/>
                          <a:sym typeface="Times New Roman"/>
                        </a:rPr>
                        <a:t> (0.13)</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baseline="30000" i="1" lang="en-US" sz="1600" u="none" cap="none" strike="noStrike">
                          <a:latin typeface="Times New Roman"/>
                          <a:ea typeface="Times New Roman"/>
                          <a:cs typeface="Times New Roman"/>
                          <a:sym typeface="Times New Roman"/>
                        </a:rPr>
                        <a:t>5</a:t>
                      </a:r>
                      <a:r>
                        <a:rPr b="0" i="1" lang="en-US" sz="1600" u="none" cap="none" strike="noStrike">
                          <a:latin typeface="Times New Roman"/>
                          <a:ea typeface="Times New Roman"/>
                          <a:cs typeface="Times New Roman"/>
                          <a:sym typeface="Times New Roman"/>
                        </a:rPr>
                        <a:t>χ</a:t>
                      </a:r>
                      <a:r>
                        <a:rPr b="0" baseline="30000" i="1" lang="en-US" sz="1600" u="none" cap="none" strike="noStrike">
                          <a:latin typeface="Times New Roman"/>
                          <a:ea typeface="Times New Roman"/>
                          <a:cs typeface="Times New Roman"/>
                          <a:sym typeface="Times New Roman"/>
                        </a:rPr>
                        <a:t>b</a:t>
                      </a:r>
                      <a:r>
                        <a:rPr b="0" lang="en-US" sz="1600" u="none" cap="none" strike="noStrike">
                          <a:latin typeface="Times New Roman"/>
                          <a:ea typeface="Times New Roman"/>
                          <a:cs typeface="Times New Roman"/>
                          <a:sym typeface="Times New Roman"/>
                        </a:rPr>
                        <a:t> (0.04)</a:t>
                      </a:r>
                      <a:endParaRPr b="0" sz="1600" u="none" cap="none" strike="noStrike">
                        <a:latin typeface="Calibri"/>
                        <a:ea typeface="Calibri"/>
                        <a:cs typeface="Calibri"/>
                        <a:sym typeface="Calibri"/>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b="0" lang="en-US" sz="1600" u="none" cap="none" strike="noStrike">
                          <a:solidFill>
                            <a:srgbClr val="000000"/>
                          </a:solidFill>
                          <a:latin typeface="Times New Roman"/>
                          <a:ea typeface="Times New Roman"/>
                          <a:cs typeface="Times New Roman"/>
                          <a:sym typeface="Times New Roman"/>
                        </a:rPr>
                        <a:t>CIC</a:t>
                      </a:r>
                      <a:r>
                        <a:rPr b="0" baseline="-25000" lang="en-US" sz="1600" u="none" cap="none" strike="noStrike">
                          <a:solidFill>
                            <a:srgbClr val="000000"/>
                          </a:solidFill>
                          <a:latin typeface="Times New Roman"/>
                          <a:ea typeface="Times New Roman"/>
                          <a:cs typeface="Times New Roman"/>
                          <a:sym typeface="Times New Roman"/>
                        </a:rPr>
                        <a:t>3</a:t>
                      </a:r>
                      <a:r>
                        <a:rPr b="0" lang="en-US" sz="1600" u="none" cap="none" strike="noStrike">
                          <a:solidFill>
                            <a:srgbClr val="000000"/>
                          </a:solidFill>
                          <a:latin typeface="Times New Roman"/>
                          <a:ea typeface="Times New Roman"/>
                          <a:cs typeface="Times New Roman"/>
                          <a:sym typeface="Times New Roman"/>
                        </a:rPr>
                        <a:t> (0.04)</a:t>
                      </a:r>
                      <a:endParaRPr b="0"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Shape 1219"/>
          <p:cNvSpPr txBox="1"/>
          <p:nvPr>
            <p:ph type="title"/>
          </p:nvPr>
        </p:nvSpPr>
        <p:spPr>
          <a:xfrm>
            <a:off x="685800" y="152400"/>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PCA results with Combined set of descriptors: 95 amines</a:t>
            </a:r>
            <a:endParaRPr/>
          </a:p>
        </p:txBody>
      </p:sp>
      <p:graphicFrame>
        <p:nvGraphicFramePr>
          <p:cNvPr id="1220" name="Shape 1220"/>
          <p:cNvGraphicFramePr/>
          <p:nvPr/>
        </p:nvGraphicFramePr>
        <p:xfrm>
          <a:off x="838200" y="2133600"/>
          <a:ext cx="3000000" cy="3000000"/>
        </p:xfrm>
        <a:graphic>
          <a:graphicData uri="http://schemas.openxmlformats.org/drawingml/2006/table">
            <a:tbl>
              <a:tblPr bandRow="1" firstCol="1" firstRow="1">
                <a:noFill/>
                <a:tableStyleId>{C2558065-0A9A-4A30-A88C-4C29CE66C779}</a:tableStyleId>
              </a:tblPr>
              <a:tblGrid>
                <a:gridCol w="1828800"/>
                <a:gridCol w="1828800"/>
                <a:gridCol w="1905000"/>
                <a:gridCol w="1905000"/>
              </a:tblGrid>
              <a:tr h="227350">
                <a:tc>
                  <a:txBody>
                    <a:bodyPr>
                      <a:noAutofit/>
                    </a:bodyPr>
                    <a:lstStyle/>
                    <a:p>
                      <a:pPr indent="0" lvl="0" marL="0" marR="0" rtl="0" algn="ctr">
                        <a:lnSpc>
                          <a:spcPct val="115000"/>
                        </a:lnSpc>
                        <a:spcBef>
                          <a:spcPts val="0"/>
                        </a:spcBef>
                        <a:spcAft>
                          <a:spcPts val="0"/>
                        </a:spcAft>
                        <a:buNone/>
                      </a:pPr>
                      <a:r>
                        <a:rPr lang="en-US" sz="1600" u="none" cap="none" strike="noStrike"/>
                        <a:t>PC1 (12.5%)</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PC2 (10.3%)</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PC3 (7.1%)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PC4 (6.9%)</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E_ele (0.69)</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E_ele (-0.42)</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E_ele (-0.35)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E_vdw (-0.73)</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vsurf_EWmin1 (-0.43)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vsurf_EWmin1 (-0.27)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vsurf_EWmin1 (-0.33)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E_nb (-0.48)</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vsurf_EWmin2 (-0.4)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vsurf_EWmin2 (-0.25)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E_vdw (-0.31)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E_ele (0.34)</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vsurf_EWmin3 (-0.3)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vsurf_DW13 (-0.21)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vsurf_EWmin2 (-0.31)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vsurf_EWmin1 (0.19)</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vsurf_DW13 (-0.17)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vsurf_EWmin3 (-0.18)</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E_nb (-0.27)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vsurf_EWmin2 (0.18)</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E_nb (0.11)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E_nb (-0.17)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vsurf_EWmin3 (-0.23)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vsurf_DW13 (-0.14)</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vsurf_HB6 (0.08)</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E_vdw (-0.17)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vsurf_DW13  (0.21)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vsurf_EWmin3 (0.13)</a:t>
                      </a:r>
                      <a:endParaRPr b="0" sz="1400" u="none" cap="none" strike="noStrike">
                        <a:latin typeface="Calibri"/>
                        <a:ea typeface="Calibri"/>
                        <a:cs typeface="Calibri"/>
                        <a:sym typeface="Calibri"/>
                      </a:endParaRPr>
                    </a:p>
                  </a:txBody>
                  <a:tcPr marT="0" marB="0" marR="68575" marL="68575"/>
                </a:tc>
              </a:tr>
              <a:tr h="279175">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vsurf_W6 (0.08)</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DN2Z2 (0.16)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DN2Z2 (-0.16)</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GCUT_SlogP_0 (0.06)</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vsurf_HL2 (0.06)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SlogP_VSA9 (0.13)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GCUT_SMR_0 (–0.11)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GCUT_SMR_0 (0.06)</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vsurf_CW6 (0.06)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ASZ2 (0.12)</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ASZ2  (-0.1)</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DN2Z2 (0.04)</a:t>
                      </a:r>
                      <a:endParaRPr b="1" sz="1400" u="none" cap="none" strike="noStrike">
                        <a:latin typeface="Calibri"/>
                        <a:ea typeface="Calibri"/>
                        <a:cs typeface="Calibri"/>
                        <a:sym typeface="Calibri"/>
                      </a:endParaRPr>
                    </a:p>
                  </a:txBody>
                  <a:tcPr marT="0" marB="0" marR="68575" marL="68575"/>
                </a:tc>
              </a:tr>
            </a:tbl>
          </a:graphicData>
        </a:graphic>
      </p:graphicFrame>
      <p:sp>
        <p:nvSpPr>
          <p:cNvPr id="1221" name="Shape 1221"/>
          <p:cNvSpPr/>
          <p:nvPr/>
        </p:nvSpPr>
        <p:spPr>
          <a:xfrm>
            <a:off x="837398" y="4876800"/>
            <a:ext cx="2624949" cy="37407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Bold = </a:t>
            </a:r>
            <a:r>
              <a:rPr b="1" lang="en-US" sz="1800">
                <a:solidFill>
                  <a:schemeClr val="dk1"/>
                </a:solidFill>
                <a:latin typeface="Times New Roman"/>
                <a:ea typeface="Times New Roman"/>
                <a:cs typeface="Times New Roman"/>
                <a:sym typeface="Times New Roman"/>
              </a:rPr>
              <a:t>Triplet</a:t>
            </a:r>
            <a:r>
              <a:rPr lang="en-US" sz="1800">
                <a:solidFill>
                  <a:schemeClr val="dk1"/>
                </a:solidFill>
                <a:latin typeface="Times New Roman"/>
                <a:ea typeface="Times New Roman"/>
                <a:cs typeface="Times New Roman"/>
                <a:sym typeface="Times New Roman"/>
              </a:rPr>
              <a:t> descriptors</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5" name="Shape 1225"/>
        <p:cNvGrpSpPr/>
        <p:nvPr/>
      </p:nvGrpSpPr>
      <p:grpSpPr>
        <a:xfrm>
          <a:off x="0" y="0"/>
          <a:ext cx="0" cy="0"/>
          <a:chOff x="0" y="0"/>
          <a:chExt cx="0" cy="0"/>
        </a:xfrm>
      </p:grpSpPr>
      <p:sp>
        <p:nvSpPr>
          <p:cNvPr id="1226" name="Shape 1226"/>
          <p:cNvSpPr txBox="1"/>
          <p:nvPr>
            <p:ph type="title"/>
          </p:nvPr>
        </p:nvSpPr>
        <p:spPr>
          <a:xfrm>
            <a:off x="685800" y="152400"/>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PCA results with Combined set of descriptors: 508 diverse</a:t>
            </a:r>
            <a:endParaRPr/>
          </a:p>
        </p:txBody>
      </p:sp>
      <p:graphicFrame>
        <p:nvGraphicFramePr>
          <p:cNvPr id="1227" name="Shape 1227"/>
          <p:cNvGraphicFramePr/>
          <p:nvPr/>
        </p:nvGraphicFramePr>
        <p:xfrm>
          <a:off x="838200" y="2133600"/>
          <a:ext cx="3000000" cy="3000000"/>
        </p:xfrm>
        <a:graphic>
          <a:graphicData uri="http://schemas.openxmlformats.org/drawingml/2006/table">
            <a:tbl>
              <a:tblPr bandRow="1" firstCol="1" firstRow="1">
                <a:noFill/>
                <a:tableStyleId>{C2558065-0A9A-4A30-A88C-4C29CE66C779}</a:tableStyleId>
              </a:tblPr>
              <a:tblGrid>
                <a:gridCol w="1828800"/>
                <a:gridCol w="1828800"/>
                <a:gridCol w="1905000"/>
                <a:gridCol w="1905000"/>
              </a:tblGrid>
              <a:tr h="227350">
                <a:tc>
                  <a:txBody>
                    <a:bodyPr>
                      <a:noAutofit/>
                    </a:bodyPr>
                    <a:lstStyle/>
                    <a:p>
                      <a:pPr indent="0" lvl="0" marL="0" marR="0" rtl="0" algn="ctr">
                        <a:lnSpc>
                          <a:spcPct val="115000"/>
                        </a:lnSpc>
                        <a:spcBef>
                          <a:spcPts val="0"/>
                        </a:spcBef>
                        <a:spcAft>
                          <a:spcPts val="0"/>
                        </a:spcAft>
                        <a:buNone/>
                      </a:pPr>
                      <a:r>
                        <a:rPr lang="en-US" sz="1600" u="none" cap="none" strike="noStrike"/>
                        <a:t>PC1 (15%)</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PC2 (14.1%)</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PC3 (12%)</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c>
                  <a:txBody>
                    <a:bodyPr>
                      <a:noAutofit/>
                    </a:bodyPr>
                    <a:lstStyle/>
                    <a:p>
                      <a:pPr indent="0" lvl="0" marL="0" marR="0" rtl="0" algn="ctr">
                        <a:lnSpc>
                          <a:spcPct val="115000"/>
                        </a:lnSpc>
                        <a:spcBef>
                          <a:spcPts val="0"/>
                        </a:spcBef>
                        <a:spcAft>
                          <a:spcPts val="0"/>
                        </a:spcAft>
                        <a:buNone/>
                      </a:pPr>
                      <a:r>
                        <a:rPr lang="en-US" sz="1600" u="none" cap="none" strike="noStrike"/>
                        <a:t>PC4 (9.3%)</a:t>
                      </a:r>
                      <a:endParaRPr sz="1600" u="none" cap="none" strike="noStrike">
                        <a:solidFill>
                          <a:srgbClr val="000000"/>
                        </a:solidFill>
                        <a:latin typeface="Palatino Linotype"/>
                        <a:ea typeface="Palatino Linotype"/>
                        <a:cs typeface="Palatino Linotype"/>
                        <a:sym typeface="Palatino Linotype"/>
                      </a:endParaRPr>
                    </a:p>
                  </a:txBody>
                  <a:tcPr marT="0" marB="0" marR="68575" marL="68575" anchor="ctr"/>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E_tor (0.96)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vsurf_DW23 (0.95)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density (-0.93)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GCUT_SlogP_0 (0.96)</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vsurf_DW23 (-0.25)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E_tor (0.23)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GCUT_SlogP_0 (-0.19)</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density (-0.19)</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GCUT_SlogP_0 (0.06)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GCUT_SlogP_0 (0.15)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vsurf_ID2 (0.12)</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vsurf_DW23 (-0.14)</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vsurf_ID3 (-0.04)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density (-0.07)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vsurf_ID3 (0.12)</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E_tor (-0.09)</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vsurf_ID4 (-0.04)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vsurf_ID2 (-0.06)</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vsurf_ID4 (0.11)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vsurf_CP (0.05)</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vsurf_ID2 (-0.04)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vsurf_ID1 (-0.05)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vsurf_ID1 (0.1)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vsurf_ID2 (0.04)</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vsurf_ID6 (-0.03)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vsurf_ID3 (-0.05)</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vsurf_IW1 (0.1)</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vsurf_ID4 (0.02)</a:t>
                      </a:r>
                      <a:endParaRPr b="0" sz="1400" u="none" cap="none" strike="noStrike">
                        <a:latin typeface="Calibri"/>
                        <a:ea typeface="Calibri"/>
                        <a:cs typeface="Calibri"/>
                        <a:sym typeface="Calibri"/>
                      </a:endParaRPr>
                    </a:p>
                  </a:txBody>
                  <a:tcPr marT="0" marB="0" marR="68575" marL="68575"/>
                </a:tc>
              </a:tr>
              <a:tr h="279175">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vsurf_ID1 (-0.03)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vsurf_ID4 (-0.04)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vsurf_ID5 (0.09)</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vsurf_ID3 (0.02)</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vsurf_ID5 (-0.03)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vsurf_CW4 (-0.04)</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BCUT_SMR_2 (-0.09)</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vsurf_ID1 (0.02)</a:t>
                      </a:r>
                      <a:endParaRPr b="0" sz="1400" u="none" cap="none" strike="noStrike">
                        <a:latin typeface="Calibri"/>
                        <a:ea typeface="Calibri"/>
                        <a:cs typeface="Calibri"/>
                        <a:sym typeface="Calibri"/>
                      </a:endParaRPr>
                    </a:p>
                  </a:txBody>
                  <a:tcPr marT="0" marB="0" marR="68575" marL="68575"/>
                </a:tc>
              </a:tr>
              <a:tr h="227350">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vsurf_ID7 (-0.03)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vsurf_ID6 (-0.03)</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vsurf_ID6 (0.07)</a:t>
                      </a:r>
                      <a:endParaRPr b="0" sz="14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b="0" lang="en-US" sz="1400" u="none" cap="none" strike="noStrike">
                          <a:latin typeface="Times New Roman"/>
                          <a:ea typeface="Times New Roman"/>
                          <a:cs typeface="Times New Roman"/>
                          <a:sym typeface="Times New Roman"/>
                        </a:rPr>
                        <a:t>vsurf_ID7 (0.02)</a:t>
                      </a:r>
                      <a:endParaRPr b="0"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grpSp>
        <p:nvGrpSpPr>
          <p:cNvPr id="1076" name="Shape 1076"/>
          <p:cNvGrpSpPr/>
          <p:nvPr/>
        </p:nvGrpSpPr>
        <p:grpSpPr>
          <a:xfrm>
            <a:off x="1981200" y="838200"/>
            <a:ext cx="5211763" cy="3962400"/>
            <a:chOff x="624" y="1632"/>
            <a:chExt cx="3283" cy="2496"/>
          </a:xfrm>
        </p:grpSpPr>
        <p:sp>
          <p:nvSpPr>
            <p:cNvPr id="1077" name="Shape 1077"/>
            <p:cNvSpPr/>
            <p:nvPr/>
          </p:nvSpPr>
          <p:spPr>
            <a:xfrm>
              <a:off x="624" y="1824"/>
              <a:ext cx="576" cy="576"/>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cxnSp>
          <p:nvCxnSpPr>
            <p:cNvPr id="1078" name="Shape 1078"/>
            <p:cNvCxnSpPr/>
            <p:nvPr/>
          </p:nvCxnSpPr>
          <p:spPr>
            <a:xfrm>
              <a:off x="1200" y="2112"/>
              <a:ext cx="2131" cy="0"/>
            </a:xfrm>
            <a:prstGeom prst="straightConnector1">
              <a:avLst/>
            </a:prstGeom>
            <a:noFill/>
            <a:ln cap="flat" cmpd="sng" w="38100">
              <a:solidFill>
                <a:srgbClr val="000000"/>
              </a:solidFill>
              <a:prstDash val="solid"/>
              <a:round/>
              <a:headEnd len="med" w="med" type="none"/>
              <a:tailEnd len="med" w="med" type="triangle"/>
            </a:ln>
          </p:spPr>
        </p:cxnSp>
        <p:sp>
          <p:nvSpPr>
            <p:cNvPr id="1079" name="Shape 1079"/>
            <p:cNvSpPr/>
            <p:nvPr/>
          </p:nvSpPr>
          <p:spPr>
            <a:xfrm>
              <a:off x="3331" y="1824"/>
              <a:ext cx="576" cy="576"/>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080" name="Shape 1080"/>
            <p:cNvSpPr/>
            <p:nvPr/>
          </p:nvSpPr>
          <p:spPr>
            <a:xfrm>
              <a:off x="1891" y="3552"/>
              <a:ext cx="576" cy="576"/>
            </a:xfrm>
            <a:prstGeom prst="ellipse">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cxnSp>
          <p:nvCxnSpPr>
            <p:cNvPr id="1081" name="Shape 1081"/>
            <p:cNvCxnSpPr/>
            <p:nvPr/>
          </p:nvCxnSpPr>
          <p:spPr>
            <a:xfrm>
              <a:off x="1027" y="2400"/>
              <a:ext cx="922" cy="1267"/>
            </a:xfrm>
            <a:prstGeom prst="straightConnector1">
              <a:avLst/>
            </a:prstGeom>
            <a:noFill/>
            <a:ln cap="flat" cmpd="sng" w="38100">
              <a:solidFill>
                <a:srgbClr val="000000"/>
              </a:solidFill>
              <a:prstDash val="solid"/>
              <a:round/>
              <a:headEnd len="med" w="med" type="none"/>
              <a:tailEnd len="med" w="med" type="triangle"/>
            </a:ln>
          </p:spPr>
        </p:cxnSp>
        <p:cxnSp>
          <p:nvCxnSpPr>
            <p:cNvPr id="1082" name="Shape 1082"/>
            <p:cNvCxnSpPr/>
            <p:nvPr/>
          </p:nvCxnSpPr>
          <p:spPr>
            <a:xfrm flipH="1" rot="10800000">
              <a:off x="2409" y="2342"/>
              <a:ext cx="1037" cy="1325"/>
            </a:xfrm>
            <a:prstGeom prst="straightConnector1">
              <a:avLst/>
            </a:prstGeom>
            <a:noFill/>
            <a:ln cap="flat" cmpd="sng" w="38100">
              <a:solidFill>
                <a:srgbClr val="000000"/>
              </a:solidFill>
              <a:prstDash val="solid"/>
              <a:round/>
              <a:headEnd len="med" w="med" type="none"/>
              <a:tailEnd len="med" w="med" type="triangle"/>
            </a:ln>
          </p:spPr>
        </p:cxnSp>
        <p:sp>
          <p:nvSpPr>
            <p:cNvPr id="1083" name="Shape 1083"/>
            <p:cNvSpPr txBox="1"/>
            <p:nvPr/>
          </p:nvSpPr>
          <p:spPr>
            <a:xfrm>
              <a:off x="739" y="1939"/>
              <a:ext cx="346" cy="3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Times New Roman"/>
                <a:buNone/>
              </a:pPr>
              <a:r>
                <a:rPr b="1" i="0" lang="en-US" sz="2600" u="none" cap="none" strike="noStrike">
                  <a:solidFill>
                    <a:srgbClr val="000000"/>
                  </a:solidFill>
                  <a:latin typeface="Times New Roman"/>
                  <a:ea typeface="Times New Roman"/>
                  <a:cs typeface="Times New Roman"/>
                  <a:sym typeface="Times New Roman"/>
                </a:rPr>
                <a:t>C</a:t>
              </a:r>
              <a:endParaRPr/>
            </a:p>
          </p:txBody>
        </p:sp>
        <p:sp>
          <p:nvSpPr>
            <p:cNvPr id="1084" name="Shape 1084"/>
            <p:cNvSpPr txBox="1"/>
            <p:nvPr/>
          </p:nvSpPr>
          <p:spPr>
            <a:xfrm>
              <a:off x="3446" y="1939"/>
              <a:ext cx="346" cy="3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Times New Roman"/>
                <a:buNone/>
              </a:pPr>
              <a:r>
                <a:rPr b="1" i="0" lang="en-US" sz="2600" u="none" cap="none" strike="noStrike">
                  <a:solidFill>
                    <a:srgbClr val="000000"/>
                  </a:solidFill>
                  <a:latin typeface="Times New Roman"/>
                  <a:ea typeface="Times New Roman"/>
                  <a:cs typeface="Times New Roman"/>
                  <a:sym typeface="Times New Roman"/>
                </a:rPr>
                <a:t>R</a:t>
              </a:r>
              <a:endParaRPr/>
            </a:p>
          </p:txBody>
        </p:sp>
        <p:sp>
          <p:nvSpPr>
            <p:cNvPr id="1085" name="Shape 1085"/>
            <p:cNvSpPr txBox="1"/>
            <p:nvPr/>
          </p:nvSpPr>
          <p:spPr>
            <a:xfrm>
              <a:off x="2006" y="3667"/>
              <a:ext cx="346" cy="3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Times New Roman"/>
                <a:buNone/>
              </a:pPr>
              <a:r>
                <a:rPr b="1" i="0" lang="en-US" sz="2600" u="none" cap="none" strike="noStrike">
                  <a:solidFill>
                    <a:srgbClr val="000000"/>
                  </a:solidFill>
                  <a:latin typeface="Times New Roman"/>
                  <a:ea typeface="Times New Roman"/>
                  <a:cs typeface="Times New Roman"/>
                  <a:sym typeface="Times New Roman"/>
                </a:rPr>
                <a:t>D</a:t>
              </a:r>
              <a:endParaRPr/>
            </a:p>
          </p:txBody>
        </p:sp>
        <p:sp>
          <p:nvSpPr>
            <p:cNvPr id="1086" name="Shape 1086"/>
            <p:cNvSpPr txBox="1"/>
            <p:nvPr/>
          </p:nvSpPr>
          <p:spPr>
            <a:xfrm>
              <a:off x="1392" y="1632"/>
              <a:ext cx="1760" cy="40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Experimental Determination</a:t>
              </a:r>
              <a:endParaRPr/>
            </a:p>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of Properties</a:t>
              </a:r>
              <a:endParaRPr b="0" i="0" sz="2400" u="none" cap="none" strike="noStrike">
                <a:solidFill>
                  <a:srgbClr val="000000"/>
                </a:solidFill>
                <a:latin typeface="Times New Roman"/>
                <a:ea typeface="Times New Roman"/>
                <a:cs typeface="Times New Roman"/>
                <a:sym typeface="Times New Roman"/>
              </a:endParaRPr>
            </a:p>
          </p:txBody>
        </p:sp>
        <p:sp>
          <p:nvSpPr>
            <p:cNvPr id="1087" name="Shape 1087"/>
            <p:cNvSpPr txBox="1"/>
            <p:nvPr/>
          </p:nvSpPr>
          <p:spPr>
            <a:xfrm rot="-3060275">
              <a:off x="2382" y="2994"/>
              <a:ext cx="151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Estimation of Properties</a:t>
              </a:r>
              <a:endParaRPr/>
            </a:p>
          </p:txBody>
        </p:sp>
        <p:sp>
          <p:nvSpPr>
            <p:cNvPr id="1088" name="Shape 1088"/>
            <p:cNvSpPr txBox="1"/>
            <p:nvPr/>
          </p:nvSpPr>
          <p:spPr>
            <a:xfrm rot="3216751">
              <a:off x="509" y="2995"/>
              <a:ext cx="161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Generation of Descriptors</a:t>
              </a:r>
              <a:endParaRPr/>
            </a:p>
          </p:txBody>
        </p:sp>
      </p:grpSp>
      <p:sp>
        <p:nvSpPr>
          <p:cNvPr id="1089" name="Shape 1089"/>
          <p:cNvSpPr txBox="1"/>
          <p:nvPr/>
        </p:nvSpPr>
        <p:spPr>
          <a:xfrm>
            <a:off x="571500" y="30163"/>
            <a:ext cx="8305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Experimental</a:t>
            </a:r>
            <a:r>
              <a:rPr b="1" i="1" lang="en-US" sz="3200" u="none" cap="none" strike="noStrike">
                <a:solidFill>
                  <a:srgbClr val="000000"/>
                </a:solidFill>
                <a:latin typeface="Times New Roman"/>
                <a:ea typeface="Times New Roman"/>
                <a:cs typeface="Times New Roman"/>
                <a:sym typeface="Times New Roman"/>
              </a:rPr>
              <a:t> vs</a:t>
            </a:r>
            <a:r>
              <a:rPr b="1" i="0" lang="en-US" sz="3200" u="none" cap="none" strike="noStrike">
                <a:solidFill>
                  <a:srgbClr val="000000"/>
                </a:solidFill>
                <a:latin typeface="Times New Roman"/>
                <a:ea typeface="Times New Roman"/>
                <a:cs typeface="Times New Roman"/>
                <a:sym typeface="Times New Roman"/>
              </a:rPr>
              <a:t> </a:t>
            </a:r>
            <a:r>
              <a:rPr b="1" i="1" lang="en-US" sz="3200" u="none" cap="none" strike="noStrike">
                <a:solidFill>
                  <a:srgbClr val="000000"/>
                </a:solidFill>
                <a:latin typeface="Times New Roman"/>
                <a:ea typeface="Times New Roman"/>
                <a:cs typeface="Times New Roman"/>
                <a:sym typeface="Times New Roman"/>
              </a:rPr>
              <a:t>in silico</a:t>
            </a:r>
            <a:r>
              <a:rPr b="1" i="0" lang="en-US" sz="3200" u="none" cap="none" strike="noStrike">
                <a:solidFill>
                  <a:srgbClr val="000000"/>
                </a:solidFill>
                <a:latin typeface="Times New Roman"/>
                <a:ea typeface="Times New Roman"/>
                <a:cs typeface="Times New Roman"/>
                <a:sym typeface="Times New Roman"/>
              </a:rPr>
              <a:t> structural approach</a:t>
            </a:r>
            <a:endParaRPr b="1" i="0" sz="2400" u="none" cap="none" strike="noStrike">
              <a:solidFill>
                <a:srgbClr val="000000"/>
              </a:solidFill>
              <a:latin typeface="Times New Roman"/>
              <a:ea typeface="Times New Roman"/>
              <a:cs typeface="Times New Roman"/>
              <a:sym typeface="Times New Roman"/>
            </a:endParaRPr>
          </a:p>
        </p:txBody>
      </p:sp>
      <p:sp>
        <p:nvSpPr>
          <p:cNvPr id="1090" name="Shape 1090"/>
          <p:cNvSpPr txBox="1"/>
          <p:nvPr/>
        </p:nvSpPr>
        <p:spPr>
          <a:xfrm>
            <a:off x="2971800" y="4876800"/>
            <a:ext cx="6172200" cy="1260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C = a set of chemicals</a:t>
            </a:r>
            <a:endParaRPr/>
          </a:p>
          <a:p>
            <a:pPr indent="0" lvl="0" marL="0" marR="0" rtl="0" algn="l">
              <a:lnSpc>
                <a:spcPct val="100000"/>
              </a:lnSpc>
              <a:spcBef>
                <a:spcPts val="24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R = the set of real numbers</a:t>
            </a:r>
            <a:endParaRPr/>
          </a:p>
          <a:p>
            <a:pPr indent="0" lvl="0" marL="0" marR="0" rtl="0" algn="l">
              <a:lnSpc>
                <a:spcPct val="100000"/>
              </a:lnSpc>
              <a:spcBef>
                <a:spcPts val="24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D = a set of structural descriptors</a:t>
            </a:r>
            <a:endParaRPr/>
          </a:p>
        </p:txBody>
      </p:sp>
      <p:sp>
        <p:nvSpPr>
          <p:cNvPr id="1091" name="Shape 1091"/>
          <p:cNvSpPr txBox="1"/>
          <p:nvPr/>
        </p:nvSpPr>
        <p:spPr>
          <a:xfrm>
            <a:off x="4038600" y="6248400"/>
            <a:ext cx="2362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P = </a:t>
            </a:r>
            <a:r>
              <a:rPr b="0" i="1" lang="en-US" sz="2400" u="none" cap="none" strike="noStrike">
                <a:solidFill>
                  <a:srgbClr val="000000"/>
                </a:solidFill>
                <a:latin typeface="Times New Roman"/>
                <a:ea typeface="Times New Roman"/>
                <a:cs typeface="Times New Roman"/>
                <a:sym typeface="Times New Roman"/>
              </a:rPr>
              <a:t>f</a:t>
            </a:r>
            <a:r>
              <a:rPr b="0" i="0" lang="en-US" sz="2400" u="none" cap="none" strike="noStrike">
                <a:solidFill>
                  <a:srgbClr val="000000"/>
                </a:solidFill>
                <a:latin typeface="Times New Roman"/>
                <a:ea typeface="Times New Roman"/>
                <a:cs typeface="Times New Roman"/>
                <a:sym typeface="Times New Roman"/>
              </a:rPr>
              <a:t> (S)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1" name="Shape 1231"/>
        <p:cNvGrpSpPr/>
        <p:nvPr/>
      </p:nvGrpSpPr>
      <p:grpSpPr>
        <a:xfrm>
          <a:off x="0" y="0"/>
          <a:ext cx="0" cy="0"/>
          <a:chOff x="0" y="0"/>
          <a:chExt cx="0" cy="0"/>
        </a:xfrm>
      </p:grpSpPr>
      <p:sp>
        <p:nvSpPr>
          <p:cNvPr id="1232" name="Shape 1232"/>
          <p:cNvSpPr txBox="1"/>
          <p:nvPr>
            <p:ph type="title"/>
          </p:nvPr>
        </p:nvSpPr>
        <p:spPr>
          <a:xfrm>
            <a:off x="685800" y="228600"/>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PCA- Interpretation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7" name="Shape 1237"/>
        <p:cNvGrpSpPr/>
        <p:nvPr/>
      </p:nvGrpSpPr>
      <p:grpSpPr>
        <a:xfrm>
          <a:off x="0" y="0"/>
          <a:ext cx="0" cy="0"/>
          <a:chOff x="0" y="0"/>
          <a:chExt cx="0" cy="0"/>
        </a:xfrm>
      </p:grpSpPr>
      <p:sp>
        <p:nvSpPr>
          <p:cNvPr id="1238" name="Shape 1238"/>
          <p:cNvSpPr txBox="1"/>
          <p:nvPr/>
        </p:nvSpPr>
        <p:spPr>
          <a:xfrm>
            <a:off x="457200" y="381001"/>
            <a:ext cx="8153400" cy="5539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Data Reduction via Principal Components Analysis</a:t>
            </a:r>
            <a:r>
              <a:rPr b="0" i="0" lang="en-US" sz="30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p:txBody>
      </p:sp>
      <p:sp>
        <p:nvSpPr>
          <p:cNvPr id="1239" name="Shape 1239"/>
          <p:cNvSpPr txBox="1"/>
          <p:nvPr/>
        </p:nvSpPr>
        <p:spPr>
          <a:xfrm>
            <a:off x="1066800" y="990608"/>
            <a:ext cx="7010400" cy="167430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   </a:t>
            </a:r>
            <a:r>
              <a:rPr b="1" i="0" lang="en-US" sz="2600" u="none" cap="none" strike="noStrike">
                <a:solidFill>
                  <a:srgbClr val="000000"/>
                </a:solidFill>
                <a:latin typeface="Times New Roman"/>
                <a:ea typeface="Times New Roman"/>
                <a:cs typeface="Times New Roman"/>
                <a:sym typeface="Times New Roman"/>
              </a:rPr>
              <a:t>3,692 chemicals; 90 diverse TIs</a:t>
            </a:r>
            <a:r>
              <a:rPr b="1" i="0" lang="en-US" sz="2400" u="none" cap="none" strike="noStrike">
                <a:solidFill>
                  <a:srgbClr val="0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t>
            </a:r>
            <a:r>
              <a:rPr b="0" i="1" lang="en-US" sz="2400" u="none" cap="none" strike="noStrike">
                <a:solidFill>
                  <a:srgbClr val="000000"/>
                </a:solidFill>
                <a:latin typeface="Times New Roman"/>
                <a:ea typeface="Times New Roman"/>
                <a:cs typeface="Times New Roman"/>
                <a:sym typeface="Times New Roman"/>
              </a:rPr>
              <a:t>Basak, Magnusson, Niemi, Regal, and </a:t>
            </a:r>
            <a:r>
              <a:rPr i="1" lang="en-US" sz="2400" cap="none" strike="noStrike">
                <a:solidFill>
                  <a:schemeClr val="dk1"/>
                </a:solidFill>
                <a:latin typeface="Times New Roman"/>
                <a:ea typeface="Times New Roman"/>
                <a:cs typeface="Times New Roman"/>
                <a:sym typeface="Times New Roman"/>
              </a:rPr>
              <a:t>Veith, 1987</a:t>
            </a:r>
            <a:r>
              <a:rPr b="0" i="0" lang="en-US" sz="24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24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4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240" name="Shape 1240"/>
          <p:cNvSpPr txBox="1"/>
          <p:nvPr/>
        </p:nvSpPr>
        <p:spPr>
          <a:xfrm>
            <a:off x="381000" y="5486406"/>
            <a:ext cx="7772400" cy="1685077"/>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10 PCs with Eigenvalues greater than 1</a:t>
            </a:r>
            <a:endParaRPr/>
          </a:p>
          <a:p>
            <a:pPr indent="-127000" lvl="0" marL="0" marR="0" rtl="0" algn="l">
              <a:lnSpc>
                <a:spcPct val="100000"/>
              </a:lnSpc>
              <a:spcBef>
                <a:spcPts val="2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First 10 PCs explain 92% of the variance within the data</a:t>
            </a:r>
            <a:endParaRPr/>
          </a:p>
          <a:p>
            <a:pPr indent="-127000" lvl="0" marL="0" marR="0" rtl="0" algn="l">
              <a:lnSpc>
                <a:spcPct val="100000"/>
              </a:lnSpc>
              <a:spcBef>
                <a:spcPts val="2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First 4 PCs account for 78% of the variance within the data</a:t>
            </a:r>
            <a:endParaRPr/>
          </a:p>
          <a:p>
            <a:pPr indent="0" lvl="0" marL="0" marR="0" rtl="0" algn="l">
              <a:lnSpc>
                <a:spcPct val="100000"/>
              </a:lnSpc>
              <a:spcBef>
                <a:spcPts val="120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241" name="Shape 1241"/>
          <p:cNvPicPr preferRelativeResize="0"/>
          <p:nvPr/>
        </p:nvPicPr>
        <p:blipFill rotWithShape="1">
          <a:blip r:embed="rId3">
            <a:alphaModFix/>
          </a:blip>
          <a:srcRect b="0" l="0" r="0" t="0"/>
          <a:stretch/>
        </p:blipFill>
        <p:spPr>
          <a:xfrm>
            <a:off x="9" y="1905000"/>
            <a:ext cx="23374351" cy="1664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sp>
        <p:nvSpPr>
          <p:cNvPr id="1247" name="Shape 1247"/>
          <p:cNvSpPr txBox="1"/>
          <p:nvPr/>
        </p:nvSpPr>
        <p:spPr>
          <a:xfrm>
            <a:off x="2286000" y="685807"/>
            <a:ext cx="4724400" cy="4367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PC1			Size</a:t>
            </a:r>
            <a:endParaRPr/>
          </a:p>
          <a:p>
            <a:pPr indent="0" lvl="0" marL="0" marR="0" rtl="0" algn="l">
              <a:lnSpc>
                <a:spcPct val="100000"/>
              </a:lnSpc>
              <a:spcBef>
                <a:spcPts val="1400"/>
              </a:spcBef>
              <a:spcAft>
                <a:spcPts val="0"/>
              </a:spcAft>
              <a:buClr>
                <a:schemeClr val="dk1"/>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PC2			Symmetry</a:t>
            </a:r>
            <a:endParaRPr/>
          </a:p>
          <a:p>
            <a:pPr indent="0" lvl="0" marL="0" marR="0" rtl="0" algn="l">
              <a:lnSpc>
                <a:spcPct val="100000"/>
              </a:lnSpc>
              <a:spcBef>
                <a:spcPts val="1400"/>
              </a:spcBef>
              <a:spcAft>
                <a:spcPts val="0"/>
              </a:spcAft>
              <a:buClr>
                <a:schemeClr val="dk1"/>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PC3			Branching</a:t>
            </a:r>
            <a:endParaRPr/>
          </a:p>
          <a:p>
            <a:pPr indent="0" lvl="0" marL="0" marR="0" rtl="0" algn="l">
              <a:lnSpc>
                <a:spcPct val="100000"/>
              </a:lnSpc>
              <a:spcBef>
                <a:spcPts val="1400"/>
              </a:spcBef>
              <a:spcAft>
                <a:spcPts val="0"/>
              </a:spcAft>
              <a:buClr>
                <a:schemeClr val="dk1"/>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PC4			Cyclicity</a:t>
            </a:r>
            <a:endParaRPr b="0" i="0" sz="2400" u="none" cap="none" strike="noStrike">
              <a:solidFill>
                <a:srgbClr val="000000"/>
              </a:solidFill>
              <a:latin typeface="Times New Roman"/>
              <a:ea typeface="Times New Roman"/>
              <a:cs typeface="Times New Roman"/>
              <a:sym typeface="Times New Roman"/>
            </a:endParaRPr>
          </a:p>
        </p:txBody>
      </p:sp>
      <p:cxnSp>
        <p:nvCxnSpPr>
          <p:cNvPr id="1248" name="Shape 1248"/>
          <p:cNvCxnSpPr/>
          <p:nvPr/>
        </p:nvCxnSpPr>
        <p:spPr>
          <a:xfrm>
            <a:off x="3352800" y="990600"/>
            <a:ext cx="1447800" cy="0"/>
          </a:xfrm>
          <a:prstGeom prst="straightConnector1">
            <a:avLst/>
          </a:prstGeom>
          <a:noFill/>
          <a:ln cap="flat" cmpd="sng" w="9525">
            <a:solidFill>
              <a:schemeClr val="dk1"/>
            </a:solidFill>
            <a:prstDash val="solid"/>
            <a:round/>
            <a:headEnd len="med" w="med" type="none"/>
            <a:tailEnd len="med" w="med" type="triangle"/>
          </a:ln>
        </p:spPr>
      </p:cxnSp>
      <p:cxnSp>
        <p:nvCxnSpPr>
          <p:cNvPr id="1249" name="Shape 1249"/>
          <p:cNvCxnSpPr/>
          <p:nvPr/>
        </p:nvCxnSpPr>
        <p:spPr>
          <a:xfrm>
            <a:off x="3352800" y="4800600"/>
            <a:ext cx="1447800" cy="0"/>
          </a:xfrm>
          <a:prstGeom prst="straightConnector1">
            <a:avLst/>
          </a:prstGeom>
          <a:noFill/>
          <a:ln cap="flat" cmpd="sng" w="9525">
            <a:solidFill>
              <a:schemeClr val="dk1"/>
            </a:solidFill>
            <a:prstDash val="solid"/>
            <a:round/>
            <a:headEnd len="med" w="med" type="none"/>
            <a:tailEnd len="med" w="med" type="triangle"/>
          </a:ln>
        </p:spPr>
      </p:cxnSp>
      <p:cxnSp>
        <p:nvCxnSpPr>
          <p:cNvPr id="1250" name="Shape 1250"/>
          <p:cNvCxnSpPr/>
          <p:nvPr/>
        </p:nvCxnSpPr>
        <p:spPr>
          <a:xfrm>
            <a:off x="3352800" y="3505200"/>
            <a:ext cx="1447800" cy="0"/>
          </a:xfrm>
          <a:prstGeom prst="straightConnector1">
            <a:avLst/>
          </a:prstGeom>
          <a:noFill/>
          <a:ln cap="flat" cmpd="sng" w="9525">
            <a:solidFill>
              <a:schemeClr val="dk1"/>
            </a:solidFill>
            <a:prstDash val="solid"/>
            <a:round/>
            <a:headEnd len="med" w="med" type="none"/>
            <a:tailEnd len="med" w="med" type="triangle"/>
          </a:ln>
        </p:spPr>
      </p:cxnSp>
      <p:cxnSp>
        <p:nvCxnSpPr>
          <p:cNvPr id="1251" name="Shape 1251"/>
          <p:cNvCxnSpPr/>
          <p:nvPr/>
        </p:nvCxnSpPr>
        <p:spPr>
          <a:xfrm>
            <a:off x="3352800" y="2209800"/>
            <a:ext cx="1447800" cy="0"/>
          </a:xfrm>
          <a:prstGeom prst="straightConnector1">
            <a:avLst/>
          </a:prstGeom>
          <a:noFill/>
          <a:ln cap="flat" cmpd="sng" w="9525">
            <a:solidFill>
              <a:schemeClr val="dk1"/>
            </a:solidFill>
            <a:prstDash val="solid"/>
            <a:round/>
            <a:headEnd len="med" w="med" type="none"/>
            <a:tailEnd len="med" w="med" type="triangle"/>
          </a:ln>
        </p:spPr>
      </p:cxnSp>
      <p:sp>
        <p:nvSpPr>
          <p:cNvPr id="1252" name="Shape 1252"/>
          <p:cNvSpPr txBox="1"/>
          <p:nvPr/>
        </p:nvSpPr>
        <p:spPr>
          <a:xfrm>
            <a:off x="1066800" y="5791207"/>
            <a:ext cx="7467600"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cap="none" strike="noStrike">
                <a:solidFill>
                  <a:srgbClr val="000000"/>
                </a:solidFill>
                <a:latin typeface="Times New Roman"/>
                <a:ea typeface="Times New Roman"/>
                <a:cs typeface="Times New Roman"/>
                <a:sym typeface="Times New Roman"/>
              </a:rPr>
              <a:t>S.C. Basak, V.R. Magnuson, G.J. Niemi, R.R. Regal Discrete Applied Mathematics 19 (1988) 17-44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6" name="Shape 1256"/>
        <p:cNvGrpSpPr/>
        <p:nvPr/>
      </p:nvGrpSpPr>
      <p:grpSpPr>
        <a:xfrm>
          <a:off x="0" y="0"/>
          <a:ext cx="0" cy="0"/>
          <a:chOff x="0" y="0"/>
          <a:chExt cx="0" cy="0"/>
        </a:xfrm>
      </p:grpSpPr>
      <p:sp>
        <p:nvSpPr>
          <p:cNvPr id="1257" name="Shape 12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PC interpretation: Combined set of descriptors</a:t>
            </a:r>
            <a:endParaRPr/>
          </a:p>
        </p:txBody>
      </p:sp>
      <p:sp>
        <p:nvSpPr>
          <p:cNvPr id="1258" name="Shape 12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Times New Roman"/>
              <a:buChar char="•"/>
            </a:pPr>
            <a:r>
              <a:rPr b="0" i="0" lang="en-US" sz="3200" u="none" cap="none" strike="noStrike">
                <a:solidFill>
                  <a:srgbClr val="FF0000"/>
                </a:solidFill>
                <a:latin typeface="Times New Roman"/>
                <a:ea typeface="Times New Roman"/>
                <a:cs typeface="Times New Roman"/>
                <a:sym typeface="Times New Roman"/>
              </a:rPr>
              <a:t>Subho, let us discuss this today</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energetic variable E_ele has very high loadings across all PCs (Highest for PC1 to 3, third highest for PC4), advising that the activity of 95 amines is possibly guided by an energetic dependent process, i.e. interaction with a potential target</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top 4 PCs have highest loadings for the following relevant variables: E_tor (0.96), vsurf_DW23 (0.95), density (-0.93), GCUT_SlogP_0 (0.96), which are part of the so-called ‘absorption, distribution, metabolism, and excretion’ (ADME) features.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Shape 1263"/>
          <p:cNvSpPr txBox="1"/>
          <p:nvPr>
            <p:ph type="title"/>
          </p:nvPr>
        </p:nvSpPr>
        <p:spPr>
          <a:xfrm>
            <a:off x="633463" y="76200"/>
            <a:ext cx="77724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Model building methods</a:t>
            </a:r>
            <a:endParaRPr/>
          </a:p>
        </p:txBody>
      </p:sp>
      <p:sp>
        <p:nvSpPr>
          <p:cNvPr id="1264" name="Shape 1264"/>
          <p:cNvSpPr txBox="1"/>
          <p:nvPr/>
        </p:nvSpPr>
        <p:spPr>
          <a:xfrm>
            <a:off x="491891" y="1143000"/>
            <a:ext cx="78867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Principal component regression (PCR), partial least squares (PLS)- </a:t>
            </a:r>
            <a:r>
              <a:rPr lang="en-US" sz="2400">
                <a:solidFill>
                  <a:schemeClr val="dk1"/>
                </a:solidFill>
                <a:latin typeface="Times New Roman"/>
                <a:ea typeface="Times New Roman"/>
                <a:cs typeface="Times New Roman"/>
                <a:sym typeface="Times New Roman"/>
              </a:rPr>
              <a:t>preferred when one wants to explore lower dimensional subspaces in QSAR data</a:t>
            </a:r>
            <a:endParaRPr/>
          </a:p>
          <a:p>
            <a:pPr indent="-190500" lvl="0" marL="342900" marR="0" rtl="0" algn="l">
              <a:spcBef>
                <a:spcPts val="480"/>
              </a:spcBef>
              <a:spcAft>
                <a:spcPts val="0"/>
              </a:spcAft>
              <a:buClr>
                <a:schemeClr val="dk1"/>
              </a:buClr>
              <a:buSzPts val="2400"/>
              <a:buFont typeface="Times New Roman"/>
              <a:buNone/>
            </a:pPr>
            <a:r>
              <a:t/>
            </a:r>
            <a:endParaRPr i="1"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Least absolute shrinkage and selection operator (LASSO), smoothly clipped absolute deviation (SCAD)- </a:t>
            </a:r>
            <a:r>
              <a:rPr lang="en-US" sz="2400">
                <a:solidFill>
                  <a:schemeClr val="dk1"/>
                </a:solidFill>
                <a:latin typeface="Times New Roman"/>
                <a:ea typeface="Times New Roman"/>
                <a:cs typeface="Times New Roman"/>
                <a:sym typeface="Times New Roman"/>
              </a:rPr>
              <a:t>preferred when one wants sparse models, i.e. the effect of some predictors are set to zero.</a:t>
            </a:r>
            <a:endParaRPr/>
          </a:p>
          <a:p>
            <a:pPr indent="-190500" lvl="0" marL="342900" marR="0" rtl="0" algn="l">
              <a:spcBef>
                <a:spcPts val="480"/>
              </a:spcBef>
              <a:spcAft>
                <a:spcPts val="0"/>
              </a:spcAft>
              <a:buClr>
                <a:schemeClr val="dk1"/>
              </a:buClr>
              <a:buSzPts val="2400"/>
              <a:buFont typeface="Times New Roman"/>
              <a:buNone/>
            </a:pPr>
            <a:r>
              <a:t/>
            </a:r>
            <a:endParaRPr i="1"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Random forest (RF) and gradient boosting (GBM)- </a:t>
            </a:r>
            <a:r>
              <a:rPr lang="en-US" sz="2400">
                <a:solidFill>
                  <a:schemeClr val="dk1"/>
                </a:solidFill>
                <a:latin typeface="Times New Roman"/>
                <a:ea typeface="Times New Roman"/>
                <a:cs typeface="Times New Roman"/>
                <a:sym typeface="Times New Roman"/>
              </a:rPr>
              <a:t>machine learning methods that typically perform well in prediction, so are preferred if predictive accuracy of chemical activities is the priority.</a:t>
            </a:r>
            <a:endParaRPr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Shape 1270"/>
          <p:cNvSpPr txBox="1"/>
          <p:nvPr>
            <p:ph type="title"/>
          </p:nvPr>
        </p:nvSpPr>
        <p:spPr>
          <a:xfrm>
            <a:off x="685800" y="152400"/>
            <a:ext cx="77724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Two deep cross validation</a:t>
            </a:r>
            <a:endParaRPr/>
          </a:p>
        </p:txBody>
      </p:sp>
      <p:pic>
        <p:nvPicPr>
          <p:cNvPr id="1271" name="Shape 1271"/>
          <p:cNvPicPr preferRelativeResize="0"/>
          <p:nvPr/>
        </p:nvPicPr>
        <p:blipFill rotWithShape="1">
          <a:blip r:embed="rId3">
            <a:alphaModFix/>
          </a:blip>
          <a:srcRect b="0" l="0" r="0" t="0"/>
          <a:stretch/>
        </p:blipFill>
        <p:spPr>
          <a:xfrm>
            <a:off x="997527" y="1676400"/>
            <a:ext cx="7148945" cy="43918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6" name="Shape 1276"/>
        <p:cNvGrpSpPr/>
        <p:nvPr/>
      </p:nvGrpSpPr>
      <p:grpSpPr>
        <a:xfrm>
          <a:off x="0" y="0"/>
          <a:ext cx="0" cy="0"/>
          <a:chOff x="0" y="0"/>
          <a:chExt cx="0" cy="0"/>
        </a:xfrm>
      </p:grpSpPr>
      <p:sp>
        <p:nvSpPr>
          <p:cNvPr id="1277" name="Shape 127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Times New Roman"/>
                <a:ea typeface="Times New Roman"/>
                <a:cs typeface="Times New Roman"/>
                <a:sym typeface="Times New Roman"/>
              </a:rPr>
              <a:t>Issues: two-deep cross-validation</a:t>
            </a:r>
            <a:endParaRPr>
              <a:latin typeface="Times New Roman"/>
              <a:ea typeface="Times New Roman"/>
              <a:cs typeface="Times New Roman"/>
              <a:sym typeface="Times New Roman"/>
            </a:endParaRPr>
          </a:p>
        </p:txBody>
      </p:sp>
      <p:sp>
        <p:nvSpPr>
          <p:cNvPr id="1278" name="Shape 1278"/>
          <p:cNvSpPr txBox="1"/>
          <p:nvPr>
            <p:ph idx="4294967295"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Cross validation is important to test actual predictive capability of the model.</a:t>
            </a:r>
            <a:endParaRPr>
              <a:latin typeface="Times New Roman"/>
              <a:ea typeface="Times New Roman"/>
              <a:cs typeface="Times New Roman"/>
              <a:sym typeface="Times New Roman"/>
            </a:endParaRPr>
          </a:p>
          <a:p>
            <a:pPr indent="-171450" lvl="0" marL="171450" marR="0" rtl="0" algn="l">
              <a:lnSpc>
                <a:spcPct val="90000"/>
              </a:lnSpc>
              <a:spcBef>
                <a:spcPts val="750"/>
              </a:spcBef>
              <a:spcAft>
                <a:spcPts val="0"/>
              </a:spcAft>
              <a:buClr>
                <a:schemeClr val="dk1"/>
              </a:buClr>
              <a:buSzPts val="2100"/>
              <a:buFont typeface="Times New Roman"/>
              <a:buChar char="•"/>
            </a:pPr>
            <a:r>
              <a:rPr i="0" lang="en-US" sz="2100" u="none" cap="none" strike="noStrike">
                <a:solidFill>
                  <a:schemeClr val="dk1"/>
                </a:solidFill>
                <a:latin typeface="Times New Roman"/>
                <a:ea typeface="Times New Roman"/>
                <a:cs typeface="Times New Roman"/>
                <a:sym typeface="Times New Roman"/>
              </a:rPr>
              <a:t>Care needs to be taken when combining dimension reduction with </a:t>
            </a:r>
            <a:r>
              <a:rPr i="1" lang="en-US" sz="2100" u="none" cap="none" strike="noStrike">
                <a:solidFill>
                  <a:schemeClr val="dk1"/>
                </a:solidFill>
                <a:latin typeface="Times New Roman"/>
                <a:ea typeface="Times New Roman"/>
                <a:cs typeface="Times New Roman"/>
                <a:sym typeface="Times New Roman"/>
              </a:rPr>
              <a:t>k</a:t>
            </a:r>
            <a:r>
              <a:rPr i="0" lang="en-US" sz="2100" u="none" cap="none" strike="noStrike">
                <a:solidFill>
                  <a:schemeClr val="dk1"/>
                </a:solidFill>
                <a:latin typeface="Times New Roman"/>
                <a:ea typeface="Times New Roman"/>
                <a:cs typeface="Times New Roman"/>
                <a:sym typeface="Times New Roman"/>
              </a:rPr>
              <a:t>-fold or leave-one-out cross validation.</a:t>
            </a:r>
            <a:endParaRPr>
              <a:latin typeface="Times New Roman"/>
              <a:ea typeface="Times New Roman"/>
              <a:cs typeface="Times New Roman"/>
              <a:sym typeface="Times New Roman"/>
            </a:endParaRPr>
          </a:p>
          <a:p>
            <a:pPr indent="-171450" lvl="0" marL="171450" marR="0" rtl="0" algn="l">
              <a:lnSpc>
                <a:spcPct val="90000"/>
              </a:lnSpc>
              <a:spcBef>
                <a:spcPts val="750"/>
              </a:spcBef>
              <a:spcAft>
                <a:spcPts val="0"/>
              </a:spcAft>
              <a:buClr>
                <a:schemeClr val="dk1"/>
              </a:buClr>
              <a:buSzPts val="2100"/>
              <a:buFont typeface="Arial"/>
              <a:buChar char="•"/>
            </a:pPr>
            <a:r>
              <a:rPr i="0" lang="en-US" sz="2100" u="none" cap="none" strike="noStrike">
                <a:solidFill>
                  <a:schemeClr val="dk1"/>
                </a:solidFill>
                <a:latin typeface="Times New Roman"/>
                <a:ea typeface="Times New Roman"/>
                <a:cs typeface="Times New Roman"/>
                <a:sym typeface="Times New Roman"/>
              </a:rPr>
              <a:t>Doing dimension reduction first and then performing cross-validation through training-test splits uses information from holdout compounds in the first step. It inflates the resulting </a:t>
            </a:r>
            <a:r>
              <a:rPr i="1" lang="en-US" sz="2100" u="none" cap="none" strike="noStrike">
                <a:solidFill>
                  <a:schemeClr val="dk1"/>
                </a:solidFill>
                <a:latin typeface="Times New Roman"/>
                <a:ea typeface="Times New Roman"/>
                <a:cs typeface="Times New Roman"/>
                <a:sym typeface="Times New Roman"/>
              </a:rPr>
              <a:t>q</a:t>
            </a:r>
            <a:r>
              <a:rPr baseline="30000" i="0" lang="en-US" sz="2100" u="none" cap="none" strike="noStrike">
                <a:solidFill>
                  <a:schemeClr val="dk1"/>
                </a:solidFill>
                <a:latin typeface="Times New Roman"/>
                <a:ea typeface="Times New Roman"/>
                <a:cs typeface="Times New Roman"/>
                <a:sym typeface="Times New Roman"/>
              </a:rPr>
              <a:t>2</a:t>
            </a:r>
            <a:r>
              <a:rPr i="0" lang="en-US" sz="2100" u="none" cap="none" strike="noStrike">
                <a:solidFill>
                  <a:schemeClr val="dk1"/>
                </a:solidFill>
                <a:latin typeface="Times New Roman"/>
                <a:ea typeface="Times New Roman"/>
                <a:cs typeface="Times New Roman"/>
                <a:sym typeface="Times New Roman"/>
              </a:rPr>
              <a:t> value (</a:t>
            </a:r>
            <a:r>
              <a:rPr b="1" i="0" lang="en-US" sz="2100" u="none" cap="none" strike="noStrike">
                <a:solidFill>
                  <a:schemeClr val="dk1"/>
                </a:solidFill>
                <a:latin typeface="Times New Roman"/>
                <a:ea typeface="Times New Roman"/>
                <a:cs typeface="Times New Roman"/>
                <a:sym typeface="Times New Roman"/>
              </a:rPr>
              <a:t>naïve CV</a:t>
            </a:r>
            <a:r>
              <a:rPr i="0" lang="en-US" sz="2100" u="none" cap="none" strike="noStrike">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171450" lvl="0" marL="171450" marR="0" rtl="0" algn="l">
              <a:lnSpc>
                <a:spcPct val="90000"/>
              </a:lnSpc>
              <a:spcBef>
                <a:spcPts val="750"/>
              </a:spcBef>
              <a:spcAft>
                <a:spcPts val="0"/>
              </a:spcAft>
              <a:buClr>
                <a:schemeClr val="dk1"/>
              </a:buClr>
              <a:buSzPts val="2100"/>
              <a:buFont typeface="Arial"/>
              <a:buChar char="•"/>
            </a:pPr>
            <a:r>
              <a:rPr i="0" lang="en-US" sz="2100" u="none" cap="none" strike="noStrike">
                <a:solidFill>
                  <a:schemeClr val="dk1"/>
                </a:solidFill>
                <a:latin typeface="Times New Roman"/>
                <a:ea typeface="Times New Roman"/>
                <a:cs typeface="Times New Roman"/>
                <a:sym typeface="Times New Roman"/>
              </a:rPr>
              <a:t>The right approach is to perform dimension reduction </a:t>
            </a:r>
            <a:r>
              <a:rPr i="1" lang="en-US" sz="2100" u="none" cap="none" strike="noStrike">
                <a:solidFill>
                  <a:schemeClr val="dk1"/>
                </a:solidFill>
                <a:latin typeface="Times New Roman"/>
                <a:ea typeface="Times New Roman"/>
                <a:cs typeface="Times New Roman"/>
                <a:sym typeface="Times New Roman"/>
              </a:rPr>
              <a:t>separately</a:t>
            </a:r>
            <a:r>
              <a:rPr i="0" lang="en-US" sz="2100" u="none" cap="none" strike="noStrike">
                <a:solidFill>
                  <a:schemeClr val="dk1"/>
                </a:solidFill>
                <a:latin typeface="Times New Roman"/>
                <a:ea typeface="Times New Roman"/>
                <a:cs typeface="Times New Roman"/>
                <a:sym typeface="Times New Roman"/>
              </a:rPr>
              <a:t> for each training-test split (</a:t>
            </a:r>
            <a:r>
              <a:rPr b="1" i="0" lang="en-US" sz="2100" u="none" cap="none" strike="noStrike">
                <a:solidFill>
                  <a:schemeClr val="dk1"/>
                </a:solidFill>
                <a:latin typeface="Times New Roman"/>
                <a:ea typeface="Times New Roman"/>
                <a:cs typeface="Times New Roman"/>
                <a:sym typeface="Times New Roman"/>
              </a:rPr>
              <a:t>Two-deep CV</a:t>
            </a:r>
            <a:r>
              <a:rPr i="0" lang="en-US" sz="2100" u="none" cap="none" strike="noStrike">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Shape 1284"/>
          <p:cNvSpPr txBox="1"/>
          <p:nvPr>
            <p:ph type="title"/>
          </p:nvPr>
        </p:nvSpPr>
        <p:spPr>
          <a:xfrm>
            <a:off x="685800" y="152400"/>
            <a:ext cx="77724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Beware of external validation!</a:t>
            </a:r>
            <a:endParaRPr/>
          </a:p>
        </p:txBody>
      </p:sp>
      <p:sp>
        <p:nvSpPr>
          <p:cNvPr id="1285" name="Shape 1285"/>
          <p:cNvSpPr txBox="1"/>
          <p:nvPr/>
        </p:nvSpPr>
        <p:spPr>
          <a:xfrm>
            <a:off x="491891" y="1143000"/>
            <a:ext cx="78867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Following the investigation of Golbraikh and Tropsha, 2002, external validation has been the norm in QSAR for the past few years.</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However external validation with random splits is too unstable for high-dimensional low-sample size datasets (Majumdar and Basak, 2018).</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Repeated external validation, i.e. repeat for many random splits then take average, is recommended in such cases.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0" name="Shape 1290"/>
        <p:cNvGrpSpPr/>
        <p:nvPr/>
      </p:nvGrpSpPr>
      <p:grpSpPr>
        <a:xfrm>
          <a:off x="0" y="0"/>
          <a:ext cx="0" cy="0"/>
          <a:chOff x="0" y="0"/>
          <a:chExt cx="0" cy="0"/>
        </a:xfrm>
      </p:grpSpPr>
      <p:sp>
        <p:nvSpPr>
          <p:cNvPr id="1291" name="Shape 1291"/>
          <p:cNvSpPr txBox="1"/>
          <p:nvPr>
            <p:ph type="title"/>
          </p:nvPr>
        </p:nvSpPr>
        <p:spPr>
          <a:xfrm>
            <a:off x="685800" y="152400"/>
            <a:ext cx="80982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t>Beware of external validation! - example</a:t>
            </a:r>
            <a:endParaRPr sz="3600"/>
          </a:p>
        </p:txBody>
      </p:sp>
      <p:sp>
        <p:nvSpPr>
          <p:cNvPr id="1292" name="Shape 1292"/>
          <p:cNvSpPr txBox="1"/>
          <p:nvPr/>
        </p:nvSpPr>
        <p:spPr>
          <a:xfrm>
            <a:off x="2679900" y="5006500"/>
            <a:ext cx="4659600" cy="10686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US" sz="2100">
                <a:solidFill>
                  <a:schemeClr val="dk1"/>
                </a:solidFill>
                <a:latin typeface="Times New Roman"/>
                <a:ea typeface="Times New Roman"/>
                <a:cs typeface="Times New Roman"/>
                <a:sym typeface="Times New Roman"/>
              </a:rPr>
              <a:t>Plot of </a:t>
            </a:r>
            <a:r>
              <a:rPr i="1" lang="en-US" sz="2100">
                <a:solidFill>
                  <a:schemeClr val="dk1"/>
                </a:solidFill>
                <a:latin typeface="Times New Roman"/>
                <a:ea typeface="Times New Roman"/>
                <a:cs typeface="Times New Roman"/>
                <a:sym typeface="Times New Roman"/>
              </a:rPr>
              <a:t>q</a:t>
            </a:r>
            <a:r>
              <a:rPr baseline="30000" i="1" lang="en-US" sz="2100">
                <a:solidFill>
                  <a:schemeClr val="dk1"/>
                </a:solidFill>
                <a:latin typeface="Times New Roman"/>
                <a:ea typeface="Times New Roman"/>
                <a:cs typeface="Times New Roman"/>
                <a:sym typeface="Times New Roman"/>
              </a:rPr>
              <a:t>2</a:t>
            </a:r>
            <a:r>
              <a:rPr lang="en-US" sz="2100">
                <a:solidFill>
                  <a:schemeClr val="dk1"/>
                </a:solidFill>
                <a:latin typeface="Times New Roman"/>
                <a:ea typeface="Times New Roman"/>
                <a:cs typeface="Times New Roman"/>
                <a:sym typeface="Times New Roman"/>
              </a:rPr>
              <a:t> values for all the 100 splits</a:t>
            </a:r>
            <a:endParaRPr>
              <a:latin typeface="Times New Roman"/>
              <a:ea typeface="Times New Roman"/>
              <a:cs typeface="Times New Roman"/>
              <a:sym typeface="Times New Roman"/>
            </a:endParaRPr>
          </a:p>
        </p:txBody>
      </p:sp>
      <p:pic>
        <p:nvPicPr>
          <p:cNvPr id="1293" name="Shape 1293"/>
          <p:cNvPicPr preferRelativeResize="0"/>
          <p:nvPr/>
        </p:nvPicPr>
        <p:blipFill>
          <a:blip r:embed="rId3">
            <a:alphaModFix/>
          </a:blip>
          <a:stretch>
            <a:fillRect/>
          </a:stretch>
        </p:blipFill>
        <p:spPr>
          <a:xfrm>
            <a:off x="285750" y="1219200"/>
            <a:ext cx="8572500" cy="381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8" name="Shape 1298"/>
        <p:cNvGrpSpPr/>
        <p:nvPr/>
      </p:nvGrpSpPr>
      <p:grpSpPr>
        <a:xfrm>
          <a:off x="0" y="0"/>
          <a:ext cx="0" cy="0"/>
          <a:chOff x="0" y="0"/>
          <a:chExt cx="0" cy="0"/>
        </a:xfrm>
      </p:grpSpPr>
      <p:sp>
        <p:nvSpPr>
          <p:cNvPr id="1299" name="Shape 1299"/>
          <p:cNvSpPr txBox="1"/>
          <p:nvPr>
            <p:ph type="title"/>
          </p:nvPr>
        </p:nvSpPr>
        <p:spPr>
          <a:xfrm>
            <a:off x="685800" y="152400"/>
            <a:ext cx="80982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t>Beware of external validation! - example</a:t>
            </a:r>
            <a:endParaRPr sz="3600"/>
          </a:p>
        </p:txBody>
      </p:sp>
      <p:sp>
        <p:nvSpPr>
          <p:cNvPr id="1300" name="Shape 1300"/>
          <p:cNvSpPr txBox="1"/>
          <p:nvPr/>
        </p:nvSpPr>
        <p:spPr>
          <a:xfrm>
            <a:off x="285750" y="5011175"/>
            <a:ext cx="8639100" cy="14871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US" sz="1800">
                <a:solidFill>
                  <a:schemeClr val="dk1"/>
                </a:solidFill>
                <a:latin typeface="Times New Roman"/>
                <a:ea typeface="Times New Roman"/>
                <a:cs typeface="Times New Roman"/>
                <a:sym typeface="Times New Roman"/>
              </a:rPr>
              <a:t>Some values are simply too low (red) or too high (green), so depending on the split we can easily over or underestimate the predictive capability of the model.</a:t>
            </a:r>
            <a:endParaRPr sz="1800">
              <a:solidFill>
                <a:schemeClr val="dk1"/>
              </a:solidFill>
              <a:latin typeface="Times New Roman"/>
              <a:ea typeface="Times New Roman"/>
              <a:cs typeface="Times New Roman"/>
              <a:sym typeface="Times New Roman"/>
            </a:endParaRPr>
          </a:p>
          <a:p>
            <a:pPr indent="0" lvl="0" marL="0" rtl="0">
              <a:lnSpc>
                <a:spcPct val="9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nSpc>
                <a:spcPct val="90000"/>
              </a:lnSpc>
              <a:spcBef>
                <a:spcPts val="0"/>
              </a:spcBef>
              <a:spcAft>
                <a:spcPts val="0"/>
              </a:spcAft>
              <a:buNone/>
            </a:pPr>
            <a:r>
              <a:rPr lang="en-US" sz="1800">
                <a:solidFill>
                  <a:schemeClr val="dk1"/>
                </a:solidFill>
                <a:latin typeface="Times New Roman"/>
                <a:ea typeface="Times New Roman"/>
                <a:cs typeface="Times New Roman"/>
                <a:sym typeface="Times New Roman"/>
              </a:rPr>
              <a:t>In comparison, the mean (black) is in the middle, and adding standard deviation error bars (black dotted) gives an estimate of uncertainty.</a:t>
            </a:r>
            <a:endParaRPr sz="1800">
              <a:solidFill>
                <a:schemeClr val="dk1"/>
              </a:solidFill>
              <a:latin typeface="Times New Roman"/>
              <a:ea typeface="Times New Roman"/>
              <a:cs typeface="Times New Roman"/>
              <a:sym typeface="Times New Roman"/>
            </a:endParaRPr>
          </a:p>
        </p:txBody>
      </p:sp>
      <p:pic>
        <p:nvPicPr>
          <p:cNvPr id="1301" name="Shape 1301"/>
          <p:cNvPicPr preferRelativeResize="0"/>
          <p:nvPr/>
        </p:nvPicPr>
        <p:blipFill>
          <a:blip r:embed="rId3">
            <a:alphaModFix/>
          </a:blip>
          <a:stretch>
            <a:fillRect/>
          </a:stretch>
        </p:blipFill>
        <p:spPr>
          <a:xfrm>
            <a:off x="285750" y="1219200"/>
            <a:ext cx="8572500"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grpSp>
        <p:nvGrpSpPr>
          <p:cNvPr id="1097" name="Shape 1097"/>
          <p:cNvGrpSpPr/>
          <p:nvPr/>
        </p:nvGrpSpPr>
        <p:grpSpPr>
          <a:xfrm>
            <a:off x="914400" y="1295400"/>
            <a:ext cx="6934200" cy="4419600"/>
            <a:chOff x="1053" y="1056"/>
            <a:chExt cx="3403" cy="2189"/>
          </a:xfrm>
        </p:grpSpPr>
        <p:sp>
          <p:nvSpPr>
            <p:cNvPr id="1098" name="Shape 1098"/>
            <p:cNvSpPr/>
            <p:nvPr/>
          </p:nvSpPr>
          <p:spPr>
            <a:xfrm flipH="1" rot="10800000">
              <a:off x="1440" y="1056"/>
              <a:ext cx="2880" cy="2189"/>
            </a:xfrm>
            <a:custGeom>
              <a:pathLst>
                <a:path extrusionOk="0" h="21600" w="21600">
                  <a:moveTo>
                    <a:pt x="0" y="0"/>
                  </a:moveTo>
                  <a:lnTo>
                    <a:pt x="6596" y="21600"/>
                  </a:lnTo>
                  <a:lnTo>
                    <a:pt x="15004" y="21600"/>
                  </a:lnTo>
                  <a:lnTo>
                    <a:pt x="21600" y="0"/>
                  </a:lnTo>
                  <a:lnTo>
                    <a:pt x="0" y="0"/>
                  </a:lnTo>
                  <a:close/>
                </a:path>
              </a:pathLst>
            </a:cu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099" name="Shape 1099"/>
            <p:cNvPicPr preferRelativeResize="0"/>
            <p:nvPr/>
          </p:nvPicPr>
          <p:blipFill rotWithShape="1">
            <a:blip r:embed="rId3">
              <a:alphaModFix/>
            </a:blip>
            <a:srcRect b="0" l="0" r="0" t="0"/>
            <a:stretch/>
          </p:blipFill>
          <p:spPr>
            <a:xfrm>
              <a:off x="1053" y="1106"/>
              <a:ext cx="3403" cy="2040"/>
            </a:xfrm>
            <a:prstGeom prst="rect">
              <a:avLst/>
            </a:prstGeom>
            <a:noFill/>
            <a:ln>
              <a:noFill/>
            </a:ln>
          </p:spPr>
        </p:pic>
      </p:grpSp>
      <p:sp>
        <p:nvSpPr>
          <p:cNvPr id="1100" name="Shape 1100"/>
          <p:cNvSpPr txBox="1"/>
          <p:nvPr/>
        </p:nvSpPr>
        <p:spPr>
          <a:xfrm>
            <a:off x="2667000" y="228600"/>
            <a:ext cx="44196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Hierarchical QSAR</a:t>
            </a:r>
            <a:endParaRPr/>
          </a:p>
        </p:txBody>
      </p:sp>
      <p:sp>
        <p:nvSpPr>
          <p:cNvPr id="1101" name="Shape 1101"/>
          <p:cNvSpPr txBox="1"/>
          <p:nvPr/>
        </p:nvSpPr>
        <p:spPr>
          <a:xfrm>
            <a:off x="228600" y="5791200"/>
            <a:ext cx="14414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Complexity</a:t>
            </a:r>
            <a:endParaRPr b="0" i="0" sz="2800" u="none" cap="none" strike="noStrike">
              <a:solidFill>
                <a:srgbClr val="000000"/>
              </a:solidFill>
              <a:latin typeface="Times New Roman"/>
              <a:ea typeface="Times New Roman"/>
              <a:cs typeface="Times New Roman"/>
              <a:sym typeface="Times New Roman"/>
            </a:endParaRPr>
          </a:p>
        </p:txBody>
      </p:sp>
      <p:sp>
        <p:nvSpPr>
          <p:cNvPr id="1102" name="Shape 1102"/>
          <p:cNvSpPr txBox="1"/>
          <p:nvPr/>
        </p:nvSpPr>
        <p:spPr>
          <a:xfrm>
            <a:off x="7924800" y="5715000"/>
            <a:ext cx="65434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Cost</a:t>
            </a:r>
            <a:endParaRPr b="0" i="0" sz="2800" u="none" cap="none" strike="noStrike">
              <a:solidFill>
                <a:srgbClr val="000000"/>
              </a:solidFill>
              <a:latin typeface="Times New Roman"/>
              <a:ea typeface="Times New Roman"/>
              <a:cs typeface="Times New Roman"/>
              <a:sym typeface="Times New Roman"/>
            </a:endParaRPr>
          </a:p>
        </p:txBody>
      </p:sp>
      <p:cxnSp>
        <p:nvCxnSpPr>
          <p:cNvPr id="1103" name="Shape 1103"/>
          <p:cNvCxnSpPr/>
          <p:nvPr/>
        </p:nvCxnSpPr>
        <p:spPr>
          <a:xfrm rot="10800000">
            <a:off x="838200" y="1524000"/>
            <a:ext cx="0" cy="4191000"/>
          </a:xfrm>
          <a:prstGeom prst="straightConnector1">
            <a:avLst/>
          </a:prstGeom>
          <a:noFill/>
          <a:ln cap="flat" cmpd="sng" w="15875">
            <a:solidFill>
              <a:schemeClr val="dk1"/>
            </a:solidFill>
            <a:prstDash val="solid"/>
            <a:round/>
            <a:headEnd len="med" w="med" type="none"/>
            <a:tailEnd len="med" w="med" type="triangle"/>
          </a:ln>
        </p:spPr>
      </p:cxnSp>
      <p:cxnSp>
        <p:nvCxnSpPr>
          <p:cNvPr id="1104" name="Shape 1104"/>
          <p:cNvCxnSpPr/>
          <p:nvPr/>
        </p:nvCxnSpPr>
        <p:spPr>
          <a:xfrm rot="10800000">
            <a:off x="8305800" y="1447800"/>
            <a:ext cx="0" cy="4191000"/>
          </a:xfrm>
          <a:prstGeom prst="straightConnector1">
            <a:avLst/>
          </a:prstGeom>
          <a:noFill/>
          <a:ln cap="flat" cmpd="sng" w="15875">
            <a:solidFill>
              <a:schemeClr val="dk1"/>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6" name="Shape 1306"/>
        <p:cNvGrpSpPr/>
        <p:nvPr/>
      </p:nvGrpSpPr>
      <p:grpSpPr>
        <a:xfrm>
          <a:off x="0" y="0"/>
          <a:ext cx="0" cy="0"/>
          <a:chOff x="0" y="0"/>
          <a:chExt cx="0" cy="0"/>
        </a:xfrm>
      </p:grpSpPr>
      <p:sp>
        <p:nvSpPr>
          <p:cNvPr id="1307" name="Shape 1307"/>
          <p:cNvSpPr txBox="1"/>
          <p:nvPr>
            <p:ph type="title"/>
          </p:nvPr>
        </p:nvSpPr>
        <p:spPr>
          <a:xfrm>
            <a:off x="685800" y="152400"/>
            <a:ext cx="80982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t>Beware of external validation! - example</a:t>
            </a:r>
            <a:endParaRPr sz="3600"/>
          </a:p>
        </p:txBody>
      </p:sp>
      <p:sp>
        <p:nvSpPr>
          <p:cNvPr id="1308" name="Shape 1308"/>
          <p:cNvSpPr txBox="1"/>
          <p:nvPr/>
        </p:nvSpPr>
        <p:spPr>
          <a:xfrm>
            <a:off x="252450" y="5093100"/>
            <a:ext cx="8639100" cy="14871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b="1" lang="en-US" sz="2400">
                <a:solidFill>
                  <a:schemeClr val="dk1"/>
                </a:solidFill>
                <a:latin typeface="Times New Roman"/>
                <a:ea typeface="Times New Roman"/>
                <a:cs typeface="Times New Roman"/>
                <a:sym typeface="Times New Roman"/>
              </a:rPr>
              <a:t>Moral of the story:</a:t>
            </a:r>
            <a:r>
              <a:rPr lang="en-US" sz="2400">
                <a:solidFill>
                  <a:schemeClr val="dk1"/>
                </a:solidFill>
                <a:latin typeface="Times New Roman"/>
                <a:ea typeface="Times New Roman"/>
                <a:cs typeface="Times New Roman"/>
                <a:sym typeface="Times New Roman"/>
              </a:rPr>
              <a:t> </a:t>
            </a:r>
            <a:r>
              <a:rPr lang="en-US" sz="2400">
                <a:solidFill>
                  <a:srgbClr val="0000FF"/>
                </a:solidFill>
                <a:latin typeface="Times New Roman"/>
                <a:ea typeface="Times New Roman"/>
                <a:cs typeface="Times New Roman"/>
                <a:sym typeface="Times New Roman"/>
              </a:rPr>
              <a:t>It makes much more sense to use an average </a:t>
            </a:r>
            <a:r>
              <a:rPr i="1" lang="en-US" sz="2400">
                <a:solidFill>
                  <a:srgbClr val="0000FF"/>
                </a:solidFill>
                <a:latin typeface="Times New Roman"/>
                <a:ea typeface="Times New Roman"/>
                <a:cs typeface="Times New Roman"/>
                <a:sym typeface="Times New Roman"/>
              </a:rPr>
              <a:t>q</a:t>
            </a:r>
            <a:r>
              <a:rPr baseline="30000" i="1" lang="en-US" sz="2400">
                <a:solidFill>
                  <a:srgbClr val="0000FF"/>
                </a:solidFill>
                <a:latin typeface="Times New Roman"/>
                <a:ea typeface="Times New Roman"/>
                <a:cs typeface="Times New Roman"/>
                <a:sym typeface="Times New Roman"/>
              </a:rPr>
              <a:t>2</a:t>
            </a:r>
            <a:r>
              <a:rPr lang="en-US" sz="2400">
                <a:solidFill>
                  <a:srgbClr val="0000FF"/>
                </a:solidFill>
                <a:latin typeface="Times New Roman"/>
                <a:ea typeface="Times New Roman"/>
                <a:cs typeface="Times New Roman"/>
                <a:sym typeface="Times New Roman"/>
              </a:rPr>
              <a:t> over multiple splits and report standard deviation, instead of splitting the data randomly and calculating </a:t>
            </a:r>
            <a:r>
              <a:rPr i="1" lang="en-US" sz="2400">
                <a:solidFill>
                  <a:srgbClr val="0000FF"/>
                </a:solidFill>
                <a:latin typeface="Times New Roman"/>
                <a:ea typeface="Times New Roman"/>
                <a:cs typeface="Times New Roman"/>
                <a:sym typeface="Times New Roman"/>
              </a:rPr>
              <a:t>q</a:t>
            </a:r>
            <a:r>
              <a:rPr baseline="30000" i="1" lang="en-US" sz="2400">
                <a:solidFill>
                  <a:srgbClr val="0000FF"/>
                </a:solidFill>
                <a:latin typeface="Times New Roman"/>
                <a:ea typeface="Times New Roman"/>
                <a:cs typeface="Times New Roman"/>
                <a:sym typeface="Times New Roman"/>
              </a:rPr>
              <a:t>2</a:t>
            </a:r>
            <a:r>
              <a:rPr lang="en-US" sz="2400">
                <a:solidFill>
                  <a:srgbClr val="0000FF"/>
                </a:solidFill>
                <a:latin typeface="Times New Roman"/>
                <a:ea typeface="Times New Roman"/>
                <a:cs typeface="Times New Roman"/>
                <a:sym typeface="Times New Roman"/>
              </a:rPr>
              <a:t>.</a:t>
            </a:r>
            <a:endParaRPr sz="2400">
              <a:solidFill>
                <a:srgbClr val="0000FF"/>
              </a:solidFill>
              <a:latin typeface="Times New Roman"/>
              <a:ea typeface="Times New Roman"/>
              <a:cs typeface="Times New Roman"/>
              <a:sym typeface="Times New Roman"/>
            </a:endParaRPr>
          </a:p>
        </p:txBody>
      </p:sp>
      <p:pic>
        <p:nvPicPr>
          <p:cNvPr id="1309" name="Shape 1309"/>
          <p:cNvPicPr preferRelativeResize="0"/>
          <p:nvPr/>
        </p:nvPicPr>
        <p:blipFill>
          <a:blip r:embed="rId3">
            <a:alphaModFix/>
          </a:blip>
          <a:stretch>
            <a:fillRect/>
          </a:stretch>
        </p:blipFill>
        <p:spPr>
          <a:xfrm>
            <a:off x="285750" y="1219200"/>
            <a:ext cx="8572500" cy="381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3" name="Shape 1313"/>
        <p:cNvGrpSpPr/>
        <p:nvPr/>
      </p:nvGrpSpPr>
      <p:grpSpPr>
        <a:xfrm>
          <a:off x="0" y="0"/>
          <a:ext cx="0" cy="0"/>
          <a:chOff x="0" y="0"/>
          <a:chExt cx="0" cy="0"/>
        </a:xfrm>
      </p:grpSpPr>
      <p:sp>
        <p:nvSpPr>
          <p:cNvPr id="1314" name="Shape 1314"/>
          <p:cNvSpPr txBox="1"/>
          <p:nvPr>
            <p:ph type="title"/>
          </p:nvPr>
        </p:nvSpPr>
        <p:spPr>
          <a:xfrm>
            <a:off x="685799" y="-76200"/>
            <a:ext cx="7772400" cy="1981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2"/>
                </a:solidFill>
                <a:latin typeface="Times New Roman"/>
                <a:ea typeface="Times New Roman"/>
                <a:cs typeface="Times New Roman"/>
                <a:sym typeface="Times New Roman"/>
              </a:rPr>
              <a:t>Repeated external validat</a:t>
            </a:r>
            <a:r>
              <a:rPr lang="en-US" sz="3600"/>
              <a:t>ion r</a:t>
            </a:r>
            <a:r>
              <a:rPr b="0" i="0" lang="en-US" sz="3600" u="none" cap="none" strike="noStrike">
                <a:solidFill>
                  <a:schemeClr val="dk2"/>
                </a:solidFill>
                <a:latin typeface="Times New Roman"/>
                <a:ea typeface="Times New Roman"/>
                <a:cs typeface="Times New Roman"/>
                <a:sym typeface="Times New Roman"/>
              </a:rPr>
              <a:t>esults of UMN &amp; Cluj Descriptor mutagenicity QSARs</a:t>
            </a:r>
            <a:endParaRPr sz="3600"/>
          </a:p>
        </p:txBody>
      </p:sp>
      <p:graphicFrame>
        <p:nvGraphicFramePr>
          <p:cNvPr id="1315" name="Shape 1315"/>
          <p:cNvGraphicFramePr/>
          <p:nvPr/>
        </p:nvGraphicFramePr>
        <p:xfrm>
          <a:off x="2212656" y="1768856"/>
          <a:ext cx="3000000" cy="3000000"/>
        </p:xfrm>
        <a:graphic>
          <a:graphicData uri="http://schemas.openxmlformats.org/drawingml/2006/table">
            <a:tbl>
              <a:tblPr>
                <a:noFill/>
                <a:tableStyleId>{12A9DE2C-8F1C-4238-B79B-35085134D0AA}</a:tableStyleId>
              </a:tblPr>
              <a:tblGrid>
                <a:gridCol w="1419800"/>
                <a:gridCol w="1420400"/>
                <a:gridCol w="1420400"/>
                <a:gridCol w="1420400"/>
              </a:tblGrid>
              <a:tr h="177800">
                <a:tc rowSpan="2">
                  <a:txBody>
                    <a:bodyPr>
                      <a:noAutofit/>
                    </a:bodyPr>
                    <a:lstStyle/>
                    <a:p>
                      <a:pPr indent="0" lvl="0" marL="0" marR="0" rtl="0" algn="l">
                        <a:lnSpc>
                          <a:spcPct val="107000"/>
                        </a:lnSpc>
                        <a:spcBef>
                          <a:spcPts val="0"/>
                        </a:spcBef>
                        <a:spcAft>
                          <a:spcPts val="0"/>
                        </a:spcAft>
                        <a:buNone/>
                      </a:pPr>
                      <a:r>
                        <a:rPr b="1" lang="en-US" sz="1400" u="none" cap="none" strike="noStrike"/>
                        <a:t>Method</a:t>
                      </a:r>
                      <a:endParaRPr b="1" sz="1400" u="none" cap="none" strike="noStrike">
                        <a:latin typeface="Calibri"/>
                        <a:ea typeface="Calibri"/>
                        <a:cs typeface="Calibri"/>
                        <a:sym typeface="Calibri"/>
                      </a:endParaRPr>
                    </a:p>
                  </a:txBody>
                  <a:tcPr marT="0" marB="0" marR="68575" marL="68575"/>
                </a:tc>
                <a:tc gridSpan="3">
                  <a:txBody>
                    <a:bodyPr>
                      <a:noAutofit/>
                    </a:bodyPr>
                    <a:lstStyle/>
                    <a:p>
                      <a:pPr indent="0" lvl="0" marL="0" marR="0" rtl="0" algn="l">
                        <a:lnSpc>
                          <a:spcPct val="107000"/>
                        </a:lnSpc>
                        <a:spcBef>
                          <a:spcPts val="0"/>
                        </a:spcBef>
                        <a:spcAft>
                          <a:spcPts val="0"/>
                        </a:spcAft>
                        <a:buNone/>
                      </a:pPr>
                      <a:r>
                        <a:rPr b="1" lang="en-US" sz="1400" u="none" cap="none" strike="noStrike"/>
                        <a:t>Descriptor set used (</a:t>
                      </a:r>
                      <a:r>
                        <a:rPr b="1" lang="en-US">
                          <a:solidFill>
                            <a:srgbClr val="FF0000"/>
                          </a:solidFill>
                        </a:rPr>
                        <a:t>Area Under Curve</a:t>
                      </a:r>
                      <a:r>
                        <a:rPr b="1" lang="en-US" sz="1400" u="none" cap="none" strike="noStrike">
                          <a:solidFill>
                            <a:srgbClr val="FF0000"/>
                          </a:solidFill>
                        </a:rPr>
                        <a:t>)</a:t>
                      </a:r>
                      <a:endParaRPr b="1" sz="1400" u="none" cap="none" strike="noStrike">
                        <a:solidFill>
                          <a:srgbClr val="FF0000"/>
                        </a:solidFill>
                        <a:latin typeface="Calibri"/>
                        <a:ea typeface="Calibri"/>
                        <a:cs typeface="Calibri"/>
                        <a:sym typeface="Calibri"/>
                      </a:endParaRPr>
                    </a:p>
                  </a:txBody>
                  <a:tcPr marT="0" marB="0" marR="68575" marL="68575"/>
                </a:tc>
                <a:tc hMerge="1"/>
                <a:tc hMerge="1"/>
              </a:tr>
              <a:tr h="177800">
                <a:tc vMerge="1"/>
                <a:tc>
                  <a:txBody>
                    <a:bodyPr>
                      <a:noAutofit/>
                    </a:bodyPr>
                    <a:lstStyle/>
                    <a:p>
                      <a:pPr indent="0" lvl="0" marL="0" marR="0" rtl="0" algn="l">
                        <a:lnSpc>
                          <a:spcPct val="107000"/>
                        </a:lnSpc>
                        <a:spcBef>
                          <a:spcPts val="0"/>
                        </a:spcBef>
                        <a:spcAft>
                          <a:spcPts val="0"/>
                        </a:spcAft>
                        <a:buNone/>
                      </a:pPr>
                      <a:r>
                        <a:rPr b="1" lang="en-US" sz="1400" u="none" cap="none" strike="noStrike"/>
                        <a:t>Combined</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en-US" sz="1400" u="none" cap="none" strike="noStrike"/>
                        <a:t>Basak lab</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en-US" sz="1400" u="none" cap="none" strike="noStrike"/>
                        <a:t>Diudea lab</a:t>
                      </a:r>
                      <a:endParaRPr b="1"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PCR</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0.59 (0.055)</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0.78 (0.038)</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0.58 (0.057)</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PLS</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0.86 (0.035)</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0.85 (0.033)</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0.79 (0.038)</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Lasso</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0.72 (0.048)</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0.75 (0.045)</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0.63 (0.06)</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SCAD</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0.57 (0.061)</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0.58 (0.059)</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0.62 (0.063)</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RF</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0.81 (0.036)</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0.80 (0.042)</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0.79 (0.040)</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GBM</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0.80 (0.04)</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0.82 (0.04)</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0.75 (0.042)</a:t>
                      </a:r>
                      <a:endParaRPr sz="1400" u="none" cap="none" strike="noStrike">
                        <a:latin typeface="Calibri"/>
                        <a:ea typeface="Calibri"/>
                        <a:cs typeface="Calibri"/>
                        <a:sym typeface="Calibri"/>
                      </a:endParaRPr>
                    </a:p>
                  </a:txBody>
                  <a:tcPr marT="0" marB="0" marR="68575" marL="68575"/>
                </a:tc>
              </a:tr>
            </a:tbl>
          </a:graphicData>
        </a:graphic>
      </p:graphicFrame>
      <p:graphicFrame>
        <p:nvGraphicFramePr>
          <p:cNvPr id="1316" name="Shape 1316"/>
          <p:cNvGraphicFramePr/>
          <p:nvPr/>
        </p:nvGraphicFramePr>
        <p:xfrm>
          <a:off x="2212655" y="4161029"/>
          <a:ext cx="3000000" cy="3000000"/>
        </p:xfrm>
        <a:graphic>
          <a:graphicData uri="http://schemas.openxmlformats.org/drawingml/2006/table">
            <a:tbl>
              <a:tblPr>
                <a:noFill/>
                <a:tableStyleId>{12A9DE2C-8F1C-4238-B79B-35085134D0AA}</a:tableStyleId>
              </a:tblPr>
              <a:tblGrid>
                <a:gridCol w="1484000"/>
                <a:gridCol w="1484625"/>
                <a:gridCol w="1227775"/>
                <a:gridCol w="1484625"/>
              </a:tblGrid>
              <a:tr h="177800">
                <a:tc rowSpan="2">
                  <a:txBody>
                    <a:bodyPr>
                      <a:noAutofit/>
                    </a:bodyPr>
                    <a:lstStyle/>
                    <a:p>
                      <a:pPr indent="0" lvl="0" marL="0" marR="0" rtl="0" algn="l">
                        <a:lnSpc>
                          <a:spcPct val="107000"/>
                        </a:lnSpc>
                        <a:spcBef>
                          <a:spcPts val="0"/>
                        </a:spcBef>
                        <a:spcAft>
                          <a:spcPts val="0"/>
                        </a:spcAft>
                        <a:buNone/>
                      </a:pPr>
                      <a:r>
                        <a:rPr b="1" lang="en-US" sz="1400" u="none" cap="none" strike="noStrike"/>
                        <a:t>Method</a:t>
                      </a:r>
                      <a:endParaRPr b="1" sz="1400" u="none" cap="none" strike="noStrike">
                        <a:latin typeface="Calibri"/>
                        <a:ea typeface="Calibri"/>
                        <a:cs typeface="Calibri"/>
                        <a:sym typeface="Calibri"/>
                      </a:endParaRPr>
                    </a:p>
                  </a:txBody>
                  <a:tcPr marT="0" marB="0" marR="68575" marL="68575"/>
                </a:tc>
                <a:tc gridSpan="3">
                  <a:txBody>
                    <a:bodyPr>
                      <a:noAutofit/>
                    </a:bodyPr>
                    <a:lstStyle/>
                    <a:p>
                      <a:pPr indent="0" lvl="0" marL="0" marR="0" rtl="0" algn="l">
                        <a:lnSpc>
                          <a:spcPct val="107000"/>
                        </a:lnSpc>
                        <a:spcBef>
                          <a:spcPts val="0"/>
                        </a:spcBef>
                        <a:spcAft>
                          <a:spcPts val="0"/>
                        </a:spcAft>
                        <a:buNone/>
                      </a:pPr>
                      <a:r>
                        <a:rPr b="1" lang="en-US" sz="1400" u="none" cap="none" strike="noStrike"/>
                        <a:t>Descriptor set used </a:t>
                      </a:r>
                      <a:r>
                        <a:rPr b="1" lang="en-US" sz="1400" u="none" cap="none" strike="noStrike">
                          <a:solidFill>
                            <a:srgbClr val="FF0000"/>
                          </a:solidFill>
                        </a:rPr>
                        <a:t>(</a:t>
                      </a:r>
                      <a:r>
                        <a:rPr b="1" lang="en-US">
                          <a:solidFill>
                            <a:srgbClr val="FF0000"/>
                          </a:solidFill>
                        </a:rPr>
                        <a:t>squared prediction error</a:t>
                      </a:r>
                      <a:r>
                        <a:rPr b="1" lang="en-US" sz="1400" u="none" cap="none" strike="noStrike">
                          <a:solidFill>
                            <a:srgbClr val="FF0000"/>
                          </a:solidFill>
                        </a:rPr>
                        <a:t>)</a:t>
                      </a:r>
                      <a:endParaRPr b="1" sz="1400" u="none" cap="none" strike="noStrike">
                        <a:solidFill>
                          <a:srgbClr val="FF0000"/>
                        </a:solidFill>
                        <a:latin typeface="Calibri"/>
                        <a:ea typeface="Calibri"/>
                        <a:cs typeface="Calibri"/>
                        <a:sym typeface="Calibri"/>
                      </a:endParaRPr>
                    </a:p>
                  </a:txBody>
                  <a:tcPr marT="0" marB="0" marR="68575" marL="68575"/>
                </a:tc>
                <a:tc hMerge="1"/>
                <a:tc hMerge="1"/>
              </a:tr>
              <a:tr h="177800">
                <a:tc vMerge="1"/>
                <a:tc>
                  <a:txBody>
                    <a:bodyPr>
                      <a:noAutofit/>
                    </a:bodyPr>
                    <a:lstStyle/>
                    <a:p>
                      <a:pPr indent="0" lvl="0" marL="0" marR="0" rtl="0" algn="l">
                        <a:lnSpc>
                          <a:spcPct val="107000"/>
                        </a:lnSpc>
                        <a:spcBef>
                          <a:spcPts val="0"/>
                        </a:spcBef>
                        <a:spcAft>
                          <a:spcPts val="0"/>
                        </a:spcAft>
                        <a:buNone/>
                      </a:pPr>
                      <a:r>
                        <a:rPr b="1" lang="en-US" sz="1400" u="none" cap="none" strike="noStrike"/>
                        <a:t>Combined</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en-US" sz="1400" u="none" cap="none" strike="noStrike"/>
                        <a:t>Basak lab</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en-US" sz="1400" u="none" cap="none" strike="noStrike"/>
                        <a:t>Diudea lab</a:t>
                      </a:r>
                      <a:endParaRPr b="1"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PCR</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29.11 (13.79)</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57.08 (93.829)</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76.02 (24.72)</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PLS</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18.86 (6.03)</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19.86 (7.464)</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75.70 (24.689)</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Lasso</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26.85 (9.049)</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28.72 (8.825)</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72.75 (17.998)</a:t>
                      </a:r>
                      <a:endParaRPr sz="1400" u="none" cap="none" strike="noStrike">
                        <a:latin typeface="Calibri"/>
                        <a:ea typeface="Calibri"/>
                        <a:cs typeface="Calibri"/>
                        <a:sym typeface="Calibri"/>
                      </a:endParaRPr>
                    </a:p>
                  </a:txBody>
                  <a:tcPr marT="0" marB="0" marR="68575" marL="68575"/>
                </a:tc>
              </a:tr>
              <a:tr h="240150">
                <a:tc>
                  <a:txBody>
                    <a:bodyPr>
                      <a:noAutofit/>
                    </a:bodyPr>
                    <a:lstStyle/>
                    <a:p>
                      <a:pPr indent="0" lvl="0" marL="0" marR="0" rtl="0" algn="l">
                        <a:lnSpc>
                          <a:spcPct val="107000"/>
                        </a:lnSpc>
                        <a:spcBef>
                          <a:spcPts val="0"/>
                        </a:spcBef>
                        <a:spcAft>
                          <a:spcPts val="0"/>
                        </a:spcAft>
                        <a:buNone/>
                      </a:pPr>
                      <a:r>
                        <a:rPr b="1" lang="en-US" sz="1400" u="none" cap="none" strike="noStrike"/>
                        <a:t>SCAD</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25.81 (8.962)</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31.77 (21.442)</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74.94 (18.322)</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RF</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17.25 (6.498)</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18.98 (6.587)</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84.59 (21.735)</a:t>
                      </a:r>
                      <a:endParaRPr sz="1400" u="none" cap="none" strike="noStrike">
                        <a:latin typeface="Calibri"/>
                        <a:ea typeface="Calibri"/>
                        <a:cs typeface="Calibri"/>
                        <a:sym typeface="Calibri"/>
                      </a:endParaRPr>
                    </a:p>
                  </a:txBody>
                  <a:tcPr marT="0" marB="0" marR="68575" marL="68575"/>
                </a:tc>
              </a:tr>
              <a:tr h="177800">
                <a:tc>
                  <a:txBody>
                    <a:bodyPr>
                      <a:noAutofit/>
                    </a:bodyPr>
                    <a:lstStyle/>
                    <a:p>
                      <a:pPr indent="0" lvl="0" marL="0" marR="0" rtl="0" algn="l">
                        <a:lnSpc>
                          <a:spcPct val="107000"/>
                        </a:lnSpc>
                        <a:spcBef>
                          <a:spcPts val="0"/>
                        </a:spcBef>
                        <a:spcAft>
                          <a:spcPts val="0"/>
                        </a:spcAft>
                        <a:buNone/>
                      </a:pPr>
                      <a:r>
                        <a:rPr b="1" lang="en-US" sz="1400" u="none" cap="none" strike="noStrike"/>
                        <a:t>GBM</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14.79 (5.836)</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solidFill>
                            <a:srgbClr val="FF0000"/>
                          </a:solidFill>
                        </a:rPr>
                        <a:t>18.03 (6.296)</a:t>
                      </a:r>
                      <a:endParaRPr sz="1400" u="none" cap="none" strike="noStrike">
                        <a:solidFill>
                          <a:srgbClr val="FF0000"/>
                        </a:solidFill>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en-US" sz="1400" u="none" cap="none" strike="noStrike"/>
                        <a:t>74.78 (17.426)</a:t>
                      </a:r>
                      <a:endParaRPr sz="1400" u="none" cap="none" strike="noStrike">
                        <a:latin typeface="Calibri"/>
                        <a:ea typeface="Calibri"/>
                        <a:cs typeface="Calibri"/>
                        <a:sym typeface="Calibri"/>
                      </a:endParaRPr>
                    </a:p>
                  </a:txBody>
                  <a:tcPr marT="0" marB="0" marR="68575" marL="68575"/>
                </a:tc>
              </a:tr>
            </a:tbl>
          </a:graphicData>
        </a:graphic>
      </p:graphicFrame>
      <p:sp>
        <p:nvSpPr>
          <p:cNvPr id="1317" name="Shape 1317"/>
          <p:cNvSpPr/>
          <p:nvPr/>
        </p:nvSpPr>
        <p:spPr>
          <a:xfrm>
            <a:off x="776675" y="2556150"/>
            <a:ext cx="1312500" cy="374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508 diverse</a:t>
            </a:r>
            <a:endParaRPr sz="1600">
              <a:solidFill>
                <a:schemeClr val="dk1"/>
              </a:solidFill>
              <a:latin typeface="Calibri"/>
              <a:ea typeface="Calibri"/>
              <a:cs typeface="Calibri"/>
              <a:sym typeface="Calibri"/>
            </a:endParaRPr>
          </a:p>
        </p:txBody>
      </p:sp>
      <p:sp>
        <p:nvSpPr>
          <p:cNvPr id="1318" name="Shape 1318"/>
          <p:cNvSpPr/>
          <p:nvPr/>
        </p:nvSpPr>
        <p:spPr>
          <a:xfrm>
            <a:off x="776666" y="4971663"/>
            <a:ext cx="1255500" cy="374100"/>
          </a:xfrm>
          <a:prstGeom prst="rect">
            <a:avLst/>
          </a:prstGeom>
          <a:noFill/>
          <a:ln>
            <a:noFill/>
          </a:ln>
        </p:spPr>
        <p:txBody>
          <a:bodyPr anchorCtr="0" anchor="t" bIns="45700" lIns="91425" spcFirstLastPara="1" rIns="91425" wrap="square" tIns="45700">
            <a:noAutofit/>
          </a:bodyPr>
          <a:lstStyle/>
          <a:p>
            <a:pPr indent="0" lvl="0" marL="0" rtl="0" algn="ctr">
              <a:lnSpc>
                <a:spcPct val="107000"/>
              </a:lnSpc>
              <a:spcBef>
                <a:spcPts val="0"/>
              </a:spcBef>
              <a:spcAft>
                <a:spcPts val="0"/>
              </a:spcAft>
              <a:buClr>
                <a:schemeClr val="dk1"/>
              </a:buClr>
              <a:buFont typeface="Arial"/>
              <a:buNone/>
            </a:pPr>
            <a:r>
              <a:rPr lang="en-US" sz="1800">
                <a:solidFill>
                  <a:schemeClr val="dk1"/>
                </a:solidFill>
                <a:latin typeface="Times New Roman"/>
                <a:ea typeface="Times New Roman"/>
                <a:cs typeface="Times New Roman"/>
                <a:sym typeface="Times New Roman"/>
              </a:rPr>
              <a:t>95 amine</a:t>
            </a:r>
            <a:endParaRPr sz="1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Shape 13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325" name="Shape 1325"/>
          <p:cNvSpPr txBox="1"/>
          <p:nvPr>
            <p:ph idx="4294967295" type="body"/>
          </p:nvPr>
        </p:nvSpPr>
        <p:spPr>
          <a:xfrm>
            <a:off x="628650" y="1380957"/>
            <a:ext cx="7886700" cy="4631400"/>
          </a:xfrm>
          <a:prstGeom prst="rect">
            <a:avLst/>
          </a:prstGeom>
          <a:noFill/>
          <a:ln>
            <a:noFill/>
          </a:ln>
        </p:spPr>
        <p:txBody>
          <a:bodyPr anchorCtr="0" anchor="t" bIns="45700" lIns="91425" spcFirstLastPara="1" rIns="91425" wrap="square" tIns="45700">
            <a:noAutofit/>
          </a:bodyPr>
          <a:lstStyle/>
          <a:p>
            <a:pPr indent="-174625" lvl="0" marL="171450" marR="0" rtl="0" algn="l">
              <a:lnSpc>
                <a:spcPct val="90000"/>
              </a:lnSpc>
              <a:spcBef>
                <a:spcPts val="0"/>
              </a:spcBef>
              <a:spcAft>
                <a:spcPts val="0"/>
              </a:spcAft>
              <a:buClr>
                <a:schemeClr val="dk1"/>
              </a:buClr>
              <a:buSzPts val="1400"/>
              <a:buFont typeface="Arial"/>
              <a:buChar char="•"/>
            </a:pPr>
            <a:r>
              <a:rPr i="0" lang="en-US" sz="1400" u="none" cap="none" strike="noStrike">
                <a:solidFill>
                  <a:schemeClr val="dk1"/>
                </a:solidFill>
                <a:latin typeface="Times New Roman"/>
                <a:ea typeface="Times New Roman"/>
                <a:cs typeface="Times New Roman"/>
                <a:sym typeface="Times New Roman"/>
              </a:rPr>
              <a:t>Adapting Interrelated Two-Way Clustering Method for Quantitative Structure-Activity Relationship (QSAR) Modeling of Mutagenicity/Non-Mutagenicity of a Diverse Set of Chemicals. Majumdar, S., Basak, S. C. and Grunwald, G. D. </a:t>
            </a:r>
            <a:r>
              <a:rPr i="1" lang="en-US" sz="1400" u="none" cap="none" strike="noStrike">
                <a:solidFill>
                  <a:schemeClr val="dk1"/>
                </a:solidFill>
                <a:latin typeface="Times New Roman"/>
                <a:ea typeface="Times New Roman"/>
                <a:cs typeface="Times New Roman"/>
                <a:sym typeface="Times New Roman"/>
              </a:rPr>
              <a:t>Curr. Comput. Aided Drug Des., </a:t>
            </a:r>
            <a:r>
              <a:rPr b="1" i="0" lang="en-US" sz="1400" u="none" cap="none" strike="noStrike">
                <a:solidFill>
                  <a:schemeClr val="dk1"/>
                </a:solidFill>
                <a:latin typeface="Times New Roman"/>
                <a:ea typeface="Times New Roman"/>
                <a:cs typeface="Times New Roman"/>
                <a:sym typeface="Times New Roman"/>
              </a:rPr>
              <a:t>2013</a:t>
            </a:r>
            <a:r>
              <a:rPr i="1" lang="en-US" sz="1400" u="none" cap="none" strike="noStrike">
                <a:solidFill>
                  <a:schemeClr val="dk1"/>
                </a:solidFill>
                <a:latin typeface="Times New Roman"/>
                <a:ea typeface="Times New Roman"/>
                <a:cs typeface="Times New Roman"/>
                <a:sym typeface="Times New Roman"/>
              </a:rPr>
              <a:t>, </a:t>
            </a:r>
            <a:r>
              <a:rPr i="0" lang="en-US" sz="1400" u="none" cap="none" strike="noStrike">
                <a:solidFill>
                  <a:schemeClr val="dk1"/>
                </a:solidFill>
                <a:latin typeface="Times New Roman"/>
                <a:ea typeface="Times New Roman"/>
                <a:cs typeface="Times New Roman"/>
                <a:sym typeface="Times New Roman"/>
              </a:rPr>
              <a:t>9, 463-471.</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Arial"/>
              <a:buChar char="•"/>
            </a:pPr>
            <a:r>
              <a:rPr i="0" lang="en-US" sz="1400" u="none" cap="none" strike="noStrike">
                <a:solidFill>
                  <a:schemeClr val="dk1"/>
                </a:solidFill>
                <a:latin typeface="Times New Roman"/>
                <a:ea typeface="Times New Roman"/>
                <a:cs typeface="Times New Roman"/>
                <a:sym typeface="Times New Roman"/>
              </a:rPr>
              <a:t>Prediction of Mutagenicity of Chemicals from Their Calculated Molecular Descriptors: A Case Study with Structurally Homogeneous versus Diverse Datasets. Basak, S. C. and Majumdar, S. </a:t>
            </a:r>
            <a:r>
              <a:rPr i="1" lang="en-US" sz="1400" u="none" cap="none" strike="noStrike">
                <a:solidFill>
                  <a:schemeClr val="dk1"/>
                </a:solidFill>
                <a:latin typeface="Times New Roman"/>
                <a:ea typeface="Times New Roman"/>
                <a:cs typeface="Times New Roman"/>
                <a:sym typeface="Times New Roman"/>
              </a:rPr>
              <a:t>Curr. Comput. Aided Drug Des., </a:t>
            </a:r>
            <a:r>
              <a:rPr b="1" i="0" lang="en-US" sz="1400" u="none" cap="none" strike="noStrike">
                <a:solidFill>
                  <a:schemeClr val="dk1"/>
                </a:solidFill>
                <a:latin typeface="Times New Roman"/>
                <a:ea typeface="Times New Roman"/>
                <a:cs typeface="Times New Roman"/>
                <a:sym typeface="Times New Roman"/>
              </a:rPr>
              <a:t>2015</a:t>
            </a:r>
            <a:r>
              <a:rPr i="1" lang="en-US" sz="1400" u="none" cap="none" strike="noStrike">
                <a:solidFill>
                  <a:schemeClr val="dk1"/>
                </a:solidFill>
                <a:latin typeface="Times New Roman"/>
                <a:ea typeface="Times New Roman"/>
                <a:cs typeface="Times New Roman"/>
                <a:sym typeface="Times New Roman"/>
              </a:rPr>
              <a:t>, </a:t>
            </a:r>
            <a:r>
              <a:rPr i="0" lang="en-US" sz="1400" u="none" cap="none" strike="noStrike">
                <a:solidFill>
                  <a:schemeClr val="dk1"/>
                </a:solidFill>
                <a:latin typeface="Times New Roman"/>
                <a:ea typeface="Times New Roman"/>
                <a:cs typeface="Times New Roman"/>
                <a:sym typeface="Times New Roman"/>
              </a:rPr>
              <a:t>11, 117-123.</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Arial"/>
              <a:buChar char="•"/>
            </a:pPr>
            <a:r>
              <a:rPr i="0" lang="en-US" sz="1400" u="none" cap="none" strike="noStrike">
                <a:solidFill>
                  <a:schemeClr val="dk1"/>
                </a:solidFill>
                <a:latin typeface="Times New Roman"/>
                <a:ea typeface="Times New Roman"/>
                <a:cs typeface="Times New Roman"/>
                <a:sym typeface="Times New Roman"/>
              </a:rPr>
              <a:t>Exploring intrinsic dimensionality of chemical spaces for robust QSAR model development: A comparison of several statistical approaches. Majumdar, S. and Basak, S. C. </a:t>
            </a:r>
            <a:r>
              <a:rPr i="1" lang="en-US" sz="1400" u="none" cap="none" strike="noStrike">
                <a:solidFill>
                  <a:schemeClr val="dk1"/>
                </a:solidFill>
                <a:latin typeface="Times New Roman"/>
                <a:ea typeface="Times New Roman"/>
                <a:cs typeface="Times New Roman"/>
                <a:sym typeface="Times New Roman"/>
              </a:rPr>
              <a:t>Curr. Comput. Aided Drug Des. , </a:t>
            </a:r>
            <a:r>
              <a:rPr b="1" i="0" lang="en-US" sz="1400" u="none" cap="none" strike="noStrike">
                <a:solidFill>
                  <a:schemeClr val="dk1"/>
                </a:solidFill>
                <a:latin typeface="Times New Roman"/>
                <a:ea typeface="Times New Roman"/>
                <a:cs typeface="Times New Roman"/>
                <a:sym typeface="Times New Roman"/>
              </a:rPr>
              <a:t>2016</a:t>
            </a:r>
            <a:r>
              <a:rPr i="1" lang="en-US" sz="1400" u="none" cap="none" strike="noStrike">
                <a:solidFill>
                  <a:schemeClr val="dk1"/>
                </a:solidFill>
                <a:latin typeface="Times New Roman"/>
                <a:ea typeface="Times New Roman"/>
                <a:cs typeface="Times New Roman"/>
                <a:sym typeface="Times New Roman"/>
              </a:rPr>
              <a:t>, </a:t>
            </a:r>
            <a:r>
              <a:rPr i="0" lang="en-US" sz="1400" u="none" cap="none" strike="noStrike">
                <a:solidFill>
                  <a:schemeClr val="dk1"/>
                </a:solidFill>
                <a:latin typeface="Times New Roman"/>
                <a:ea typeface="Times New Roman"/>
                <a:cs typeface="Times New Roman"/>
                <a:sym typeface="Times New Roman"/>
              </a:rPr>
              <a:t>12, 294-301.</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Arial"/>
              <a:buChar char="•"/>
            </a:pPr>
            <a:r>
              <a:rPr i="0" lang="en-US" sz="1400" u="none" cap="none" strike="noStrike">
                <a:solidFill>
                  <a:schemeClr val="dk1"/>
                </a:solidFill>
                <a:latin typeface="Times New Roman"/>
                <a:ea typeface="Times New Roman"/>
                <a:cs typeface="Times New Roman"/>
                <a:sym typeface="Times New Roman"/>
              </a:rPr>
              <a:t>Hawkins, D.M.; Basak, S.C.; Shi, X. QSAR with few compounds and many features. </a:t>
            </a:r>
            <a:r>
              <a:rPr i="1" lang="en-US" sz="1400" u="none" cap="none" strike="noStrike">
                <a:solidFill>
                  <a:schemeClr val="dk1"/>
                </a:solidFill>
                <a:latin typeface="Times New Roman"/>
                <a:ea typeface="Times New Roman"/>
                <a:cs typeface="Times New Roman"/>
                <a:sym typeface="Times New Roman"/>
              </a:rPr>
              <a:t>J. Chem. Inf. Comput. Sci., </a:t>
            </a:r>
            <a:r>
              <a:rPr b="1" i="0" lang="en-US" sz="1400" u="none" cap="none" strike="noStrike">
                <a:solidFill>
                  <a:schemeClr val="dk1"/>
                </a:solidFill>
                <a:latin typeface="Times New Roman"/>
                <a:ea typeface="Times New Roman"/>
                <a:cs typeface="Times New Roman"/>
                <a:sym typeface="Times New Roman"/>
              </a:rPr>
              <a:t>2001</a:t>
            </a:r>
            <a:r>
              <a:rPr i="0" lang="en-US" sz="1400" u="none" cap="none" strike="noStrike">
                <a:solidFill>
                  <a:schemeClr val="dk1"/>
                </a:solidFill>
                <a:latin typeface="Times New Roman"/>
                <a:ea typeface="Times New Roman"/>
                <a:cs typeface="Times New Roman"/>
                <a:sym typeface="Times New Roman"/>
              </a:rPr>
              <a:t>, 41, 663-670.</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Arial"/>
              <a:buChar char="•"/>
            </a:pPr>
            <a:r>
              <a:rPr i="0" lang="en-US" sz="1400" u="none" cap="none" strike="noStrike">
                <a:solidFill>
                  <a:schemeClr val="dk1"/>
                </a:solidFill>
                <a:latin typeface="Times New Roman"/>
                <a:ea typeface="Times New Roman"/>
                <a:cs typeface="Times New Roman"/>
                <a:sym typeface="Times New Roman"/>
              </a:rPr>
              <a:t>Yang, Y. Consistency of cross validation for comparing regression procedures. </a:t>
            </a:r>
            <a:r>
              <a:rPr i="1" lang="en-US" sz="1400" u="none" cap="none" strike="noStrike">
                <a:solidFill>
                  <a:schemeClr val="dk1"/>
                </a:solidFill>
                <a:latin typeface="Times New Roman"/>
                <a:ea typeface="Times New Roman"/>
                <a:cs typeface="Times New Roman"/>
                <a:sym typeface="Times New Roman"/>
              </a:rPr>
              <a:t>Ann. Statist.</a:t>
            </a:r>
            <a:r>
              <a:rPr i="0" lang="en-US" sz="1400" u="none" cap="none" strike="noStrike">
                <a:solidFill>
                  <a:schemeClr val="dk1"/>
                </a:solidFill>
                <a:latin typeface="Times New Roman"/>
                <a:ea typeface="Times New Roman"/>
                <a:cs typeface="Times New Roman"/>
                <a:sym typeface="Times New Roman"/>
              </a:rPr>
              <a:t>, </a:t>
            </a:r>
            <a:r>
              <a:rPr b="1" i="0" lang="en-US" sz="1400" u="none" cap="none" strike="noStrike">
                <a:solidFill>
                  <a:schemeClr val="dk1"/>
                </a:solidFill>
                <a:latin typeface="Times New Roman"/>
                <a:ea typeface="Times New Roman"/>
                <a:cs typeface="Times New Roman"/>
                <a:sym typeface="Times New Roman"/>
              </a:rPr>
              <a:t>2007</a:t>
            </a:r>
            <a:r>
              <a:rPr i="0" lang="en-US" sz="1400" u="none" cap="none" strike="noStrike">
                <a:solidFill>
                  <a:schemeClr val="dk1"/>
                </a:solidFill>
                <a:latin typeface="Times New Roman"/>
                <a:ea typeface="Times New Roman"/>
                <a:cs typeface="Times New Roman"/>
                <a:sym typeface="Times New Roman"/>
              </a:rPr>
              <a:t>, 35, 2450-2473.</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Arial"/>
              <a:buChar char="•"/>
            </a:pPr>
            <a:r>
              <a:rPr lang="en-US" sz="1400">
                <a:latin typeface="Times New Roman"/>
                <a:ea typeface="Times New Roman"/>
                <a:cs typeface="Times New Roman"/>
                <a:sym typeface="Times New Roman"/>
              </a:rPr>
              <a:t>S. Majumdar and S. C. Basak. </a:t>
            </a:r>
            <a:r>
              <a:rPr lang="en-US" sz="1400" u="none" cap="none" strike="noStrike">
                <a:solidFill>
                  <a:schemeClr val="dk1"/>
                </a:solidFill>
                <a:latin typeface="Times New Roman"/>
                <a:ea typeface="Times New Roman"/>
                <a:cs typeface="Times New Roman"/>
                <a:sym typeface="Times New Roman"/>
              </a:rPr>
              <a:t>Beware of Naïve q2, use True q2: Some C</a:t>
            </a:r>
            <a:r>
              <a:rPr i="0" lang="en-US" sz="1400" u="none" cap="none" strike="noStrike">
                <a:solidFill>
                  <a:schemeClr val="dk1"/>
                </a:solidFill>
                <a:latin typeface="Times New Roman"/>
                <a:ea typeface="Times New Roman"/>
                <a:cs typeface="Times New Roman"/>
                <a:sym typeface="Times New Roman"/>
              </a:rPr>
              <a:t>omments on QSAR Model Building and Cross Validation, </a:t>
            </a:r>
            <a:r>
              <a:rPr i="1" lang="en-US" sz="1400" u="none" cap="none" strike="noStrike">
                <a:solidFill>
                  <a:schemeClr val="dk1"/>
                </a:solidFill>
                <a:latin typeface="Times New Roman"/>
                <a:ea typeface="Times New Roman"/>
                <a:cs typeface="Times New Roman"/>
                <a:sym typeface="Times New Roman"/>
              </a:rPr>
              <a:t>Curr</a:t>
            </a:r>
            <a:r>
              <a:rPr i="1" lang="en-US" sz="1400">
                <a:latin typeface="Times New Roman"/>
                <a:ea typeface="Times New Roman"/>
                <a:cs typeface="Times New Roman"/>
                <a:sym typeface="Times New Roman"/>
              </a:rPr>
              <a:t>.</a:t>
            </a:r>
            <a:r>
              <a:rPr i="1" lang="en-US" sz="1400" u="none" cap="none" strike="noStrike">
                <a:solidFill>
                  <a:schemeClr val="dk1"/>
                </a:solidFill>
                <a:latin typeface="Times New Roman"/>
                <a:ea typeface="Times New Roman"/>
                <a:cs typeface="Times New Roman"/>
                <a:sym typeface="Times New Roman"/>
              </a:rPr>
              <a:t> Comput</a:t>
            </a:r>
            <a:r>
              <a:rPr i="1" lang="en-US" sz="1400">
                <a:latin typeface="Times New Roman"/>
                <a:ea typeface="Times New Roman"/>
                <a:cs typeface="Times New Roman"/>
                <a:sym typeface="Times New Roman"/>
              </a:rPr>
              <a:t>.</a:t>
            </a:r>
            <a:r>
              <a:rPr i="1" lang="en-US" sz="1400" u="none" cap="none" strike="noStrike">
                <a:solidFill>
                  <a:schemeClr val="dk1"/>
                </a:solidFill>
                <a:latin typeface="Times New Roman"/>
                <a:ea typeface="Times New Roman"/>
                <a:cs typeface="Times New Roman"/>
                <a:sym typeface="Times New Roman"/>
              </a:rPr>
              <a:t>-Aided Drug Des</a:t>
            </a:r>
            <a:r>
              <a:rPr i="1" lang="en-US" sz="1400">
                <a:latin typeface="Times New Roman"/>
                <a:ea typeface="Times New Roman"/>
                <a:cs typeface="Times New Roman"/>
                <a:sym typeface="Times New Roman"/>
              </a:rPr>
              <a:t>.</a:t>
            </a:r>
            <a:r>
              <a:rPr lang="en-US" sz="1400">
                <a:latin typeface="Times New Roman"/>
                <a:ea typeface="Times New Roman"/>
                <a:cs typeface="Times New Roman"/>
                <a:sym typeface="Times New Roman"/>
              </a:rPr>
              <a:t>,</a:t>
            </a:r>
            <a:r>
              <a:rPr i="0" lang="en-US" sz="1400" u="none" cap="none" strike="noStrike">
                <a:solidFill>
                  <a:schemeClr val="dk1"/>
                </a:solidFill>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2018</a:t>
            </a:r>
            <a:r>
              <a:rPr lang="en-US" sz="1400">
                <a:latin typeface="Times New Roman"/>
                <a:ea typeface="Times New Roman"/>
                <a:cs typeface="Times New Roman"/>
                <a:sym typeface="Times New Roman"/>
              </a:rPr>
              <a:t>, 14, 5-6.</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A. Golbraikh and A. Tropsha, Beware of q2!, </a:t>
            </a:r>
            <a:r>
              <a:rPr i="1" lang="en-US" sz="1400">
                <a:latin typeface="Times New Roman"/>
                <a:ea typeface="Times New Roman"/>
                <a:cs typeface="Times New Roman"/>
                <a:sym typeface="Times New Roman"/>
              </a:rPr>
              <a:t>J. Mol. Graph. Model.</a:t>
            </a: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2002</a:t>
            </a:r>
            <a:r>
              <a:rPr lang="en-US" sz="1400">
                <a:latin typeface="Times New Roman"/>
                <a:ea typeface="Times New Roman"/>
                <a:cs typeface="Times New Roman"/>
                <a:sym typeface="Times New Roman"/>
              </a:rPr>
              <a:t>, 20, 269-276.</a:t>
            </a:r>
            <a:endParaRPr sz="1400">
              <a:latin typeface="Times New Roman"/>
              <a:ea typeface="Times New Roman"/>
              <a:cs typeface="Times New Roman"/>
              <a:sym typeface="Times New Roman"/>
            </a:endParaRPr>
          </a:p>
          <a:p>
            <a:pPr indent="-174625" lvl="0" marL="171450" marR="0" rtl="0" algn="l">
              <a:lnSpc>
                <a:spcPct val="90000"/>
              </a:lnSpc>
              <a:spcBef>
                <a:spcPts val="75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S. Majumdar and S. C. Basak, Beware of external validation! – A Comparative Study of Several Validation Techniques used in QSAR Modelling, </a:t>
            </a:r>
            <a:r>
              <a:rPr i="1" lang="en-US" sz="1400">
                <a:latin typeface="Times New Roman"/>
                <a:ea typeface="Times New Roman"/>
                <a:cs typeface="Times New Roman"/>
                <a:sym typeface="Times New Roman"/>
              </a:rPr>
              <a:t>Curr. Comput.-Aided Drug Des.</a:t>
            </a: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2018</a:t>
            </a:r>
            <a:r>
              <a:rPr lang="en-US" sz="1400">
                <a:latin typeface="Times New Roman"/>
                <a:ea typeface="Times New Roman"/>
                <a:cs typeface="Times New Roman"/>
                <a:sym typeface="Times New Roman"/>
              </a:rPr>
              <a:t>, 14, in press.</a:t>
            </a:r>
            <a:endParaRPr sz="1400">
              <a:latin typeface="Times New Roman"/>
              <a:ea typeface="Times New Roman"/>
              <a:cs typeface="Times New Roman"/>
              <a:sym typeface="Times New Roman"/>
            </a:endParaRPr>
          </a:p>
          <a:p>
            <a:pPr indent="0" lvl="0" marL="0" marR="0" rtl="0" algn="l">
              <a:lnSpc>
                <a:spcPct val="90000"/>
              </a:lnSpc>
              <a:spcBef>
                <a:spcPts val="75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0" name="Shape 1330"/>
        <p:cNvGrpSpPr/>
        <p:nvPr/>
      </p:nvGrpSpPr>
      <p:grpSpPr>
        <a:xfrm>
          <a:off x="0" y="0"/>
          <a:ext cx="0" cy="0"/>
          <a:chOff x="0" y="0"/>
          <a:chExt cx="0" cy="0"/>
        </a:xfrm>
      </p:grpSpPr>
      <p:sp>
        <p:nvSpPr>
          <p:cNvPr id="1331" name="Shape 1331"/>
          <p:cNvSpPr txBox="1"/>
          <p:nvPr>
            <p:ph type="title"/>
          </p:nvPr>
        </p:nvSpPr>
        <p:spPr>
          <a:xfrm>
            <a:off x="685800" y="2284413"/>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2"/>
                </a:solidFill>
                <a:latin typeface="Times New Roman"/>
                <a:ea typeface="Times New Roman"/>
                <a:cs typeface="Times New Roman"/>
                <a:sym typeface="Times New Roman"/>
              </a:rPr>
              <a:t>Quo Vadimus?</a:t>
            </a:r>
            <a:endParaRPr b="0" i="0" sz="2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6" name="Shape 1336"/>
        <p:cNvGrpSpPr/>
        <p:nvPr/>
      </p:nvGrpSpPr>
      <p:grpSpPr>
        <a:xfrm>
          <a:off x="0" y="0"/>
          <a:ext cx="0" cy="0"/>
          <a:chOff x="0" y="0"/>
          <a:chExt cx="0" cy="0"/>
        </a:xfrm>
      </p:grpSpPr>
      <p:sp>
        <p:nvSpPr>
          <p:cNvPr id="1337" name="Shape 1337"/>
          <p:cNvSpPr txBox="1"/>
          <p:nvPr>
            <p:ph type="title"/>
          </p:nvPr>
        </p:nvSpPr>
        <p:spPr>
          <a:xfrm>
            <a:off x="685800" y="2284413"/>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u="none" cap="none" strike="noStrike">
                <a:solidFill>
                  <a:schemeClr val="accent2"/>
                </a:solidFill>
                <a:latin typeface="Times New Roman"/>
                <a:ea typeface="Times New Roman"/>
                <a:cs typeface="Times New Roman"/>
                <a:sym typeface="Times New Roman"/>
              </a:rPr>
              <a:t>Biodescriptors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2" name="Shape 1342"/>
        <p:cNvGrpSpPr/>
        <p:nvPr/>
      </p:nvGrpSpPr>
      <p:grpSpPr>
        <a:xfrm>
          <a:off x="0" y="0"/>
          <a:ext cx="0" cy="0"/>
          <a:chOff x="0" y="0"/>
          <a:chExt cx="0" cy="0"/>
        </a:xfrm>
      </p:grpSpPr>
      <p:grpSp>
        <p:nvGrpSpPr>
          <p:cNvPr id="1343" name="Shape 1343"/>
          <p:cNvGrpSpPr/>
          <p:nvPr/>
        </p:nvGrpSpPr>
        <p:grpSpPr>
          <a:xfrm>
            <a:off x="914400" y="1295400"/>
            <a:ext cx="6934200" cy="4419600"/>
            <a:chOff x="1053" y="1056"/>
            <a:chExt cx="3403" cy="2189"/>
          </a:xfrm>
        </p:grpSpPr>
        <p:sp>
          <p:nvSpPr>
            <p:cNvPr id="1344" name="Shape 1344"/>
            <p:cNvSpPr/>
            <p:nvPr/>
          </p:nvSpPr>
          <p:spPr>
            <a:xfrm flipH="1" rot="10800000">
              <a:off x="1440" y="1056"/>
              <a:ext cx="2880" cy="2189"/>
            </a:xfrm>
            <a:custGeom>
              <a:pathLst>
                <a:path extrusionOk="0" h="21600" w="21600">
                  <a:moveTo>
                    <a:pt x="0" y="0"/>
                  </a:moveTo>
                  <a:lnTo>
                    <a:pt x="6596" y="21600"/>
                  </a:lnTo>
                  <a:lnTo>
                    <a:pt x="15004" y="21600"/>
                  </a:lnTo>
                  <a:lnTo>
                    <a:pt x="21600" y="0"/>
                  </a:lnTo>
                  <a:lnTo>
                    <a:pt x="0" y="0"/>
                  </a:lnTo>
                  <a:close/>
                </a:path>
              </a:pathLst>
            </a:cu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345" name="Shape 1345"/>
            <p:cNvPicPr preferRelativeResize="0"/>
            <p:nvPr/>
          </p:nvPicPr>
          <p:blipFill rotWithShape="1">
            <a:blip r:embed="rId3">
              <a:alphaModFix/>
            </a:blip>
            <a:srcRect b="0" l="0" r="0" t="0"/>
            <a:stretch/>
          </p:blipFill>
          <p:spPr>
            <a:xfrm>
              <a:off x="1053" y="1106"/>
              <a:ext cx="3403" cy="2040"/>
            </a:xfrm>
            <a:prstGeom prst="rect">
              <a:avLst/>
            </a:prstGeom>
            <a:noFill/>
            <a:ln>
              <a:noFill/>
            </a:ln>
          </p:spPr>
        </p:pic>
      </p:grpSp>
      <p:sp>
        <p:nvSpPr>
          <p:cNvPr id="1346" name="Shape 1346"/>
          <p:cNvSpPr txBox="1"/>
          <p:nvPr/>
        </p:nvSpPr>
        <p:spPr>
          <a:xfrm>
            <a:off x="2667000" y="228600"/>
            <a:ext cx="44196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Hierarchical QSAR</a:t>
            </a:r>
            <a:endParaRPr b="0" i="0" sz="3600" u="none" cap="none" strike="noStrike">
              <a:solidFill>
                <a:srgbClr val="000000"/>
              </a:solidFill>
              <a:latin typeface="Times New Roman"/>
              <a:ea typeface="Times New Roman"/>
              <a:cs typeface="Times New Roman"/>
              <a:sym typeface="Times New Roman"/>
            </a:endParaRPr>
          </a:p>
        </p:txBody>
      </p:sp>
      <p:sp>
        <p:nvSpPr>
          <p:cNvPr id="1347" name="Shape 1347"/>
          <p:cNvSpPr txBox="1"/>
          <p:nvPr/>
        </p:nvSpPr>
        <p:spPr>
          <a:xfrm>
            <a:off x="228600" y="5791200"/>
            <a:ext cx="14414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Complexity</a:t>
            </a:r>
            <a:endParaRPr b="0" i="0" sz="2800" u="none" cap="none" strike="noStrike">
              <a:solidFill>
                <a:srgbClr val="000000"/>
              </a:solidFill>
              <a:latin typeface="Times New Roman"/>
              <a:ea typeface="Times New Roman"/>
              <a:cs typeface="Times New Roman"/>
              <a:sym typeface="Times New Roman"/>
            </a:endParaRPr>
          </a:p>
        </p:txBody>
      </p:sp>
      <p:sp>
        <p:nvSpPr>
          <p:cNvPr id="1348" name="Shape 1348"/>
          <p:cNvSpPr txBox="1"/>
          <p:nvPr/>
        </p:nvSpPr>
        <p:spPr>
          <a:xfrm>
            <a:off x="7924800" y="5715000"/>
            <a:ext cx="706438"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Cost</a:t>
            </a:r>
            <a:endParaRPr b="0" i="0" sz="2800" u="none" cap="none" strike="noStrike">
              <a:solidFill>
                <a:srgbClr val="000000"/>
              </a:solidFill>
              <a:latin typeface="Times New Roman"/>
              <a:ea typeface="Times New Roman"/>
              <a:cs typeface="Times New Roman"/>
              <a:sym typeface="Times New Roman"/>
            </a:endParaRPr>
          </a:p>
        </p:txBody>
      </p:sp>
      <p:cxnSp>
        <p:nvCxnSpPr>
          <p:cNvPr id="1349" name="Shape 1349"/>
          <p:cNvCxnSpPr/>
          <p:nvPr/>
        </p:nvCxnSpPr>
        <p:spPr>
          <a:xfrm rot="10800000">
            <a:off x="838200" y="1524000"/>
            <a:ext cx="0" cy="4191000"/>
          </a:xfrm>
          <a:prstGeom prst="straightConnector1">
            <a:avLst/>
          </a:prstGeom>
          <a:noFill/>
          <a:ln cap="flat" cmpd="sng" w="15875">
            <a:solidFill>
              <a:schemeClr val="dk1"/>
            </a:solidFill>
            <a:prstDash val="solid"/>
            <a:round/>
            <a:headEnd len="med" w="med" type="none"/>
            <a:tailEnd len="med" w="med" type="triangle"/>
          </a:ln>
        </p:spPr>
      </p:cxnSp>
      <p:cxnSp>
        <p:nvCxnSpPr>
          <p:cNvPr id="1350" name="Shape 1350"/>
          <p:cNvCxnSpPr/>
          <p:nvPr/>
        </p:nvCxnSpPr>
        <p:spPr>
          <a:xfrm rot="10800000">
            <a:off x="8305800" y="1447800"/>
            <a:ext cx="0" cy="4191000"/>
          </a:xfrm>
          <a:prstGeom prst="straightConnector1">
            <a:avLst/>
          </a:prstGeom>
          <a:noFill/>
          <a:ln cap="flat" cmpd="sng" w="15875">
            <a:solidFill>
              <a:schemeClr val="dk1"/>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5" name="Shape 1355"/>
        <p:cNvGrpSpPr/>
        <p:nvPr/>
      </p:nvGrpSpPr>
      <p:grpSpPr>
        <a:xfrm>
          <a:off x="0" y="0"/>
          <a:ext cx="0" cy="0"/>
          <a:chOff x="0" y="0"/>
          <a:chExt cx="0" cy="0"/>
        </a:xfrm>
      </p:grpSpPr>
      <p:sp>
        <p:nvSpPr>
          <p:cNvPr id="1356" name="Shape 13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chemeClr val="dk2"/>
                </a:solidFill>
                <a:latin typeface="Times New Roman"/>
                <a:ea typeface="Times New Roman"/>
                <a:cs typeface="Times New Roman"/>
                <a:sym typeface="Times New Roman"/>
              </a:rPr>
              <a:t>Biodescriptors</a:t>
            </a:r>
            <a:endParaRPr/>
          </a:p>
        </p:txBody>
      </p:sp>
      <p:sp>
        <p:nvSpPr>
          <p:cNvPr id="1357" name="Shape 13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203200" lvl="0" marL="0" marR="0" rtl="0" algn="l">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Descriptors for biological systems</a:t>
            </a:r>
            <a:endParaRPr/>
          </a:p>
          <a:p>
            <a:pPr indent="-203200" lvl="0" marL="0" marR="0" rtl="0" algn="l">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DNA descriptors</a:t>
            </a:r>
            <a:endParaRPr/>
          </a:p>
          <a:p>
            <a:pPr indent="-203200" lvl="0" marL="0" marR="0" rtl="0" algn="l">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Proteomics descriptors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2" name="Shape 1362"/>
        <p:cNvGrpSpPr/>
        <p:nvPr/>
      </p:nvGrpSpPr>
      <p:grpSpPr>
        <a:xfrm>
          <a:off x="0" y="0"/>
          <a:ext cx="0" cy="0"/>
          <a:chOff x="0" y="0"/>
          <a:chExt cx="0" cy="0"/>
        </a:xfrm>
      </p:grpSpPr>
      <p:sp>
        <p:nvSpPr>
          <p:cNvPr id="1363" name="Shape 13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Genetic Alibi</a:t>
            </a:r>
            <a:endParaRPr/>
          </a:p>
        </p:txBody>
      </p:sp>
      <p:sp>
        <p:nvSpPr>
          <p:cNvPr id="1364" name="Shape 136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“If your chromosomes are XYY</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And you are a naughty, naughty guy</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Your crimes the judge won’t even try</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Because you have a legal reason why</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He will raise his hands and gently sigh</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I guess for this you get a buy.</a:t>
            </a:r>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pic>
        <p:nvPicPr>
          <p:cNvPr id="1370" name="Shape 1370"/>
          <p:cNvPicPr preferRelativeResize="0"/>
          <p:nvPr/>
        </p:nvPicPr>
        <p:blipFill rotWithShape="1">
          <a:blip r:embed="rId3">
            <a:alphaModFix/>
          </a:blip>
          <a:srcRect b="0" l="0" r="0" t="0"/>
          <a:stretch/>
        </p:blipFill>
        <p:spPr>
          <a:xfrm>
            <a:off x="381000" y="762000"/>
            <a:ext cx="8148638" cy="5572125"/>
          </a:xfrm>
          <a:prstGeom prst="rect">
            <a:avLst/>
          </a:prstGeom>
          <a:noFill/>
          <a:ln>
            <a:noFill/>
          </a:ln>
        </p:spPr>
      </p:pic>
      <p:sp>
        <p:nvSpPr>
          <p:cNvPr id="1371" name="Shape 1371"/>
          <p:cNvSpPr txBox="1"/>
          <p:nvPr/>
        </p:nvSpPr>
        <p:spPr>
          <a:xfrm>
            <a:off x="1524000" y="6477000"/>
            <a:ext cx="6705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sz="2400">
              <a:solidFill>
                <a:srgbClr val="000000"/>
              </a:solidFill>
              <a:latin typeface="Times New Roman"/>
              <a:ea typeface="Times New Roman"/>
              <a:cs typeface="Times New Roman"/>
              <a:sym typeface="Times New Roman"/>
            </a:endParaRPr>
          </a:p>
        </p:txBody>
      </p:sp>
      <p:sp>
        <p:nvSpPr>
          <p:cNvPr id="1372" name="Shape 1372"/>
          <p:cNvSpPr txBox="1"/>
          <p:nvPr/>
        </p:nvSpPr>
        <p:spPr>
          <a:xfrm>
            <a:off x="990600" y="6172200"/>
            <a:ext cx="83820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Randic, Witzmann, Vracko, and Basak, Med. Chem. Res., 10, 456-479, 2001.</a:t>
            </a:r>
            <a:endParaRPr sz="2400">
              <a:solidFill>
                <a:srgbClr val="000000"/>
              </a:solidFill>
              <a:latin typeface="Times New Roman"/>
              <a:ea typeface="Times New Roman"/>
              <a:cs typeface="Times New Roman"/>
              <a:sym typeface="Times New Roman"/>
            </a:endParaRPr>
          </a:p>
        </p:txBody>
      </p:sp>
      <p:sp>
        <p:nvSpPr>
          <p:cNvPr id="1373" name="Shape 1373"/>
          <p:cNvSpPr txBox="1"/>
          <p:nvPr/>
        </p:nvSpPr>
        <p:spPr>
          <a:xfrm>
            <a:off x="914400" y="0"/>
            <a:ext cx="7543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rPr lang="en-US" sz="2800">
                <a:solidFill>
                  <a:srgbClr val="000000"/>
                </a:solidFill>
                <a:latin typeface="Times New Roman"/>
                <a:ea typeface="Times New Roman"/>
                <a:cs typeface="Times New Roman"/>
                <a:sym typeface="Times New Roman"/>
              </a:rPr>
              <a:t>Location and abundance of proteins in the 2-D gel</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8" name="Shape 1378"/>
        <p:cNvGrpSpPr/>
        <p:nvPr/>
      </p:nvGrpSpPr>
      <p:grpSpPr>
        <a:xfrm>
          <a:off x="0" y="0"/>
          <a:ext cx="0" cy="0"/>
          <a:chOff x="0" y="0"/>
          <a:chExt cx="0" cy="0"/>
        </a:xfrm>
      </p:grpSpPr>
      <p:sp>
        <p:nvSpPr>
          <p:cNvPr id="1379" name="Shape 13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2"/>
                </a:solidFill>
                <a:latin typeface="Times New Roman"/>
                <a:ea typeface="Times New Roman"/>
                <a:cs typeface="Times New Roman"/>
                <a:sym typeface="Times New Roman"/>
              </a:rPr>
              <a:t>Different approaches to Proteomics based biodescriptor development</a:t>
            </a:r>
            <a:endParaRPr/>
          </a:p>
        </p:txBody>
      </p:sp>
      <p:sp>
        <p:nvSpPr>
          <p:cNvPr id="1380" name="Shape 138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Graphs/ matrices associated with proteomics maps (</a:t>
            </a:r>
            <a:r>
              <a:rPr b="1" i="0" lang="en-US" sz="2800" u="none" cap="none" strike="noStrike">
                <a:solidFill>
                  <a:schemeClr val="dk1"/>
                </a:solidFill>
                <a:latin typeface="Times New Roman"/>
                <a:ea typeface="Times New Roman"/>
                <a:cs typeface="Times New Roman"/>
                <a:sym typeface="Times New Roman"/>
              </a:rPr>
              <a:t>Randic, Basak et al</a:t>
            </a:r>
            <a:r>
              <a:rPr b="0" i="0" lang="en-US" sz="2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Information theoretic biodescriptors (</a:t>
            </a:r>
            <a:r>
              <a:rPr b="1" i="0" lang="en-US" sz="2800" u="none" cap="none" strike="noStrike">
                <a:solidFill>
                  <a:schemeClr val="dk1"/>
                </a:solidFill>
                <a:latin typeface="Times New Roman"/>
                <a:ea typeface="Times New Roman"/>
                <a:cs typeface="Times New Roman"/>
                <a:sym typeface="Times New Roman"/>
              </a:rPr>
              <a:t>Basak et al</a:t>
            </a:r>
            <a:r>
              <a:rPr b="0" i="0" lang="en-US" sz="2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Biodescriptors from spectrum-like representations of proteomics maps (</a:t>
            </a:r>
            <a:r>
              <a:rPr b="1" i="0" lang="en-US" sz="2800" u="none" cap="none" strike="noStrike">
                <a:solidFill>
                  <a:schemeClr val="dk1"/>
                </a:solidFill>
                <a:latin typeface="Times New Roman"/>
                <a:ea typeface="Times New Roman"/>
                <a:cs typeface="Times New Roman"/>
                <a:sym typeface="Times New Roman"/>
              </a:rPr>
              <a:t>Vracko, Basak et al</a:t>
            </a:r>
            <a:r>
              <a:rPr b="0" i="0" lang="en-US" sz="2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Statistical approaches to discover critical protein biomarkers (</a:t>
            </a:r>
            <a:r>
              <a:rPr b="1" i="0" lang="en-US" sz="2800" u="none" cap="none" strike="noStrike">
                <a:solidFill>
                  <a:schemeClr val="dk1"/>
                </a:solidFill>
                <a:latin typeface="Times New Roman"/>
                <a:ea typeface="Times New Roman"/>
                <a:cs typeface="Times New Roman"/>
                <a:sym typeface="Times New Roman"/>
              </a:rPr>
              <a:t>Hawkins, Basak et al</a:t>
            </a:r>
            <a:r>
              <a:rPr b="0" i="0" lang="en-US" sz="28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grpSp>
        <p:nvGrpSpPr>
          <p:cNvPr id="1110" name="Shape 1110"/>
          <p:cNvGrpSpPr/>
          <p:nvPr/>
        </p:nvGrpSpPr>
        <p:grpSpPr>
          <a:xfrm>
            <a:off x="304800" y="152400"/>
            <a:ext cx="8610600" cy="5105400"/>
            <a:chOff x="144" y="480"/>
            <a:chExt cx="5424" cy="3216"/>
          </a:xfrm>
        </p:grpSpPr>
        <p:sp>
          <p:nvSpPr>
            <p:cNvPr id="1111" name="Shape 1111"/>
            <p:cNvSpPr/>
            <p:nvPr/>
          </p:nvSpPr>
          <p:spPr>
            <a:xfrm>
              <a:off x="144" y="480"/>
              <a:ext cx="5424" cy="816"/>
            </a:xfrm>
            <a:prstGeom prst="triangle">
              <a:avLst>
                <a:gd fmla="val 50000" name="adj"/>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12" name="Shape 1112"/>
            <p:cNvSpPr/>
            <p:nvPr/>
          </p:nvSpPr>
          <p:spPr>
            <a:xfrm>
              <a:off x="432" y="1296"/>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13" name="Shape 1113"/>
            <p:cNvSpPr/>
            <p:nvPr/>
          </p:nvSpPr>
          <p:spPr>
            <a:xfrm>
              <a:off x="1728" y="1296"/>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14" name="Shape 1114"/>
            <p:cNvSpPr/>
            <p:nvPr/>
          </p:nvSpPr>
          <p:spPr>
            <a:xfrm>
              <a:off x="3072" y="1296"/>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15" name="Shape 1115"/>
            <p:cNvSpPr/>
            <p:nvPr/>
          </p:nvSpPr>
          <p:spPr>
            <a:xfrm>
              <a:off x="4320" y="1296"/>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grpSp>
          <p:nvGrpSpPr>
            <p:cNvPr id="1116" name="Shape 1116"/>
            <p:cNvGrpSpPr/>
            <p:nvPr/>
          </p:nvGrpSpPr>
          <p:grpSpPr>
            <a:xfrm>
              <a:off x="432" y="1488"/>
              <a:ext cx="1008" cy="2208"/>
              <a:chOff x="432" y="1488"/>
              <a:chExt cx="1008" cy="2208"/>
            </a:xfrm>
          </p:grpSpPr>
          <p:sp>
            <p:nvSpPr>
              <p:cNvPr id="1117" name="Shape 1117"/>
              <p:cNvSpPr/>
              <p:nvPr/>
            </p:nvSpPr>
            <p:spPr>
              <a:xfrm>
                <a:off x="528" y="1488"/>
                <a:ext cx="816" cy="2016"/>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18" name="Shape 1118"/>
              <p:cNvSpPr/>
              <p:nvPr/>
            </p:nvSpPr>
            <p:spPr>
              <a:xfrm>
                <a:off x="432" y="3504"/>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grpSp>
        <p:sp>
          <p:nvSpPr>
            <p:cNvPr id="1119" name="Shape 1119"/>
            <p:cNvSpPr txBox="1"/>
            <p:nvPr/>
          </p:nvSpPr>
          <p:spPr>
            <a:xfrm>
              <a:off x="2448" y="720"/>
              <a:ext cx="912" cy="3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QSAR</a:t>
              </a:r>
              <a:endParaRPr/>
            </a:p>
          </p:txBody>
        </p:sp>
        <p:sp>
          <p:nvSpPr>
            <p:cNvPr id="1120" name="Shape 1120"/>
            <p:cNvSpPr txBox="1"/>
            <p:nvPr/>
          </p:nvSpPr>
          <p:spPr>
            <a:xfrm>
              <a:off x="624" y="2112"/>
              <a:ext cx="624" cy="5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Good quality data</a:t>
              </a:r>
              <a:endParaRPr/>
            </a:p>
          </p:txBody>
        </p:sp>
        <p:grpSp>
          <p:nvGrpSpPr>
            <p:cNvPr id="1121" name="Shape 1121"/>
            <p:cNvGrpSpPr/>
            <p:nvPr/>
          </p:nvGrpSpPr>
          <p:grpSpPr>
            <a:xfrm>
              <a:off x="1728" y="1488"/>
              <a:ext cx="1008" cy="2208"/>
              <a:chOff x="432" y="1488"/>
              <a:chExt cx="1008" cy="2208"/>
            </a:xfrm>
          </p:grpSpPr>
          <p:sp>
            <p:nvSpPr>
              <p:cNvPr id="1122" name="Shape 1122"/>
              <p:cNvSpPr/>
              <p:nvPr/>
            </p:nvSpPr>
            <p:spPr>
              <a:xfrm>
                <a:off x="528" y="1488"/>
                <a:ext cx="816" cy="2016"/>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23" name="Shape 1123"/>
              <p:cNvSpPr/>
              <p:nvPr/>
            </p:nvSpPr>
            <p:spPr>
              <a:xfrm>
                <a:off x="432" y="3504"/>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grpSp>
        <p:sp>
          <p:nvSpPr>
            <p:cNvPr id="1124" name="Shape 1124"/>
            <p:cNvSpPr txBox="1"/>
            <p:nvPr/>
          </p:nvSpPr>
          <p:spPr>
            <a:xfrm>
              <a:off x="1824" y="2112"/>
              <a:ext cx="864" cy="5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Adequately large databases</a:t>
              </a:r>
              <a:endParaRPr/>
            </a:p>
          </p:txBody>
        </p:sp>
        <p:grpSp>
          <p:nvGrpSpPr>
            <p:cNvPr id="1125" name="Shape 1125"/>
            <p:cNvGrpSpPr/>
            <p:nvPr/>
          </p:nvGrpSpPr>
          <p:grpSpPr>
            <a:xfrm>
              <a:off x="3072" y="1488"/>
              <a:ext cx="1008" cy="2208"/>
              <a:chOff x="432" y="1488"/>
              <a:chExt cx="1008" cy="2208"/>
            </a:xfrm>
          </p:grpSpPr>
          <p:sp>
            <p:nvSpPr>
              <p:cNvPr id="1126" name="Shape 1126"/>
              <p:cNvSpPr/>
              <p:nvPr/>
            </p:nvSpPr>
            <p:spPr>
              <a:xfrm>
                <a:off x="528" y="1488"/>
                <a:ext cx="816" cy="2016"/>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27" name="Shape 1127"/>
              <p:cNvSpPr/>
              <p:nvPr/>
            </p:nvSpPr>
            <p:spPr>
              <a:xfrm>
                <a:off x="432" y="3504"/>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grpSp>
        <p:sp>
          <p:nvSpPr>
            <p:cNvPr id="1128" name="Shape 1128"/>
            <p:cNvSpPr txBox="1"/>
            <p:nvPr/>
          </p:nvSpPr>
          <p:spPr>
            <a:xfrm>
              <a:off x="3168" y="2160"/>
              <a:ext cx="864" cy="4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Relevant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descriptors</a:t>
              </a:r>
              <a:endParaRPr/>
            </a:p>
          </p:txBody>
        </p:sp>
        <p:grpSp>
          <p:nvGrpSpPr>
            <p:cNvPr id="1129" name="Shape 1129"/>
            <p:cNvGrpSpPr/>
            <p:nvPr/>
          </p:nvGrpSpPr>
          <p:grpSpPr>
            <a:xfrm>
              <a:off x="4320" y="1488"/>
              <a:ext cx="1008" cy="2208"/>
              <a:chOff x="432" y="1488"/>
              <a:chExt cx="1008" cy="2208"/>
            </a:xfrm>
          </p:grpSpPr>
          <p:sp>
            <p:nvSpPr>
              <p:cNvPr id="1130" name="Shape 1130"/>
              <p:cNvSpPr/>
              <p:nvPr/>
            </p:nvSpPr>
            <p:spPr>
              <a:xfrm>
                <a:off x="528" y="1488"/>
                <a:ext cx="816" cy="2016"/>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31" name="Shape 1131"/>
              <p:cNvSpPr/>
              <p:nvPr/>
            </p:nvSpPr>
            <p:spPr>
              <a:xfrm>
                <a:off x="432" y="3504"/>
                <a:ext cx="1008"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grpSp>
        <p:sp>
          <p:nvSpPr>
            <p:cNvPr id="1132" name="Shape 1132"/>
            <p:cNvSpPr txBox="1"/>
            <p:nvPr/>
          </p:nvSpPr>
          <p:spPr>
            <a:xfrm>
              <a:off x="4464" y="2112"/>
              <a:ext cx="864" cy="5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Proper statistical methods</a:t>
              </a:r>
              <a:endParaRPr/>
            </a:p>
          </p:txBody>
        </p:sp>
      </p:grpSp>
      <p:sp>
        <p:nvSpPr>
          <p:cNvPr id="1133" name="Shape 1133"/>
          <p:cNvSpPr/>
          <p:nvPr/>
        </p:nvSpPr>
        <p:spPr>
          <a:xfrm>
            <a:off x="533400" y="5181600"/>
            <a:ext cx="8305800" cy="381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34" name="Shape 1134"/>
          <p:cNvSpPr/>
          <p:nvPr/>
        </p:nvSpPr>
        <p:spPr>
          <a:xfrm>
            <a:off x="152400" y="5486400"/>
            <a:ext cx="8839200" cy="381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5" name="Shape 1385"/>
        <p:cNvGrpSpPr/>
        <p:nvPr/>
      </p:nvGrpSpPr>
      <p:grpSpPr>
        <a:xfrm>
          <a:off x="0" y="0"/>
          <a:ext cx="0" cy="0"/>
          <a:chOff x="0" y="0"/>
          <a:chExt cx="0" cy="0"/>
        </a:xfrm>
      </p:grpSpPr>
      <p:sp>
        <p:nvSpPr>
          <p:cNvPr id="1386" name="Shape 138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2"/>
                </a:solidFill>
                <a:latin typeface="Times New Roman"/>
                <a:ea typeface="Times New Roman"/>
                <a:cs typeface="Times New Roman"/>
                <a:sym typeface="Times New Roman"/>
              </a:rPr>
              <a:t>Critical protein biomarkers (</a:t>
            </a:r>
            <a:r>
              <a:rPr b="1" i="0" lang="en-US" sz="4000" u="none" cap="none" strike="noStrike">
                <a:solidFill>
                  <a:schemeClr val="dk2"/>
                </a:solidFill>
                <a:latin typeface="Times New Roman"/>
                <a:ea typeface="Times New Roman"/>
                <a:cs typeface="Times New Roman"/>
                <a:sym typeface="Times New Roman"/>
              </a:rPr>
              <a:t>Hawkins, Basak et al</a:t>
            </a:r>
            <a:r>
              <a:rPr b="0" i="0" lang="en-US" sz="4000" u="none" cap="none" strike="noStrike">
                <a:solidFill>
                  <a:schemeClr val="dk2"/>
                </a:solidFill>
                <a:latin typeface="Times New Roman"/>
                <a:ea typeface="Times New Roman"/>
                <a:cs typeface="Times New Roman"/>
                <a:sym typeface="Times New Roman"/>
              </a:rPr>
              <a:t>)</a:t>
            </a:r>
            <a:br>
              <a:rPr b="0" i="0" lang="en-US" sz="4000" u="none" cap="none" strike="noStrike">
                <a:solidFill>
                  <a:schemeClr val="dk2"/>
                </a:solidFill>
                <a:latin typeface="Times New Roman"/>
                <a:ea typeface="Times New Roman"/>
                <a:cs typeface="Times New Roman"/>
                <a:sym typeface="Times New Roman"/>
              </a:rPr>
            </a:br>
            <a:endParaRPr b="0" i="0" sz="4000" u="none" cap="none" strike="noStrike">
              <a:solidFill>
                <a:schemeClr val="dk2"/>
              </a:solidFill>
              <a:latin typeface="Times New Roman"/>
              <a:ea typeface="Times New Roman"/>
              <a:cs typeface="Times New Roman"/>
              <a:sym typeface="Times New Roman"/>
            </a:endParaRPr>
          </a:p>
        </p:txBody>
      </p:sp>
      <p:sp>
        <p:nvSpPr>
          <p:cNvPr id="1387" name="Shape 138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1" i="1" lang="en-US" sz="4400" u="none" cap="none" strike="noStrike">
                <a:solidFill>
                  <a:schemeClr val="dk1"/>
                </a:solidFill>
                <a:latin typeface="Times New Roman"/>
                <a:ea typeface="Times New Roman"/>
                <a:cs typeface="Times New Roman"/>
                <a:sym typeface="Times New Roman"/>
              </a:rPr>
              <a:t>Complex biosignature</a:t>
            </a:r>
            <a:endParaRPr/>
          </a:p>
          <a:p>
            <a:pPr indent="0" lvl="0" marL="0" marR="0" rtl="0" algn="ctr">
              <a:spcBef>
                <a:spcPts val="880"/>
              </a:spcBef>
              <a:spcAft>
                <a:spcPts val="0"/>
              </a:spcAft>
              <a:buClr>
                <a:schemeClr val="dk1"/>
              </a:buClr>
              <a:buSzPts val="4400"/>
              <a:buFont typeface="Times New Roman"/>
              <a:buNone/>
            </a:pPr>
            <a:r>
              <a:rPr b="1" i="1" lang="en-US" sz="4400" u="none" cap="none" strike="noStrike">
                <a:solidFill>
                  <a:schemeClr val="dk1"/>
                </a:solidFill>
                <a:latin typeface="Times New Roman"/>
                <a:ea typeface="Times New Roman"/>
                <a:cs typeface="Times New Roman"/>
                <a:sym typeface="Times New Roman"/>
              </a:rPr>
              <a:t>Or </a:t>
            </a:r>
            <a:endParaRPr/>
          </a:p>
          <a:p>
            <a:pPr indent="0" lvl="0" marL="0" marR="0" rtl="0" algn="ctr">
              <a:spcBef>
                <a:spcPts val="880"/>
              </a:spcBef>
              <a:spcAft>
                <a:spcPts val="0"/>
              </a:spcAft>
              <a:buClr>
                <a:schemeClr val="dk1"/>
              </a:buClr>
              <a:buSzPts val="4400"/>
              <a:buFont typeface="Times New Roman"/>
              <a:buNone/>
            </a:pPr>
            <a:r>
              <a:rPr b="1" i="1" lang="en-US" sz="4400" u="none" cap="none" strike="noStrike">
                <a:solidFill>
                  <a:schemeClr val="dk1"/>
                </a:solidFill>
                <a:latin typeface="Times New Roman"/>
                <a:ea typeface="Times New Roman"/>
                <a:cs typeface="Times New Roman"/>
                <a:sym typeface="Times New Roman"/>
              </a:rPr>
              <a:t>Individual biomarkers?</a:t>
            </a:r>
            <a:endParaRPr/>
          </a:p>
          <a:p>
            <a:pPr indent="0" lvl="0" marL="0" marR="0" rtl="0" algn="ctr">
              <a:spcBef>
                <a:spcPts val="880"/>
              </a:spcBef>
              <a:spcAft>
                <a:spcPts val="0"/>
              </a:spcAft>
              <a:buClr>
                <a:schemeClr val="dk1"/>
              </a:buClr>
              <a:buSzPts val="4400"/>
              <a:buFont typeface="Times New Roman"/>
              <a:buNone/>
            </a:pPr>
            <a:r>
              <a:t/>
            </a:r>
            <a:endParaRPr b="1" i="1"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2" name="Shape 1392"/>
        <p:cNvGrpSpPr/>
        <p:nvPr/>
      </p:nvGrpSpPr>
      <p:grpSpPr>
        <a:xfrm>
          <a:off x="0" y="0"/>
          <a:ext cx="0" cy="0"/>
          <a:chOff x="0" y="0"/>
          <a:chExt cx="0" cy="0"/>
        </a:xfrm>
      </p:grpSpPr>
      <p:grpSp>
        <p:nvGrpSpPr>
          <p:cNvPr id="1393" name="Shape 1393"/>
          <p:cNvGrpSpPr/>
          <p:nvPr/>
        </p:nvGrpSpPr>
        <p:grpSpPr>
          <a:xfrm>
            <a:off x="1257300" y="138113"/>
            <a:ext cx="8169275" cy="6311900"/>
            <a:chOff x="792" y="87"/>
            <a:chExt cx="5146" cy="3976"/>
          </a:xfrm>
        </p:grpSpPr>
        <p:sp>
          <p:nvSpPr>
            <p:cNvPr id="1394" name="Shape 1394"/>
            <p:cNvSpPr txBox="1"/>
            <p:nvPr/>
          </p:nvSpPr>
          <p:spPr>
            <a:xfrm>
              <a:off x="792" y="87"/>
              <a:ext cx="4206" cy="3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CC"/>
                </a:buClr>
                <a:buSzPts val="3200"/>
                <a:buFont typeface="Arial"/>
                <a:buNone/>
              </a:pPr>
              <a:r>
                <a:rPr b="1" i="0" lang="en-US" sz="3200" u="none" cap="none" strike="noStrike">
                  <a:solidFill>
                    <a:srgbClr val="3333CC"/>
                  </a:solidFill>
                  <a:latin typeface="Arial"/>
                  <a:ea typeface="Arial"/>
                  <a:cs typeface="Arial"/>
                  <a:sym typeface="Arial"/>
                </a:rPr>
                <a:t>Halocarbon Exposures (EC20)</a:t>
              </a:r>
              <a:endParaRPr/>
            </a:p>
          </p:txBody>
        </p:sp>
        <p:sp>
          <p:nvSpPr>
            <p:cNvPr id="1395" name="Shape 1395"/>
            <p:cNvSpPr/>
            <p:nvPr/>
          </p:nvSpPr>
          <p:spPr>
            <a:xfrm>
              <a:off x="916" y="819"/>
              <a:ext cx="5022" cy="324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CC"/>
                </a:buClr>
                <a:buSzPts val="2400"/>
                <a:buFont typeface="Arial"/>
                <a:buNone/>
              </a:pPr>
              <a:r>
                <a:rPr b="1" i="0" lang="en-US" sz="2400" u="none" cap="none" strike="noStrike">
                  <a:solidFill>
                    <a:srgbClr val="3333CC"/>
                  </a:solidFill>
                  <a:latin typeface="Arial"/>
                  <a:ea typeface="Arial"/>
                  <a:cs typeface="Arial"/>
                  <a:sym typeface="Arial"/>
                </a:rPr>
                <a:t>Rat Hepatocyte Exposures (</a:t>
              </a:r>
              <a:r>
                <a:rPr b="1" i="1" lang="en-US" sz="2400" u="none" cap="none" strike="noStrike">
                  <a:solidFill>
                    <a:srgbClr val="3333CC"/>
                  </a:solidFill>
                  <a:latin typeface="Arial"/>
                  <a:ea typeface="Arial"/>
                  <a:cs typeface="Arial"/>
                  <a:sym typeface="Arial"/>
                </a:rPr>
                <a:t>in vitro</a:t>
              </a:r>
              <a:r>
                <a:rPr b="1" i="0" lang="en-US" sz="2400" u="none" cap="none" strike="noStrike">
                  <a:solidFill>
                    <a:srgbClr val="3333CC"/>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400"/>
                <a:buFont typeface="Times New Roman"/>
                <a:buNone/>
              </a:pPr>
              <a:r>
                <a:t/>
              </a:r>
              <a:endParaRPr b="1" i="0" sz="2400" u="none" cap="none" strike="noStrike">
                <a:solidFill>
                  <a:srgbClr val="3333CC"/>
                </a:solidFill>
                <a:latin typeface="Arial"/>
                <a:ea typeface="Arial"/>
                <a:cs typeface="Arial"/>
                <a:sym typeface="Arial"/>
              </a:endParaRPr>
            </a:p>
            <a:p>
              <a:pPr indent="0" lvl="0" marL="0" marR="0" rtl="0" algn="l">
                <a:lnSpc>
                  <a:spcPct val="100000"/>
                </a:lnSpc>
                <a:spcBef>
                  <a:spcPts val="0"/>
                </a:spcBef>
                <a:spcAft>
                  <a:spcPts val="0"/>
                </a:spcAft>
                <a:buClr>
                  <a:srgbClr val="3333CC"/>
                </a:buClr>
                <a:buSzPts val="3200"/>
                <a:buFont typeface="Arial"/>
                <a:buNone/>
              </a:pPr>
              <a:r>
                <a:rPr b="1" i="0" lang="en-US" sz="3200" u="none" cap="none" strike="noStrike">
                  <a:solidFill>
                    <a:srgbClr val="3333CC"/>
                  </a:solidFill>
                  <a:latin typeface="Arial"/>
                  <a:ea typeface="Arial"/>
                  <a:cs typeface="Arial"/>
                  <a:sym typeface="Arial"/>
                </a:rPr>
                <a:t>Control + 14 halomethanes/haloethanes/</a:t>
              </a:r>
              <a:endParaRPr/>
            </a:p>
            <a:p>
              <a:pPr indent="0" lvl="0" marL="0" marR="0" rtl="0" algn="l">
                <a:lnSpc>
                  <a:spcPct val="100000"/>
                </a:lnSpc>
                <a:spcBef>
                  <a:spcPts val="0"/>
                </a:spcBef>
                <a:spcAft>
                  <a:spcPts val="0"/>
                </a:spcAft>
                <a:buClr>
                  <a:srgbClr val="3333CC"/>
                </a:buClr>
                <a:buSzPts val="3200"/>
                <a:buFont typeface="Arial"/>
                <a:buNone/>
              </a:pPr>
              <a:r>
                <a:rPr b="1" i="0" lang="en-US" sz="3200" u="none" cap="none" strike="noStrike">
                  <a:solidFill>
                    <a:srgbClr val="3333CC"/>
                  </a:solidFill>
                  <a:latin typeface="Arial"/>
                  <a:ea typeface="Arial"/>
                  <a:cs typeface="Arial"/>
                  <a:sym typeface="Arial"/>
                </a:rPr>
                <a:t>ethylenes</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cap="none" strike="noStrike">
                <a:solidFill>
                  <a:srgbClr val="3333CC"/>
                </a:solidFill>
                <a:latin typeface="Arial"/>
                <a:ea typeface="Arial"/>
                <a:cs typeface="Arial"/>
                <a:sym typeface="Arial"/>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Includes Cl and Br</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cap="none" strike="noStrike">
                <a:solidFill>
                  <a:srgbClr val="3333CC"/>
                </a:solidFill>
                <a:latin typeface="Arial"/>
                <a:ea typeface="Arial"/>
                <a:cs typeface="Arial"/>
                <a:sym typeface="Arial"/>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n = 2 or 3</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cap="none" strike="noStrike">
                <a:solidFill>
                  <a:srgbClr val="3333CC"/>
                </a:solidFill>
                <a:latin typeface="Arial"/>
                <a:ea typeface="Arial"/>
                <a:cs typeface="Arial"/>
                <a:sym typeface="Arial"/>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Samples solubilized</a:t>
              </a:r>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 175 ug separated on 2DE</a:t>
              </a:r>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CBBG250 stain</a:t>
              </a:r>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Image analysis (gel matching) with normalization</a:t>
              </a:r>
              <a:endParaRPr/>
            </a:p>
            <a:p>
              <a:pPr indent="0" lvl="0" marL="0" marR="0" rtl="0" algn="l">
                <a:lnSpc>
                  <a:spcPct val="100000"/>
                </a:lnSpc>
                <a:spcBef>
                  <a:spcPts val="0"/>
                </a:spcBef>
                <a:spcAft>
                  <a:spcPts val="0"/>
                </a:spcAft>
                <a:buClr>
                  <a:srgbClr val="3333CC"/>
                </a:buClr>
                <a:buSzPts val="2000"/>
                <a:buFont typeface="Arial"/>
                <a:buNone/>
              </a:pPr>
              <a:r>
                <a:rPr b="1" i="0" lang="en-US" sz="2000" u="none" cap="none" strike="noStrike">
                  <a:solidFill>
                    <a:srgbClr val="3333CC"/>
                  </a:solidFill>
                  <a:latin typeface="Arial"/>
                  <a:ea typeface="Arial"/>
                  <a:cs typeface="Arial"/>
                  <a:sym typeface="Arial"/>
                </a:rPr>
                <a:t>Quantitative data exported via excel</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cap="none" strike="noStrike">
                <a:solidFill>
                  <a:srgbClr val="3333CC"/>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Shape 1401"/>
          <p:cNvSpPr txBox="1"/>
          <p:nvPr/>
        </p:nvSpPr>
        <p:spPr>
          <a:xfrm>
            <a:off x="1219200" y="304800"/>
            <a:ext cx="6677025" cy="5794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Six Toxicity Assays</a:t>
            </a:r>
            <a:endParaRPr/>
          </a:p>
        </p:txBody>
      </p:sp>
      <p:sp>
        <p:nvSpPr>
          <p:cNvPr id="1402" name="Shape 1402"/>
          <p:cNvSpPr/>
          <p:nvPr/>
        </p:nvSpPr>
        <p:spPr>
          <a:xfrm>
            <a:off x="501650" y="1466850"/>
            <a:ext cx="5149850" cy="410845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MTT</a:t>
            </a:r>
            <a:r>
              <a:rPr b="1" i="0" lang="en-US" sz="2400" u="none" cap="none" strike="noStrike">
                <a:solidFill>
                  <a:srgbClr val="000000"/>
                </a:solidFill>
                <a:latin typeface="Arial"/>
                <a:ea typeface="Arial"/>
                <a:cs typeface="Arial"/>
                <a:sym typeface="Arial"/>
              </a:rPr>
              <a:t>	     (Mitochondrial function)</a:t>
            </a:r>
            <a:br>
              <a:rPr b="1" i="0" lang="en-US" sz="2400" u="none" cap="none" strike="noStrike">
                <a:solidFill>
                  <a:srgbClr val="000000"/>
                </a:solidFill>
                <a:latin typeface="Arial"/>
                <a:ea typeface="Arial"/>
                <a:cs typeface="Arial"/>
                <a:sym typeface="Arial"/>
              </a:rPr>
            </a:br>
            <a:endParaRPr b="1"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LDH	</a:t>
            </a:r>
            <a:r>
              <a:rPr b="1" i="0" lang="en-US" sz="2400" u="none" cap="none" strike="noStrike">
                <a:solidFill>
                  <a:srgbClr val="000000"/>
                </a:solidFill>
                <a:latin typeface="Arial"/>
                <a:ea typeface="Arial"/>
                <a:cs typeface="Arial"/>
                <a:sym typeface="Arial"/>
              </a:rPr>
              <a:t>     (Membrane integrity)</a:t>
            </a:r>
            <a:br>
              <a:rPr b="1" i="0" lang="en-US" sz="2400" u="none" cap="none" strike="noStrike">
                <a:solidFill>
                  <a:srgbClr val="000000"/>
                </a:solidFill>
                <a:latin typeface="Arial"/>
                <a:ea typeface="Arial"/>
                <a:cs typeface="Arial"/>
                <a:sym typeface="Arial"/>
              </a:rPr>
            </a:br>
            <a:endParaRPr b="1"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SH </a:t>
            </a:r>
            <a:r>
              <a:rPr b="1" i="0" lang="en-US" sz="2400" u="none" cap="none" strike="noStrike">
                <a:solidFill>
                  <a:srgbClr val="000000"/>
                </a:solidFill>
                <a:latin typeface="Arial"/>
                <a:ea typeface="Arial"/>
                <a:cs typeface="Arial"/>
                <a:sym typeface="Arial"/>
              </a:rPr>
              <a:t> 	     Total cellular thiols</a:t>
            </a:r>
            <a:br>
              <a:rPr b="1" i="0" lang="en-US" sz="2400" u="none" cap="none" strike="noStrike">
                <a:solidFill>
                  <a:srgbClr val="000000"/>
                </a:solidFill>
                <a:latin typeface="Arial"/>
                <a:ea typeface="Arial"/>
                <a:cs typeface="Arial"/>
                <a:sym typeface="Arial"/>
              </a:rPr>
            </a:br>
            <a:endParaRPr b="1"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LP  </a:t>
            </a:r>
            <a:r>
              <a:rPr b="1" i="0" lang="en-US" sz="2400" u="none" cap="none" strike="noStrike">
                <a:solidFill>
                  <a:srgbClr val="000000"/>
                </a:solidFill>
                <a:latin typeface="Arial"/>
                <a:ea typeface="Arial"/>
                <a:cs typeface="Arial"/>
                <a:sym typeface="Arial"/>
              </a:rPr>
              <a:t>      Lipid peroxidation</a:t>
            </a:r>
            <a:br>
              <a:rPr b="1" i="0" lang="en-US" sz="2400" u="none" cap="none" strike="noStrike">
                <a:solidFill>
                  <a:srgbClr val="000000"/>
                </a:solidFill>
                <a:latin typeface="Arial"/>
                <a:ea typeface="Arial"/>
                <a:cs typeface="Arial"/>
                <a:sym typeface="Arial"/>
              </a:rPr>
            </a:br>
            <a:endParaRPr b="1"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ROS  </a:t>
            </a:r>
            <a:r>
              <a:rPr b="1" i="0" lang="en-US" sz="2400" u="none" cap="none" strike="noStrike">
                <a:solidFill>
                  <a:srgbClr val="000000"/>
                </a:solidFill>
                <a:latin typeface="Arial"/>
                <a:ea typeface="Arial"/>
                <a:cs typeface="Arial"/>
                <a:sym typeface="Arial"/>
              </a:rPr>
              <a:t>   Reactive oxygen species</a:t>
            </a:r>
            <a:br>
              <a:rPr b="1" i="0" lang="en-US" sz="2400" u="none" cap="none" strike="noStrike">
                <a:solidFill>
                  <a:srgbClr val="000000"/>
                </a:solidFill>
                <a:latin typeface="Arial"/>
                <a:ea typeface="Arial"/>
                <a:cs typeface="Arial"/>
                <a:sym typeface="Arial"/>
              </a:rPr>
            </a:br>
            <a:endParaRPr b="1"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CAT</a:t>
            </a:r>
            <a:r>
              <a:rPr b="1" i="0" lang="en-US" sz="2400" u="none" cap="none" strike="noStrike">
                <a:solidFill>
                  <a:srgbClr val="000000"/>
                </a:solidFill>
                <a:latin typeface="Arial"/>
                <a:ea typeface="Arial"/>
                <a:cs typeface="Arial"/>
                <a:sym typeface="Arial"/>
              </a:rPr>
              <a:t>     Catalase activity</a:t>
            </a:r>
            <a:endParaRPr b="1" i="0" sz="2000" u="none" cap="none" strike="noStrike">
              <a:solidFill>
                <a:srgbClr val="000000"/>
              </a:solidFill>
              <a:latin typeface="Arial"/>
              <a:ea typeface="Arial"/>
              <a:cs typeface="Arial"/>
              <a:sym typeface="Arial"/>
            </a:endParaRPr>
          </a:p>
        </p:txBody>
      </p:sp>
      <p:sp>
        <p:nvSpPr>
          <p:cNvPr id="1403" name="Shape 1403"/>
          <p:cNvSpPr/>
          <p:nvPr/>
        </p:nvSpPr>
        <p:spPr>
          <a:xfrm>
            <a:off x="5334000" y="1371600"/>
            <a:ext cx="533400" cy="1371600"/>
          </a:xfrm>
          <a:prstGeom prst="rightBrace">
            <a:avLst>
              <a:gd fmla="val 21429"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404" name="Shape 1404"/>
          <p:cNvSpPr txBox="1"/>
          <p:nvPr/>
        </p:nvSpPr>
        <p:spPr>
          <a:xfrm>
            <a:off x="5943600" y="1828800"/>
            <a:ext cx="2590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CC"/>
              </a:buClr>
              <a:buSzPts val="2400"/>
              <a:buFont typeface="Arial"/>
              <a:buNone/>
            </a:pPr>
            <a:r>
              <a:rPr b="1" i="0" lang="en-US" sz="2400" u="none" cap="none" strike="noStrike">
                <a:solidFill>
                  <a:srgbClr val="3333CC"/>
                </a:solidFill>
                <a:latin typeface="Arial"/>
                <a:ea typeface="Arial"/>
                <a:cs typeface="Arial"/>
                <a:sym typeface="Arial"/>
              </a:rPr>
              <a:t>Cellular viability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sp>
        <p:nvSpPr>
          <p:cNvPr id="1410" name="Shape 1410"/>
          <p:cNvSpPr txBox="1"/>
          <p:nvPr/>
        </p:nvSpPr>
        <p:spPr>
          <a:xfrm>
            <a:off x="1219200" y="304800"/>
            <a:ext cx="6677025" cy="5794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Ridge Regression Models</a:t>
            </a:r>
            <a:endParaRPr/>
          </a:p>
        </p:txBody>
      </p:sp>
      <p:sp>
        <p:nvSpPr>
          <p:cNvPr id="1411" name="Shape 1411"/>
          <p:cNvSpPr/>
          <p:nvPr/>
        </p:nvSpPr>
        <p:spPr>
          <a:xfrm>
            <a:off x="533400" y="2438400"/>
            <a:ext cx="4981575" cy="33782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TI</a:t>
            </a:r>
            <a:r>
              <a:rPr b="0" i="0" lang="en-US" sz="2400" u="none" cap="none" strike="noStrike">
                <a:solidFill>
                  <a:srgbClr val="000000"/>
                </a:solidFill>
                <a:latin typeface="Arial"/>
                <a:ea typeface="Arial"/>
                <a:cs typeface="Arial"/>
                <a:sym typeface="Arial"/>
              </a:rPr>
              <a:t>	     Topological Indices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MIC</a:t>
            </a:r>
            <a:r>
              <a:rPr b="0" i="0" lang="en-US" sz="2400" u="none" cap="none" strike="noStrike">
                <a:solidFill>
                  <a:srgbClr val="000000"/>
                </a:solidFill>
                <a:latin typeface="Arial"/>
                <a:ea typeface="Arial"/>
                <a:cs typeface="Arial"/>
                <a:sym typeface="Arial"/>
              </a:rPr>
              <a:t>      Map Information Content</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SLD </a:t>
            </a:r>
            <a:r>
              <a:rPr b="0" i="0" lang="en-US" sz="2400" u="none" cap="none" strike="noStrike">
                <a:solidFill>
                  <a:srgbClr val="000000"/>
                </a:solidFill>
                <a:latin typeface="Arial"/>
                <a:ea typeface="Arial"/>
                <a:cs typeface="Arial"/>
                <a:sym typeface="Arial"/>
              </a:rPr>
              <a:t>    Spectrum-like Descriptors</a:t>
            </a:r>
            <a:br>
              <a:rPr b="0" i="0" lang="en-US" sz="24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a:t>
            </a:r>
            <a:r>
              <a:rPr b="1" i="0" lang="en-US" sz="2400" u="none" cap="none" strike="noStrike">
                <a:solidFill>
                  <a:srgbClr val="3333CC"/>
                </a:solidFill>
                <a:latin typeface="Arial"/>
                <a:ea typeface="Arial"/>
                <a:cs typeface="Arial"/>
                <a:sym typeface="Arial"/>
              </a:rPr>
              <a:t>SOS  </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  Subset of spots</a:t>
            </a:r>
            <a:br>
              <a:rPr b="0" i="0" lang="en-US" sz="24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Arial"/>
              <a:ea typeface="Arial"/>
              <a:cs typeface="Arial"/>
              <a:sym typeface="Arial"/>
            </a:endParaRPr>
          </a:p>
        </p:txBody>
      </p:sp>
      <p:sp>
        <p:nvSpPr>
          <p:cNvPr id="1412" name="Shape 1412"/>
          <p:cNvSpPr txBox="1"/>
          <p:nvPr/>
        </p:nvSpPr>
        <p:spPr>
          <a:xfrm>
            <a:off x="76200" y="1219200"/>
            <a:ext cx="9144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Sets of independent variables for the prediction of cellular toxicity due to halocarbon exposure: </a:t>
            </a:r>
            <a:endParaRPr/>
          </a:p>
        </p:txBody>
      </p:sp>
      <p:sp>
        <p:nvSpPr>
          <p:cNvPr id="1413" name="Shape 1413"/>
          <p:cNvSpPr txBox="1"/>
          <p:nvPr/>
        </p:nvSpPr>
        <p:spPr>
          <a:xfrm>
            <a:off x="5791200" y="243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Chemodescriptors</a:t>
            </a:r>
            <a:endParaRPr/>
          </a:p>
        </p:txBody>
      </p:sp>
      <p:sp>
        <p:nvSpPr>
          <p:cNvPr id="1414" name="Shape 1414"/>
          <p:cNvSpPr txBox="1"/>
          <p:nvPr/>
        </p:nvSpPr>
        <p:spPr>
          <a:xfrm>
            <a:off x="6248400" y="38862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Biodescriptors</a:t>
            </a:r>
            <a:endParaRPr/>
          </a:p>
        </p:txBody>
      </p:sp>
      <p:sp>
        <p:nvSpPr>
          <p:cNvPr id="1415" name="Shape 1415"/>
          <p:cNvSpPr/>
          <p:nvPr/>
        </p:nvSpPr>
        <p:spPr>
          <a:xfrm>
            <a:off x="5562600" y="3200400"/>
            <a:ext cx="457200" cy="1905000"/>
          </a:xfrm>
          <a:prstGeom prst="rightBrace">
            <a:avLst>
              <a:gd fmla="val 34722" name="adj1"/>
              <a:gd fmla="val 50000" name="adj2"/>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0" name="Shape 1420"/>
        <p:cNvGrpSpPr/>
        <p:nvPr/>
      </p:nvGrpSpPr>
      <p:grpSpPr>
        <a:xfrm>
          <a:off x="0" y="0"/>
          <a:ext cx="0" cy="0"/>
          <a:chOff x="0" y="0"/>
          <a:chExt cx="0" cy="0"/>
        </a:xfrm>
      </p:grpSpPr>
      <p:pic>
        <p:nvPicPr>
          <p:cNvPr id="1421" name="Shape 1421"/>
          <p:cNvPicPr preferRelativeResize="0"/>
          <p:nvPr/>
        </p:nvPicPr>
        <p:blipFill rotWithShape="1">
          <a:blip r:embed="rId3">
            <a:alphaModFix/>
          </a:blip>
          <a:srcRect b="0" l="0" r="0" t="0"/>
          <a:stretch/>
        </p:blipFill>
        <p:spPr>
          <a:xfrm>
            <a:off x="0" y="2057400"/>
            <a:ext cx="9115425" cy="4067175"/>
          </a:xfrm>
          <a:prstGeom prst="rect">
            <a:avLst/>
          </a:prstGeom>
          <a:noFill/>
          <a:ln>
            <a:noFill/>
          </a:ln>
        </p:spPr>
      </p:pic>
      <p:sp>
        <p:nvSpPr>
          <p:cNvPr id="1422" name="Shape 1422"/>
          <p:cNvSpPr txBox="1"/>
          <p:nvPr/>
        </p:nvSpPr>
        <p:spPr>
          <a:xfrm>
            <a:off x="1295400" y="762000"/>
            <a:ext cx="6677025" cy="5794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Ridge Regression Results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sp>
        <p:nvSpPr>
          <p:cNvPr id="1427" name="Shape 14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1428" name="Shape 14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Combining chemodescriptors and biodescriptors in quantitative structure-activity relationship modeling, Hawkins, D. M.; Basak, S. C.; Kraker, J. J.; Geiss, K. T.; Witzmann, F. A.  </a:t>
            </a:r>
            <a:r>
              <a:rPr b="0" i="1" lang="en-US" sz="3200" u="none" cap="none" strike="noStrike">
                <a:solidFill>
                  <a:schemeClr val="dk1"/>
                </a:solidFill>
                <a:latin typeface="Times New Roman"/>
                <a:ea typeface="Times New Roman"/>
                <a:cs typeface="Times New Roman"/>
                <a:sym typeface="Times New Roman"/>
              </a:rPr>
              <a:t>J. Chem. Inf. Model</a:t>
            </a:r>
            <a:r>
              <a:rPr b="0" i="0" lang="en-US" sz="3200" u="none" cap="none" strike="noStrike">
                <a:solidFill>
                  <a:schemeClr val="dk1"/>
                </a:solidFill>
                <a:latin typeface="Times New Roman"/>
                <a:ea typeface="Times New Roman"/>
                <a:cs typeface="Times New Roman"/>
                <a:sym typeface="Times New Roman"/>
              </a:rPr>
              <a:t>., 46, 9–16 (2006).</a:t>
            </a:r>
            <a:endParaRPr/>
          </a:p>
          <a:p>
            <a:pPr indent="-3429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Shape 14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Review article</a:t>
            </a:r>
            <a:endParaRPr/>
          </a:p>
        </p:txBody>
      </p:sp>
      <p:sp>
        <p:nvSpPr>
          <p:cNvPr id="1435" name="Shape 14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“Mathematical biodescriptors of proteomics maps: Background and applications “ SC Basak and BD Gute, Current Opinions in Drug Discovery and Development, 2008, 11(3) pp. 320-326.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9" name="Shape 1439"/>
        <p:cNvGrpSpPr/>
        <p:nvPr/>
      </p:nvGrpSpPr>
      <p:grpSpPr>
        <a:xfrm>
          <a:off x="0" y="0"/>
          <a:ext cx="0" cy="0"/>
          <a:chOff x="0" y="0"/>
          <a:chExt cx="0" cy="0"/>
        </a:xfrm>
      </p:grpSpPr>
      <p:sp>
        <p:nvSpPr>
          <p:cNvPr id="1440" name="Shape 1440"/>
          <p:cNvSpPr txBox="1"/>
          <p:nvPr>
            <p:ph type="title"/>
          </p:nvPr>
        </p:nvSpPr>
        <p:spPr>
          <a:xfrm>
            <a:off x="457200" y="1828800"/>
            <a:ext cx="8229600" cy="2362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Mathematical Nanotoxicoproteomics</a:t>
            </a: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Team: Marjan Vracko, Fran Witzmann &amp; Subhash Basak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4" name="Shape 1444"/>
        <p:cNvGrpSpPr/>
        <p:nvPr/>
      </p:nvGrpSpPr>
      <p:grpSpPr>
        <a:xfrm>
          <a:off x="0" y="0"/>
          <a:ext cx="0" cy="0"/>
          <a:chOff x="0" y="0"/>
          <a:chExt cx="0" cy="0"/>
        </a:xfrm>
      </p:grpSpPr>
      <p:sp>
        <p:nvSpPr>
          <p:cNvPr id="1445" name="Shape 14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Proteomic data to be analyzed….</a:t>
            </a:r>
            <a:endParaRPr b="0" i="0" sz="2000" u="none" cap="none" strike="noStrike">
              <a:solidFill>
                <a:schemeClr val="dk1"/>
              </a:solidFill>
              <a:latin typeface="Calibri"/>
              <a:ea typeface="Calibri"/>
              <a:cs typeface="Calibri"/>
              <a:sym typeface="Calibri"/>
            </a:endParaRPr>
          </a:p>
        </p:txBody>
      </p:sp>
      <p:sp>
        <p:nvSpPr>
          <p:cNvPr id="1446" name="Shape 14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We analyzed the proteomics of Caco cells unexposed (control) and exposed for: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multi-walled carbon nanotubes (MWCNT) 3 h 10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multi-walled carbon nanotubes (MWCNT) 3 h 100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multi-walled carbon nanotubes (MWCNT) 24 h 10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multi-walled carbon nanotubes (MWCNT) 24 h 100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 nanobelts (TiO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-NB) 3 h 10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 nanobelts (TiO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-NB) 3 h 100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 nanobelts (TiO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-NB) 24 h 10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 </a:t>
            </a:r>
            <a:endParaRPr b="0" i="0" sz="1850" u="none" cap="none" strike="noStrike">
              <a:solidFill>
                <a:schemeClr val="dk1"/>
              </a:solidFill>
              <a:latin typeface="Calibri"/>
              <a:ea typeface="Calibri"/>
              <a:cs typeface="Calibri"/>
              <a:sym typeface="Calibri"/>
            </a:endParaRPr>
          </a:p>
          <a:p>
            <a:pPr indent="-457200" lvl="0" marL="457200" marR="0" rtl="0" algn="l">
              <a:lnSpc>
                <a:spcPct val="90000"/>
              </a:lnSpc>
              <a:spcBef>
                <a:spcPts val="370"/>
              </a:spcBef>
              <a:spcAft>
                <a:spcPts val="0"/>
              </a:spcAft>
              <a:buClr>
                <a:schemeClr val="dk1"/>
              </a:buClr>
              <a:buSzPts val="1850"/>
              <a:buFont typeface="Calibri"/>
              <a:buAutoNum type="arabicPeriod"/>
            </a:pPr>
            <a:r>
              <a:rPr b="0" i="0" lang="en-US" sz="1850" u="none" cap="none" strike="noStrike">
                <a:solidFill>
                  <a:schemeClr val="dk1"/>
                </a:solidFill>
                <a:latin typeface="Calibri"/>
                <a:ea typeface="Calibri"/>
                <a:cs typeface="Calibri"/>
                <a:sym typeface="Calibri"/>
              </a:rPr>
              <a:t>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 nanobelts (TiO</a:t>
            </a:r>
            <a:r>
              <a:rPr b="0" baseline="-25000" i="0" lang="en-US" sz="1850" u="none" cap="none" strike="noStrike">
                <a:solidFill>
                  <a:schemeClr val="dk1"/>
                </a:solidFill>
                <a:latin typeface="Calibri"/>
                <a:ea typeface="Calibri"/>
                <a:cs typeface="Calibri"/>
                <a:sym typeface="Calibri"/>
              </a:rPr>
              <a:t>2</a:t>
            </a:r>
            <a:r>
              <a:rPr b="0" i="0" lang="en-US" sz="1850" u="none" cap="none" strike="noStrike">
                <a:solidFill>
                  <a:schemeClr val="dk1"/>
                </a:solidFill>
                <a:latin typeface="Calibri"/>
                <a:ea typeface="Calibri"/>
                <a:cs typeface="Calibri"/>
                <a:sym typeface="Calibri"/>
              </a:rPr>
              <a:t>-NB) 24 h 100 </a:t>
            </a:r>
            <a:r>
              <a:rPr b="0" i="0" lang="en-US" sz="1850" u="none" cap="none" strike="noStrike">
                <a:solidFill>
                  <a:schemeClr val="dk1"/>
                </a:solidFill>
                <a:latin typeface="Noto Sans Symbols"/>
                <a:ea typeface="Noto Sans Symbols"/>
                <a:cs typeface="Noto Sans Symbols"/>
                <a:sym typeface="Noto Sans Symbols"/>
              </a:rPr>
              <a:t>μ</a:t>
            </a:r>
            <a:r>
              <a:rPr b="0" i="0" lang="en-US" sz="1850" u="none" cap="none" strike="noStrike">
                <a:solidFill>
                  <a:schemeClr val="dk1"/>
                </a:solidFill>
                <a:latin typeface="Calibri"/>
                <a:ea typeface="Calibri"/>
                <a:cs typeface="Calibri"/>
                <a:sym typeface="Calibri"/>
              </a:rPr>
              <a:t>g.</a:t>
            </a:r>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666"/>
              </a:spcBef>
              <a:spcAft>
                <a:spcPts val="0"/>
              </a:spcAft>
              <a:buClr>
                <a:schemeClr val="dk1"/>
              </a:buClr>
              <a:buSzPts val="3330"/>
              <a:buFont typeface="Arial"/>
              <a:buNone/>
            </a:pPr>
            <a:r>
              <a:rPr b="1" i="1" lang="en-US" sz="3330" u="none" cap="none" strike="noStrike">
                <a:solidFill>
                  <a:schemeClr val="dk1"/>
                </a:solidFill>
                <a:latin typeface="Calibri"/>
                <a:ea typeface="Calibri"/>
                <a:cs typeface="Calibri"/>
                <a:sym typeface="Calibri"/>
              </a:rPr>
              <a:t>In each measurement, 3000 to 3300 proteins were identified.</a:t>
            </a:r>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0" name="Shape 1450"/>
        <p:cNvGrpSpPr/>
        <p:nvPr/>
      </p:nvGrpSpPr>
      <p:grpSpPr>
        <a:xfrm>
          <a:off x="0" y="0"/>
          <a:ext cx="0" cy="0"/>
          <a:chOff x="0" y="0"/>
          <a:chExt cx="0" cy="0"/>
        </a:xfrm>
      </p:grpSpPr>
      <p:sp>
        <p:nvSpPr>
          <p:cNvPr id="1451" name="Shape 14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Similarity index as a measure of ratio between untreated and treated cells…</a:t>
            </a:r>
            <a:endParaRPr b="0" i="0" sz="2400" u="none" cap="none" strike="noStrike">
              <a:solidFill>
                <a:schemeClr val="dk1"/>
              </a:solidFill>
              <a:latin typeface="Calibri"/>
              <a:ea typeface="Calibri"/>
              <a:cs typeface="Calibri"/>
              <a:sym typeface="Calibri"/>
            </a:endParaRPr>
          </a:p>
        </p:txBody>
      </p:sp>
      <p:sp>
        <p:nvSpPr>
          <p:cNvPr id="1452" name="Shape 14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The ratios between protein abundances of control and treated samples is expressed with the index.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We denote two measurements by a (control) and b (treated). The similarity index is defined as: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Here, N is the number of proteins considered,   and   are intensities (abundances) of i-th protein and  the maximal value of both intensities. Some of its properties are straightforward.</a:t>
            </a:r>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1.	If protein abundances do not change the similarity index is equal 1.</a:t>
            </a:r>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2.	 s </a:t>
            </a:r>
            <a:r>
              <a:rPr b="0" baseline="30000" i="0" lang="en-US" sz="1850" u="none" cap="none" strike="noStrike">
                <a:solidFill>
                  <a:schemeClr val="dk1"/>
                </a:solidFill>
                <a:latin typeface="Calibri"/>
                <a:ea typeface="Calibri"/>
                <a:cs typeface="Calibri"/>
                <a:sym typeface="Calibri"/>
              </a:rPr>
              <a:t>A,B</a:t>
            </a:r>
            <a:r>
              <a:rPr b="0" i="0" lang="en-US" sz="1850" u="none" cap="none" strike="noStrike">
                <a:solidFill>
                  <a:schemeClr val="dk1"/>
                </a:solidFill>
                <a:latin typeface="Calibri"/>
                <a:ea typeface="Calibri"/>
                <a:cs typeface="Calibri"/>
                <a:sym typeface="Calibri"/>
              </a:rPr>
              <a:t> = s </a:t>
            </a:r>
            <a:r>
              <a:rPr b="0" baseline="30000" i="0" lang="en-US" sz="1850" u="none" cap="none" strike="noStrike">
                <a:solidFill>
                  <a:schemeClr val="dk1"/>
                </a:solidFill>
                <a:latin typeface="Calibri"/>
                <a:ea typeface="Calibri"/>
                <a:cs typeface="Calibri"/>
                <a:sym typeface="Calibri"/>
              </a:rPr>
              <a:t>B,A</a:t>
            </a:r>
            <a:r>
              <a:rPr b="0" i="0" lang="en-US" sz="1850" u="none" cap="none" strike="noStrike">
                <a:solidFill>
                  <a:schemeClr val="dk1"/>
                </a:solidFill>
                <a:latin typeface="Calibri"/>
                <a:ea typeface="Calibri"/>
                <a:cs typeface="Calibri"/>
                <a:sym typeface="Calibri"/>
              </a:rPr>
              <a:t>.</a:t>
            </a:r>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3.	If all reported proteins are different the similarity index is zero.</a:t>
            </a:r>
            <a:endParaRPr/>
          </a:p>
          <a:p>
            <a:pPr indent="0" lvl="0" marL="0" marR="0" rtl="0" algn="l">
              <a:lnSpc>
                <a:spcPct val="90000"/>
              </a:lnSpc>
              <a:spcBef>
                <a:spcPts val="370"/>
              </a:spcBef>
              <a:spcAft>
                <a:spcPts val="0"/>
              </a:spcAft>
              <a:buClr>
                <a:schemeClr val="dk1"/>
              </a:buClr>
              <a:buSzPts val="1850"/>
              <a:buFont typeface="Arial"/>
              <a:buNone/>
            </a:pPr>
            <a:r>
              <a:rPr b="0" i="0" lang="en-US" sz="1850" u="none" cap="none" strike="noStrike">
                <a:solidFill>
                  <a:schemeClr val="dk1"/>
                </a:solidFill>
                <a:latin typeface="Calibri"/>
                <a:ea typeface="Calibri"/>
                <a:cs typeface="Calibri"/>
                <a:sym typeface="Calibri"/>
              </a:rPr>
              <a:t>4.	It measures the changes in abundance and each individual spot and it is not sensitive on sign of difference.</a:t>
            </a:r>
            <a:endParaRPr/>
          </a:p>
          <a:p>
            <a:pPr indent="0" lvl="0" marL="0" marR="0" rtl="0" algn="l">
              <a:lnSpc>
                <a:spcPct val="90000"/>
              </a:lnSpc>
              <a:spcBef>
                <a:spcPts val="370"/>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p:txBody>
      </p:sp>
      <p:pic>
        <p:nvPicPr>
          <p:cNvPr id="1453" name="Shape 1453"/>
          <p:cNvPicPr preferRelativeResize="0"/>
          <p:nvPr/>
        </p:nvPicPr>
        <p:blipFill rotWithShape="1">
          <a:blip r:embed="rId3">
            <a:alphaModFix/>
          </a:blip>
          <a:srcRect b="0" l="0" r="0" t="0"/>
          <a:stretch/>
        </p:blipFill>
        <p:spPr>
          <a:xfrm>
            <a:off x="2771800" y="2780928"/>
            <a:ext cx="2865437" cy="77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8" name="Shape 1138"/>
        <p:cNvGrpSpPr/>
        <p:nvPr/>
      </p:nvGrpSpPr>
      <p:grpSpPr>
        <a:xfrm>
          <a:off x="0" y="0"/>
          <a:ext cx="0" cy="0"/>
          <a:chOff x="0" y="0"/>
          <a:chExt cx="0" cy="0"/>
        </a:xfrm>
      </p:grpSpPr>
      <p:sp>
        <p:nvSpPr>
          <p:cNvPr id="1139" name="Shape 1139"/>
          <p:cNvSpPr txBox="1"/>
          <p:nvPr>
            <p:ph type="title"/>
          </p:nvPr>
        </p:nvSpPr>
        <p:spPr>
          <a:xfrm>
            <a:off x="685800" y="274685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MUTAGENICITY</a:t>
            </a:r>
            <a:br>
              <a:rPr b="0" i="0" lang="en-US" sz="4400" u="none" cap="none" strike="noStrike">
                <a:solidFill>
                  <a:schemeClr val="dk2"/>
                </a:solidFill>
                <a:latin typeface="Times New Roman"/>
                <a:ea typeface="Times New Roman"/>
                <a:cs typeface="Times New Roman"/>
                <a:sym typeface="Times New Roman"/>
              </a:rPr>
            </a:br>
            <a:endParaRPr b="0" i="0" sz="4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Shape 14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1459" name="Shape 1459"/>
          <p:cNvPicPr preferRelativeResize="0"/>
          <p:nvPr/>
        </p:nvPicPr>
        <p:blipFill rotWithShape="1">
          <a:blip r:embed="rId3">
            <a:alphaModFix/>
          </a:blip>
          <a:srcRect b="0" l="0" r="0" t="0"/>
          <a:stretch/>
        </p:blipFill>
        <p:spPr>
          <a:xfrm>
            <a:off x="539552" y="1628800"/>
            <a:ext cx="8100392" cy="511020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3" name="Shape 1463"/>
        <p:cNvGrpSpPr/>
        <p:nvPr/>
      </p:nvGrpSpPr>
      <p:grpSpPr>
        <a:xfrm>
          <a:off x="0" y="0"/>
          <a:ext cx="0" cy="0"/>
          <a:chOff x="0" y="0"/>
          <a:chExt cx="0" cy="0"/>
        </a:xfrm>
      </p:grpSpPr>
      <p:sp>
        <p:nvSpPr>
          <p:cNvPr id="1464" name="Shape 14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PCA: Short term and long term TiO2 and MWCNT treatment of Caco cells: Vracko, Basak &amp; Witzmann, CCADD, in press.</a:t>
            </a:r>
            <a:endParaRPr/>
          </a:p>
        </p:txBody>
      </p:sp>
      <p:pic>
        <p:nvPicPr>
          <p:cNvPr id="1465" name="Shape 1465"/>
          <p:cNvPicPr preferRelativeResize="0"/>
          <p:nvPr>
            <p:ph idx="1" type="body"/>
          </p:nvPr>
        </p:nvPicPr>
        <p:blipFill rotWithShape="1">
          <a:blip r:embed="rId3">
            <a:alphaModFix/>
          </a:blip>
          <a:srcRect b="0" l="0" r="0" t="0"/>
          <a:stretch/>
        </p:blipFill>
        <p:spPr>
          <a:xfrm>
            <a:off x="2118768" y="1600200"/>
            <a:ext cx="4906464" cy="452596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9" name="Shape 1469"/>
        <p:cNvGrpSpPr/>
        <p:nvPr/>
      </p:nvGrpSpPr>
      <p:grpSpPr>
        <a:xfrm>
          <a:off x="0" y="0"/>
          <a:ext cx="0" cy="0"/>
          <a:chOff x="0" y="0"/>
          <a:chExt cx="0" cy="0"/>
        </a:xfrm>
      </p:grpSpPr>
      <p:sp>
        <p:nvSpPr>
          <p:cNvPr id="1470" name="Shape 14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160"/>
              <a:buFont typeface="Calibri"/>
              <a:buNone/>
            </a:pPr>
            <a:r>
              <a:rPr b="0" i="0" lang="en-US" sz="2160" u="none" cap="none" strike="noStrike">
                <a:solidFill>
                  <a:schemeClr val="dk1"/>
                </a:solidFill>
                <a:latin typeface="Calibri"/>
                <a:ea typeface="Calibri"/>
                <a:cs typeface="Calibri"/>
                <a:sym typeface="Calibri"/>
              </a:rPr>
              <a:t>PCA: Short term and long term TiO2 and MWCNT treatment of Caco/HT29-MTX cells </a:t>
            </a:r>
            <a:br>
              <a:rPr b="0" i="0" lang="en-US" sz="2160" u="none" cap="none" strike="noStrike">
                <a:solidFill>
                  <a:schemeClr val="dk1"/>
                </a:solidFill>
                <a:latin typeface="Calibri"/>
                <a:ea typeface="Calibri"/>
                <a:cs typeface="Calibri"/>
                <a:sym typeface="Calibri"/>
              </a:rPr>
            </a:br>
            <a:r>
              <a:rPr b="0" i="0" lang="en-US" sz="2160" u="none" cap="none" strike="noStrike">
                <a:solidFill>
                  <a:schemeClr val="dk1"/>
                </a:solidFill>
                <a:latin typeface="Calibri"/>
                <a:ea typeface="Calibri"/>
                <a:cs typeface="Calibri"/>
                <a:sym typeface="Calibri"/>
              </a:rPr>
              <a:t>Vracko, Basak &amp; Witzmann, CCADD, in press.</a:t>
            </a:r>
            <a:endParaRPr/>
          </a:p>
        </p:txBody>
      </p:sp>
      <p:pic>
        <p:nvPicPr>
          <p:cNvPr id="1471" name="Shape 1471"/>
          <p:cNvPicPr preferRelativeResize="0"/>
          <p:nvPr/>
        </p:nvPicPr>
        <p:blipFill rotWithShape="1">
          <a:blip r:embed="rId3">
            <a:alphaModFix/>
          </a:blip>
          <a:srcRect b="0" l="0" r="0" t="0"/>
          <a:stretch/>
        </p:blipFill>
        <p:spPr>
          <a:xfrm>
            <a:off x="1905000" y="1371600"/>
            <a:ext cx="5767919" cy="5330304"/>
          </a:xfrm>
          <a:prstGeom prst="rect">
            <a:avLst/>
          </a:prstGeom>
          <a:noFill/>
          <a:ln>
            <a:noFill/>
          </a:ln>
        </p:spPr>
      </p:pic>
      <p:sp>
        <p:nvSpPr>
          <p:cNvPr id="1472" name="Shape 1472"/>
          <p:cNvSpPr txBox="1"/>
          <p:nvPr/>
        </p:nvSpPr>
        <p:spPr>
          <a:xfrm>
            <a:off x="304800" y="2743200"/>
            <a:ext cx="17168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Caco/HT29-MTX</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6" name="Shape 1476"/>
        <p:cNvGrpSpPr/>
        <p:nvPr/>
      </p:nvGrpSpPr>
      <p:grpSpPr>
        <a:xfrm>
          <a:off x="0" y="0"/>
          <a:ext cx="0" cy="0"/>
          <a:chOff x="0" y="0"/>
          <a:chExt cx="0" cy="0"/>
        </a:xfrm>
      </p:grpSpPr>
      <p:sp>
        <p:nvSpPr>
          <p:cNvPr id="1477" name="Shape 1477"/>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40"/>
              <a:buFont typeface="Calibri"/>
              <a:buNone/>
            </a:pPr>
            <a:r>
              <a:rPr b="0" i="0" lang="en-US" sz="2340" u="none" cap="none" strike="noStrike">
                <a:solidFill>
                  <a:srgbClr val="000000"/>
                </a:solidFill>
                <a:latin typeface="Calibri"/>
                <a:ea typeface="Calibri"/>
                <a:cs typeface="Calibri"/>
                <a:sym typeface="Calibri"/>
              </a:rPr>
              <a:t>PCA: Short term and long term TiO2 and MWCNT treatment of SAEC</a:t>
            </a:r>
            <a:endParaRPr b="0" i="0" sz="2340" u="none" cap="none" strike="noStrike">
              <a:solidFill>
                <a:srgbClr val="000000"/>
              </a:solidFill>
              <a:latin typeface="Calibri"/>
              <a:ea typeface="Calibri"/>
              <a:cs typeface="Calibri"/>
              <a:sym typeface="Calibri"/>
            </a:endParaRPr>
          </a:p>
        </p:txBody>
      </p:sp>
      <p:pic>
        <p:nvPicPr>
          <p:cNvPr id="1478" name="Shape 1478"/>
          <p:cNvPicPr preferRelativeResize="0"/>
          <p:nvPr/>
        </p:nvPicPr>
        <p:blipFill rotWithShape="1">
          <a:blip r:embed="rId3">
            <a:alphaModFix/>
          </a:blip>
          <a:srcRect b="0" l="0" r="0" t="0"/>
          <a:stretch/>
        </p:blipFill>
        <p:spPr>
          <a:xfrm>
            <a:off x="990600" y="1447800"/>
            <a:ext cx="6752058" cy="520873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Shape 1483"/>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40"/>
              <a:buFont typeface="Calibri"/>
              <a:buNone/>
            </a:pPr>
            <a:r>
              <a:rPr b="0" i="0" lang="en-US" sz="2340" u="none" cap="none" strike="noStrike">
                <a:solidFill>
                  <a:srgbClr val="000000"/>
                </a:solidFill>
                <a:latin typeface="Calibri"/>
                <a:ea typeface="Calibri"/>
                <a:cs typeface="Calibri"/>
                <a:sym typeface="Calibri"/>
              </a:rPr>
              <a:t>PCA: Short term and long term TiO2 and MWCNT treatment of THP1 cells</a:t>
            </a:r>
            <a:endParaRPr b="0" i="0" sz="2340" u="none" cap="none" strike="noStrike">
              <a:solidFill>
                <a:srgbClr val="000000"/>
              </a:solidFill>
              <a:latin typeface="Calibri"/>
              <a:ea typeface="Calibri"/>
              <a:cs typeface="Calibri"/>
              <a:sym typeface="Calibri"/>
            </a:endParaRPr>
          </a:p>
        </p:txBody>
      </p:sp>
      <p:pic>
        <p:nvPicPr>
          <p:cNvPr id="1484" name="Shape 1484"/>
          <p:cNvPicPr preferRelativeResize="0"/>
          <p:nvPr/>
        </p:nvPicPr>
        <p:blipFill rotWithShape="1">
          <a:blip r:embed="rId3">
            <a:alphaModFix/>
          </a:blip>
          <a:srcRect b="0" l="0" r="0" t="0"/>
          <a:stretch/>
        </p:blipFill>
        <p:spPr>
          <a:xfrm>
            <a:off x="1143000" y="1430867"/>
            <a:ext cx="6860485" cy="542713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8" name="Shape 1488"/>
        <p:cNvGrpSpPr/>
        <p:nvPr/>
      </p:nvGrpSpPr>
      <p:grpSpPr>
        <a:xfrm>
          <a:off x="0" y="0"/>
          <a:ext cx="0" cy="0"/>
          <a:chOff x="0" y="0"/>
          <a:chExt cx="0" cy="0"/>
        </a:xfrm>
      </p:grpSpPr>
      <p:sp>
        <p:nvSpPr>
          <p:cNvPr id="1489" name="Shape 1489"/>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Nano publications</a:t>
            </a:r>
            <a:endParaRPr/>
          </a:p>
        </p:txBody>
      </p:sp>
      <p:sp>
        <p:nvSpPr>
          <p:cNvPr id="1490" name="Shape 1490"/>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1) Basak, S.C.; Vracko, M.; Witzmann, F.A. Mathematical nanotoxicoproteomics: Quantitative characterization of effects of </a:t>
            </a:r>
            <a:r>
              <a:rPr b="1" i="1" lang="en-US" sz="2800" u="none" cap="none" strike="noStrike">
                <a:solidFill>
                  <a:schemeClr val="dk1"/>
                </a:solidFill>
                <a:latin typeface="Calibri"/>
                <a:ea typeface="Calibri"/>
                <a:cs typeface="Calibri"/>
                <a:sym typeface="Calibri"/>
              </a:rPr>
              <a:t>multi-walled carbon nanotubes (MWCNT</a:t>
            </a:r>
            <a:r>
              <a:rPr b="0" i="0" lang="en-US" sz="2400" u="none" cap="none" strike="noStrike">
                <a:solidFill>
                  <a:schemeClr val="dk1"/>
                </a:solidFill>
                <a:latin typeface="Calibri"/>
                <a:ea typeface="Calibri"/>
                <a:cs typeface="Calibri"/>
                <a:sym typeface="Calibri"/>
              </a:rPr>
              <a:t>) and </a:t>
            </a:r>
            <a:r>
              <a:rPr b="1" i="1" lang="en-US" sz="3600" u="none" cap="none" strike="noStrike">
                <a:solidFill>
                  <a:schemeClr val="dk1"/>
                </a:solidFill>
                <a:latin typeface="Calibri"/>
                <a:ea typeface="Calibri"/>
                <a:cs typeface="Calibri"/>
                <a:sym typeface="Calibri"/>
              </a:rPr>
              <a:t>TiO2 nanobelts (TiO2-NB) </a:t>
            </a:r>
            <a:r>
              <a:rPr b="0" i="0" lang="en-US" sz="2400" u="none" cap="none" strike="noStrike">
                <a:solidFill>
                  <a:schemeClr val="dk1"/>
                </a:solidFill>
                <a:latin typeface="Calibri"/>
                <a:ea typeface="Calibri"/>
                <a:cs typeface="Calibri"/>
                <a:sym typeface="Calibri"/>
              </a:rPr>
              <a:t>on protein expression patterns in human intestinal cells. Curr. Comput. Aided Drug Des., 2016,</a:t>
            </a:r>
            <a:endParaRPr/>
          </a:p>
          <a:p>
            <a:pPr indent="0" lvl="0" marL="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12(4), 259-264.</a:t>
            </a:r>
            <a:endParaRPr/>
          </a:p>
          <a:p>
            <a:pPr indent="0" lvl="0" marL="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2) Basak, S.C.; Vracko, M.; Witzmann, F.A A Possible Chemo-biodescriptor Framework for the Prediction of Toxicity of Nanosubstances: An Integrated Computational Approach, Current Computer-Aided Drug Design, 2017, Vol. 13, 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4" name="Shape 1494"/>
        <p:cNvGrpSpPr/>
        <p:nvPr/>
      </p:nvGrpSpPr>
      <p:grpSpPr>
        <a:xfrm>
          <a:off x="0" y="0"/>
          <a:ext cx="0" cy="0"/>
          <a:chOff x="0" y="0"/>
          <a:chExt cx="0" cy="0"/>
        </a:xfrm>
      </p:grpSpPr>
      <p:sp>
        <p:nvSpPr>
          <p:cNvPr id="1495" name="Shape 1495"/>
          <p:cNvSpPr txBox="1"/>
          <p:nvPr>
            <p:ph type="title"/>
          </p:nvPr>
        </p:nvSpPr>
        <p:spPr>
          <a:xfrm>
            <a:off x="722313" y="2590801"/>
            <a:ext cx="77724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DNA/ RNA SEQUENCE DESCRIPTORS</a:t>
            </a:r>
            <a:endParaRPr/>
          </a:p>
        </p:txBody>
      </p:sp>
      <p:sp>
        <p:nvSpPr>
          <p:cNvPr id="1496" name="Shape 1496"/>
          <p:cNvSpPr txBox="1"/>
          <p:nvPr>
            <p:ph idx="1" type="body"/>
          </p:nvPr>
        </p:nvSpPr>
        <p:spPr>
          <a:xfrm>
            <a:off x="722313" y="-1600200"/>
            <a:ext cx="7772400" cy="3721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0" name="Shape 1500"/>
        <p:cNvGrpSpPr/>
        <p:nvPr/>
      </p:nvGrpSpPr>
      <p:grpSpPr>
        <a:xfrm>
          <a:off x="0" y="0"/>
          <a:ext cx="0" cy="0"/>
          <a:chOff x="0" y="0"/>
          <a:chExt cx="0" cy="0"/>
        </a:xfrm>
      </p:grpSpPr>
      <p:sp>
        <p:nvSpPr>
          <p:cNvPr id="1501" name="Shape 1501"/>
          <p:cNvSpPr txBox="1"/>
          <p:nvPr>
            <p:ph type="title"/>
          </p:nvPr>
        </p:nvSpPr>
        <p:spPr>
          <a:xfrm>
            <a:off x="457200" y="838200"/>
            <a:ext cx="8229600" cy="1219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Nandy plot for DNA Sequence:</a:t>
            </a: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ATGGTGCACC</a:t>
            </a: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pic>
        <p:nvPicPr>
          <p:cNvPr id="1502" name="Shape 1502"/>
          <p:cNvPicPr preferRelativeResize="0"/>
          <p:nvPr>
            <p:ph idx="1" type="body"/>
          </p:nvPr>
        </p:nvPicPr>
        <p:blipFill rotWithShape="1">
          <a:blip r:embed="rId3">
            <a:alphaModFix/>
          </a:blip>
          <a:srcRect b="0" l="0" r="0" t="0"/>
          <a:stretch/>
        </p:blipFill>
        <p:spPr>
          <a:xfrm>
            <a:off x="3017385" y="2667000"/>
            <a:ext cx="3109229" cy="3276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Shape 15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508" name="Shape 15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Base	Co-ordinates	Center of mass		gr</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	X	Y	µx	µy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A	-1	0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	-1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G	0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G	1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	1	-2	0.7	-0.8		3.3615</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G	2	-2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C	2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A	1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C	1	0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C	1	1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					</a:t>
            </a:r>
            <a:endParaRPr/>
          </a:p>
          <a:p>
            <a:pPr indent="-231140" lvl="0" marL="342900" marR="0" rtl="0" algn="l">
              <a:lnSpc>
                <a:spcPct val="80000"/>
              </a:lnSpc>
              <a:spcBef>
                <a:spcPts val="352"/>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2" name="Shape 1512"/>
        <p:cNvGrpSpPr/>
        <p:nvPr/>
      </p:nvGrpSpPr>
      <p:grpSpPr>
        <a:xfrm>
          <a:off x="0" y="0"/>
          <a:ext cx="0" cy="0"/>
          <a:chOff x="0" y="0"/>
          <a:chExt cx="0" cy="0"/>
        </a:xfrm>
      </p:grpSpPr>
      <p:sp>
        <p:nvSpPr>
          <p:cNvPr id="1513" name="Shape 1513"/>
          <p:cNvSpPr txBox="1"/>
          <p:nvPr/>
        </p:nvSpPr>
        <p:spPr>
          <a:xfrm>
            <a:off x="304800" y="228600"/>
            <a:ext cx="6172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Formulas for Descriptors in 2D Graphical Representations</a:t>
            </a:r>
            <a:endParaRPr/>
          </a:p>
        </p:txBody>
      </p:sp>
      <p:sp>
        <p:nvSpPr>
          <p:cNvPr id="1514" name="Shape 1514"/>
          <p:cNvSpPr txBox="1"/>
          <p:nvPr/>
        </p:nvSpPr>
        <p:spPr>
          <a:xfrm>
            <a:off x="685800" y="838200"/>
            <a:ext cx="29718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 DNA Descriptors</a:t>
            </a:r>
            <a:endParaRPr/>
          </a:p>
        </p:txBody>
      </p:sp>
      <p:pic>
        <p:nvPicPr>
          <p:cNvPr id="1515" name="Shape 1515"/>
          <p:cNvPicPr preferRelativeResize="0"/>
          <p:nvPr/>
        </p:nvPicPr>
        <p:blipFill rotWithShape="1">
          <a:blip r:embed="rId3">
            <a:alphaModFix/>
          </a:blip>
          <a:srcRect b="12495" l="12079" r="10744" t="39757"/>
          <a:stretch/>
        </p:blipFill>
        <p:spPr>
          <a:xfrm>
            <a:off x="838200" y="1371600"/>
            <a:ext cx="6705600" cy="20574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Shape 11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Mutagen data sets</a:t>
            </a:r>
            <a:endParaRPr/>
          </a:p>
        </p:txBody>
      </p:sp>
      <p:sp>
        <p:nvSpPr>
          <p:cNvPr id="1145" name="Shape 114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95 Aromatic and heteroaromatic amines</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Ames’ test- TA 100</a:t>
            </a:r>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Originally collated by Debnath et al (Hansch group)</a:t>
            </a:r>
            <a:endParaRPr/>
          </a:p>
        </p:txBody>
      </p:sp>
      <p:sp>
        <p:nvSpPr>
          <p:cNvPr id="1146" name="Shape 114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508 structurally  diverse chemicals</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Ames test-  TA98</a:t>
            </a:r>
            <a:endParaRPr/>
          </a:p>
          <a:p>
            <a:pPr indent="-342900" lvl="0" marL="342900" marR="0" rtl="0" algn="l">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256 mutagens and 252 non-mutagens.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9" name="Shape 1519"/>
        <p:cNvGrpSpPr/>
        <p:nvPr/>
      </p:nvGrpSpPr>
      <p:grpSpPr>
        <a:xfrm>
          <a:off x="0" y="0"/>
          <a:ext cx="0" cy="0"/>
          <a:chOff x="0" y="0"/>
          <a:chExt cx="0" cy="0"/>
        </a:xfrm>
      </p:grpSpPr>
      <p:cxnSp>
        <p:nvCxnSpPr>
          <p:cNvPr id="1520" name="Shape 1520"/>
          <p:cNvCxnSpPr/>
          <p:nvPr/>
        </p:nvCxnSpPr>
        <p:spPr>
          <a:xfrm>
            <a:off x="4572000" y="1219200"/>
            <a:ext cx="1588" cy="555625"/>
          </a:xfrm>
          <a:prstGeom prst="straightConnector1">
            <a:avLst/>
          </a:prstGeom>
          <a:noFill/>
          <a:ln cap="flat" cmpd="sng" w="28575">
            <a:solidFill>
              <a:srgbClr val="000000"/>
            </a:solidFill>
            <a:prstDash val="solid"/>
            <a:round/>
            <a:headEnd len="med" w="med" type="none"/>
            <a:tailEnd len="med" w="med" type="triangle"/>
          </a:ln>
        </p:spPr>
      </p:cxnSp>
      <p:cxnSp>
        <p:nvCxnSpPr>
          <p:cNvPr id="1521" name="Shape 1521"/>
          <p:cNvCxnSpPr/>
          <p:nvPr/>
        </p:nvCxnSpPr>
        <p:spPr>
          <a:xfrm>
            <a:off x="4572000" y="2057400"/>
            <a:ext cx="1587" cy="555625"/>
          </a:xfrm>
          <a:prstGeom prst="straightConnector1">
            <a:avLst/>
          </a:prstGeom>
          <a:noFill/>
          <a:ln cap="flat" cmpd="sng" w="28575">
            <a:solidFill>
              <a:srgbClr val="000000"/>
            </a:solidFill>
            <a:prstDash val="solid"/>
            <a:round/>
            <a:headEnd len="med" w="med" type="none"/>
            <a:tailEnd len="med" w="med" type="triangle"/>
          </a:ln>
        </p:spPr>
      </p:cxnSp>
      <p:sp>
        <p:nvSpPr>
          <p:cNvPr id="1522" name="Shape 1522"/>
          <p:cNvSpPr/>
          <p:nvPr/>
        </p:nvSpPr>
        <p:spPr>
          <a:xfrm>
            <a:off x="0" y="39469"/>
            <a:ext cx="9144000" cy="64633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sng" cap="none" strike="noStrike">
                <a:solidFill>
                  <a:srgbClr val="000000"/>
                </a:solidFill>
                <a:latin typeface="Calibri"/>
                <a:ea typeface="Calibri"/>
                <a:cs typeface="Calibri"/>
                <a:sym typeface="Calibri"/>
              </a:rPr>
              <a:t>Graphical Abstract for </a:t>
            </a:r>
            <a:r>
              <a:rPr b="1" i="1" lang="en-US" sz="1800" u="sng" cap="none" strike="noStrike">
                <a:solidFill>
                  <a:srgbClr val="000000"/>
                </a:solidFill>
                <a:latin typeface="Calibri"/>
                <a:ea typeface="Calibri"/>
                <a:cs typeface="Calibri"/>
                <a:sym typeface="Calibri"/>
              </a:rPr>
              <a:t>“Intercorrelation of major DNA/RNA sequence descriptors - A preliminary study”</a:t>
            </a:r>
            <a:endParaRPr b="0" i="0" sz="1800" u="none" cap="none" strike="noStrike">
              <a:solidFill>
                <a:srgbClr val="000000"/>
              </a:solidFill>
              <a:latin typeface="Arial"/>
              <a:ea typeface="Arial"/>
              <a:cs typeface="Arial"/>
              <a:sym typeface="Arial"/>
            </a:endParaRPr>
          </a:p>
        </p:txBody>
      </p:sp>
      <p:sp>
        <p:nvSpPr>
          <p:cNvPr id="1523" name="Shape 1523"/>
          <p:cNvSpPr/>
          <p:nvPr/>
        </p:nvSpPr>
        <p:spPr>
          <a:xfrm>
            <a:off x="0" y="1721823"/>
            <a:ext cx="9144000" cy="33855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Calculate 7 types of numerical descriptors</a:t>
            </a:r>
            <a:endParaRPr b="0" i="0" sz="1600" u="none" cap="none" strike="noStrike">
              <a:solidFill>
                <a:srgbClr val="000000"/>
              </a:solidFill>
              <a:latin typeface="Arial"/>
              <a:ea typeface="Arial"/>
              <a:cs typeface="Arial"/>
              <a:sym typeface="Arial"/>
            </a:endParaRPr>
          </a:p>
        </p:txBody>
      </p:sp>
      <p:sp>
        <p:nvSpPr>
          <p:cNvPr id="1524" name="Shape 1524"/>
          <p:cNvSpPr/>
          <p:nvPr/>
        </p:nvSpPr>
        <p:spPr>
          <a:xfrm>
            <a:off x="0" y="2563498"/>
            <a:ext cx="9143999" cy="33855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Carry out Intercorrelation and Principal Component analysis of data </a:t>
            </a:r>
            <a:endParaRPr/>
          </a:p>
        </p:txBody>
      </p:sp>
      <p:sp>
        <p:nvSpPr>
          <p:cNvPr id="1525" name="Shape 1525"/>
          <p:cNvSpPr txBox="1"/>
          <p:nvPr/>
        </p:nvSpPr>
        <p:spPr>
          <a:xfrm>
            <a:off x="0" y="838200"/>
            <a:ext cx="914400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Start with Nucleic Acid Sequences</a:t>
            </a:r>
            <a:endParaRPr b="0" i="0" sz="1600" u="none" cap="none" strike="noStrike">
              <a:solidFill>
                <a:srgbClr val="000000"/>
              </a:solidFill>
              <a:latin typeface="Arial"/>
              <a:ea typeface="Arial"/>
              <a:cs typeface="Arial"/>
              <a:sym typeface="Arial"/>
            </a:endParaRPr>
          </a:p>
        </p:txBody>
      </p:sp>
      <p:pic>
        <p:nvPicPr>
          <p:cNvPr descr="Fig.10.jpg" id="1526" name="Shape 1526"/>
          <p:cNvPicPr preferRelativeResize="0"/>
          <p:nvPr/>
        </p:nvPicPr>
        <p:blipFill rotWithShape="1">
          <a:blip r:embed="rId3">
            <a:alphaModFix/>
          </a:blip>
          <a:srcRect b="12179" l="0" r="0" t="15063"/>
          <a:stretch/>
        </p:blipFill>
        <p:spPr>
          <a:xfrm>
            <a:off x="2895600" y="2971800"/>
            <a:ext cx="3429000" cy="2209800"/>
          </a:xfrm>
          <a:prstGeom prst="rect">
            <a:avLst/>
          </a:prstGeom>
          <a:noFill/>
          <a:ln>
            <a:noFill/>
          </a:ln>
        </p:spPr>
      </p:pic>
      <p:sp>
        <p:nvSpPr>
          <p:cNvPr id="1527" name="Shape 1527"/>
          <p:cNvSpPr txBox="1"/>
          <p:nvPr/>
        </p:nvSpPr>
        <p:spPr>
          <a:xfrm>
            <a:off x="0" y="5867400"/>
            <a:ext cx="914400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Sequence characterization using selected descriptors and PCs.</a:t>
            </a:r>
            <a:endParaRPr b="0" i="0" sz="1600" u="none" cap="none" strike="noStrike">
              <a:solidFill>
                <a:srgbClr val="000000"/>
              </a:solidFill>
              <a:latin typeface="Calibri"/>
              <a:ea typeface="Calibri"/>
              <a:cs typeface="Calibri"/>
              <a:sym typeface="Calibri"/>
            </a:endParaRPr>
          </a:p>
        </p:txBody>
      </p:sp>
      <p:cxnSp>
        <p:nvCxnSpPr>
          <p:cNvPr id="1528" name="Shape 1528"/>
          <p:cNvCxnSpPr/>
          <p:nvPr/>
        </p:nvCxnSpPr>
        <p:spPr>
          <a:xfrm>
            <a:off x="4572000" y="5257800"/>
            <a:ext cx="1587" cy="555625"/>
          </a:xfrm>
          <a:prstGeom prst="straightConnector1">
            <a:avLst/>
          </a:prstGeom>
          <a:noFill/>
          <a:ln cap="flat" cmpd="sng" w="28575">
            <a:solidFill>
              <a:srgbClr val="000000"/>
            </a:solidFill>
            <a:prstDash val="solid"/>
            <a:round/>
            <a:headEnd len="med" w="med" type="none"/>
            <a:tailEnd len="med" w="med" type="triangle"/>
          </a:ln>
        </p:spPr>
      </p:cxnSp>
      <p:sp>
        <p:nvSpPr>
          <p:cNvPr id="1529" name="Shape 1529"/>
          <p:cNvSpPr/>
          <p:nvPr/>
        </p:nvSpPr>
        <p:spPr>
          <a:xfrm>
            <a:off x="838200" y="838200"/>
            <a:ext cx="7315200" cy="5410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3" name="Shape 1533"/>
        <p:cNvGrpSpPr/>
        <p:nvPr/>
      </p:nvGrpSpPr>
      <p:grpSpPr>
        <a:xfrm>
          <a:off x="0" y="0"/>
          <a:ext cx="0" cy="0"/>
          <a:chOff x="0" y="0"/>
          <a:chExt cx="0" cy="0"/>
        </a:xfrm>
      </p:grpSpPr>
      <p:graphicFrame>
        <p:nvGraphicFramePr>
          <p:cNvPr id="1534" name="Shape 1534"/>
          <p:cNvGraphicFramePr/>
          <p:nvPr/>
        </p:nvGraphicFramePr>
        <p:xfrm>
          <a:off x="838200" y="2209800"/>
          <a:ext cx="3000000" cy="3000000"/>
        </p:xfrm>
        <a:graphic>
          <a:graphicData uri="http://schemas.openxmlformats.org/drawingml/2006/table">
            <a:tbl>
              <a:tblPr>
                <a:noFill/>
                <a:tableStyleId>{F74127EE-2D69-48B8-90EC-A464B5F10396}</a:tableStyleId>
              </a:tblPr>
              <a:tblGrid>
                <a:gridCol w="1542400"/>
                <a:gridCol w="726200"/>
                <a:gridCol w="726200"/>
                <a:gridCol w="1148800"/>
                <a:gridCol w="842900"/>
                <a:gridCol w="725425"/>
                <a:gridCol w="725425"/>
                <a:gridCol w="725425"/>
              </a:tblGrid>
              <a:tr h="190500">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Nandy</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Randic3D</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Polar Plot</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WangZhang</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SongTang</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Randic2D</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100" u="none" cap="none" strike="noStrike">
                          <a:latin typeface="Calibri"/>
                          <a:ea typeface="Calibri"/>
                          <a:cs typeface="Calibri"/>
                          <a:sym typeface="Calibri"/>
                        </a:rPr>
                        <a:t>Yau</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Nandy</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0.9574</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0.7017</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0.0615</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0.6804</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0.6806</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0.7114</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Randic3D</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0.7776</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0.0559</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0.7574</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0.7576</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0.7865</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Polar Plot</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0.2898</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0.9995</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0.9995</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0.9997</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WangZhang</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0.2998</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0.2993</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100" u="none" cap="none" strike="noStrike">
                          <a:latin typeface="Calibri"/>
                          <a:ea typeface="Calibri"/>
                          <a:cs typeface="Calibri"/>
                          <a:sym typeface="Calibri"/>
                        </a:rPr>
                        <a:t>0.2835</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SongTang</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1.0000</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0.9988</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lang="en-US" sz="1100" u="none" cap="none" strike="noStrike">
                          <a:latin typeface="Calibri"/>
                          <a:ea typeface="Calibri"/>
                          <a:cs typeface="Calibri"/>
                          <a:sym typeface="Calibri"/>
                        </a:rPr>
                        <a:t>Randic2D</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100" u="sng" cap="none" strike="noStrike">
                          <a:latin typeface="Calibri"/>
                          <a:ea typeface="Calibri"/>
                          <a:cs typeface="Calibri"/>
                          <a:sym typeface="Calibri"/>
                        </a:rPr>
                        <a:t>0.9988</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35" name="Shape 1535"/>
          <p:cNvSpPr txBox="1"/>
          <p:nvPr/>
        </p:nvSpPr>
        <p:spPr>
          <a:xfrm>
            <a:off x="381000" y="762000"/>
            <a:ext cx="8382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Table 5: Correlations between different methods for all descriptors of 34 sequences of various globin genes together. Strong correlations are in bold font and underlined.</a:t>
            </a:r>
            <a:endParaRPr/>
          </a:p>
        </p:txBody>
      </p:sp>
      <p:sp>
        <p:nvSpPr>
          <p:cNvPr id="1536" name="Shape 1536"/>
          <p:cNvSpPr txBox="1"/>
          <p:nvPr/>
        </p:nvSpPr>
        <p:spPr>
          <a:xfrm>
            <a:off x="457200" y="4038600"/>
            <a:ext cx="8077200" cy="1384995"/>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Strong correlation between Nandy (2D) and Randic 3D – Note that the three 2D graphs are 2D projections of Randic 3D model</a:t>
            </a:r>
            <a:endParaRPr/>
          </a:p>
          <a:p>
            <a:pPr indent="-88900" lvl="0" marL="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Strong correlation between Yau and Randic 2D is counter-intuitive – Yau model opens wide with increasing bases, Randic 2D runs within parallel lines</a:t>
            </a:r>
            <a:endParaRPr/>
          </a:p>
          <a:p>
            <a:pPr indent="-88900" lvl="0" marL="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Song and Tang and WangZhang are complex and do not correlate well with other models – probably encodes non-redundant information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Shape 15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pic>
        <p:nvPicPr>
          <p:cNvPr descr="C:\Users\sbasak\Documents\RES\Editorship\E-book Bentham by SB\Bentham-SB Talk\Final Ebook To DO Basak\eBook Cover Design\Cover 9-3-2014.jpg" id="1542" name="Shape 1542"/>
          <p:cNvPicPr preferRelativeResize="0"/>
          <p:nvPr>
            <p:ph idx="1" type="body"/>
          </p:nvPr>
        </p:nvPicPr>
        <p:blipFill rotWithShape="1">
          <a:blip r:embed="rId3">
            <a:alphaModFix/>
          </a:blip>
          <a:srcRect b="0" l="0" r="0" t="0"/>
          <a:stretch/>
        </p:blipFill>
        <p:spPr>
          <a:xfrm>
            <a:off x="2982193" y="1981200"/>
            <a:ext cx="3179619" cy="4114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7" name="Shape 1547"/>
        <p:cNvGrpSpPr/>
        <p:nvPr/>
      </p:nvGrpSpPr>
      <p:grpSpPr>
        <a:xfrm>
          <a:off x="0" y="0"/>
          <a:ext cx="0" cy="0"/>
          <a:chOff x="0" y="0"/>
          <a:chExt cx="0" cy="0"/>
        </a:xfrm>
      </p:grpSpPr>
      <p:sp>
        <p:nvSpPr>
          <p:cNvPr id="1548" name="Shape 1548"/>
          <p:cNvSpPr/>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000000"/>
                </a:solidFill>
                <a:latin typeface="Arial"/>
                <a:ea typeface="Arial"/>
                <a:cs typeface="Arial"/>
                <a:sym typeface="Arial"/>
              </a:rPr>
              <a:t>Integrated QSAR (I-QSAR)</a:t>
            </a:r>
            <a:endParaRPr sz="3200">
              <a:solidFill>
                <a:srgbClr val="000000"/>
              </a:solidFill>
              <a:latin typeface="Times New Roman"/>
              <a:ea typeface="Times New Roman"/>
              <a:cs typeface="Times New Roman"/>
              <a:sym typeface="Times New Roman"/>
            </a:endParaRPr>
          </a:p>
        </p:txBody>
      </p:sp>
      <p:grpSp>
        <p:nvGrpSpPr>
          <p:cNvPr id="1549" name="Shape 1549"/>
          <p:cNvGrpSpPr/>
          <p:nvPr/>
        </p:nvGrpSpPr>
        <p:grpSpPr>
          <a:xfrm>
            <a:off x="304800" y="2590800"/>
            <a:ext cx="5029200" cy="838200"/>
            <a:chOff x="624" y="2784"/>
            <a:chExt cx="2688" cy="720"/>
          </a:xfrm>
        </p:grpSpPr>
        <p:grpSp>
          <p:nvGrpSpPr>
            <p:cNvPr id="1550" name="Shape 1550"/>
            <p:cNvGrpSpPr/>
            <p:nvPr/>
          </p:nvGrpSpPr>
          <p:grpSpPr>
            <a:xfrm>
              <a:off x="624" y="2784"/>
              <a:ext cx="2688" cy="720"/>
              <a:chOff x="624" y="2784"/>
              <a:chExt cx="2688" cy="720"/>
            </a:xfrm>
          </p:grpSpPr>
          <p:sp>
            <p:nvSpPr>
              <p:cNvPr id="1551" name="Shape 1551"/>
              <p:cNvSpPr/>
              <p:nvPr/>
            </p:nvSpPr>
            <p:spPr>
              <a:xfrm>
                <a:off x="624" y="2784"/>
                <a:ext cx="672" cy="7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52" name="Shape 1552"/>
              <p:cNvSpPr/>
              <p:nvPr/>
            </p:nvSpPr>
            <p:spPr>
              <a:xfrm>
                <a:off x="1296" y="2784"/>
                <a:ext cx="672" cy="7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53" name="Shape 1553"/>
              <p:cNvSpPr/>
              <p:nvPr/>
            </p:nvSpPr>
            <p:spPr>
              <a:xfrm>
                <a:off x="1968" y="2784"/>
                <a:ext cx="672" cy="7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54" name="Shape 1554"/>
              <p:cNvSpPr/>
              <p:nvPr/>
            </p:nvSpPr>
            <p:spPr>
              <a:xfrm>
                <a:off x="2640" y="2784"/>
                <a:ext cx="672" cy="7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grpSp>
        <p:sp>
          <p:nvSpPr>
            <p:cNvPr id="1555" name="Shape 1555"/>
            <p:cNvSpPr txBox="1"/>
            <p:nvPr/>
          </p:nvSpPr>
          <p:spPr>
            <a:xfrm>
              <a:off x="768" y="2976"/>
              <a:ext cx="309" cy="3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TS</a:t>
              </a:r>
              <a:endParaRPr sz="2400">
                <a:solidFill>
                  <a:srgbClr val="000000"/>
                </a:solidFill>
                <a:latin typeface="Times New Roman"/>
                <a:ea typeface="Times New Roman"/>
                <a:cs typeface="Times New Roman"/>
                <a:sym typeface="Times New Roman"/>
              </a:endParaRPr>
            </a:p>
          </p:txBody>
        </p:sp>
        <p:sp>
          <p:nvSpPr>
            <p:cNvPr id="1556" name="Shape 1556"/>
            <p:cNvSpPr txBox="1"/>
            <p:nvPr/>
          </p:nvSpPr>
          <p:spPr>
            <a:xfrm>
              <a:off x="1440" y="2976"/>
              <a:ext cx="318" cy="3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TC</a:t>
              </a:r>
              <a:endParaRPr/>
            </a:p>
          </p:txBody>
        </p:sp>
        <p:sp>
          <p:nvSpPr>
            <p:cNvPr id="1557" name="Shape 1557"/>
            <p:cNvSpPr txBox="1"/>
            <p:nvPr/>
          </p:nvSpPr>
          <p:spPr>
            <a:xfrm>
              <a:off x="2064" y="2976"/>
              <a:ext cx="410" cy="3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Geo</a:t>
              </a:r>
              <a:endParaRPr/>
            </a:p>
          </p:txBody>
        </p:sp>
        <p:sp>
          <p:nvSpPr>
            <p:cNvPr id="1558" name="Shape 1558"/>
            <p:cNvSpPr txBox="1"/>
            <p:nvPr/>
          </p:nvSpPr>
          <p:spPr>
            <a:xfrm>
              <a:off x="2784" y="2976"/>
              <a:ext cx="345" cy="3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QC</a:t>
              </a:r>
              <a:endParaRPr/>
            </a:p>
          </p:txBody>
        </p:sp>
      </p:grpSp>
      <p:sp>
        <p:nvSpPr>
          <p:cNvPr id="1559" name="Shape 1559"/>
          <p:cNvSpPr txBox="1"/>
          <p:nvPr/>
        </p:nvSpPr>
        <p:spPr>
          <a:xfrm>
            <a:off x="1742387" y="4341655"/>
            <a:ext cx="2342949"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Arial"/>
                <a:ea typeface="Arial"/>
                <a:cs typeface="Arial"/>
                <a:sym typeface="Arial"/>
              </a:rPr>
              <a:t>Chemoinformatics</a:t>
            </a:r>
            <a:endParaRPr sz="2400">
              <a:solidFill>
                <a:srgbClr val="000000"/>
              </a:solidFill>
              <a:latin typeface="Times New Roman"/>
              <a:ea typeface="Times New Roman"/>
              <a:cs typeface="Times New Roman"/>
              <a:sym typeface="Times New Roman"/>
            </a:endParaRPr>
          </a:p>
        </p:txBody>
      </p:sp>
      <p:sp>
        <p:nvSpPr>
          <p:cNvPr id="1560" name="Shape 1560"/>
          <p:cNvSpPr txBox="1"/>
          <p:nvPr/>
        </p:nvSpPr>
        <p:spPr>
          <a:xfrm>
            <a:off x="6629405" y="4419601"/>
            <a:ext cx="197842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Arial"/>
                <a:ea typeface="Arial"/>
                <a:cs typeface="Arial"/>
                <a:sym typeface="Arial"/>
              </a:rPr>
              <a:t>Bioinformatics</a:t>
            </a:r>
            <a:endParaRPr sz="2400">
              <a:solidFill>
                <a:srgbClr val="000000"/>
              </a:solidFill>
              <a:latin typeface="Times New Roman"/>
              <a:ea typeface="Times New Roman"/>
              <a:cs typeface="Times New Roman"/>
              <a:sym typeface="Times New Roman"/>
            </a:endParaRPr>
          </a:p>
        </p:txBody>
      </p:sp>
      <p:sp>
        <p:nvSpPr>
          <p:cNvPr id="1561" name="Shape 1561"/>
          <p:cNvSpPr txBox="1"/>
          <p:nvPr/>
        </p:nvSpPr>
        <p:spPr>
          <a:xfrm>
            <a:off x="6399217" y="2057402"/>
            <a:ext cx="24615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DNA Descriptors</a:t>
            </a:r>
            <a:endParaRPr sz="2400">
              <a:solidFill>
                <a:srgbClr val="000000"/>
              </a:solidFill>
              <a:latin typeface="Times New Roman"/>
              <a:ea typeface="Times New Roman"/>
              <a:cs typeface="Times New Roman"/>
              <a:sym typeface="Times New Roman"/>
            </a:endParaRPr>
          </a:p>
        </p:txBody>
      </p:sp>
      <p:sp>
        <p:nvSpPr>
          <p:cNvPr id="1562" name="Shape 1562"/>
          <p:cNvSpPr txBox="1"/>
          <p:nvPr/>
        </p:nvSpPr>
        <p:spPr>
          <a:xfrm>
            <a:off x="6400800" y="2778128"/>
            <a:ext cx="254749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Gene Expression</a:t>
            </a:r>
            <a:endParaRPr sz="2400">
              <a:solidFill>
                <a:srgbClr val="000000"/>
              </a:solidFill>
              <a:latin typeface="Times New Roman"/>
              <a:ea typeface="Times New Roman"/>
              <a:cs typeface="Times New Roman"/>
              <a:sym typeface="Times New Roman"/>
            </a:endParaRPr>
          </a:p>
        </p:txBody>
      </p:sp>
      <p:sp>
        <p:nvSpPr>
          <p:cNvPr id="1563" name="Shape 1563"/>
          <p:cNvSpPr txBox="1"/>
          <p:nvPr/>
        </p:nvSpPr>
        <p:spPr>
          <a:xfrm>
            <a:off x="6399213" y="3505202"/>
            <a:ext cx="172515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Proteomics</a:t>
            </a:r>
            <a:endParaRPr sz="2400">
              <a:solidFill>
                <a:srgbClr val="000000"/>
              </a:solidFill>
              <a:latin typeface="Times New Roman"/>
              <a:ea typeface="Times New Roman"/>
              <a:cs typeface="Times New Roman"/>
              <a:sym typeface="Times New Roman"/>
            </a:endParaRPr>
          </a:p>
        </p:txBody>
      </p:sp>
      <p:sp>
        <p:nvSpPr>
          <p:cNvPr id="1564" name="Shape 1564"/>
          <p:cNvSpPr txBox="1"/>
          <p:nvPr/>
        </p:nvSpPr>
        <p:spPr>
          <a:xfrm>
            <a:off x="4800600" y="5562602"/>
            <a:ext cx="126188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I-QSAR</a:t>
            </a:r>
            <a:endParaRPr sz="2400">
              <a:solidFill>
                <a:srgbClr val="000000"/>
              </a:solidFill>
              <a:latin typeface="Times New Roman"/>
              <a:ea typeface="Times New Roman"/>
              <a:cs typeface="Times New Roman"/>
              <a:sym typeface="Times New Roman"/>
            </a:endParaRPr>
          </a:p>
        </p:txBody>
      </p:sp>
      <p:cxnSp>
        <p:nvCxnSpPr>
          <p:cNvPr id="1565" name="Shape 1565"/>
          <p:cNvCxnSpPr>
            <a:stCxn id="1554" idx="3"/>
            <a:endCxn id="1562" idx="1"/>
          </p:cNvCxnSpPr>
          <p:nvPr/>
        </p:nvCxnSpPr>
        <p:spPr>
          <a:xfrm flipH="1" rot="10800000">
            <a:off x="5334000" y="3009000"/>
            <a:ext cx="1066800" cy="900"/>
          </a:xfrm>
          <a:prstGeom prst="straightConnector1">
            <a:avLst/>
          </a:prstGeom>
          <a:noFill/>
          <a:ln cap="flat" cmpd="sng" w="12700">
            <a:solidFill>
              <a:schemeClr val="dk1"/>
            </a:solidFill>
            <a:prstDash val="solid"/>
            <a:round/>
            <a:headEnd len="med" w="med" type="none"/>
            <a:tailEnd len="med" w="med" type="triangle"/>
          </a:ln>
        </p:spPr>
      </p:cxnSp>
      <p:cxnSp>
        <p:nvCxnSpPr>
          <p:cNvPr id="1566" name="Shape 1566"/>
          <p:cNvCxnSpPr>
            <a:stCxn id="1554" idx="3"/>
            <a:endCxn id="1561" idx="1"/>
          </p:cNvCxnSpPr>
          <p:nvPr/>
        </p:nvCxnSpPr>
        <p:spPr>
          <a:xfrm flipH="1" rot="10800000">
            <a:off x="5334000" y="2288100"/>
            <a:ext cx="1065300" cy="721800"/>
          </a:xfrm>
          <a:prstGeom prst="curvedConnector3">
            <a:avLst>
              <a:gd fmla="val 49996" name="adj1"/>
            </a:avLst>
          </a:prstGeom>
          <a:noFill/>
          <a:ln cap="flat" cmpd="sng" w="12700">
            <a:solidFill>
              <a:schemeClr val="dk1"/>
            </a:solidFill>
            <a:prstDash val="solid"/>
            <a:round/>
            <a:headEnd len="med" w="med" type="none"/>
            <a:tailEnd len="med" w="med" type="triangle"/>
          </a:ln>
        </p:spPr>
      </p:cxnSp>
      <p:cxnSp>
        <p:nvCxnSpPr>
          <p:cNvPr id="1567" name="Shape 1567"/>
          <p:cNvCxnSpPr>
            <a:stCxn id="1554" idx="3"/>
            <a:endCxn id="1563" idx="1"/>
          </p:cNvCxnSpPr>
          <p:nvPr/>
        </p:nvCxnSpPr>
        <p:spPr>
          <a:xfrm>
            <a:off x="5334000" y="3009900"/>
            <a:ext cx="1065300" cy="726000"/>
          </a:xfrm>
          <a:prstGeom prst="curvedConnector3">
            <a:avLst>
              <a:gd fmla="val 49996" name="adj1"/>
            </a:avLst>
          </a:prstGeom>
          <a:noFill/>
          <a:ln cap="flat" cmpd="sng" w="12700">
            <a:solidFill>
              <a:schemeClr val="dk1"/>
            </a:solidFill>
            <a:prstDash val="solid"/>
            <a:round/>
            <a:headEnd len="med" w="med" type="none"/>
            <a:tailEnd len="med" w="med" type="triangle"/>
          </a:ln>
        </p:spPr>
      </p:cxnSp>
      <p:sp>
        <p:nvSpPr>
          <p:cNvPr id="1568" name="Shape 1568"/>
          <p:cNvSpPr/>
          <p:nvPr/>
        </p:nvSpPr>
        <p:spPr>
          <a:xfrm rot="-5355430">
            <a:off x="2609850" y="1428750"/>
            <a:ext cx="495300" cy="4953000"/>
          </a:xfrm>
          <a:prstGeom prst="leftBrace">
            <a:avLst>
              <a:gd fmla="val 83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69" name="Shape 1569"/>
          <p:cNvSpPr/>
          <p:nvPr/>
        </p:nvSpPr>
        <p:spPr>
          <a:xfrm rot="-5400000">
            <a:off x="7429500" y="2781300"/>
            <a:ext cx="304800" cy="2667000"/>
          </a:xfrm>
          <a:prstGeom prst="leftBrace">
            <a:avLst>
              <a:gd fmla="val 7291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70" name="Shape 1570"/>
          <p:cNvSpPr/>
          <p:nvPr/>
        </p:nvSpPr>
        <p:spPr>
          <a:xfrm rot="-5379366">
            <a:off x="5221292" y="3465513"/>
            <a:ext cx="454025" cy="3429000"/>
          </a:xfrm>
          <a:prstGeom prst="leftBrace">
            <a:avLst>
              <a:gd fmla="val 62937"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5" name="Shape 1575"/>
        <p:cNvGrpSpPr/>
        <p:nvPr/>
      </p:nvGrpSpPr>
      <p:grpSpPr>
        <a:xfrm>
          <a:off x="0" y="0"/>
          <a:ext cx="0" cy="0"/>
          <a:chOff x="0" y="0"/>
          <a:chExt cx="0" cy="0"/>
        </a:xfrm>
      </p:grpSpPr>
      <p:pic>
        <p:nvPicPr>
          <p:cNvPr descr="Einstein_72dpi" id="1576" name="Shape 1576"/>
          <p:cNvPicPr preferRelativeResize="0"/>
          <p:nvPr/>
        </p:nvPicPr>
        <p:blipFill rotWithShape="1">
          <a:blip r:embed="rId3">
            <a:alphaModFix/>
          </a:blip>
          <a:srcRect b="0" l="0" r="0" t="0"/>
          <a:stretch/>
        </p:blipFill>
        <p:spPr>
          <a:xfrm>
            <a:off x="1771650" y="42863"/>
            <a:ext cx="5613400" cy="660558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0" name="Shape 1580"/>
        <p:cNvGrpSpPr/>
        <p:nvPr/>
      </p:nvGrpSpPr>
      <p:grpSpPr>
        <a:xfrm>
          <a:off x="0" y="0"/>
          <a:ext cx="0" cy="0"/>
          <a:chOff x="0" y="0"/>
          <a:chExt cx="0" cy="0"/>
        </a:xfrm>
      </p:grpSpPr>
      <p:sp>
        <p:nvSpPr>
          <p:cNvPr id="1581" name="Shape 158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1582" name="Shape 158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Times New Roman"/>
              <a:buNone/>
            </a:pPr>
            <a:r>
              <a:t/>
            </a:r>
            <a:endParaRPr b="1" i="1"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Times New Roman"/>
              <a:buNone/>
            </a:pPr>
            <a:r>
              <a:t/>
            </a:r>
            <a:endParaRPr b="1" i="1"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88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Mulțumesc</a:t>
            </a:r>
            <a:endParaRPr/>
          </a:p>
          <a:p>
            <a:pPr indent="-342900" lvl="0" marL="342900" marR="0" rtl="0" algn="l">
              <a:spcBef>
                <a:spcPts val="640"/>
              </a:spcBef>
              <a:spcAft>
                <a:spcPts val="0"/>
              </a:spcAft>
              <a:buClr>
                <a:schemeClr val="dk1"/>
              </a:buClr>
              <a:buSzPts val="3200"/>
              <a:buFont typeface="Times New Roman"/>
              <a:buNone/>
            </a:pPr>
            <a:r>
              <a:rPr b="1" i="1" lang="en-US" sz="3200" u="none" cap="none" strike="noStrike">
                <a:solidFill>
                  <a:schemeClr val="dk1"/>
                </a:solidFill>
                <a:latin typeface="Times New Roman"/>
                <a:ea typeface="Times New Roman"/>
                <a:cs typeface="Times New Roman"/>
                <a:sym typeface="Times New Roman"/>
              </a:rPr>
              <a:t>অনেক ধন্যবাদ</a:t>
            </a:r>
            <a:endParaRPr b="1" i="1"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Thank you very much</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88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CHARAIVETI (चरैवेति) </a:t>
            </a:r>
            <a:endParaRPr b="0"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6" name="Shape 1586"/>
        <p:cNvGrpSpPr/>
        <p:nvPr/>
      </p:nvGrpSpPr>
      <p:grpSpPr>
        <a:xfrm>
          <a:off x="0" y="0"/>
          <a:ext cx="0" cy="0"/>
          <a:chOff x="0" y="0"/>
          <a:chExt cx="0" cy="0"/>
        </a:xfrm>
      </p:grpSpPr>
      <p:pic>
        <p:nvPicPr>
          <p:cNvPr id="1587" name="Shape 1587"/>
          <p:cNvPicPr preferRelativeResize="0"/>
          <p:nvPr/>
        </p:nvPicPr>
        <p:blipFill rotWithShape="1">
          <a:blip r:embed="rId3">
            <a:alphaModFix/>
          </a:blip>
          <a:srcRect b="0" l="0" r="0" t="0"/>
          <a:stretch/>
        </p:blipFill>
        <p:spPr>
          <a:xfrm>
            <a:off x="90488" y="219075"/>
            <a:ext cx="8963025" cy="641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Shape 1151"/>
          <p:cNvSpPr txBox="1"/>
          <p:nvPr>
            <p:ph type="title"/>
          </p:nvPr>
        </p:nvSpPr>
        <p:spPr>
          <a:xfrm>
            <a:off x="457200" y="533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2"/>
                </a:solidFill>
                <a:latin typeface="Times New Roman"/>
                <a:ea typeface="Times New Roman"/>
                <a:cs typeface="Times New Roman"/>
                <a:sym typeface="Times New Roman"/>
              </a:rPr>
              <a:t>Chemical classes of samples in the 508 compound</a:t>
            </a:r>
            <a:endParaRPr/>
          </a:p>
        </p:txBody>
      </p:sp>
      <p:sp>
        <p:nvSpPr>
          <p:cNvPr id="1152" name="Shape 115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Aliphatic alkanes, alkenes, alkynes	124</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Monocyclic compounds			260</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Monocyclic carbocycles			186</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Monocyclic heterocycles			74</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Polycyclic compounds			192</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Polycyclic carbocycles			119</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Polycyclic heterocycles			73</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Nitro compounds				47</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Nitroso compounds				30</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Alkyl halides				55</a:t>
            </a:r>
            <a:endParaRPr/>
          </a:p>
          <a:p>
            <a:pPr indent="-342900" lvl="0" marL="34290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Alcohols, thiols				93</a:t>
            </a:r>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6" name="Shape 1156"/>
        <p:cNvGrpSpPr/>
        <p:nvPr/>
      </p:nvGrpSpPr>
      <p:grpSpPr>
        <a:xfrm>
          <a:off x="0" y="0"/>
          <a:ext cx="0" cy="0"/>
          <a:chOff x="0" y="0"/>
          <a:chExt cx="0" cy="0"/>
        </a:xfrm>
      </p:grpSpPr>
      <p:sp>
        <p:nvSpPr>
          <p:cNvPr id="1157" name="Shape 11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2"/>
                </a:solidFill>
                <a:latin typeface="Times New Roman"/>
                <a:ea typeface="Times New Roman"/>
                <a:cs typeface="Times New Roman"/>
                <a:sym typeface="Times New Roman"/>
              </a:rPr>
              <a:t>Chemical classes of samples in the 508 compound</a:t>
            </a:r>
            <a:endParaRPr/>
          </a:p>
        </p:txBody>
      </p:sp>
      <p:sp>
        <p:nvSpPr>
          <p:cNvPr id="1158" name="Shape 11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Ethers, sulfides				38</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Ketones, ketenes, imines, quinones		39</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Carboxylic acids, peroxy acids			34</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Esters, lactones				34</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Amides, imides, lactams			36</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Carbamates, ureas, thioureas, guanidines		41</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Amines, hydroxylamines			143</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Hydrazines, hydrazides, hydrazones, traizines55</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Oxygenated sulfur and phosphorus		53</a:t>
            </a:r>
            <a:endParaRPr/>
          </a:p>
          <a:p>
            <a:pPr indent="-342900" lvl="0" marL="3429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Epoxides, peroxides, aziridines			25</a:t>
            </a:r>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Shape 116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300"/>
              <a:buFont typeface="Times New Roman"/>
              <a:buNone/>
            </a:pPr>
            <a:r>
              <a:rPr b="1" i="0" lang="en-US" sz="3300" u="none" cap="none" strike="noStrike">
                <a:solidFill>
                  <a:schemeClr val="dk1"/>
                </a:solidFill>
                <a:latin typeface="Times New Roman"/>
                <a:ea typeface="Times New Roman"/>
                <a:cs typeface="Times New Roman"/>
                <a:sym typeface="Times New Roman"/>
              </a:rPr>
              <a:t>Software used for descriptor calculation: </a:t>
            </a:r>
            <a:br>
              <a:rPr b="1" i="0" lang="en-US" sz="3300" u="none" cap="none" strike="noStrike">
                <a:solidFill>
                  <a:schemeClr val="dk1"/>
                </a:solidFill>
                <a:latin typeface="Times New Roman"/>
                <a:ea typeface="Times New Roman"/>
                <a:cs typeface="Times New Roman"/>
                <a:sym typeface="Times New Roman"/>
              </a:rPr>
            </a:br>
            <a:r>
              <a:rPr b="1" i="0" lang="en-US" sz="3300" u="none" cap="none" strike="noStrike">
                <a:solidFill>
                  <a:schemeClr val="dk1"/>
                </a:solidFill>
                <a:latin typeface="Times New Roman"/>
                <a:ea typeface="Times New Roman"/>
                <a:cs typeface="Times New Roman"/>
                <a:sym typeface="Times New Roman"/>
              </a:rPr>
              <a:t>U of MN team</a:t>
            </a:r>
            <a:endParaRPr/>
          </a:p>
        </p:txBody>
      </p:sp>
      <p:sp>
        <p:nvSpPr>
          <p:cNvPr id="1164" name="Shape 1164"/>
          <p:cNvSpPr txBox="1"/>
          <p:nvPr>
            <p:ph idx="4294967295"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1" i="1" lang="en-US" sz="2800" u="none" cap="none" strike="noStrike">
                <a:solidFill>
                  <a:schemeClr val="dk1"/>
                </a:solidFill>
                <a:latin typeface="Times New Roman"/>
                <a:ea typeface="Times New Roman"/>
                <a:cs typeface="Times New Roman"/>
                <a:sym typeface="Times New Roman"/>
              </a:rPr>
              <a:t>POLLY v2.3</a:t>
            </a:r>
            <a:r>
              <a:rPr b="0" i="0" lang="en-US" sz="2800" u="none" cap="none" strike="noStrike">
                <a:solidFill>
                  <a:schemeClr val="dk1"/>
                </a:solidFill>
                <a:latin typeface="Times New Roman"/>
                <a:ea typeface="Times New Roman"/>
                <a:cs typeface="Times New Roman"/>
                <a:sym typeface="Times New Roman"/>
              </a:rPr>
              <a:t>, S. C. Basak, D. K. Harriss and V. R. Magnuson, Copyright of the University of Minnesota, 1982/ 1988.</a:t>
            </a:r>
            <a:endParaRPr/>
          </a:p>
          <a:p>
            <a:pPr indent="-177800" lvl="0" marL="171450" marR="0" rtl="0" algn="l">
              <a:lnSpc>
                <a:spcPct val="90000"/>
              </a:lnSpc>
              <a:spcBef>
                <a:spcPts val="75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MolconnZ</a:t>
            </a:r>
            <a:r>
              <a:rPr b="0" i="0" lang="en-US" sz="2800" u="none" cap="none" strike="noStrike">
                <a:solidFill>
                  <a:schemeClr val="dk1"/>
                </a:solidFill>
                <a:latin typeface="Times New Roman"/>
                <a:ea typeface="Times New Roman"/>
                <a:cs typeface="Times New Roman"/>
                <a:sym typeface="Times New Roman"/>
              </a:rPr>
              <a:t> v4.05, Quincy, MA: Hall Ass. Consult., 2003. </a:t>
            </a:r>
            <a:endParaRPr/>
          </a:p>
          <a:p>
            <a:pPr indent="-177800" lvl="0" marL="171450" marR="0" rtl="0" algn="l">
              <a:lnSpc>
                <a:spcPct val="90000"/>
              </a:lnSpc>
              <a:spcBef>
                <a:spcPts val="75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Triple</a:t>
            </a:r>
            <a:r>
              <a:rPr b="0" i="0" lang="en-US" sz="2800" u="none" cap="none" strike="noStrike">
                <a:solidFill>
                  <a:schemeClr val="dk1"/>
                </a:solidFill>
                <a:latin typeface="Times New Roman"/>
                <a:ea typeface="Times New Roman"/>
                <a:cs typeface="Times New Roman"/>
                <a:sym typeface="Times New Roman"/>
              </a:rPr>
              <a:t>t, S. C. Basak, G. Grunwald and A. Balaban, " Copyright of the Regents of the University of Minnesota, 1993.</a:t>
            </a:r>
            <a:endParaRPr/>
          </a:p>
          <a:p>
            <a:pPr indent="-177800" lvl="0" marL="171450" marR="0" rtl="0" algn="l">
              <a:lnSpc>
                <a:spcPct val="90000"/>
              </a:lnSpc>
              <a:spcBef>
                <a:spcPts val="75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MOPAC</a:t>
            </a:r>
            <a:r>
              <a:rPr b="0" i="0" lang="en-US" sz="2800" u="none" cap="none" strike="noStrike">
                <a:solidFill>
                  <a:schemeClr val="dk1"/>
                </a:solidFill>
                <a:latin typeface="Times New Roman"/>
                <a:ea typeface="Times New Roman"/>
                <a:cs typeface="Times New Roman"/>
                <a:sym typeface="Times New Roman"/>
              </a:rPr>
              <a:t>-  Semiempirical QC descriptors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7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9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0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9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