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56" r:id="rId2"/>
    <p:sldId id="286" r:id="rId3"/>
    <p:sldId id="278" r:id="rId4"/>
    <p:sldId id="284" r:id="rId5"/>
    <p:sldId id="281" r:id="rId6"/>
    <p:sldId id="282" r:id="rId7"/>
    <p:sldId id="269" r:id="rId8"/>
    <p:sldId id="279" r:id="rId9"/>
    <p:sldId id="272" r:id="rId10"/>
    <p:sldId id="283" r:id="rId11"/>
    <p:sldId id="285"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03"/>
    <p:restoredTop sz="76401" autoAdjust="0"/>
  </p:normalViewPr>
  <p:slideViewPr>
    <p:cSldViewPr snapToGrid="0" snapToObjects="1">
      <p:cViewPr varScale="1">
        <p:scale>
          <a:sx n="58" d="100"/>
          <a:sy n="58" d="100"/>
        </p:scale>
        <p:origin x="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tags" Target="tags/tag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9E39E1-78FA-0D47-B973-79DE2C0FE493}" type="datetimeFigureOut">
              <a:rPr lang="en-US" smtClean="0"/>
              <a:t>12/14/16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41DC06-053A-B94A-85DA-A486B377011E}" type="slidenum">
              <a:rPr lang="en-US" smtClean="0"/>
              <a:t>‹#›</a:t>
            </a:fld>
            <a:endParaRPr lang="en-US"/>
          </a:p>
        </p:txBody>
      </p:sp>
    </p:spTree>
    <p:extLst>
      <p:ext uri="{BB962C8B-B14F-4D97-AF65-F5344CB8AC3E}">
        <p14:creationId xmlns:p14="http://schemas.microsoft.com/office/powerpoint/2010/main" val="7209429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CCFBC-1695-A843-AE81-4553847FF4A6}" type="datetimeFigureOut">
              <a:rPr lang="en-US" smtClean="0"/>
              <a:t>12/14/16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D46449-E905-CC49-83BC-0F492EA1265F}" type="slidenum">
              <a:rPr lang="en-US" smtClean="0"/>
              <a:t>‹#›</a:t>
            </a:fld>
            <a:endParaRPr lang="en-US"/>
          </a:p>
        </p:txBody>
      </p:sp>
    </p:spTree>
    <p:extLst>
      <p:ext uri="{BB962C8B-B14F-4D97-AF65-F5344CB8AC3E}">
        <p14:creationId xmlns:p14="http://schemas.microsoft.com/office/powerpoint/2010/main" val="14511508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46449-E905-CC49-83BC-0F492EA1265F}" type="slidenum">
              <a:rPr lang="en-US" smtClean="0"/>
              <a:t>1</a:t>
            </a:fld>
            <a:endParaRPr lang="en-US"/>
          </a:p>
        </p:txBody>
      </p:sp>
    </p:spTree>
    <p:extLst>
      <p:ext uri="{BB962C8B-B14F-4D97-AF65-F5344CB8AC3E}">
        <p14:creationId xmlns:p14="http://schemas.microsoft.com/office/powerpoint/2010/main" val="519951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D46449-E905-CC49-83BC-0F492EA1265F}" type="slidenum">
              <a:rPr lang="en-US" smtClean="0"/>
              <a:t>11</a:t>
            </a:fld>
            <a:endParaRPr lang="en-US"/>
          </a:p>
        </p:txBody>
      </p:sp>
    </p:spTree>
    <p:extLst>
      <p:ext uri="{BB962C8B-B14F-4D97-AF65-F5344CB8AC3E}">
        <p14:creationId xmlns:p14="http://schemas.microsoft.com/office/powerpoint/2010/main" val="35189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why we need feedback in anomaly detection, we need to distinguish between two concepts:</a:t>
            </a:r>
          </a:p>
          <a:p>
            <a:r>
              <a:rPr lang="en-US" baseline="0" dirty="0" smtClean="0"/>
              <a:t>Anomaly: These are defined as </a:t>
            </a:r>
            <a:r>
              <a:rPr lang="mr-IN" baseline="0" dirty="0" smtClean="0"/>
              <a:t>…</a:t>
            </a:r>
            <a:endParaRPr lang="en-US" baseline="0" dirty="0" smtClean="0"/>
          </a:p>
          <a:p>
            <a:r>
              <a:rPr lang="en-US" baseline="0" dirty="0" smtClean="0"/>
              <a:t>Outlier: These defined as </a:t>
            </a:r>
            <a:r>
              <a:rPr lang="mr-IN" baseline="0" dirty="0" smtClean="0"/>
              <a:t>…</a:t>
            </a:r>
            <a:r>
              <a:rPr lang="en-US" baseline="0" dirty="0" smtClean="0"/>
              <a:t> </a:t>
            </a:r>
            <a:endParaRPr lang="en-US" baseline="0" dirty="0" smtClean="0"/>
          </a:p>
          <a:p>
            <a:r>
              <a:rPr lang="en-US" baseline="0" dirty="0" smtClean="0"/>
              <a:t>Not all outliers are anomalies. But algorithms are good at detecting outliers. If there is a semantic misalignment between what the expert considers an anomaly and what the algorithm considers an outlier, then the algorithm could have so many false positives that it becomes impractical for the expert to analyze.</a:t>
            </a:r>
          </a:p>
          <a:p>
            <a:endParaRPr lang="en-US" baseline="0" dirty="0" smtClean="0"/>
          </a:p>
        </p:txBody>
      </p:sp>
      <p:sp>
        <p:nvSpPr>
          <p:cNvPr id="4" name="Slide Number Placeholder 3"/>
          <p:cNvSpPr>
            <a:spLocks noGrp="1"/>
          </p:cNvSpPr>
          <p:nvPr>
            <p:ph type="sldNum" sz="quarter" idx="10"/>
          </p:nvPr>
        </p:nvSpPr>
        <p:spPr/>
        <p:txBody>
          <a:bodyPr/>
          <a:lstStyle/>
          <a:p>
            <a:fld id="{4BD46449-E905-CC49-83BC-0F492EA1265F}" type="slidenum">
              <a:rPr lang="en-US" smtClean="0"/>
              <a:t>2</a:t>
            </a:fld>
            <a:endParaRPr lang="en-US"/>
          </a:p>
        </p:txBody>
      </p:sp>
    </p:spTree>
    <p:extLst>
      <p:ext uri="{BB962C8B-B14F-4D97-AF65-F5344CB8AC3E}">
        <p14:creationId xmlns:p14="http://schemas.microsoft.com/office/powerpoint/2010/main" val="1053158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feedback cycle we consider</a:t>
            </a:r>
            <a:r>
              <a:rPr lang="en-US" baseline="0" dirty="0" smtClean="0"/>
              <a:t> in our work </a:t>
            </a:r>
            <a:r>
              <a:rPr lang="en-US" baseline="0" dirty="0" smtClean="0"/>
              <a:t>is this: We have a training set {L, U} where the vast majority are unlabeled and a few (possibly none) are labeled. We train a learner to assign anomaly scores to all instances. The learner then selects one unlabeled instance and presents to the user to label. The user labels it A/N and it gets added to the train set as a labeled instance. The loop repeats until a budget expires. The goal is to maximize the number of true anomalies presented to the user.</a:t>
            </a:r>
            <a:endParaRPr lang="en-US" baseline="0" dirty="0" smtClean="0"/>
          </a:p>
          <a:p>
            <a:endParaRPr lang="en-US" baseline="0" dirty="0" smtClean="0"/>
          </a:p>
          <a:p>
            <a:r>
              <a:rPr lang="en-US" dirty="0" smtClean="0"/>
              <a:t>This is very similar</a:t>
            </a:r>
            <a:r>
              <a:rPr lang="en-US" baseline="0" dirty="0" smtClean="0"/>
              <a:t> to the traditional </a:t>
            </a:r>
            <a:r>
              <a:rPr lang="en-US" dirty="0" smtClean="0"/>
              <a:t>Active Learning cycle;</a:t>
            </a:r>
            <a:r>
              <a:rPr lang="en-US" baseline="0" dirty="0" smtClean="0"/>
              <a:t> however,</a:t>
            </a:r>
            <a:r>
              <a:rPr lang="en-US" dirty="0" smtClean="0"/>
              <a:t> there’s a subtle difference:</a:t>
            </a:r>
            <a:r>
              <a:rPr lang="en-US" baseline="0" dirty="0" smtClean="0"/>
              <a:t> AL </a:t>
            </a:r>
            <a:r>
              <a:rPr lang="en-US" dirty="0" smtClean="0"/>
              <a:t>uses feedback to</a:t>
            </a:r>
            <a:r>
              <a:rPr lang="en-US" baseline="0" dirty="0" smtClean="0"/>
              <a:t> </a:t>
            </a:r>
            <a:r>
              <a:rPr lang="en-US" dirty="0" smtClean="0"/>
              <a:t>train</a:t>
            </a:r>
            <a:r>
              <a:rPr lang="en-US" baseline="0" dirty="0" smtClean="0"/>
              <a:t> algorithms to *generalize* to unseen examples (test set / hold out set). However in our context, we consider this to be a data exploration tool that only aims to maximize the number of real anomalies presented to the end user; we do not try to </a:t>
            </a:r>
            <a:r>
              <a:rPr lang="en-US" baseline="0" dirty="0" smtClean="0"/>
              <a:t>improve performance over </a:t>
            </a:r>
            <a:r>
              <a:rPr lang="en-US" baseline="0" dirty="0" smtClean="0"/>
              <a:t>unseen data.</a:t>
            </a:r>
            <a:endParaRPr lang="en-US" dirty="0"/>
          </a:p>
        </p:txBody>
      </p:sp>
      <p:sp>
        <p:nvSpPr>
          <p:cNvPr id="4" name="Slide Number Placeholder 3"/>
          <p:cNvSpPr>
            <a:spLocks noGrp="1"/>
          </p:cNvSpPr>
          <p:nvPr>
            <p:ph type="sldNum" sz="quarter" idx="10"/>
          </p:nvPr>
        </p:nvSpPr>
        <p:spPr/>
        <p:txBody>
          <a:bodyPr/>
          <a:lstStyle/>
          <a:p>
            <a:fld id="{4BD46449-E905-CC49-83BC-0F492EA1265F}" type="slidenum">
              <a:rPr lang="en-US" smtClean="0"/>
              <a:t>3</a:t>
            </a:fld>
            <a:endParaRPr lang="en-US"/>
          </a:p>
        </p:txBody>
      </p:sp>
    </p:spTree>
    <p:extLst>
      <p:ext uri="{BB962C8B-B14F-4D97-AF65-F5344CB8AC3E}">
        <p14:creationId xmlns:p14="http://schemas.microsoft.com/office/powerpoint/2010/main" val="3834992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work is related</a:t>
            </a:r>
            <a:r>
              <a:rPr lang="en-US" baseline="0" dirty="0" smtClean="0"/>
              <a:t> to the following:</a:t>
            </a:r>
            <a:endParaRPr lang="en-US" dirty="0" smtClean="0"/>
          </a:p>
          <a:p>
            <a:endParaRPr lang="en-US" dirty="0" smtClean="0"/>
          </a:p>
          <a:p>
            <a:r>
              <a:rPr lang="en-US" dirty="0" smtClean="0"/>
              <a:t>[skip this as already explained in prev. slide] Active Learning uses feedback to</a:t>
            </a:r>
            <a:r>
              <a:rPr lang="en-US" baseline="0" dirty="0" smtClean="0"/>
              <a:t> </a:t>
            </a:r>
            <a:r>
              <a:rPr lang="en-US" dirty="0" smtClean="0"/>
              <a:t>train</a:t>
            </a:r>
            <a:r>
              <a:rPr lang="en-US" baseline="0" dirty="0" smtClean="0"/>
              <a:t> algorithms to *generalize* to unseen examples (test set). However, our algorithm is a data exploration tool that only aims to maximize the number of real anomalies presented to the end user.</a:t>
            </a:r>
          </a:p>
          <a:p>
            <a:endParaRPr lang="en-US" baseline="0" dirty="0" smtClean="0"/>
          </a:p>
          <a:p>
            <a:r>
              <a:rPr lang="en-US" baseline="0" dirty="0" smtClean="0"/>
              <a:t>RCD asks users to group unusual (under current model) instances into existing classes or create new classes </a:t>
            </a:r>
            <a:r>
              <a:rPr lang="en-US" baseline="0" dirty="0" smtClean="0"/>
              <a:t>for groups of anomalies. </a:t>
            </a:r>
            <a:r>
              <a:rPr lang="en-US" baseline="0" dirty="0" smtClean="0"/>
              <a:t>Whereas we ask for a much simpler anomaly/nominal feedback</a:t>
            </a:r>
            <a:r>
              <a:rPr lang="en-US" baseline="0" dirty="0" smtClean="0"/>
              <a:t>. Works well when anomalies are clustered, but performs badly for scattered anomalies.</a:t>
            </a:r>
            <a:endParaRPr lang="en-US" baseline="0" dirty="0" smtClean="0"/>
          </a:p>
          <a:p>
            <a:endParaRPr lang="en-US" baseline="0" dirty="0" smtClean="0"/>
          </a:p>
          <a:p>
            <a:r>
              <a:rPr lang="en-US" baseline="0" dirty="0" smtClean="0"/>
              <a:t>Learning to Rank tries to impose a total or partial ordering over instances. Whereas we only want to assign higher scores to true anomalies than nominal instances. Ranks among anomaly instances and among nominal instances are irrelevant.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Ensembles of anomaly detectors</a:t>
            </a:r>
          </a:p>
          <a:p>
            <a:r>
              <a:rPr lang="en-US" dirty="0" smtClean="0"/>
              <a:t>Ensembles </a:t>
            </a:r>
            <a:r>
              <a:rPr lang="en-US" dirty="0" smtClean="0"/>
              <a:t>of anomaly</a:t>
            </a:r>
            <a:r>
              <a:rPr lang="en-US" baseline="0" dirty="0" smtClean="0"/>
              <a:t> detectors use no feedback. Whereas we learn the optimal weights for combining scores from detectors in an ensemble.</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4BD46449-E905-CC49-83BC-0F492EA1265F}" type="slidenum">
              <a:rPr lang="en-US" smtClean="0"/>
              <a:t>4</a:t>
            </a:fld>
            <a:endParaRPr lang="en-US"/>
          </a:p>
        </p:txBody>
      </p:sp>
    </p:spTree>
    <p:extLst>
      <p:ext uri="{BB962C8B-B14F-4D97-AF65-F5344CB8AC3E}">
        <p14:creationId xmlns:p14="http://schemas.microsoft.com/office/powerpoint/2010/main" val="2561305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original/baseline</a:t>
            </a:r>
            <a:r>
              <a:rPr lang="en-US" baseline="0" dirty="0" smtClean="0"/>
              <a:t> algorithm into which we incorporate feedback is based on random projections </a:t>
            </a:r>
            <a:r>
              <a:rPr lang="mr-IN" baseline="0" dirty="0" smtClean="0"/>
              <a:t>–</a:t>
            </a:r>
            <a:r>
              <a:rPr lang="en-US" baseline="0" dirty="0" smtClean="0"/>
              <a:t> </a:t>
            </a:r>
            <a:r>
              <a:rPr lang="en-US" baseline="0" dirty="0" smtClean="0"/>
              <a:t>specifically: </a:t>
            </a:r>
            <a:r>
              <a:rPr lang="en-US" baseline="0" dirty="0" err="1" smtClean="0"/>
              <a:t>Loda</a:t>
            </a:r>
            <a:r>
              <a:rPr lang="en-US" baseline="0" dirty="0" smtClean="0"/>
              <a:t>.</a:t>
            </a:r>
            <a:endParaRPr lang="en-US" dirty="0" smtClean="0"/>
          </a:p>
          <a:p>
            <a:endParaRPr lang="en-US" baseline="0" dirty="0" smtClean="0"/>
          </a:p>
          <a:p>
            <a:r>
              <a:rPr lang="en-US" baseline="0" dirty="0" smtClean="0"/>
              <a:t>First, LODA selects at random a set of m sparse projection vectors. Next, it computes a 1D histogram for each projection. Then, it projects each data instance on each of these projections and computes the corresponding PDF. Finally, the anomaly score for an instance is computed as the average negative log pdf across all projections.</a:t>
            </a:r>
          </a:p>
          <a:p>
            <a:endParaRPr lang="en-US" baseline="0" dirty="0" smtClean="0"/>
          </a:p>
          <a:p>
            <a:r>
              <a:rPr lang="en-US" baseline="0" dirty="0" smtClean="0"/>
              <a:t>Notice that </a:t>
            </a:r>
            <a:r>
              <a:rPr lang="en-US" baseline="0" dirty="0" err="1" smtClean="0"/>
              <a:t>Loda</a:t>
            </a:r>
            <a:r>
              <a:rPr lang="en-US" baseline="0" dirty="0" smtClean="0"/>
              <a:t> uses uniform weights. We </a:t>
            </a:r>
            <a:r>
              <a:rPr lang="en-US" baseline="0" dirty="0" smtClean="0"/>
              <a:t>incorporate </a:t>
            </a:r>
            <a:r>
              <a:rPr lang="en-US" baseline="0" dirty="0" smtClean="0"/>
              <a:t>feedback by changing the weights so that they aren’t uniform, and are better at identifying anomalies that the user is interested in.</a:t>
            </a:r>
          </a:p>
          <a:p>
            <a:endParaRPr lang="en-US" baseline="0" dirty="0" smtClean="0"/>
          </a:p>
        </p:txBody>
      </p:sp>
      <p:sp>
        <p:nvSpPr>
          <p:cNvPr id="4" name="Slide Number Placeholder 3"/>
          <p:cNvSpPr>
            <a:spLocks noGrp="1"/>
          </p:cNvSpPr>
          <p:nvPr>
            <p:ph type="sldNum" sz="quarter" idx="10"/>
          </p:nvPr>
        </p:nvSpPr>
        <p:spPr/>
        <p:txBody>
          <a:bodyPr/>
          <a:lstStyle/>
          <a:p>
            <a:fld id="{4BD46449-E905-CC49-83BC-0F492EA1265F}" type="slidenum">
              <a:rPr lang="en-US" smtClean="0"/>
              <a:t>5</a:t>
            </a:fld>
            <a:endParaRPr lang="en-US"/>
          </a:p>
        </p:txBody>
      </p:sp>
    </p:spTree>
    <p:extLst>
      <p:ext uri="{BB962C8B-B14F-4D97-AF65-F5344CB8AC3E}">
        <p14:creationId xmlns:p14="http://schemas.microsoft.com/office/powerpoint/2010/main" val="199399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main intuition behind</a:t>
            </a:r>
            <a:r>
              <a:rPr lang="en-US" baseline="0" dirty="0" smtClean="0"/>
              <a:t> our algorithm comes from the concept of Accuracy at the top</a:t>
            </a:r>
          </a:p>
          <a:p>
            <a:r>
              <a:rPr lang="en-US" baseline="0" dirty="0" smtClean="0"/>
              <a:t>Internally</a:t>
            </a:r>
            <a:r>
              <a:rPr lang="en-US" baseline="0" dirty="0" smtClean="0"/>
              <a:t>, the algorithm maintains a ranked list where instances are ranked on descending anomaly score. The algorithm should assign scores such that scores of true anomalies are in the </a:t>
            </a:r>
            <a:r>
              <a:rPr lang="en-US" baseline="0" dirty="0" smtClean="0"/>
              <a:t>top </a:t>
            </a:r>
            <a:r>
              <a:rPr lang="en-US" baseline="0" dirty="0" smtClean="0"/>
              <a:t>tau-quantile and those of nominals below tau quantile</a:t>
            </a:r>
            <a:r>
              <a:rPr lang="en-US" baseline="0" dirty="0" smtClean="0"/>
              <a:t>.</a:t>
            </a:r>
          </a:p>
          <a:p>
            <a:endParaRPr lang="en-US" baseline="0" dirty="0" smtClean="0"/>
          </a:p>
          <a:p>
            <a:r>
              <a:rPr lang="en-US" baseline="0" dirty="0" smtClean="0"/>
              <a:t>The scores are determined by the projection weights we discussed earlier. So, we need to learn the optimal weights that achieve the intended goal. This is formulated as an optimization problem</a:t>
            </a:r>
            <a:r>
              <a:rPr lang="mr-IN" baseline="0" dirty="0" smtClean="0"/>
              <a:t>…</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BD46449-E905-CC49-83BC-0F492EA1265F}" type="slidenum">
              <a:rPr lang="en-US" smtClean="0"/>
              <a:t>6</a:t>
            </a:fld>
            <a:endParaRPr lang="en-US"/>
          </a:p>
        </p:txBody>
      </p:sp>
    </p:spTree>
    <p:extLst>
      <p:ext uri="{BB962C8B-B14F-4D97-AF65-F5344CB8AC3E}">
        <p14:creationId xmlns:p14="http://schemas.microsoft.com/office/powerpoint/2010/main" val="1936147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objective for optimization is shown here and has the following parts:</a:t>
            </a:r>
          </a:p>
          <a:p>
            <a:r>
              <a:rPr lang="en-US" baseline="0" dirty="0" smtClean="0"/>
              <a:t>1. First is the quantile hinge loss defined over labeled instances: it says that if a labeled anomaly has a score lower than the top quantile score, then incur a loss; if a labeled nominal has a score higher than the top quantile score, then incur a loss.</a:t>
            </a:r>
          </a:p>
          <a:p>
            <a:r>
              <a:rPr lang="en-US" baseline="0" dirty="0" smtClean="0"/>
              <a:t>2. The second part tries to make sure that each labeled anomaly gets a higher score than every labeled nominal.</a:t>
            </a:r>
          </a:p>
          <a:p>
            <a:r>
              <a:rPr lang="en-US" baseline="0" dirty="0" smtClean="0"/>
              <a:t>3. Third part is a prior that prevents extreme over-fitting since the amount of labeled data is very limited.</a:t>
            </a:r>
          </a:p>
          <a:p>
            <a:r>
              <a:rPr lang="en-US" baseline="0" dirty="0" smtClean="0"/>
              <a:t>4. When there are no labeled anomalies in the feedback set, we use the instance having the tau-quantile score as a proxy anomaly; it forces all labeled nominal instances to be ranked below it.</a:t>
            </a:r>
          </a:p>
          <a:p>
            <a:endParaRPr lang="en-US" baseline="0" dirty="0" smtClean="0"/>
          </a:p>
        </p:txBody>
      </p:sp>
      <p:sp>
        <p:nvSpPr>
          <p:cNvPr id="4" name="Slide Number Placeholder 3"/>
          <p:cNvSpPr>
            <a:spLocks noGrp="1"/>
          </p:cNvSpPr>
          <p:nvPr>
            <p:ph type="sldNum" sz="quarter" idx="10"/>
          </p:nvPr>
        </p:nvSpPr>
        <p:spPr/>
        <p:txBody>
          <a:bodyPr/>
          <a:lstStyle/>
          <a:p>
            <a:fld id="{4BD46449-E905-CC49-83BC-0F492EA1265F}" type="slidenum">
              <a:rPr lang="en-US" smtClean="0"/>
              <a:t>7</a:t>
            </a:fld>
            <a:endParaRPr lang="en-US"/>
          </a:p>
        </p:txBody>
      </p:sp>
    </p:spTree>
    <p:extLst>
      <p:ext uri="{BB962C8B-B14F-4D97-AF65-F5344CB8AC3E}">
        <p14:creationId xmlns:p14="http://schemas.microsoft.com/office/powerpoint/2010/main" val="3039332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t>
            </a:r>
            <a:r>
              <a:rPr lang="en-US" baseline="0" dirty="0" smtClean="0"/>
              <a:t>he </a:t>
            </a:r>
            <a:r>
              <a:rPr lang="en-US" baseline="0" dirty="0" smtClean="0"/>
              <a:t>x-axis is the number of queries presented to the user; y-axis is the number of true anomalies observed</a:t>
            </a:r>
            <a:r>
              <a:rPr lang="en-US" baseline="0" dirty="0" smtClean="0"/>
              <a:t>. The </a:t>
            </a:r>
            <a:r>
              <a:rPr lang="en-US" baseline="0" dirty="0" smtClean="0"/>
              <a:t>good algorithms climb quickly. We are consistently one on the top ones</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4BD46449-E905-CC49-83BC-0F492EA1265F}" type="slidenum">
              <a:rPr lang="en-US" smtClean="0"/>
              <a:t>9</a:t>
            </a:fld>
            <a:endParaRPr lang="en-US"/>
          </a:p>
        </p:txBody>
      </p:sp>
    </p:spTree>
    <p:extLst>
      <p:ext uri="{BB962C8B-B14F-4D97-AF65-F5344CB8AC3E}">
        <p14:creationId xmlns:p14="http://schemas.microsoft.com/office/powerpoint/2010/main" val="140621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complexity increases in cubic order of the number of constraints. We do not need all constraints; just sufficient to keep the parameters in good parts of the space in this non-convex optimization.</a:t>
            </a:r>
          </a:p>
          <a:p>
            <a:endParaRPr lang="en-US" baseline="0" dirty="0" smtClean="0"/>
          </a:p>
          <a:p>
            <a:r>
              <a:rPr lang="en-US" baseline="0" dirty="0" smtClean="0"/>
              <a:t>Extend to ensembles of Gaussian Mixture Models, heterogeneous ensembles, other subspace clustering algorithms (feature bagging?) etc.</a:t>
            </a:r>
          </a:p>
          <a:p>
            <a:endParaRPr lang="en-US" baseline="0" dirty="0" smtClean="0"/>
          </a:p>
          <a:p>
            <a:r>
              <a:rPr lang="en-US" baseline="0" dirty="0" smtClean="0"/>
              <a:t>Currently we only query the top anomalous instance under the current model. </a:t>
            </a:r>
            <a:r>
              <a:rPr lang="en-US" sz="1200" kern="1200" dirty="0" smtClean="0">
                <a:solidFill>
                  <a:schemeClr val="tx1"/>
                </a:solidFill>
                <a:effectLst/>
                <a:latin typeface="+mn-lt"/>
                <a:ea typeface="+mn-ea"/>
                <a:cs typeface="+mn-cs"/>
              </a:rPr>
              <a:t>Examples of alternate query strategies (borrowing from existing AL literature): most anomalous, max. variance reduction, uncertainty, most similar to labeled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anomalies</a:t>
            </a:r>
          </a:p>
          <a:p>
            <a:endParaRPr lang="en-US" dirty="0" smtClean="0"/>
          </a:p>
          <a:p>
            <a:r>
              <a:rPr lang="en-US" dirty="0" smtClean="0"/>
              <a:t>Currently we only query one instance at a time. We</a:t>
            </a:r>
            <a:r>
              <a:rPr lang="en-US" baseline="0" dirty="0" smtClean="0"/>
              <a:t> want to explore querying more than one query at a time (in a batch) so that we can have more opportunity to maximize diversity</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4BD46449-E905-CC49-83BC-0F492EA1265F}" type="slidenum">
              <a:rPr lang="en-US" smtClean="0"/>
              <a:t>10</a:t>
            </a:fld>
            <a:endParaRPr lang="en-US"/>
          </a:p>
        </p:txBody>
      </p:sp>
    </p:spTree>
    <p:extLst>
      <p:ext uri="{BB962C8B-B14F-4D97-AF65-F5344CB8AC3E}">
        <p14:creationId xmlns:p14="http://schemas.microsoft.com/office/powerpoint/2010/main" val="261500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4240" y="5926137"/>
            <a:ext cx="842027" cy="886968"/>
          </a:xfrm>
          <a:prstGeom prst="rect">
            <a:avLst/>
          </a:prstGeom>
        </p:spPr>
      </p:pic>
      <p:sp>
        <p:nvSpPr>
          <p:cNvPr id="8" name="Footer Placeholder 7"/>
          <p:cNvSpPr>
            <a:spLocks noGrp="1"/>
          </p:cNvSpPr>
          <p:nvPr>
            <p:ph type="ftr" sz="quarter" idx="10"/>
          </p:nvPr>
        </p:nvSpPr>
        <p:spPr/>
        <p:txBody>
          <a:bodyPr/>
          <a:lstStyle/>
          <a:p>
            <a:endParaRPr lang="en-US" dirty="0"/>
          </a:p>
        </p:txBody>
      </p:sp>
      <p:sp>
        <p:nvSpPr>
          <p:cNvPr id="9" name="Slide Number Placeholder 8"/>
          <p:cNvSpPr>
            <a:spLocks noGrp="1"/>
          </p:cNvSpPr>
          <p:nvPr>
            <p:ph type="sldNum" sz="quarter" idx="11"/>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1601044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CC7453-0D4C-DE45-A822-39D928164AD6}" type="datetime1">
              <a:rPr lang="en-US" smtClean="0"/>
              <a:t>12/14/16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103449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DF844AB9-AFA9-F749-BC5B-275F466FBCF0}" type="datetime1">
              <a:rPr lang="en-US" smtClean="0"/>
              <a:t>12/14/16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74085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64240" y="5925312"/>
            <a:ext cx="841248" cy="886147"/>
          </a:xfrm>
          <a:prstGeom prst="rect">
            <a:avLst/>
          </a:prstGeom>
        </p:spPr>
      </p:pic>
      <p:sp>
        <p:nvSpPr>
          <p:cNvPr id="11" name="Footer Placeholder 10"/>
          <p:cNvSpPr>
            <a:spLocks noGrp="1"/>
          </p:cNvSpPr>
          <p:nvPr>
            <p:ph type="ftr" sz="quarter" idx="10"/>
          </p:nvPr>
        </p:nvSpPr>
        <p:spPr/>
        <p:txBody>
          <a:bodyPr/>
          <a:lstStyle/>
          <a:p>
            <a:endParaRPr lang="en-US" dirty="0"/>
          </a:p>
        </p:txBody>
      </p:sp>
      <p:sp>
        <p:nvSpPr>
          <p:cNvPr id="12" name="Slide Number Placeholder 11"/>
          <p:cNvSpPr>
            <a:spLocks noGrp="1"/>
          </p:cNvSpPr>
          <p:nvPr>
            <p:ph type="sldNum" sz="quarter" idx="11"/>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2011702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7" name="Footer Placeholder 6"/>
          <p:cNvSpPr>
            <a:spLocks noGrp="1"/>
          </p:cNvSpPr>
          <p:nvPr>
            <p:ph type="ftr" sz="quarter"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5279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B05C3B63-1C76-CA49-9C09-B624D752E39C}" type="datetime1">
              <a:rPr lang="en-US" smtClean="0"/>
              <a:t>12/14/16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36836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88539BA0-4B47-FF41-80DD-310D64C2E7AC}" type="datetime1">
              <a:rPr lang="en-US" smtClean="0"/>
              <a:t>12/14/16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2049927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8AAC4DC9-3503-7345-A58C-12257C169973}" type="datetime1">
              <a:rPr lang="en-US" smtClean="0"/>
              <a:t>12/14/16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105694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B5FA62C-DC4D-2E47-8C30-47FBB0AB6E30}" type="datetime1">
              <a:rPr lang="en-US" smtClean="0"/>
              <a:t>12/14/16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1274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D380E7F2-65DC-5E45-AF22-43C2DC9C6BA8}" type="datetime1">
              <a:rPr lang="en-US" smtClean="0"/>
              <a:t>12/14/16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156880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826C40D-9344-1A45-A9CC-D7C8E3CBAA60}" type="datetime1">
              <a:rPr lang="en-US" smtClean="0"/>
              <a:t>12/14/16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CA5B52-5146-1646-9FE3-CDFAC99EB8E6}" type="slidenum">
              <a:rPr lang="en-US" smtClean="0"/>
              <a:t>‹#›</a:t>
            </a:fld>
            <a:endParaRPr lang="en-US"/>
          </a:p>
        </p:txBody>
      </p:sp>
    </p:spTree>
    <p:extLst>
      <p:ext uri="{BB962C8B-B14F-4D97-AF65-F5344CB8AC3E}">
        <p14:creationId xmlns:p14="http://schemas.microsoft.com/office/powerpoint/2010/main" val="837529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A5B52-5146-1646-9FE3-CDFAC99EB8E6}" type="slidenum">
              <a:rPr lang="en-US" smtClean="0"/>
              <a:t>‹#›</a:t>
            </a:fld>
            <a:endParaRPr lang="en-US"/>
          </a:p>
        </p:txBody>
      </p:sp>
    </p:spTree>
    <p:extLst>
      <p:ext uri="{BB962C8B-B14F-4D97-AF65-F5344CB8AC3E}">
        <p14:creationId xmlns:p14="http://schemas.microsoft.com/office/powerpoint/2010/main" val="784878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mailto:dassh@oregonstate.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00.png"/><Relationship Id="rId4" Type="http://schemas.openxmlformats.org/officeDocument/2006/relationships/image" Target="../media/image210.png"/><Relationship Id="rId5" Type="http://schemas.openxmlformats.org/officeDocument/2006/relationships/image" Target="../media/image220.png"/><Relationship Id="rId6" Type="http://schemas.openxmlformats.org/officeDocument/2006/relationships/image" Target="../media/image24.png"/><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26.png"/><Relationship Id="rId5" Type="http://schemas.openxmlformats.org/officeDocument/2006/relationships/image" Target="../media/image60.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7.tiff"/><Relationship Id="rId5" Type="http://schemas.openxmlformats.org/officeDocument/2006/relationships/image" Target="../media/image8.tiff"/><Relationship Id="rId6"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t>Incorporating User Feedback into Active Anomaly Discovery</a:t>
            </a:r>
            <a:endParaRPr lang="en-US" sz="4000" dirty="0"/>
          </a:p>
        </p:txBody>
      </p:sp>
      <p:sp>
        <p:nvSpPr>
          <p:cNvPr id="3" name="Subtitle 2"/>
          <p:cNvSpPr>
            <a:spLocks noGrp="1"/>
          </p:cNvSpPr>
          <p:nvPr>
            <p:ph type="subTitle" idx="1"/>
          </p:nvPr>
        </p:nvSpPr>
        <p:spPr/>
        <p:txBody>
          <a:bodyPr/>
          <a:lstStyle/>
          <a:p>
            <a:r>
              <a:rPr lang="en-US" u="sng" dirty="0" smtClean="0"/>
              <a:t>Shubhomoy </a:t>
            </a:r>
            <a:r>
              <a:rPr lang="en-US" u="sng" dirty="0"/>
              <a:t>Das</a:t>
            </a:r>
            <a:r>
              <a:rPr lang="en-US" dirty="0"/>
              <a:t>, </a:t>
            </a:r>
            <a:r>
              <a:rPr lang="en-US" dirty="0" err="1"/>
              <a:t>Weng</a:t>
            </a:r>
            <a:r>
              <a:rPr lang="en-US" dirty="0"/>
              <a:t>-Keen Wong, Thomas </a:t>
            </a:r>
            <a:r>
              <a:rPr lang="en-US" dirty="0" err="1"/>
              <a:t>Dietterich</a:t>
            </a:r>
            <a:r>
              <a:rPr lang="en-US" dirty="0"/>
              <a:t>, Alan Fern, and Andrew </a:t>
            </a:r>
            <a:r>
              <a:rPr lang="en-US" dirty="0" smtClean="0"/>
              <a:t>Emmott</a:t>
            </a:r>
          </a:p>
          <a:p>
            <a:r>
              <a:rPr lang="en-US" dirty="0"/>
              <a:t>Oregon State University</a:t>
            </a:r>
          </a:p>
        </p:txBody>
      </p:sp>
    </p:spTree>
    <p:extLst>
      <p:ext uri="{BB962C8B-B14F-4D97-AF65-F5344CB8AC3E}">
        <p14:creationId xmlns:p14="http://schemas.microsoft.com/office/powerpoint/2010/main" val="792663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Future Work: Improvements and extensions</a:t>
            </a:r>
            <a:endParaRPr lang="en-US" sz="3600" dirty="0"/>
          </a:p>
        </p:txBody>
      </p:sp>
      <p:sp>
        <p:nvSpPr>
          <p:cNvPr id="3" name="Content Placeholder 2"/>
          <p:cNvSpPr>
            <a:spLocks noGrp="1"/>
          </p:cNvSpPr>
          <p:nvPr>
            <p:ph idx="1"/>
          </p:nvPr>
        </p:nvSpPr>
        <p:spPr/>
        <p:txBody>
          <a:bodyPr>
            <a:normAutofit/>
          </a:bodyPr>
          <a:lstStyle/>
          <a:p>
            <a:r>
              <a:rPr lang="en-US" dirty="0" smtClean="0"/>
              <a:t>Improving running time</a:t>
            </a:r>
            <a:r>
              <a:rPr lang="en-US" smtClean="0"/>
              <a:t>: reduce # of </a:t>
            </a:r>
            <a:r>
              <a:rPr lang="en-US" dirty="0" smtClean="0"/>
              <a:t>pairwise constraints</a:t>
            </a:r>
          </a:p>
          <a:p>
            <a:r>
              <a:rPr lang="en-US" dirty="0" smtClean="0"/>
              <a:t>Extend to other ensembles </a:t>
            </a:r>
          </a:p>
          <a:p>
            <a:r>
              <a:rPr lang="en-US" dirty="0" smtClean="0"/>
              <a:t>Exploring other query </a:t>
            </a:r>
            <a:r>
              <a:rPr lang="en-US" dirty="0"/>
              <a:t>selection </a:t>
            </a:r>
            <a:r>
              <a:rPr lang="en-US" dirty="0" smtClean="0"/>
              <a:t>strategies</a:t>
            </a:r>
          </a:p>
          <a:p>
            <a:r>
              <a:rPr lang="en-US" dirty="0" smtClean="0"/>
              <a:t>Batch query strategies</a:t>
            </a:r>
            <a:endParaRPr lang="en-US" dirty="0"/>
          </a:p>
        </p:txBody>
      </p:sp>
      <p:sp>
        <p:nvSpPr>
          <p:cNvPr id="4" name="Slide Number Placeholder 3"/>
          <p:cNvSpPr>
            <a:spLocks noGrp="1"/>
          </p:cNvSpPr>
          <p:nvPr>
            <p:ph type="sldNum" sz="quarter" idx="11"/>
          </p:nvPr>
        </p:nvSpPr>
        <p:spPr>
          <a:xfrm>
            <a:off x="9056647" y="6356350"/>
            <a:ext cx="1916154" cy="365125"/>
          </a:xfrm>
        </p:spPr>
        <p:txBody>
          <a:bodyPr/>
          <a:lstStyle/>
          <a:p>
            <a:fld id="{6ECA5B52-5146-1646-9FE3-CDFAC99EB8E6}" type="slidenum">
              <a:rPr lang="en-US" smtClean="0"/>
              <a:t>10</a:t>
            </a:fld>
            <a:endParaRPr lang="en-US"/>
          </a:p>
        </p:txBody>
      </p:sp>
    </p:spTree>
    <p:extLst>
      <p:ext uri="{BB962C8B-B14F-4D97-AF65-F5344CB8AC3E}">
        <p14:creationId xmlns:p14="http://schemas.microsoft.com/office/powerpoint/2010/main" val="2266138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Questions?</a:t>
            </a:r>
            <a:endParaRPr lang="en-US" sz="3600" dirty="0"/>
          </a:p>
        </p:txBody>
      </p:sp>
      <p:sp>
        <p:nvSpPr>
          <p:cNvPr id="3" name="Content Placeholder 2"/>
          <p:cNvSpPr>
            <a:spLocks noGrp="1"/>
          </p:cNvSpPr>
          <p:nvPr>
            <p:ph idx="1"/>
          </p:nvPr>
        </p:nvSpPr>
        <p:spPr/>
        <p:txBody>
          <a:bodyPr/>
          <a:lstStyle/>
          <a:p>
            <a:r>
              <a:rPr lang="en-US" dirty="0"/>
              <a:t>e</a:t>
            </a:r>
            <a:r>
              <a:rPr lang="en-US" dirty="0" smtClean="0"/>
              <a:t>mail: </a:t>
            </a:r>
            <a:r>
              <a:rPr lang="en-US" dirty="0" smtClean="0">
                <a:hlinkClick r:id="rId3"/>
              </a:rPr>
              <a:t>dassh@oregonstate.edu</a:t>
            </a:r>
            <a:endParaRPr lang="en-US" dirty="0" smtClean="0"/>
          </a:p>
          <a:p>
            <a:r>
              <a:rPr lang="en-US" dirty="0" smtClean="0"/>
              <a:t>Source code / datasets </a:t>
            </a:r>
            <a:r>
              <a:rPr lang="en-US" dirty="0" err="1" smtClean="0"/>
              <a:t>avaiable</a:t>
            </a:r>
            <a:r>
              <a:rPr lang="en-US" dirty="0" smtClean="0"/>
              <a:t> at: https</a:t>
            </a:r>
            <a:r>
              <a:rPr lang="en-US" dirty="0"/>
              <a:t>://</a:t>
            </a:r>
            <a:r>
              <a:rPr lang="en-US" dirty="0" err="1" smtClean="0"/>
              <a:t>github.com</a:t>
            </a:r>
            <a:r>
              <a:rPr lang="en-US" dirty="0" smtClean="0"/>
              <a:t>/</a:t>
            </a:r>
            <a:r>
              <a:rPr lang="en-US" dirty="0" err="1" smtClean="0"/>
              <a:t>shubhomoydas</a:t>
            </a:r>
            <a:r>
              <a:rPr lang="en-US" dirty="0" smtClean="0"/>
              <a:t>/</a:t>
            </a:r>
            <a:r>
              <a:rPr lang="en-US" dirty="0" err="1" smtClean="0"/>
              <a:t>aad</a:t>
            </a:r>
            <a:endParaRPr lang="en-US" dirty="0"/>
          </a:p>
        </p:txBody>
      </p:sp>
      <p:sp>
        <p:nvSpPr>
          <p:cNvPr id="4" name="Slide Number Placeholder 3"/>
          <p:cNvSpPr>
            <a:spLocks noGrp="1"/>
          </p:cNvSpPr>
          <p:nvPr>
            <p:ph type="sldNum" sz="quarter" idx="11"/>
          </p:nvPr>
        </p:nvSpPr>
        <p:spPr>
          <a:xfrm>
            <a:off x="9056647" y="6356350"/>
            <a:ext cx="1916154" cy="365125"/>
          </a:xfrm>
        </p:spPr>
        <p:txBody>
          <a:bodyPr/>
          <a:lstStyle/>
          <a:p>
            <a:fld id="{6ECA5B52-5146-1646-9FE3-CDFAC99EB8E6}" type="slidenum">
              <a:rPr lang="en-US" smtClean="0"/>
              <a:t>11</a:t>
            </a:fld>
            <a:endParaRPr lang="en-US"/>
          </a:p>
        </p:txBody>
      </p:sp>
    </p:spTree>
    <p:extLst>
      <p:ext uri="{BB962C8B-B14F-4D97-AF65-F5344CB8AC3E}">
        <p14:creationId xmlns:p14="http://schemas.microsoft.com/office/powerpoint/2010/main" val="1293026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9056647" y="6356350"/>
            <a:ext cx="1916154" cy="365125"/>
          </a:xfrm>
        </p:spPr>
        <p:txBody>
          <a:bodyPr/>
          <a:lstStyle/>
          <a:p>
            <a:fld id="{6ECA5B52-5146-1646-9FE3-CDFAC99EB8E6}" type="slidenum">
              <a:rPr lang="en-US" smtClean="0"/>
              <a:t>2</a:t>
            </a:fld>
            <a:endParaRPr lang="en-US" dirty="0"/>
          </a:p>
        </p:txBody>
      </p:sp>
      <p:sp>
        <p:nvSpPr>
          <p:cNvPr id="5" name="Title 4"/>
          <p:cNvSpPr>
            <a:spLocks noGrp="1"/>
          </p:cNvSpPr>
          <p:nvPr>
            <p:ph type="title"/>
          </p:nvPr>
        </p:nvSpPr>
        <p:spPr>
          <a:xfrm>
            <a:off x="838200" y="365125"/>
            <a:ext cx="10515600" cy="1325563"/>
          </a:xfrm>
        </p:spPr>
        <p:txBody>
          <a:bodyPr/>
          <a:lstStyle/>
          <a:p>
            <a:r>
              <a:rPr lang="en-US" dirty="0" smtClean="0"/>
              <a:t>Introduction</a:t>
            </a:r>
            <a:endParaRPr lang="en-US" dirty="0"/>
          </a:p>
        </p:txBody>
      </p:sp>
      <p:sp>
        <p:nvSpPr>
          <p:cNvPr id="6" name="Content Placeholder 5"/>
          <p:cNvSpPr>
            <a:spLocks noGrp="1"/>
          </p:cNvSpPr>
          <p:nvPr>
            <p:ph sz="half" idx="1"/>
          </p:nvPr>
        </p:nvSpPr>
        <p:spPr>
          <a:xfrm>
            <a:off x="838200" y="1825625"/>
            <a:ext cx="4403501" cy="1691542"/>
          </a:xfrm>
        </p:spPr>
        <p:txBody>
          <a:bodyPr>
            <a:noAutofit/>
          </a:bodyPr>
          <a:lstStyle/>
          <a:p>
            <a:pPr marL="0" indent="0">
              <a:buNone/>
            </a:pPr>
            <a:r>
              <a:rPr lang="en-US" sz="2400" b="1" u="sng" dirty="0" smtClean="0"/>
              <a:t>Anomaly</a:t>
            </a:r>
          </a:p>
          <a:p>
            <a:pPr marL="0" indent="0">
              <a:buNone/>
            </a:pPr>
            <a:r>
              <a:rPr lang="en-US" sz="2400" dirty="0" smtClean="0"/>
              <a:t>A data instance generated by a different process than the process generating the </a:t>
            </a:r>
            <a:r>
              <a:rPr lang="en-US" sz="2400" dirty="0"/>
              <a:t>nominal </a:t>
            </a:r>
            <a:r>
              <a:rPr lang="en-US" sz="2400" dirty="0" smtClean="0"/>
              <a:t>data</a:t>
            </a:r>
            <a:endParaRPr lang="en-US" sz="2400" dirty="0"/>
          </a:p>
          <a:p>
            <a:pPr marL="0" indent="0">
              <a:buNone/>
            </a:pPr>
            <a:endParaRPr lang="en-US" sz="2400" dirty="0"/>
          </a:p>
        </p:txBody>
      </p:sp>
      <p:sp>
        <p:nvSpPr>
          <p:cNvPr id="7" name="Content Placeholder 6"/>
          <p:cNvSpPr txBox="1">
            <a:spLocks/>
          </p:cNvSpPr>
          <p:nvPr/>
        </p:nvSpPr>
        <p:spPr>
          <a:xfrm>
            <a:off x="7071574" y="1825625"/>
            <a:ext cx="4133045" cy="1173565"/>
          </a:xfrm>
          <a:prstGeom prst="rect">
            <a:avLst/>
          </a:prstGeom>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b="1" u="sng" dirty="0" smtClean="0"/>
              <a:t>Outlier</a:t>
            </a:r>
          </a:p>
          <a:p>
            <a:pPr marL="0" indent="0">
              <a:buFont typeface="Arial"/>
              <a:buNone/>
            </a:pPr>
            <a:r>
              <a:rPr lang="en-US" sz="2400" dirty="0" smtClean="0"/>
              <a:t>A data instance that </a:t>
            </a:r>
            <a:r>
              <a:rPr lang="en-US" sz="2400" dirty="0" smtClean="0"/>
              <a:t>has </a:t>
            </a:r>
            <a:r>
              <a:rPr lang="en-US" sz="2400" dirty="0" smtClean="0"/>
              <a:t>low likelihood according to a model</a:t>
            </a:r>
            <a:endParaRPr lang="en-US" sz="2400" dirty="0"/>
          </a:p>
        </p:txBody>
      </p:sp>
      <p:grpSp>
        <p:nvGrpSpPr>
          <p:cNvPr id="9" name="Group 8"/>
          <p:cNvGrpSpPr/>
          <p:nvPr/>
        </p:nvGrpSpPr>
        <p:grpSpPr>
          <a:xfrm>
            <a:off x="5497335" y="1529896"/>
            <a:ext cx="674865" cy="1335361"/>
            <a:chOff x="5497335" y="1529896"/>
            <a:chExt cx="674865" cy="1335361"/>
          </a:xfrm>
        </p:grpSpPr>
        <mc:AlternateContent xmlns:mc="http://schemas.openxmlformats.org/markup-compatibility/2006" xmlns:a14="http://schemas.microsoft.com/office/drawing/2010/main">
          <mc:Choice Requires="a14">
            <p:sp>
              <p:nvSpPr>
                <p:cNvPr id="10" name="TextBox 9"/>
                <p:cNvSpPr txBox="1"/>
                <p:nvPr/>
              </p:nvSpPr>
              <p:spPr>
                <a:xfrm>
                  <a:off x="5497335" y="2034260"/>
                  <a:ext cx="674865"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8" name="TextBox 7"/>
                <p:cNvSpPr txBox="1">
                  <a:spLocks noRot="1" noChangeAspect="1" noMove="1" noResize="1" noEditPoints="1" noAdjustHandles="1" noChangeArrowheads="1" noChangeShapeType="1" noTextEdit="1"/>
                </p:cNvSpPr>
                <p:nvPr/>
              </p:nvSpPr>
              <p:spPr>
                <a:xfrm>
                  <a:off x="5497335" y="2034260"/>
                  <a:ext cx="674865" cy="83099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610346" y="1529896"/>
                  <a:ext cx="448841" cy="8309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9" name="TextBox 8"/>
                <p:cNvSpPr txBox="1">
                  <a:spLocks noRot="1" noChangeAspect="1" noMove="1" noResize="1" noEditPoints="1" noAdjustHandles="1" noChangeArrowheads="1" noChangeShapeType="1" noTextEdit="1"/>
                </p:cNvSpPr>
                <p:nvPr/>
              </p:nvSpPr>
              <p:spPr>
                <a:xfrm>
                  <a:off x="5610346" y="1529896"/>
                  <a:ext cx="448841" cy="830997"/>
                </a:xfrm>
                <a:prstGeom prst="rect">
                  <a:avLst/>
                </a:prstGeom>
                <a:blipFill rotWithShape="0">
                  <a:blip r:embed="rId4"/>
                  <a:stretch>
                    <a:fillRect/>
                  </a:stretch>
                </a:blipFill>
              </p:spPr>
              <p:txBody>
                <a:bodyPr/>
                <a:lstStyle/>
                <a:p>
                  <a:r>
                    <a:rPr lang="en-US">
                      <a:noFill/>
                    </a:rPr>
                    <a:t> </a:t>
                  </a:r>
                </a:p>
              </p:txBody>
            </p:sp>
          </mc:Fallback>
        </mc:AlternateContent>
      </p:grpSp>
      <p:sp>
        <p:nvSpPr>
          <p:cNvPr id="12" name="TextBox 11"/>
          <p:cNvSpPr txBox="1"/>
          <p:nvPr/>
        </p:nvSpPr>
        <p:spPr>
          <a:xfrm>
            <a:off x="1315453" y="4459705"/>
            <a:ext cx="9464842" cy="954107"/>
          </a:xfrm>
          <a:prstGeom prst="rect">
            <a:avLst/>
          </a:prstGeom>
          <a:noFill/>
          <a:ln>
            <a:solidFill>
              <a:srgbClr val="FF0000"/>
            </a:solidFill>
          </a:ln>
        </p:spPr>
        <p:txBody>
          <a:bodyPr wrap="square" rtlCol="0">
            <a:spAutoFit/>
          </a:bodyPr>
          <a:lstStyle/>
          <a:p>
            <a:pPr algn="ctr"/>
            <a:r>
              <a:rPr lang="en-US" sz="2800" dirty="0" smtClean="0">
                <a:solidFill>
                  <a:srgbClr val="FF0000"/>
                </a:solidFill>
              </a:rPr>
              <a:t>Get expert feedback to make outliers more in line with expert’s idea of an anomaly</a:t>
            </a:r>
            <a:endParaRPr lang="en-US" sz="2800" dirty="0">
              <a:solidFill>
                <a:srgbClr val="FF0000"/>
              </a:solidFill>
            </a:endParaRPr>
          </a:p>
        </p:txBody>
      </p:sp>
    </p:spTree>
    <p:extLst>
      <p:ext uri="{BB962C8B-B14F-4D97-AF65-F5344CB8AC3E}">
        <p14:creationId xmlns:p14="http://schemas.microsoft.com/office/powerpoint/2010/main" val="80920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Active Anomaly Discovery (AAD)</a:t>
            </a:r>
            <a:endParaRPr lang="en-US" sz="3600" dirty="0"/>
          </a:p>
        </p:txBody>
      </p:sp>
      <p:grpSp>
        <p:nvGrpSpPr>
          <p:cNvPr id="17" name="Group 16"/>
          <p:cNvGrpSpPr/>
          <p:nvPr/>
        </p:nvGrpSpPr>
        <p:grpSpPr>
          <a:xfrm>
            <a:off x="2445025" y="3482749"/>
            <a:ext cx="1662319" cy="1297875"/>
            <a:chOff x="2397104" y="3476722"/>
            <a:chExt cx="1066799" cy="1297875"/>
          </a:xfrm>
        </p:grpSpPr>
        <p:cxnSp>
          <p:nvCxnSpPr>
            <p:cNvPr id="16" name="Straight Arrow Connector 15"/>
            <p:cNvCxnSpPr>
              <a:stCxn id="10" idx="0"/>
            </p:cNvCxnSpPr>
            <p:nvPr/>
          </p:nvCxnSpPr>
          <p:spPr>
            <a:xfrm flipV="1">
              <a:off x="2514338" y="3476722"/>
              <a:ext cx="0" cy="870503"/>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97104" y="3943600"/>
              <a:ext cx="1066799" cy="830997"/>
            </a:xfrm>
            <a:prstGeom prst="rect">
              <a:avLst/>
            </a:prstGeom>
            <a:noFill/>
          </p:spPr>
          <p:txBody>
            <a:bodyPr wrap="square" rtlCol="0">
              <a:spAutoFit/>
            </a:bodyPr>
            <a:lstStyle/>
            <a:p>
              <a:pPr algn="ctr"/>
              <a:r>
                <a:rPr lang="en-US" sz="2400" dirty="0" smtClean="0"/>
                <a:t>&lt;</a:t>
              </a:r>
              <a:r>
                <a:rPr lang="en-US" sz="2400" dirty="0" err="1" smtClean="0"/>
                <a:t>x,</a:t>
              </a:r>
              <a:r>
                <a:rPr lang="en-US" sz="2400" dirty="0" err="1" smtClean="0">
                  <a:solidFill>
                    <a:srgbClr val="FF0000"/>
                  </a:solidFill>
                </a:rPr>
                <a:t>y</a:t>
              </a:r>
              <a:r>
                <a:rPr lang="en-US" sz="2400" dirty="0" smtClean="0">
                  <a:solidFill>
                    <a:srgbClr val="FF0000"/>
                  </a:solidFill>
                </a:rPr>
                <a:t>=A/N</a:t>
              </a:r>
              <a:r>
                <a:rPr lang="en-US" sz="2400" dirty="0" smtClean="0"/>
                <a:t>&gt;</a:t>
              </a:r>
              <a:endParaRPr lang="en-US" sz="2400" dirty="0"/>
            </a:p>
          </p:txBody>
        </p:sp>
      </p:grpSp>
      <p:grpSp>
        <p:nvGrpSpPr>
          <p:cNvPr id="14" name="Group 13"/>
          <p:cNvGrpSpPr/>
          <p:nvPr/>
        </p:nvGrpSpPr>
        <p:grpSpPr>
          <a:xfrm>
            <a:off x="5506653" y="3482749"/>
            <a:ext cx="3422073" cy="2059369"/>
            <a:chOff x="6456218" y="3597843"/>
            <a:chExt cx="3422073" cy="2059369"/>
          </a:xfrm>
        </p:grpSpPr>
        <p:grpSp>
          <p:nvGrpSpPr>
            <p:cNvPr id="9" name="Group 8"/>
            <p:cNvGrpSpPr/>
            <p:nvPr/>
          </p:nvGrpSpPr>
          <p:grpSpPr>
            <a:xfrm>
              <a:off x="6456218" y="4983080"/>
              <a:ext cx="969818" cy="674132"/>
              <a:chOff x="5763491" y="4294909"/>
              <a:chExt cx="969818" cy="674132"/>
            </a:xfrm>
          </p:grpSpPr>
          <p:sp>
            <p:nvSpPr>
              <p:cNvPr id="7" name="Connector 6"/>
              <p:cNvSpPr/>
              <p:nvPr/>
            </p:nvSpPr>
            <p:spPr>
              <a:xfrm>
                <a:off x="6096000" y="4294909"/>
                <a:ext cx="277091" cy="30480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5763491" y="4599709"/>
                <a:ext cx="969818" cy="369332"/>
              </a:xfrm>
              <a:prstGeom prst="rect">
                <a:avLst/>
              </a:prstGeom>
              <a:noFill/>
            </p:spPr>
            <p:txBody>
              <a:bodyPr wrap="square" rtlCol="0">
                <a:spAutoFit/>
              </a:bodyPr>
              <a:lstStyle/>
              <a:p>
                <a:pPr algn="ctr"/>
                <a:r>
                  <a:rPr lang="en-US" dirty="0" smtClean="0"/>
                  <a:t>query</a:t>
                </a:r>
                <a:endParaRPr lang="en-US" dirty="0"/>
              </a:p>
            </p:txBody>
          </p:sp>
        </p:grpSp>
        <p:cxnSp>
          <p:nvCxnSpPr>
            <p:cNvPr id="13" name="Straight Arrow Connector 12"/>
            <p:cNvCxnSpPr/>
            <p:nvPr/>
          </p:nvCxnSpPr>
          <p:spPr>
            <a:xfrm flipH="1">
              <a:off x="7065818" y="3597843"/>
              <a:ext cx="803564" cy="132063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7467600" y="3924799"/>
                  <a:ext cx="2410691" cy="646331"/>
                </a:xfrm>
                <a:prstGeom prst="rect">
                  <a:avLst/>
                </a:prstGeom>
                <a:noFill/>
              </p:spPr>
              <p:txBody>
                <a:bodyPr wrap="square" rtlCol="0">
                  <a:spAutoFit/>
                </a:bodyPr>
                <a:lstStyle/>
                <a:p>
                  <a:pPr algn="ctr"/>
                  <a:r>
                    <a:rPr lang="en-US" dirty="0" smtClean="0"/>
                    <a:t>Select query instance from </a:t>
                  </a:r>
                  <a14:m>
                    <m:oMath xmlns:m="http://schemas.openxmlformats.org/officeDocument/2006/math">
                      <m:r>
                        <a:rPr lang="en-US" i="1" smtClean="0">
                          <a:latin typeface="Cambria Math" charset="0"/>
                          <a:ea typeface="Cambria Math" charset="0"/>
                          <a:cs typeface="Cambria Math" charset="0"/>
                        </a:rPr>
                        <m:t>𝒰</m:t>
                      </m:r>
                    </m:oMath>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7467600" y="3924799"/>
                  <a:ext cx="2410691" cy="646331"/>
                </a:xfrm>
                <a:prstGeom prst="rect">
                  <a:avLst/>
                </a:prstGeom>
                <a:blipFill rotWithShape="0">
                  <a:blip r:embed="rId3"/>
                  <a:stretch>
                    <a:fillRect t="-5660" b="-14151"/>
                  </a:stretch>
                </a:blipFill>
              </p:spPr>
              <p:txBody>
                <a:bodyPr/>
                <a:lstStyle/>
                <a:p>
                  <a:r>
                    <a:rPr lang="en-US">
                      <a:noFill/>
                    </a:rPr>
                    <a:t> </a:t>
                  </a:r>
                </a:p>
              </p:txBody>
            </p:sp>
          </mc:Fallback>
        </mc:AlternateContent>
      </p:grpSp>
      <p:grpSp>
        <p:nvGrpSpPr>
          <p:cNvPr id="3" name="Group 2"/>
          <p:cNvGrpSpPr/>
          <p:nvPr/>
        </p:nvGrpSpPr>
        <p:grpSpPr>
          <a:xfrm>
            <a:off x="1343365" y="1440890"/>
            <a:ext cx="2410691" cy="1921724"/>
            <a:chOff x="2292930" y="1555984"/>
            <a:chExt cx="2410691" cy="1921724"/>
          </a:xfrm>
        </p:grpSpPr>
        <mc:AlternateContent xmlns:mc="http://schemas.openxmlformats.org/markup-compatibility/2006" xmlns:a14="http://schemas.microsoft.com/office/drawing/2010/main">
          <mc:Choice Requires="a14">
            <p:sp>
              <p:nvSpPr>
                <p:cNvPr id="5" name="Magnetic Disk 4"/>
                <p:cNvSpPr/>
                <p:nvPr/>
              </p:nvSpPr>
              <p:spPr>
                <a:xfrm>
                  <a:off x="2347280" y="2141277"/>
                  <a:ext cx="2233246" cy="1336431"/>
                </a:xfrm>
                <a:prstGeom prst="flowChartMagneticDisk">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charset="0"/>
                              </a:rPr>
                            </m:ctrlPr>
                          </m:dPr>
                          <m:e>
                            <m:r>
                              <a:rPr lang="en-US" b="0" i="1" smtClean="0">
                                <a:latin typeface="Cambria Math" charset="0"/>
                                <a:ea typeface="Cambria Math" charset="0"/>
                                <a:cs typeface="Cambria Math" charset="0"/>
                              </a:rPr>
                              <m:t>ℒ</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𝒰</m:t>
                            </m:r>
                          </m:e>
                        </m:d>
                      </m:oMath>
                    </m:oMathPara>
                  </a14:m>
                  <a:endParaRPr lang="en-US" dirty="0"/>
                </a:p>
              </p:txBody>
            </p:sp>
          </mc:Choice>
          <mc:Fallback xmlns="">
            <p:sp>
              <p:nvSpPr>
                <p:cNvPr id="5" name="Magnetic Disk 4"/>
                <p:cNvSpPr>
                  <a:spLocks noRot="1" noChangeAspect="1" noMove="1" noResize="1" noEditPoints="1" noAdjustHandles="1" noChangeArrowheads="1" noChangeShapeType="1" noTextEdit="1"/>
                </p:cNvSpPr>
                <p:nvPr/>
              </p:nvSpPr>
              <p:spPr>
                <a:xfrm>
                  <a:off x="2347280" y="2141277"/>
                  <a:ext cx="2233246" cy="1336431"/>
                </a:xfrm>
                <a:prstGeom prst="flowChartMagneticDisk">
                  <a:avLst/>
                </a:prstGeom>
                <a:blipFill rotWithShape="0">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2292930" y="1555984"/>
                  <a:ext cx="2410691" cy="646331"/>
                </a:xfrm>
                <a:prstGeom prst="rect">
                  <a:avLst/>
                </a:prstGeom>
                <a:noFill/>
              </p:spPr>
              <p:txBody>
                <a:bodyPr wrap="square" rtlCol="0">
                  <a:spAutoFit/>
                </a:bodyPr>
                <a:lstStyle/>
                <a:p>
                  <a:pPr algn="ctr"/>
                  <a:r>
                    <a:rPr lang="en-US" dirty="0" smtClean="0"/>
                    <a:t>Labeled data </a:t>
                  </a:r>
                  <a14:m>
                    <m:oMath xmlns:m="http://schemas.openxmlformats.org/officeDocument/2006/math">
                      <m:r>
                        <a:rPr lang="en-US" i="1" smtClean="0">
                          <a:latin typeface="Cambria Math" charset="0"/>
                          <a:ea typeface="Cambria Math" charset="0"/>
                          <a:cs typeface="Cambria Math" charset="0"/>
                        </a:rPr>
                        <m:t>ℒ</m:t>
                      </m:r>
                    </m:oMath>
                  </a14:m>
                  <a:r>
                    <a:rPr lang="en-US" dirty="0" smtClean="0"/>
                    <a:t> and unlabeled data </a:t>
                  </a:r>
                  <a14:m>
                    <m:oMath xmlns:m="http://schemas.openxmlformats.org/officeDocument/2006/math">
                      <m:r>
                        <a:rPr lang="en-US" i="1" smtClean="0">
                          <a:latin typeface="Cambria Math" charset="0"/>
                          <a:ea typeface="Cambria Math" charset="0"/>
                          <a:cs typeface="Cambria Math" charset="0"/>
                        </a:rPr>
                        <m:t>𝒰</m:t>
                      </m:r>
                    </m:oMath>
                  </a14:m>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2292930" y="1555984"/>
                  <a:ext cx="2410691" cy="646331"/>
                </a:xfrm>
                <a:prstGeom prst="rect">
                  <a:avLst/>
                </a:prstGeom>
                <a:blipFill rotWithShape="0">
                  <a:blip r:embed="rId5"/>
                  <a:stretch>
                    <a:fillRect t="-4717" b="-14151"/>
                  </a:stretch>
                </a:blipFill>
              </p:spPr>
              <p:txBody>
                <a:bodyPr/>
                <a:lstStyle/>
                <a:p>
                  <a:r>
                    <a:rPr lang="en-US">
                      <a:noFill/>
                    </a:rPr>
                    <a:t> </a:t>
                  </a:r>
                </a:p>
              </p:txBody>
            </p:sp>
          </mc:Fallback>
        </mc:AlternateContent>
      </p:grpSp>
      <p:grpSp>
        <p:nvGrpSpPr>
          <p:cNvPr id="11" name="Group 10"/>
          <p:cNvGrpSpPr/>
          <p:nvPr/>
        </p:nvGrpSpPr>
        <p:grpSpPr>
          <a:xfrm>
            <a:off x="3705561" y="2206006"/>
            <a:ext cx="4655128" cy="1004209"/>
            <a:chOff x="4655126" y="2321100"/>
            <a:chExt cx="4655128" cy="1004209"/>
          </a:xfrm>
        </p:grpSpPr>
        <p:sp>
          <p:nvSpPr>
            <p:cNvPr id="6" name="Process 5"/>
            <p:cNvSpPr/>
            <p:nvPr/>
          </p:nvSpPr>
          <p:spPr>
            <a:xfrm>
              <a:off x="7065818" y="2577163"/>
              <a:ext cx="2244436" cy="748146"/>
            </a:xfrm>
            <a:prstGeom prst="flowChartProcess">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smtClean="0"/>
                <a:t>Learner</a:t>
              </a:r>
              <a:endParaRPr lang="en-US" sz="2400" dirty="0"/>
            </a:p>
          </p:txBody>
        </p:sp>
        <p:grpSp>
          <p:nvGrpSpPr>
            <p:cNvPr id="4" name="Group 3"/>
            <p:cNvGrpSpPr/>
            <p:nvPr/>
          </p:nvGrpSpPr>
          <p:grpSpPr>
            <a:xfrm>
              <a:off x="4655126" y="2321100"/>
              <a:ext cx="2410691" cy="630136"/>
              <a:chOff x="4655126" y="2321100"/>
              <a:chExt cx="2410691" cy="630136"/>
            </a:xfrm>
          </p:grpSpPr>
          <p:cxnSp>
            <p:nvCxnSpPr>
              <p:cNvPr id="12" name="Straight Arrow Connector 11"/>
              <p:cNvCxnSpPr/>
              <p:nvPr/>
            </p:nvCxnSpPr>
            <p:spPr>
              <a:xfrm>
                <a:off x="4793673" y="2951236"/>
                <a:ext cx="2133599"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4655126" y="2321100"/>
                    <a:ext cx="2410691" cy="369332"/>
                  </a:xfrm>
                  <a:prstGeom prst="rect">
                    <a:avLst/>
                  </a:prstGeom>
                  <a:noFill/>
                </p:spPr>
                <p:txBody>
                  <a:bodyPr wrap="square" rtlCol="0">
                    <a:spAutoFit/>
                  </a:bodyPr>
                  <a:lstStyle/>
                  <a:p>
                    <a:pPr algn="ctr"/>
                    <a:r>
                      <a:rPr lang="en-US" dirty="0" smtClean="0"/>
                      <a:t>Train with </a:t>
                    </a:r>
                    <a14:m>
                      <m:oMath xmlns:m="http://schemas.openxmlformats.org/officeDocument/2006/math">
                        <m:d>
                          <m:dPr>
                            <m:begChr m:val="{"/>
                            <m:endChr m:val="}"/>
                            <m:ctrlPr>
                              <a:rPr lang="en-US" b="0" i="1" smtClean="0">
                                <a:latin typeface="Cambria Math" charset="0"/>
                                <a:ea typeface="Cambria Math" charset="0"/>
                                <a:cs typeface="Cambria Math" charset="0"/>
                              </a:rPr>
                            </m:ctrlPr>
                          </m:dPr>
                          <m:e>
                            <m:r>
                              <a:rPr lang="en-US" i="1">
                                <a:latin typeface="Cambria Math" charset="0"/>
                                <a:ea typeface="Cambria Math" charset="0"/>
                                <a:cs typeface="Cambria Math" charset="0"/>
                              </a:rPr>
                              <m:t>ℒ</m:t>
                            </m:r>
                            <m:r>
                              <a:rPr lang="en-US" i="1">
                                <a:latin typeface="Cambria Math" charset="0"/>
                                <a:ea typeface="Cambria Math" charset="0"/>
                                <a:cs typeface="Cambria Math" charset="0"/>
                              </a:rPr>
                              <m:t>,</m:t>
                            </m:r>
                            <m:r>
                              <a:rPr lang="en-US" i="1" smtClean="0">
                                <a:latin typeface="Cambria Math" charset="0"/>
                                <a:ea typeface="Cambria Math" charset="0"/>
                                <a:cs typeface="Cambria Math" charset="0"/>
                              </a:rPr>
                              <m:t>𝒰</m:t>
                            </m:r>
                          </m:e>
                        </m:d>
                      </m:oMath>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4655126" y="2321100"/>
                    <a:ext cx="2410691" cy="369332"/>
                  </a:xfrm>
                  <a:prstGeom prst="rect">
                    <a:avLst/>
                  </a:prstGeom>
                  <a:blipFill rotWithShape="0">
                    <a:blip r:embed="rId6"/>
                    <a:stretch>
                      <a:fillRect t="-10000" b="-26667"/>
                    </a:stretch>
                  </a:blipFill>
                </p:spPr>
                <p:txBody>
                  <a:bodyPr/>
                  <a:lstStyle/>
                  <a:p>
                    <a:r>
                      <a:rPr lang="en-US">
                        <a:noFill/>
                      </a:rPr>
                      <a:t> </a:t>
                    </a:r>
                  </a:p>
                </p:txBody>
              </p:sp>
            </mc:Fallback>
          </mc:AlternateContent>
        </p:grpSp>
      </p:grpSp>
      <p:grpSp>
        <p:nvGrpSpPr>
          <p:cNvPr id="15" name="Group 14"/>
          <p:cNvGrpSpPr/>
          <p:nvPr/>
        </p:nvGrpSpPr>
        <p:grpSpPr>
          <a:xfrm>
            <a:off x="1822188" y="4347225"/>
            <a:ext cx="3684465" cy="1791120"/>
            <a:chOff x="2771753" y="4462319"/>
            <a:chExt cx="3684465" cy="1791120"/>
          </a:xfrm>
        </p:grpSpPr>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1753" y="4462319"/>
              <a:ext cx="1384300" cy="1549400"/>
            </a:xfrm>
            <a:prstGeom prst="rect">
              <a:avLst/>
            </a:prstGeom>
          </p:spPr>
        </p:pic>
        <p:cxnSp>
          <p:nvCxnSpPr>
            <p:cNvPr id="21" name="Straight Arrow Connector 20"/>
            <p:cNvCxnSpPr/>
            <p:nvPr/>
          </p:nvCxnSpPr>
          <p:spPr>
            <a:xfrm flipH="1">
              <a:off x="4156053" y="5287880"/>
              <a:ext cx="2300165" cy="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793673" y="5238171"/>
              <a:ext cx="1066799" cy="461665"/>
            </a:xfrm>
            <a:prstGeom prst="rect">
              <a:avLst/>
            </a:prstGeom>
            <a:noFill/>
          </p:spPr>
          <p:txBody>
            <a:bodyPr wrap="square" rtlCol="0">
              <a:spAutoFit/>
            </a:bodyPr>
            <a:lstStyle/>
            <a:p>
              <a:pPr algn="ctr"/>
              <a:r>
                <a:rPr lang="en-US" sz="2400" dirty="0" smtClean="0"/>
                <a:t>&lt;x,</a:t>
              </a:r>
              <a:r>
                <a:rPr lang="en-US" sz="2400" dirty="0" smtClean="0">
                  <a:solidFill>
                    <a:srgbClr val="FF0000"/>
                  </a:solidFill>
                </a:rPr>
                <a:t>?</a:t>
              </a:r>
              <a:r>
                <a:rPr lang="en-US" sz="2400" dirty="0" smtClean="0"/>
                <a:t>&gt;</a:t>
              </a:r>
              <a:endParaRPr lang="en-US" sz="2400" dirty="0"/>
            </a:p>
          </p:txBody>
        </p:sp>
        <p:sp>
          <p:nvSpPr>
            <p:cNvPr id="30" name="TextBox 29"/>
            <p:cNvSpPr txBox="1"/>
            <p:nvPr/>
          </p:nvSpPr>
          <p:spPr>
            <a:xfrm>
              <a:off x="2930503" y="5884107"/>
              <a:ext cx="969818" cy="369332"/>
            </a:xfrm>
            <a:prstGeom prst="rect">
              <a:avLst/>
            </a:prstGeom>
            <a:noFill/>
          </p:spPr>
          <p:txBody>
            <a:bodyPr wrap="square" rtlCol="0">
              <a:spAutoFit/>
            </a:bodyPr>
            <a:lstStyle/>
            <a:p>
              <a:pPr algn="ctr"/>
              <a:r>
                <a:rPr lang="en-US" dirty="0" smtClean="0"/>
                <a:t>user</a:t>
              </a:r>
              <a:endParaRPr lang="en-US" dirty="0"/>
            </a:p>
          </p:txBody>
        </p:sp>
      </p:grpSp>
      <p:sp>
        <p:nvSpPr>
          <p:cNvPr id="32" name="TextBox 31"/>
          <p:cNvSpPr txBox="1"/>
          <p:nvPr/>
        </p:nvSpPr>
        <p:spPr>
          <a:xfrm>
            <a:off x="3754056" y="3567057"/>
            <a:ext cx="2410691" cy="646331"/>
          </a:xfrm>
          <a:prstGeom prst="rect">
            <a:avLst/>
          </a:prstGeom>
          <a:noFill/>
        </p:spPr>
        <p:txBody>
          <a:bodyPr wrap="square" rtlCol="0">
            <a:spAutoFit/>
          </a:bodyPr>
          <a:lstStyle/>
          <a:p>
            <a:pPr algn="ctr"/>
            <a:r>
              <a:rPr lang="en-US" dirty="0" smtClean="0"/>
              <a:t>Continue loop until budget expires</a:t>
            </a:r>
            <a:endParaRPr lang="en-US" dirty="0"/>
          </a:p>
        </p:txBody>
      </p:sp>
      <p:sp>
        <p:nvSpPr>
          <p:cNvPr id="38" name="TextBox 37"/>
          <p:cNvSpPr txBox="1"/>
          <p:nvPr/>
        </p:nvSpPr>
        <p:spPr>
          <a:xfrm>
            <a:off x="8890356" y="2488207"/>
            <a:ext cx="3020284" cy="1015663"/>
          </a:xfrm>
          <a:prstGeom prst="rect">
            <a:avLst/>
          </a:prstGeom>
          <a:noFill/>
        </p:spPr>
        <p:txBody>
          <a:bodyPr wrap="square" rtlCol="0">
            <a:spAutoFit/>
          </a:bodyPr>
          <a:lstStyle/>
          <a:p>
            <a:r>
              <a:rPr lang="en-US" sz="2000" dirty="0" smtClean="0"/>
              <a:t>Maximize the number of true anomalies presented to the user.</a:t>
            </a:r>
            <a:endParaRPr lang="en-US" sz="2000" b="1" dirty="0"/>
          </a:p>
        </p:txBody>
      </p:sp>
      <p:sp>
        <p:nvSpPr>
          <p:cNvPr id="18" name="Slide Number Placeholder 17"/>
          <p:cNvSpPr>
            <a:spLocks noGrp="1"/>
          </p:cNvSpPr>
          <p:nvPr>
            <p:ph type="sldNum" sz="quarter" idx="11"/>
          </p:nvPr>
        </p:nvSpPr>
        <p:spPr>
          <a:xfrm>
            <a:off x="9056647" y="6356350"/>
            <a:ext cx="1916154" cy="365125"/>
          </a:xfrm>
        </p:spPr>
        <p:txBody>
          <a:bodyPr/>
          <a:lstStyle/>
          <a:p>
            <a:fld id="{6ECA5B52-5146-1646-9FE3-CDFAC99EB8E6}" type="slidenum">
              <a:rPr lang="en-US" smtClean="0"/>
              <a:t>3</a:t>
            </a:fld>
            <a:endParaRPr lang="en-US"/>
          </a:p>
        </p:txBody>
      </p:sp>
    </p:spTree>
    <p:extLst>
      <p:ext uri="{BB962C8B-B14F-4D97-AF65-F5344CB8AC3E}">
        <p14:creationId xmlns:p14="http://schemas.microsoft.com/office/powerpoint/2010/main" val="46385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lstStyle/>
          <a:p>
            <a:r>
              <a:rPr lang="en-US" dirty="0" smtClean="0"/>
              <a:t>Active learning </a:t>
            </a:r>
          </a:p>
          <a:p>
            <a:r>
              <a:rPr lang="en-US" dirty="0" smtClean="0"/>
              <a:t>Rare category Detection</a:t>
            </a:r>
          </a:p>
          <a:p>
            <a:r>
              <a:rPr lang="en-US" dirty="0" smtClean="0"/>
              <a:t>Learning to </a:t>
            </a:r>
            <a:r>
              <a:rPr lang="en-US" dirty="0" smtClean="0"/>
              <a:t>Rank</a:t>
            </a:r>
            <a:endParaRPr lang="en-US" dirty="0" smtClean="0"/>
          </a:p>
        </p:txBody>
      </p:sp>
      <p:sp>
        <p:nvSpPr>
          <p:cNvPr id="4" name="Slide Number Placeholder 3"/>
          <p:cNvSpPr>
            <a:spLocks noGrp="1"/>
          </p:cNvSpPr>
          <p:nvPr>
            <p:ph type="sldNum" sz="quarter" idx="11"/>
          </p:nvPr>
        </p:nvSpPr>
        <p:spPr>
          <a:xfrm>
            <a:off x="9056647" y="6356350"/>
            <a:ext cx="1916154" cy="365125"/>
          </a:xfrm>
        </p:spPr>
        <p:txBody>
          <a:bodyPr/>
          <a:lstStyle/>
          <a:p>
            <a:fld id="{6ECA5B52-5146-1646-9FE3-CDFAC99EB8E6}" type="slidenum">
              <a:rPr lang="en-US" smtClean="0"/>
              <a:t>4</a:t>
            </a:fld>
            <a:endParaRPr lang="en-US"/>
          </a:p>
        </p:txBody>
      </p:sp>
    </p:spTree>
    <p:extLst>
      <p:ext uri="{BB962C8B-B14F-4D97-AF65-F5344CB8AC3E}">
        <p14:creationId xmlns:p14="http://schemas.microsoft.com/office/powerpoint/2010/main" val="22344919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Baseline Algorithm: Random Projections</a:t>
            </a:r>
            <a:endParaRPr lang="en-US" sz="3600" dirty="0"/>
          </a:p>
        </p:txBody>
      </p:sp>
      <p:sp>
        <p:nvSpPr>
          <p:cNvPr id="3" name="Content Placeholder 2"/>
          <p:cNvSpPr>
            <a:spLocks noGrp="1"/>
          </p:cNvSpPr>
          <p:nvPr>
            <p:ph idx="1"/>
          </p:nvPr>
        </p:nvSpPr>
        <p:spPr>
          <a:xfrm>
            <a:off x="838200" y="1825625"/>
            <a:ext cx="9220200" cy="2377098"/>
          </a:xfrm>
        </p:spPr>
        <p:txBody>
          <a:bodyPr/>
          <a:lstStyle/>
          <a:p>
            <a:r>
              <a:rPr lang="en-US" dirty="0" smtClean="0"/>
              <a:t>Loda: Lightweight online detector of anomalies </a:t>
            </a:r>
            <a:r>
              <a:rPr lang="en-US" i="1" dirty="0" smtClean="0"/>
              <a:t>[</a:t>
            </a:r>
            <a:r>
              <a:rPr lang="en-US" i="1" dirty="0" err="1" smtClean="0"/>
              <a:t>Pevny</a:t>
            </a:r>
            <a:r>
              <a:rPr lang="en-US" i="1" dirty="0" smtClean="0"/>
              <a:t> 2015]</a:t>
            </a:r>
            <a:endParaRPr lang="en-US" i="1" dirty="0"/>
          </a:p>
        </p:txBody>
      </p:sp>
      <mc:AlternateContent xmlns:mc="http://schemas.openxmlformats.org/markup-compatibility/2006">
        <mc:Choice xmlns:a14="http://schemas.microsoft.com/office/drawing/2010/main" Requires="a14">
          <p:sp>
            <p:nvSpPr>
              <p:cNvPr id="16" name="TextBox 15"/>
              <p:cNvSpPr txBox="1"/>
              <p:nvPr/>
            </p:nvSpPr>
            <p:spPr>
              <a:xfrm>
                <a:off x="1164814" y="2516848"/>
                <a:ext cx="9352547" cy="698012"/>
              </a:xfrm>
              <a:prstGeom prst="rect">
                <a:avLst/>
              </a:prstGeom>
              <a:noFill/>
            </p:spPr>
            <p:txBody>
              <a:bodyPr wrap="square" lIns="0" tIns="0" rIns="0" bIns="0" rtlCol="0">
                <a:spAutoFit/>
              </a:bodyPr>
              <a:lstStyle/>
              <a:p>
                <a14:m>
                  <m:oMath xmlns:m="http://schemas.openxmlformats.org/officeDocument/2006/math">
                    <m:r>
                      <a:rPr lang="en-US" sz="3200" b="0" i="1" smtClean="0">
                        <a:latin typeface="Cambria Math" panose="02040503050406030204" pitchFamily="18" charset="0"/>
                      </a:rPr>
                      <m:t>𝑆𝑐𝑜𝑟𝑒</m:t>
                    </m:r>
                    <m:d>
                      <m:dPr>
                        <m:ctrlPr>
                          <a:rPr lang="en-US" sz="3200" b="0" i="1" smtClean="0">
                            <a:latin typeface="Cambria Math"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 </m:t>
                    </m:r>
                    <m:f>
                      <m:fPr>
                        <m:ctrlPr>
                          <a:rPr lang="en-US" sz="3200" b="0" i="1" smtClean="0">
                            <a:latin typeface="Cambria Math"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𝑚</m:t>
                        </m:r>
                      </m:den>
                    </m:f>
                    <m:r>
                      <a:rPr lang="en-US" sz="3200" b="0" i="1" smtClean="0">
                        <a:latin typeface="Cambria Math" panose="02040503050406030204" pitchFamily="18" charset="0"/>
                      </a:rPr>
                      <m:t>[</m:t>
                    </m:r>
                    <m:sSub>
                      <m:sSubPr>
                        <m:ctrlPr>
                          <a:rPr lang="en-US" sz="3200" b="0" i="1" smtClean="0">
                            <a:latin typeface="Cambria Math" charset="0"/>
                          </a:rPr>
                        </m:ctrlPr>
                      </m:sSubPr>
                      <m:e>
                        <m:r>
                          <a:rPr lang="en-US" sz="3200" b="0" i="1" smtClean="0">
                            <a:latin typeface="Cambria Math" panose="02040503050406030204" pitchFamily="18" charset="0"/>
                          </a:rPr>
                          <m:t>𝑧</m:t>
                        </m:r>
                      </m:e>
                      <m:sub>
                        <m:r>
                          <a:rPr lang="en-US" sz="3200" b="0" i="1" smtClean="0">
                            <a:latin typeface="Cambria Math" panose="02040503050406030204" pitchFamily="18" charset="0"/>
                          </a:rPr>
                          <m:t>1</m:t>
                        </m:r>
                      </m:sub>
                    </m:sSub>
                    <m:d>
                      <m:dPr>
                        <m:ctrlPr>
                          <a:rPr lang="en-US" sz="3200" b="0" i="1" smtClean="0">
                            <a:latin typeface="Cambria Math" charset="0"/>
                          </a:rPr>
                        </m:ctrlPr>
                      </m:dPr>
                      <m:e>
                        <m:r>
                          <a:rPr lang="en-US" sz="3200" b="0" i="1" smtClean="0">
                            <a:latin typeface="Cambria Math" panose="02040503050406030204" pitchFamily="18" charset="0"/>
                          </a:rPr>
                          <m:t>𝑥</m:t>
                        </m:r>
                      </m:e>
                    </m:d>
                    <m:r>
                      <a:rPr lang="en-US" sz="3200" b="0" i="1" smtClean="0">
                        <a:latin typeface="Cambria Math" charset="0"/>
                      </a:rPr>
                      <m:t>+</m:t>
                    </m:r>
                    <m:sSub>
                      <m:sSubPr>
                        <m:ctrlPr>
                          <a:rPr lang="en-US" sz="3200" b="0" i="1" smtClean="0">
                            <a:latin typeface="Cambria Math" charset="0"/>
                          </a:rPr>
                        </m:ctrlPr>
                      </m:sSubPr>
                      <m:e>
                        <m:r>
                          <a:rPr lang="en-US" sz="3200" b="0" i="1" smtClean="0">
                            <a:latin typeface="Cambria Math" panose="02040503050406030204" pitchFamily="18" charset="0"/>
                          </a:rPr>
                          <m:t>𝑧</m:t>
                        </m:r>
                      </m:e>
                      <m:sub>
                        <m:r>
                          <a:rPr lang="en-US" sz="3200" b="0" i="1" smtClean="0">
                            <a:latin typeface="Cambria Math" panose="02040503050406030204" pitchFamily="18" charset="0"/>
                          </a:rPr>
                          <m:t>2</m:t>
                        </m:r>
                      </m:sub>
                    </m:sSub>
                    <m:d>
                      <m:dPr>
                        <m:ctrlPr>
                          <a:rPr lang="en-US" sz="3200" b="0" i="1" smtClean="0">
                            <a:latin typeface="Cambria Math" charset="0"/>
                          </a:rPr>
                        </m:ctrlPr>
                      </m:dPr>
                      <m:e>
                        <m:r>
                          <a:rPr lang="en-US" sz="3200" b="0" i="1" smtClean="0">
                            <a:latin typeface="Cambria Math" panose="02040503050406030204" pitchFamily="18" charset="0"/>
                          </a:rPr>
                          <m:t>𝑥</m:t>
                        </m:r>
                      </m:e>
                    </m:d>
                    <m:r>
                      <a:rPr lang="en-US" sz="3200" b="0" i="1" smtClean="0">
                        <a:latin typeface="Cambria Math" charset="0"/>
                      </a:rPr>
                      <m:t>+</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charset="0"/>
                        <a:ea typeface="Cambria Math" panose="02040503050406030204" pitchFamily="18" charset="0"/>
                      </a:rPr>
                      <m:t>+</m:t>
                    </m:r>
                    <m:sSub>
                      <m:sSubPr>
                        <m:ctrlPr>
                          <a:rPr lang="en-US" sz="3200" b="0" i="1" smtClean="0">
                            <a:latin typeface="Cambria Math"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𝑧</m:t>
                        </m:r>
                      </m:e>
                      <m:sub>
                        <m:r>
                          <a:rPr lang="en-US" sz="3200" b="0" i="1" smtClean="0">
                            <a:latin typeface="Cambria Math" panose="02040503050406030204" pitchFamily="18" charset="0"/>
                            <a:ea typeface="Cambria Math" panose="02040503050406030204" pitchFamily="18" charset="0"/>
                          </a:rPr>
                          <m:t>𝑚</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𝑥</m:t>
                    </m:r>
                    <m:r>
                      <a:rPr lang="en-US" sz="3200" b="0" i="1" smtClean="0">
                        <a:latin typeface="Cambria Math" panose="02040503050406030204" pitchFamily="18" charset="0"/>
                        <a:ea typeface="Cambria Math" panose="02040503050406030204" pitchFamily="18" charset="0"/>
                      </a:rPr>
                      <m:t>)</m:t>
                    </m:r>
                  </m:oMath>
                </a14:m>
                <a:r>
                  <a:rPr lang="en-US" sz="3200" dirty="0" smtClean="0"/>
                  <a:t>]</a:t>
                </a:r>
                <a:endParaRPr lang="en-US" sz="3200" dirty="0"/>
              </a:p>
            </p:txBody>
          </p:sp>
        </mc:Choice>
        <mc:Fallback>
          <p:sp>
            <p:nvSpPr>
              <p:cNvPr id="16" name="TextBox 15"/>
              <p:cNvSpPr txBox="1">
                <a:spLocks noRot="1" noChangeAspect="1" noMove="1" noResize="1" noEditPoints="1" noAdjustHandles="1" noChangeArrowheads="1" noChangeShapeType="1" noTextEdit="1"/>
              </p:cNvSpPr>
              <p:nvPr/>
            </p:nvSpPr>
            <p:spPr>
              <a:xfrm>
                <a:off x="1164814" y="2516848"/>
                <a:ext cx="9352547" cy="698012"/>
              </a:xfrm>
              <a:prstGeom prst="rect">
                <a:avLst/>
              </a:prstGeom>
              <a:blipFill rotWithShape="0">
                <a:blip r:embed="rId3"/>
                <a:stretch>
                  <a:fillRect t="-3509" b="-20175"/>
                </a:stretch>
              </a:blipFill>
            </p:spPr>
            <p:txBody>
              <a:bodyPr/>
              <a:lstStyle/>
              <a:p>
                <a:r>
                  <a:rPr lang="en-US">
                    <a:noFill/>
                  </a:rPr>
                  <a:t> </a:t>
                </a:r>
              </a:p>
            </p:txBody>
          </p:sp>
        </mc:Fallback>
      </mc:AlternateContent>
      <p:sp>
        <p:nvSpPr>
          <p:cNvPr id="17" name="Right Brace 16"/>
          <p:cNvSpPr/>
          <p:nvPr/>
        </p:nvSpPr>
        <p:spPr>
          <a:xfrm rot="5400000">
            <a:off x="4003962" y="3108733"/>
            <a:ext cx="533984" cy="7930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2316451" y="4522995"/>
            <a:ext cx="6576647" cy="954107"/>
          </a:xfrm>
          <a:prstGeom prst="rect">
            <a:avLst/>
          </a:prstGeom>
          <a:noFill/>
        </p:spPr>
        <p:txBody>
          <a:bodyPr wrap="square" rtlCol="0">
            <a:spAutoFit/>
          </a:bodyPr>
          <a:lstStyle/>
          <a:p>
            <a:r>
              <a:rPr lang="en-US" sz="2800" dirty="0" smtClean="0">
                <a:solidFill>
                  <a:srgbClr val="FF0000"/>
                </a:solidFill>
              </a:rPr>
              <a:t>Negative log pdf value for a 1D histogram formed by a sparse random projection of x</a:t>
            </a:r>
            <a:endParaRPr lang="en-US" sz="2800" dirty="0">
              <a:solidFill>
                <a:srgbClr val="FF0000"/>
              </a:solidFill>
            </a:endParaRPr>
          </a:p>
        </p:txBody>
      </p:sp>
      <p:cxnSp>
        <p:nvCxnSpPr>
          <p:cNvPr id="22" name="Straight Arrow Connector 21"/>
          <p:cNvCxnSpPr/>
          <p:nvPr/>
        </p:nvCxnSpPr>
        <p:spPr>
          <a:xfrm flipV="1">
            <a:off x="4273062" y="3955254"/>
            <a:ext cx="0" cy="509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608319" y="2516848"/>
            <a:ext cx="3103115" cy="1792325"/>
            <a:chOff x="599090" y="2494546"/>
            <a:chExt cx="3103115" cy="1792325"/>
          </a:xfrm>
        </p:grpSpPr>
        <p:sp>
          <p:nvSpPr>
            <p:cNvPr id="4" name="Rectangle 3"/>
            <p:cNvSpPr/>
            <p:nvPr/>
          </p:nvSpPr>
          <p:spPr>
            <a:xfrm>
              <a:off x="3233854" y="2494546"/>
              <a:ext cx="468351" cy="832949"/>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2307222" y="3359026"/>
              <a:ext cx="895101" cy="436156"/>
            </a:xfrm>
            <a:prstGeom prst="straightConnector1">
              <a:avLst/>
            </a:prstGeom>
            <a:ln w="9525">
              <a:solidFill>
                <a:srgbClr val="FF000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599090" y="3763651"/>
              <a:ext cx="2634764" cy="523220"/>
            </a:xfrm>
            <a:prstGeom prst="rect">
              <a:avLst/>
            </a:prstGeom>
            <a:noFill/>
          </p:spPr>
          <p:txBody>
            <a:bodyPr wrap="square" rtlCol="0">
              <a:spAutoFit/>
            </a:bodyPr>
            <a:lstStyle/>
            <a:p>
              <a:r>
                <a:rPr lang="en-US" sz="2800" dirty="0" smtClean="0">
                  <a:solidFill>
                    <a:srgbClr val="FF0000"/>
                  </a:solidFill>
                </a:rPr>
                <a:t>Uniform weights</a:t>
              </a:r>
              <a:endParaRPr lang="en-US" sz="2800" dirty="0">
                <a:solidFill>
                  <a:srgbClr val="FF0000"/>
                </a:solidFill>
              </a:endParaRPr>
            </a:p>
          </p:txBody>
        </p:sp>
      </p:grpSp>
      <p:grpSp>
        <p:nvGrpSpPr>
          <p:cNvPr id="46" name="Group 45"/>
          <p:cNvGrpSpPr/>
          <p:nvPr/>
        </p:nvGrpSpPr>
        <p:grpSpPr>
          <a:xfrm>
            <a:off x="8003049" y="2801429"/>
            <a:ext cx="3979004" cy="1557088"/>
            <a:chOff x="8248371" y="2801429"/>
            <a:chExt cx="3979004" cy="1557088"/>
          </a:xfrm>
        </p:grpSpPr>
        <p:grpSp>
          <p:nvGrpSpPr>
            <p:cNvPr id="28" name="Group 27"/>
            <p:cNvGrpSpPr/>
            <p:nvPr/>
          </p:nvGrpSpPr>
          <p:grpSpPr>
            <a:xfrm>
              <a:off x="9428102" y="3000651"/>
              <a:ext cx="1873405" cy="557589"/>
              <a:chOff x="9746166" y="4571972"/>
              <a:chExt cx="1873405" cy="557589"/>
            </a:xfrm>
            <a:solidFill>
              <a:schemeClr val="accent1">
                <a:lumMod val="60000"/>
                <a:lumOff val="40000"/>
              </a:schemeClr>
            </a:solidFill>
          </p:grpSpPr>
          <p:cxnSp>
            <p:nvCxnSpPr>
              <p:cNvPr id="26" name="Straight Connector 25"/>
              <p:cNvCxnSpPr/>
              <p:nvPr/>
            </p:nvCxnSpPr>
            <p:spPr>
              <a:xfrm>
                <a:off x="9746166" y="5111561"/>
                <a:ext cx="1873405" cy="0"/>
              </a:xfrm>
              <a:prstGeom prst="line">
                <a:avLst/>
              </a:prstGeom>
              <a:grpFill/>
              <a:ln w="9525"/>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9879980" y="4571972"/>
                <a:ext cx="1717288" cy="557589"/>
              </a:xfrm>
              <a:custGeom>
                <a:avLst/>
                <a:gdLst>
                  <a:gd name="connsiteX0" fmla="*/ 0 w 1717288"/>
                  <a:gd name="connsiteY0" fmla="*/ 535287 h 557589"/>
                  <a:gd name="connsiteX1" fmla="*/ 557561 w 1717288"/>
                  <a:gd name="connsiteY1" fmla="*/ 468379 h 557589"/>
                  <a:gd name="connsiteX2" fmla="*/ 914400 w 1717288"/>
                  <a:gd name="connsiteY2" fmla="*/ 28 h 557589"/>
                  <a:gd name="connsiteX3" fmla="*/ 1248937 w 1717288"/>
                  <a:gd name="connsiteY3" fmla="*/ 446077 h 557589"/>
                  <a:gd name="connsiteX4" fmla="*/ 1717288 w 1717288"/>
                  <a:gd name="connsiteY4" fmla="*/ 557589 h 557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288" h="557589">
                    <a:moveTo>
                      <a:pt x="0" y="535287"/>
                    </a:moveTo>
                    <a:cubicBezTo>
                      <a:pt x="202580" y="546438"/>
                      <a:pt x="405161" y="557589"/>
                      <a:pt x="557561" y="468379"/>
                    </a:cubicBezTo>
                    <a:cubicBezTo>
                      <a:pt x="709961" y="379169"/>
                      <a:pt x="799171" y="3745"/>
                      <a:pt x="914400" y="28"/>
                    </a:cubicBezTo>
                    <a:cubicBezTo>
                      <a:pt x="1029629" y="-3689"/>
                      <a:pt x="1115122" y="353150"/>
                      <a:pt x="1248937" y="446077"/>
                    </a:cubicBezTo>
                    <a:cubicBezTo>
                      <a:pt x="1382752" y="539004"/>
                      <a:pt x="1628078" y="542721"/>
                      <a:pt x="1717288" y="55758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9748475" y="2801429"/>
              <a:ext cx="1806498" cy="892954"/>
              <a:chOff x="10058400" y="3278238"/>
              <a:chExt cx="1806498" cy="892954"/>
            </a:xfrm>
            <a:solidFill>
              <a:schemeClr val="accent2">
                <a:lumMod val="40000"/>
                <a:lumOff val="60000"/>
              </a:schemeClr>
            </a:solidFill>
          </p:grpSpPr>
          <p:cxnSp>
            <p:nvCxnSpPr>
              <p:cNvPr id="30" name="Straight Connector 29"/>
              <p:cNvCxnSpPr/>
              <p:nvPr/>
            </p:nvCxnSpPr>
            <p:spPr>
              <a:xfrm>
                <a:off x="10058400" y="4171192"/>
                <a:ext cx="1806498" cy="0"/>
              </a:xfrm>
              <a:prstGeom prst="line">
                <a:avLst/>
              </a:prstGeom>
              <a:grpFill/>
              <a:ln w="9525"/>
            </p:spPr>
            <p:style>
              <a:lnRef idx="1">
                <a:schemeClr val="accent1"/>
              </a:lnRef>
              <a:fillRef idx="0">
                <a:schemeClr val="accent1"/>
              </a:fillRef>
              <a:effectRef idx="0">
                <a:schemeClr val="accent1"/>
              </a:effectRef>
              <a:fontRef idx="minor">
                <a:schemeClr val="tx1"/>
              </a:fontRef>
            </p:style>
          </p:cxnSp>
          <p:sp>
            <p:nvSpPr>
              <p:cNvPr id="31" name="Freeform 30"/>
              <p:cNvSpPr/>
              <p:nvPr/>
            </p:nvSpPr>
            <p:spPr>
              <a:xfrm>
                <a:off x="10214517" y="3278238"/>
                <a:ext cx="1561171" cy="892318"/>
              </a:xfrm>
              <a:custGeom>
                <a:avLst/>
                <a:gdLst>
                  <a:gd name="connsiteX0" fmla="*/ 0 w 1561171"/>
                  <a:gd name="connsiteY0" fmla="*/ 892318 h 892318"/>
                  <a:gd name="connsiteX1" fmla="*/ 178420 w 1561171"/>
                  <a:gd name="connsiteY1" fmla="*/ 221 h 892318"/>
                  <a:gd name="connsiteX2" fmla="*/ 446049 w 1561171"/>
                  <a:gd name="connsiteY2" fmla="*/ 803108 h 892318"/>
                  <a:gd name="connsiteX3" fmla="*/ 847493 w 1561171"/>
                  <a:gd name="connsiteY3" fmla="*/ 468572 h 892318"/>
                  <a:gd name="connsiteX4" fmla="*/ 1092820 w 1561171"/>
                  <a:gd name="connsiteY4" fmla="*/ 758503 h 892318"/>
                  <a:gd name="connsiteX5" fmla="*/ 1561171 w 1561171"/>
                  <a:gd name="connsiteY5" fmla="*/ 892318 h 89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1171" h="892318">
                    <a:moveTo>
                      <a:pt x="0" y="892318"/>
                    </a:moveTo>
                    <a:cubicBezTo>
                      <a:pt x="52039" y="453703"/>
                      <a:pt x="104079" y="15089"/>
                      <a:pt x="178420" y="221"/>
                    </a:cubicBezTo>
                    <a:cubicBezTo>
                      <a:pt x="252761" y="-14647"/>
                      <a:pt x="334537" y="725050"/>
                      <a:pt x="446049" y="803108"/>
                    </a:cubicBezTo>
                    <a:cubicBezTo>
                      <a:pt x="557561" y="881166"/>
                      <a:pt x="739698" y="476006"/>
                      <a:pt x="847493" y="468572"/>
                    </a:cubicBezTo>
                    <a:cubicBezTo>
                      <a:pt x="955288" y="461138"/>
                      <a:pt x="973874" y="687879"/>
                      <a:pt x="1092820" y="758503"/>
                    </a:cubicBezTo>
                    <a:cubicBezTo>
                      <a:pt x="1211766" y="829127"/>
                      <a:pt x="1561171" y="892318"/>
                      <a:pt x="1561171" y="892318"/>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10093775" y="3450618"/>
              <a:ext cx="2133600" cy="674564"/>
              <a:chOff x="9995338" y="4550359"/>
              <a:chExt cx="2133600" cy="674564"/>
            </a:xfrm>
            <a:solidFill>
              <a:schemeClr val="accent6">
                <a:lumMod val="40000"/>
                <a:lumOff val="60000"/>
              </a:schemeClr>
            </a:solidFill>
          </p:grpSpPr>
          <p:cxnSp>
            <p:nvCxnSpPr>
              <p:cNvPr id="34" name="Straight Connector 33"/>
              <p:cNvCxnSpPr/>
              <p:nvPr/>
            </p:nvCxnSpPr>
            <p:spPr>
              <a:xfrm>
                <a:off x="9995338" y="5200769"/>
                <a:ext cx="2133600" cy="0"/>
              </a:xfrm>
              <a:prstGeom prst="line">
                <a:avLst/>
              </a:prstGeom>
              <a:grpFill/>
              <a:ln w="9525"/>
            </p:spPr>
            <p:style>
              <a:lnRef idx="1">
                <a:schemeClr val="accent1"/>
              </a:lnRef>
              <a:fillRef idx="0">
                <a:schemeClr val="accent1"/>
              </a:fillRef>
              <a:effectRef idx="0">
                <a:schemeClr val="accent1"/>
              </a:effectRef>
              <a:fontRef idx="minor">
                <a:schemeClr val="tx1"/>
              </a:fontRef>
            </p:style>
          </p:cxnSp>
          <p:sp>
            <p:nvSpPr>
              <p:cNvPr id="35" name="Freeform 34"/>
              <p:cNvSpPr/>
              <p:nvPr/>
            </p:nvSpPr>
            <p:spPr>
              <a:xfrm>
                <a:off x="10121462" y="4550359"/>
                <a:ext cx="1923393" cy="674564"/>
              </a:xfrm>
              <a:custGeom>
                <a:avLst/>
                <a:gdLst>
                  <a:gd name="connsiteX0" fmla="*/ 0 w 1923393"/>
                  <a:gd name="connsiteY0" fmla="*/ 643033 h 674564"/>
                  <a:gd name="connsiteX1" fmla="*/ 882869 w 1923393"/>
                  <a:gd name="connsiteY1" fmla="*/ 516909 h 674564"/>
                  <a:gd name="connsiteX2" fmla="*/ 1166648 w 1923393"/>
                  <a:gd name="connsiteY2" fmla="*/ 170067 h 674564"/>
                  <a:gd name="connsiteX3" fmla="*/ 1639614 w 1923393"/>
                  <a:gd name="connsiteY3" fmla="*/ 12412 h 674564"/>
                  <a:gd name="connsiteX4" fmla="*/ 1765738 w 1923393"/>
                  <a:gd name="connsiteY4" fmla="*/ 485377 h 674564"/>
                  <a:gd name="connsiteX5" fmla="*/ 1923393 w 1923393"/>
                  <a:gd name="connsiteY5" fmla="*/ 674564 h 67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3393" h="674564">
                    <a:moveTo>
                      <a:pt x="0" y="643033"/>
                    </a:moveTo>
                    <a:cubicBezTo>
                      <a:pt x="344214" y="619385"/>
                      <a:pt x="688428" y="595737"/>
                      <a:pt x="882869" y="516909"/>
                    </a:cubicBezTo>
                    <a:cubicBezTo>
                      <a:pt x="1077310" y="438081"/>
                      <a:pt x="1040524" y="254150"/>
                      <a:pt x="1166648" y="170067"/>
                    </a:cubicBezTo>
                    <a:cubicBezTo>
                      <a:pt x="1292772" y="85984"/>
                      <a:pt x="1539766" y="-40140"/>
                      <a:pt x="1639614" y="12412"/>
                    </a:cubicBezTo>
                    <a:cubicBezTo>
                      <a:pt x="1739462" y="64964"/>
                      <a:pt x="1718442" y="375018"/>
                      <a:pt x="1765738" y="485377"/>
                    </a:cubicBezTo>
                    <a:cubicBezTo>
                      <a:pt x="1813035" y="595736"/>
                      <a:pt x="1902372" y="643033"/>
                      <a:pt x="1923393" y="674564"/>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8" name="Straight Arrow Connector 37"/>
            <p:cNvCxnSpPr/>
            <p:nvPr/>
          </p:nvCxnSpPr>
          <p:spPr>
            <a:xfrm>
              <a:off x="8960004" y="3435187"/>
              <a:ext cx="1143000" cy="851684"/>
            </a:xfrm>
            <a:prstGeom prst="straightConnector1">
              <a:avLst/>
            </a:prstGeom>
            <a:ln w="19050">
              <a:prstDash val="dash"/>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958089" y="3605756"/>
              <a:ext cx="430887" cy="615553"/>
            </a:xfrm>
            <a:prstGeom prst="rect">
              <a:avLst/>
            </a:prstGeom>
            <a:noFill/>
          </p:spPr>
          <p:txBody>
            <a:bodyPr vert="vert" wrap="square" lIns="0" tIns="0" rIns="0" bIns="0" rtlCol="0" anchor="ctr" anchorCtr="0">
              <a:spAutoFit/>
            </a:bodyPr>
            <a:lstStyle/>
            <a:p>
              <a:pPr algn="ctr" fontAlgn="ctr"/>
              <a:r>
                <a:rPr lang="mr-IN" sz="2800" dirty="0" smtClean="0">
                  <a:solidFill>
                    <a:schemeClr val="accent1">
                      <a:lumMod val="75000"/>
                    </a:schemeClr>
                  </a:solidFill>
                </a:rPr>
                <a:t>…</a:t>
              </a:r>
              <a:endParaRPr lang="en-US" sz="2800" dirty="0">
                <a:solidFill>
                  <a:schemeClr val="accent1">
                    <a:lumMod val="75000"/>
                  </a:schemeClr>
                </a:solidFill>
              </a:endParaRPr>
            </a:p>
          </p:txBody>
        </p:sp>
        <p:sp>
          <p:nvSpPr>
            <p:cNvPr id="42" name="TextBox 41"/>
            <p:cNvSpPr txBox="1"/>
            <p:nvPr/>
          </p:nvSpPr>
          <p:spPr>
            <a:xfrm>
              <a:off x="8248371" y="3435187"/>
              <a:ext cx="1224325" cy="923330"/>
            </a:xfrm>
            <a:prstGeom prst="rect">
              <a:avLst/>
            </a:prstGeom>
            <a:noFill/>
          </p:spPr>
          <p:txBody>
            <a:bodyPr wrap="square" rtlCol="0">
              <a:spAutoFit/>
            </a:bodyPr>
            <a:lstStyle/>
            <a:p>
              <a:pPr algn="ctr"/>
              <a:r>
                <a:rPr lang="en-US" i="1" dirty="0" smtClean="0"/>
                <a:t>m</a:t>
              </a:r>
            </a:p>
            <a:p>
              <a:pPr algn="ctr"/>
              <a:r>
                <a:rPr lang="en-US" dirty="0" smtClean="0"/>
                <a:t>projection vectors</a:t>
              </a:r>
              <a:endParaRPr lang="en-US" dirty="0"/>
            </a:p>
          </p:txBody>
        </p:sp>
      </p:grpSp>
      <p:grpSp>
        <p:nvGrpSpPr>
          <p:cNvPr id="52" name="Group 51"/>
          <p:cNvGrpSpPr/>
          <p:nvPr/>
        </p:nvGrpSpPr>
        <p:grpSpPr>
          <a:xfrm>
            <a:off x="10157358" y="3497772"/>
            <a:ext cx="757895" cy="883047"/>
            <a:chOff x="10402680" y="3497772"/>
            <a:chExt cx="757895" cy="883047"/>
          </a:xfrm>
        </p:grpSpPr>
        <p:grpSp>
          <p:nvGrpSpPr>
            <p:cNvPr id="50" name="Group 49"/>
            <p:cNvGrpSpPr/>
            <p:nvPr/>
          </p:nvGrpSpPr>
          <p:grpSpPr>
            <a:xfrm>
              <a:off x="10402680" y="3497772"/>
              <a:ext cx="625583" cy="646766"/>
              <a:chOff x="10402680" y="3497772"/>
              <a:chExt cx="625583" cy="646766"/>
            </a:xfrm>
          </p:grpSpPr>
          <p:sp>
            <p:nvSpPr>
              <p:cNvPr id="47" name="Oval 46"/>
              <p:cNvSpPr/>
              <p:nvPr/>
            </p:nvSpPr>
            <p:spPr>
              <a:xfrm>
                <a:off x="10852442" y="3657605"/>
                <a:ext cx="45719" cy="669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0982544" y="4077631"/>
                <a:ext cx="45719" cy="669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0402680" y="3497772"/>
                <a:ext cx="45719" cy="66907"/>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TextBox 50"/>
            <p:cNvSpPr txBox="1"/>
            <p:nvPr/>
          </p:nvSpPr>
          <p:spPr>
            <a:xfrm>
              <a:off x="10852442" y="4103820"/>
              <a:ext cx="308133" cy="276999"/>
            </a:xfrm>
            <a:prstGeom prst="rect">
              <a:avLst/>
            </a:prstGeom>
            <a:noFill/>
          </p:spPr>
          <p:txBody>
            <a:bodyPr wrap="square" lIns="0" tIns="0" rIns="0" bIns="0" rtlCol="0" anchor="ctr" anchorCtr="0">
              <a:spAutoFit/>
            </a:bodyPr>
            <a:lstStyle/>
            <a:p>
              <a:pPr algn="ctr"/>
              <a:r>
                <a:rPr lang="en-US" i="1" dirty="0" smtClean="0"/>
                <a:t>x</a:t>
              </a:r>
              <a:endParaRPr lang="en-US" i="1" dirty="0"/>
            </a:p>
          </p:txBody>
        </p:sp>
      </p:grpSp>
      <mc:AlternateContent xmlns:mc="http://schemas.openxmlformats.org/markup-compatibility/2006">
        <mc:Choice xmlns:a14="http://schemas.microsoft.com/office/drawing/2010/main" Requires="a14">
          <p:sp>
            <p:nvSpPr>
              <p:cNvPr id="5" name="TextBox 4"/>
              <p:cNvSpPr txBox="1"/>
              <p:nvPr/>
            </p:nvSpPr>
            <p:spPr>
              <a:xfrm>
                <a:off x="1187116" y="5947898"/>
                <a:ext cx="9846765" cy="492443"/>
              </a:xfrm>
              <a:prstGeom prst="rect">
                <a:avLst/>
              </a:prstGeom>
              <a:noFill/>
            </p:spPr>
            <p:txBody>
              <a:bodyPr wrap="square" lIns="0" tIns="0" rIns="0" bIns="0" rtlCol="0">
                <a:spAutoFit/>
              </a:bodyPr>
              <a:lstStyle/>
              <a:p>
                <a14:m>
                  <m:oMath xmlns:m="http://schemas.openxmlformats.org/officeDocument/2006/math">
                    <m:r>
                      <a:rPr lang="en-US" sz="3200" b="0" i="1" smtClean="0">
                        <a:latin typeface="Cambria Math" charset="0"/>
                      </a:rPr>
                      <m:t>𝑁𝑒𝑤𝑆𝑐𝑜𝑟𝑒</m:t>
                    </m:r>
                    <m:d>
                      <m:dPr>
                        <m:ctrlPr>
                          <a:rPr lang="en-US" sz="3200" b="0" i="1" smtClean="0">
                            <a:latin typeface="Cambria Math" charset="0"/>
                          </a:rPr>
                        </m:ctrlPr>
                      </m:dPr>
                      <m:e>
                        <m:r>
                          <a:rPr lang="en-US" sz="3200" b="0" i="1" smtClean="0">
                            <a:latin typeface="Cambria Math" charset="0"/>
                          </a:rPr>
                          <m:t>𝑥</m:t>
                        </m:r>
                      </m:e>
                    </m:d>
                    <m:r>
                      <a:rPr lang="en-US" sz="3200" b="0" i="1" smtClean="0">
                        <a:latin typeface="Cambria Math" charset="0"/>
                      </a:rPr>
                      <m:t>=</m:t>
                    </m:r>
                    <m:r>
                      <a:rPr lang="en-US" sz="3200" b="1" i="1" smtClean="0">
                        <a:solidFill>
                          <a:srgbClr val="FF0000"/>
                        </a:solidFill>
                        <a:latin typeface="Cambria Math" charset="0"/>
                      </a:rPr>
                      <m:t>𝒘</m:t>
                    </m:r>
                    <m:r>
                      <a:rPr lang="en-US" sz="3200" b="0" i="1" smtClean="0">
                        <a:latin typeface="Cambria Math" charset="0"/>
                        <a:ea typeface="Cambria Math" charset="0"/>
                        <a:cs typeface="Cambria Math" charset="0"/>
                      </a:rPr>
                      <m:t>∙</m:t>
                    </m:r>
                    <m:r>
                      <a:rPr lang="en-US" sz="3200" b="1" i="1" smtClean="0">
                        <a:latin typeface="Cambria Math" charset="0"/>
                        <a:ea typeface="Cambria Math" charset="0"/>
                        <a:cs typeface="Cambria Math" charset="0"/>
                      </a:rPr>
                      <m:t>𝒛</m:t>
                    </m:r>
                    <m:d>
                      <m:dPr>
                        <m:ctrlPr>
                          <a:rPr lang="en-US" sz="3200" b="0" i="1" smtClean="0">
                            <a:latin typeface="Cambria Math" charset="0"/>
                            <a:ea typeface="Cambria Math" charset="0"/>
                            <a:cs typeface="Cambria Math" charset="0"/>
                          </a:rPr>
                        </m:ctrlPr>
                      </m:dPr>
                      <m:e>
                        <m:r>
                          <a:rPr lang="en-US" sz="3200" b="0" i="1" smtClean="0">
                            <a:latin typeface="Cambria Math" charset="0"/>
                            <a:ea typeface="Cambria Math" charset="0"/>
                            <a:cs typeface="Cambria Math" charset="0"/>
                          </a:rPr>
                          <m:t>𝑥</m:t>
                        </m:r>
                      </m:e>
                    </m:d>
                  </m:oMath>
                </a14:m>
                <a:r>
                  <a:rPr lang="en-US" sz="3200" dirty="0" smtClean="0"/>
                  <a:t>, where </a:t>
                </a:r>
                <a14:m>
                  <m:oMath xmlns:m="http://schemas.openxmlformats.org/officeDocument/2006/math">
                    <m:r>
                      <a:rPr lang="en-US" sz="3200" b="1" i="1">
                        <a:latin typeface="Cambria Math" charset="0"/>
                        <a:ea typeface="Cambria Math" charset="0"/>
                        <a:cs typeface="Cambria Math" charset="0"/>
                      </a:rPr>
                      <m:t>𝒛</m:t>
                    </m:r>
                    <m:d>
                      <m:dPr>
                        <m:ctrlPr>
                          <a:rPr lang="en-US" sz="3200" i="1">
                            <a:latin typeface="Cambria Math" charset="0"/>
                            <a:ea typeface="Cambria Math" charset="0"/>
                            <a:cs typeface="Cambria Math" charset="0"/>
                          </a:rPr>
                        </m:ctrlPr>
                      </m:dPr>
                      <m:e>
                        <m:r>
                          <a:rPr lang="en-US" sz="3200" i="1">
                            <a:latin typeface="Cambria Math" charset="0"/>
                            <a:ea typeface="Cambria Math" charset="0"/>
                            <a:cs typeface="Cambria Math" charset="0"/>
                          </a:rPr>
                          <m:t>𝑥</m:t>
                        </m:r>
                      </m:e>
                    </m:d>
                    <m:r>
                      <a:rPr lang="en-US" sz="3200" i="1" smtClean="0">
                        <a:latin typeface="Cambria Math" charset="0"/>
                        <a:ea typeface="Cambria Math" charset="0"/>
                        <a:cs typeface="Cambria Math" charset="0"/>
                      </a:rPr>
                      <m:t>≡</m:t>
                    </m:r>
                    <m:d>
                      <m:dPr>
                        <m:begChr m:val="{"/>
                        <m:endChr m:val="}"/>
                        <m:ctrlPr>
                          <a:rPr lang="en-US" sz="3200" b="0" i="1" smtClean="0">
                            <a:latin typeface="Cambria Math" charset="0"/>
                            <a:ea typeface="Cambria Math" charset="0"/>
                            <a:cs typeface="Cambria Math" charset="0"/>
                          </a:rPr>
                        </m:ctrlPr>
                      </m:dPr>
                      <m:e>
                        <m:sSub>
                          <m:sSubPr>
                            <m:ctrlPr>
                              <a:rPr lang="en-US" sz="3200" b="0" i="1" smtClean="0">
                                <a:latin typeface="Cambria Math" charset="0"/>
                                <a:ea typeface="Cambria Math" charset="0"/>
                                <a:cs typeface="Cambria Math" charset="0"/>
                              </a:rPr>
                            </m:ctrlPr>
                          </m:sSubPr>
                          <m:e>
                            <m:r>
                              <a:rPr lang="en-US" sz="3200" b="0" i="1" smtClean="0">
                                <a:latin typeface="Cambria Math" charset="0"/>
                                <a:ea typeface="Cambria Math" charset="0"/>
                                <a:cs typeface="Cambria Math" charset="0"/>
                              </a:rPr>
                              <m:t>𝑧</m:t>
                            </m:r>
                          </m:e>
                          <m:sub>
                            <m:r>
                              <a:rPr lang="en-US" sz="3200" b="0" i="1" smtClean="0">
                                <a:latin typeface="Cambria Math" charset="0"/>
                                <a:ea typeface="Cambria Math" charset="0"/>
                                <a:cs typeface="Cambria Math" charset="0"/>
                              </a:rPr>
                              <m:t>1</m:t>
                            </m:r>
                          </m:sub>
                        </m:sSub>
                        <m:r>
                          <a:rPr lang="en-US" sz="3200" b="0" i="1" smtClean="0">
                            <a:latin typeface="Cambria Math" charset="0"/>
                            <a:ea typeface="Cambria Math" charset="0"/>
                            <a:cs typeface="Cambria Math" charset="0"/>
                          </a:rPr>
                          <m:t>(</m:t>
                        </m:r>
                        <m:r>
                          <a:rPr lang="en-US" sz="3200" b="0" i="1" smtClean="0">
                            <a:latin typeface="Cambria Math" charset="0"/>
                            <a:ea typeface="Cambria Math" charset="0"/>
                            <a:cs typeface="Cambria Math" charset="0"/>
                          </a:rPr>
                          <m:t>𝑥</m:t>
                        </m:r>
                        <m:r>
                          <a:rPr lang="en-US" sz="3200" b="0" i="1" smtClean="0">
                            <a:latin typeface="Cambria Math" charset="0"/>
                            <a:ea typeface="Cambria Math" charset="0"/>
                            <a:cs typeface="Cambria Math" charset="0"/>
                          </a:rPr>
                          <m:t>), …, </m:t>
                        </m:r>
                        <m:sSub>
                          <m:sSubPr>
                            <m:ctrlPr>
                              <a:rPr lang="en-US" sz="3200" b="0" i="1" smtClean="0">
                                <a:latin typeface="Cambria Math" charset="0"/>
                                <a:ea typeface="Cambria Math" charset="0"/>
                                <a:cs typeface="Cambria Math" charset="0"/>
                              </a:rPr>
                            </m:ctrlPr>
                          </m:sSubPr>
                          <m:e>
                            <m:r>
                              <a:rPr lang="en-US" sz="3200" b="0" i="1" smtClean="0">
                                <a:latin typeface="Cambria Math" charset="0"/>
                                <a:ea typeface="Cambria Math" charset="0"/>
                                <a:cs typeface="Cambria Math" charset="0"/>
                              </a:rPr>
                              <m:t>𝑧</m:t>
                            </m:r>
                          </m:e>
                          <m:sub>
                            <m:r>
                              <a:rPr lang="en-US" sz="3200" b="0" i="1" smtClean="0">
                                <a:latin typeface="Cambria Math" charset="0"/>
                                <a:ea typeface="Cambria Math" charset="0"/>
                                <a:cs typeface="Cambria Math" charset="0"/>
                              </a:rPr>
                              <m:t>2</m:t>
                            </m:r>
                          </m:sub>
                        </m:sSub>
                        <m:d>
                          <m:dPr>
                            <m:ctrlPr>
                              <a:rPr lang="en-US" sz="3200" b="0" i="1" smtClean="0">
                                <a:latin typeface="Cambria Math" charset="0"/>
                                <a:ea typeface="Cambria Math" charset="0"/>
                                <a:cs typeface="Cambria Math" charset="0"/>
                              </a:rPr>
                            </m:ctrlPr>
                          </m:dPr>
                          <m:e>
                            <m:r>
                              <a:rPr lang="en-US" sz="3200" b="0" i="1" smtClean="0">
                                <a:latin typeface="Cambria Math" charset="0"/>
                                <a:ea typeface="Cambria Math" charset="0"/>
                                <a:cs typeface="Cambria Math" charset="0"/>
                              </a:rPr>
                              <m:t>𝑥</m:t>
                            </m:r>
                          </m:e>
                        </m:d>
                      </m:e>
                    </m:d>
                  </m:oMath>
                </a14:m>
                <a:endParaRPr lang="en-US" sz="3200" dirty="0"/>
              </a:p>
            </p:txBody>
          </p:sp>
        </mc:Choice>
        <mc:Fallback>
          <p:sp>
            <p:nvSpPr>
              <p:cNvPr id="5" name="TextBox 4"/>
              <p:cNvSpPr txBox="1">
                <a:spLocks noRot="1" noChangeAspect="1" noMove="1" noResize="1" noEditPoints="1" noAdjustHandles="1" noChangeArrowheads="1" noChangeShapeType="1" noTextEdit="1"/>
              </p:cNvSpPr>
              <p:nvPr/>
            </p:nvSpPr>
            <p:spPr>
              <a:xfrm>
                <a:off x="1187116" y="5947898"/>
                <a:ext cx="9846765" cy="492443"/>
              </a:xfrm>
              <a:prstGeom prst="rect">
                <a:avLst/>
              </a:prstGeom>
              <a:blipFill rotWithShape="0">
                <a:blip r:embed="rId4"/>
                <a:stretch>
                  <a:fillRect t="-25000" b="-51250"/>
                </a:stretch>
              </a:blipFill>
            </p:spPr>
            <p:txBody>
              <a:bodyPr/>
              <a:lstStyle/>
              <a:p>
                <a:r>
                  <a:rPr lang="en-US">
                    <a:noFill/>
                  </a:rPr>
                  <a:t> </a:t>
                </a:r>
              </a:p>
            </p:txBody>
          </p:sp>
        </mc:Fallback>
      </mc:AlternateContent>
    </p:spTree>
    <p:extLst>
      <p:ext uri="{BB962C8B-B14F-4D97-AF65-F5344CB8AC3E}">
        <p14:creationId xmlns:p14="http://schemas.microsoft.com/office/powerpoint/2010/main" val="127909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Main Intuition: Accuracy at </a:t>
            </a:r>
            <a:r>
              <a:rPr lang="en-US" sz="3600" dirty="0"/>
              <a:t>t</a:t>
            </a:r>
            <a:r>
              <a:rPr lang="en-US" sz="3600" dirty="0" smtClean="0"/>
              <a:t>he Top</a:t>
            </a:r>
            <a:r>
              <a:rPr lang="en-US" sz="3600" baseline="30000" dirty="0" smtClean="0"/>
              <a:t>*</a:t>
            </a:r>
            <a:endParaRPr lang="en-US" sz="3600" baseline="300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61484"/>
                <a:ext cx="10515600" cy="4351338"/>
              </a:xfrm>
            </p:spPr>
            <p:txBody>
              <a:bodyPr>
                <a:normAutofit/>
              </a:bodyPr>
              <a:lstStyle/>
              <a:p>
                <a:r>
                  <a:rPr lang="en-US" dirty="0" smtClean="0"/>
                  <a:t>Internally, the algorithm maintains a ranked list</a:t>
                </a:r>
              </a:p>
              <a:p>
                <a:r>
                  <a:rPr lang="en-US" dirty="0" smtClean="0"/>
                  <a:t>Goal: Rank true anomalies at the top</a:t>
                </a:r>
              </a:p>
              <a:p>
                <a:r>
                  <a:rPr lang="en-US" dirty="0" smtClean="0"/>
                  <a:t>‘</a:t>
                </a:r>
                <a:r>
                  <a:rPr lang="en-US" dirty="0"/>
                  <a:t>top’ </a:t>
                </a:r>
                <a:r>
                  <a:rPr lang="en-US" dirty="0" smtClean="0"/>
                  <a:t>=  top </a:t>
                </a:r>
                <a14:m>
                  <m:oMath xmlns:m="http://schemas.openxmlformats.org/officeDocument/2006/math">
                    <m:r>
                      <a:rPr lang="en-US" i="1">
                        <a:latin typeface="Cambria Math" charset="0"/>
                        <a:ea typeface="Cambria Math" charset="0"/>
                        <a:cs typeface="Cambria Math" charset="0"/>
                      </a:rPr>
                      <m:t>𝜏</m:t>
                    </m:r>
                  </m:oMath>
                </a14:m>
                <a:r>
                  <a:rPr lang="en-US" dirty="0" smtClean="0"/>
                  <a:t>-quantile of the anomaly scores</a:t>
                </a:r>
                <a:endParaRPr lang="en-US" dirty="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61484"/>
                <a:ext cx="10515600" cy="4351338"/>
              </a:xfrm>
              <a:blipFill rotWithShape="0">
                <a:blip r:embed="rId3"/>
                <a:stretch>
                  <a:fillRect l="-1043" t="-2241"/>
                </a:stretch>
              </a:blipFill>
            </p:spPr>
            <p:txBody>
              <a:bodyPr/>
              <a:lstStyle/>
              <a:p>
                <a:r>
                  <a:rPr lang="en-US">
                    <a:noFill/>
                  </a:rPr>
                  <a:t> </a:t>
                </a:r>
              </a:p>
            </p:txBody>
          </p:sp>
        </mc:Fallback>
      </mc:AlternateContent>
      <p:grpSp>
        <p:nvGrpSpPr>
          <p:cNvPr id="39" name="Group 38"/>
          <p:cNvGrpSpPr/>
          <p:nvPr/>
        </p:nvGrpSpPr>
        <p:grpSpPr>
          <a:xfrm>
            <a:off x="2138688" y="3681655"/>
            <a:ext cx="7919709" cy="2344118"/>
            <a:chOff x="6367990" y="4627417"/>
            <a:chExt cx="6078301" cy="1692955"/>
          </a:xfrm>
        </p:grpSpPr>
        <p:cxnSp>
          <p:nvCxnSpPr>
            <p:cNvPr id="5" name="Straight Connector 4"/>
            <p:cNvCxnSpPr/>
            <p:nvPr/>
          </p:nvCxnSpPr>
          <p:spPr>
            <a:xfrm>
              <a:off x="8035635" y="5292436"/>
              <a:ext cx="399010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9513793" y="5046637"/>
              <a:ext cx="1807809" cy="11667"/>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287455" y="4728570"/>
              <a:ext cx="3158836" cy="400110"/>
            </a:xfrm>
            <a:prstGeom prst="rect">
              <a:avLst/>
            </a:prstGeom>
            <a:noFill/>
          </p:spPr>
          <p:txBody>
            <a:bodyPr wrap="square" rtlCol="0">
              <a:spAutoFit/>
            </a:bodyPr>
            <a:lstStyle/>
            <a:p>
              <a:r>
                <a:rPr lang="en-US" sz="2000" dirty="0" smtClean="0">
                  <a:solidFill>
                    <a:srgbClr val="FF0000"/>
                  </a:solidFill>
                </a:rPr>
                <a:t>decreasing anomaly scores</a:t>
              </a:r>
              <a:endParaRPr lang="en-US" sz="2000" dirty="0">
                <a:solidFill>
                  <a:srgbClr val="FF0000"/>
                </a:solidFill>
              </a:endParaRPr>
            </a:p>
          </p:txBody>
        </p:sp>
        <p:cxnSp>
          <p:nvCxnSpPr>
            <p:cNvPr id="12" name="Straight Connector 11"/>
            <p:cNvCxnSpPr/>
            <p:nvPr/>
          </p:nvCxnSpPr>
          <p:spPr>
            <a:xfrm>
              <a:off x="8839200" y="5015345"/>
              <a:ext cx="0" cy="65034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8562109" y="4627417"/>
                  <a:ext cx="599820"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200" i="1" smtClean="0">
                                <a:solidFill>
                                  <a:srgbClr val="FF0000"/>
                                </a:solidFill>
                                <a:latin typeface="Cambria Math" charset="0"/>
                              </a:rPr>
                            </m:ctrlPr>
                          </m:sSubPr>
                          <m:e>
                            <m:r>
                              <a:rPr lang="en-US" sz="2200" b="0" i="1" smtClean="0">
                                <a:solidFill>
                                  <a:srgbClr val="FF0000"/>
                                </a:solidFill>
                                <a:latin typeface="Cambria Math" charset="0"/>
                              </a:rPr>
                              <m:t>𝑞</m:t>
                            </m:r>
                          </m:e>
                          <m:sub>
                            <m:r>
                              <a:rPr lang="en-US" sz="2200" i="1" smtClean="0">
                                <a:solidFill>
                                  <a:srgbClr val="FF0000"/>
                                </a:solidFill>
                                <a:latin typeface="Cambria Math" charset="0"/>
                                <a:ea typeface="Cambria Math" charset="0"/>
                                <a:cs typeface="Cambria Math" charset="0"/>
                              </a:rPr>
                              <m:t>𝜏</m:t>
                            </m:r>
                          </m:sub>
                        </m:sSub>
                      </m:oMath>
                    </m:oMathPara>
                  </a14:m>
                  <a:endParaRPr lang="en-US" sz="2200"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562109" y="4627417"/>
                  <a:ext cx="599820" cy="430887"/>
                </a:xfrm>
                <a:prstGeom prst="rect">
                  <a:avLst/>
                </a:prstGeom>
                <a:blipFill rotWithShape="0">
                  <a:blip r:embed="rId4"/>
                  <a:stretch>
                    <a:fillRect b="-8451"/>
                  </a:stretch>
                </a:blipFill>
              </p:spPr>
              <p:txBody>
                <a:bodyPr/>
                <a:lstStyle/>
                <a:p>
                  <a:r>
                    <a:rPr lang="en-US">
                      <a:noFill/>
                    </a:rPr>
                    <a:t> </a:t>
                  </a:r>
                </a:p>
              </p:txBody>
            </p:sp>
          </mc:Fallback>
        </mc:AlternateContent>
        <p:sp>
          <p:nvSpPr>
            <p:cNvPr id="15" name="Left Brace 14"/>
            <p:cNvSpPr/>
            <p:nvPr/>
          </p:nvSpPr>
          <p:spPr>
            <a:xfrm rot="16200000">
              <a:off x="8220678" y="5226382"/>
              <a:ext cx="401288" cy="699653"/>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p:cNvSpPr txBox="1"/>
                <p:nvPr/>
              </p:nvSpPr>
              <p:spPr>
                <a:xfrm>
                  <a:off x="8063343" y="5716223"/>
                  <a:ext cx="1291321" cy="555701"/>
                </a:xfrm>
                <a:prstGeom prst="rect">
                  <a:avLst/>
                </a:prstGeom>
                <a:noFill/>
              </p:spPr>
              <p:txBody>
                <a:bodyPr wrap="square" rtlCol="0">
                  <a:spAutoFit/>
                </a:bodyPr>
                <a:lstStyle/>
                <a:p>
                  <a14:m>
                    <m:oMath xmlns:m="http://schemas.openxmlformats.org/officeDocument/2006/math">
                      <m:r>
                        <a:rPr lang="en-US" sz="2400" i="1" smtClean="0">
                          <a:solidFill>
                            <a:srgbClr val="FF0000"/>
                          </a:solidFill>
                          <a:latin typeface="Cambria Math" charset="0"/>
                          <a:ea typeface="Cambria Math" charset="0"/>
                          <a:cs typeface="Cambria Math" charset="0"/>
                        </a:rPr>
                        <m:t>𝜏</m:t>
                      </m:r>
                    </m:oMath>
                  </a14:m>
                  <a:r>
                    <a:rPr lang="en-US" sz="2400" dirty="0" smtClean="0">
                      <a:solidFill>
                        <a:srgbClr val="FF0000"/>
                      </a:solidFill>
                    </a:rPr>
                    <a:t> </a:t>
                  </a:r>
                  <a:r>
                    <a:rPr lang="en-US" sz="2000" dirty="0" smtClean="0">
                      <a:solidFill>
                        <a:srgbClr val="FF0000"/>
                      </a:solidFill>
                    </a:rPr>
                    <a:t>fraction of instances</a:t>
                  </a:r>
                  <a:endParaRPr lang="en-US" sz="2000" dirty="0">
                    <a:solidFill>
                      <a:srgbClr val="FF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063343" y="5716223"/>
                  <a:ext cx="1291321" cy="555701"/>
                </a:xfrm>
                <a:prstGeom prst="rect">
                  <a:avLst/>
                </a:prstGeom>
                <a:blipFill rotWithShape="0">
                  <a:blip r:embed="rId5"/>
                  <a:stretch>
                    <a:fillRect l="-3623" b="-13492"/>
                  </a:stretch>
                </a:blipFill>
              </p:spPr>
              <p:txBody>
                <a:bodyPr/>
                <a:lstStyle/>
                <a:p>
                  <a:r>
                    <a:rPr lang="en-US">
                      <a:noFill/>
                    </a:rPr>
                    <a:t> </a:t>
                  </a:r>
                </a:p>
              </p:txBody>
            </p:sp>
          </mc:Fallback>
        </mc:AlternateContent>
        <p:grpSp>
          <p:nvGrpSpPr>
            <p:cNvPr id="30" name="Group 29"/>
            <p:cNvGrpSpPr/>
            <p:nvPr/>
          </p:nvGrpSpPr>
          <p:grpSpPr>
            <a:xfrm>
              <a:off x="8130170" y="5182811"/>
              <a:ext cx="3295341" cy="178833"/>
              <a:chOff x="7251633" y="6348218"/>
              <a:chExt cx="3295341" cy="178833"/>
            </a:xfrm>
          </p:grpSpPr>
          <p:sp>
            <p:nvSpPr>
              <p:cNvPr id="18" name="Oval 17"/>
              <p:cNvSpPr/>
              <p:nvPr/>
            </p:nvSpPr>
            <p:spPr>
              <a:xfrm>
                <a:off x="7251633"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493678" y="6348218"/>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906051" y="6348219"/>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121209" y="6348219"/>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372219" y="6348219"/>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668054"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026643"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9421088"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904368"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443065" y="6357180"/>
                <a:ext cx="103909" cy="16987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6367990" y="5805374"/>
              <a:ext cx="1543365" cy="511245"/>
            </a:xfrm>
            <a:prstGeom prst="rect">
              <a:avLst/>
            </a:prstGeom>
            <a:noFill/>
          </p:spPr>
          <p:txBody>
            <a:bodyPr wrap="square" rtlCol="0">
              <a:spAutoFit/>
            </a:bodyPr>
            <a:lstStyle/>
            <a:p>
              <a:pPr algn="ctr"/>
              <a:r>
                <a:rPr lang="en-US" sz="2000" dirty="0" smtClean="0">
                  <a:solidFill>
                    <a:srgbClr val="FF0000"/>
                  </a:solidFill>
                </a:rPr>
                <a:t>anomalies on this side</a:t>
              </a:r>
              <a:endParaRPr lang="en-US" sz="2000" dirty="0">
                <a:solidFill>
                  <a:srgbClr val="FF0000"/>
                </a:solidFill>
              </a:endParaRPr>
            </a:p>
          </p:txBody>
        </p:sp>
        <p:sp>
          <p:nvSpPr>
            <p:cNvPr id="32" name="TextBox 31"/>
            <p:cNvSpPr txBox="1"/>
            <p:nvPr/>
          </p:nvSpPr>
          <p:spPr>
            <a:xfrm>
              <a:off x="9693085" y="5809127"/>
              <a:ext cx="1373021" cy="511245"/>
            </a:xfrm>
            <a:prstGeom prst="rect">
              <a:avLst/>
            </a:prstGeom>
            <a:noFill/>
          </p:spPr>
          <p:txBody>
            <a:bodyPr wrap="square" rtlCol="0">
              <a:spAutoFit/>
            </a:bodyPr>
            <a:lstStyle/>
            <a:p>
              <a:pPr algn="ctr"/>
              <a:r>
                <a:rPr lang="en-US" sz="2000" dirty="0" smtClean="0">
                  <a:solidFill>
                    <a:srgbClr val="FF0000"/>
                  </a:solidFill>
                </a:rPr>
                <a:t>nominals on this side</a:t>
              </a:r>
              <a:endParaRPr lang="en-US" sz="2000" dirty="0">
                <a:solidFill>
                  <a:srgbClr val="FF0000"/>
                </a:solidFill>
              </a:endParaRPr>
            </a:p>
          </p:txBody>
        </p:sp>
        <p:cxnSp>
          <p:nvCxnSpPr>
            <p:cNvPr id="34" name="Straight Arrow Connector 33"/>
            <p:cNvCxnSpPr/>
            <p:nvPr/>
          </p:nvCxnSpPr>
          <p:spPr>
            <a:xfrm flipV="1">
              <a:off x="7712909" y="5665695"/>
              <a:ext cx="521170" cy="236732"/>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9354664" y="5665694"/>
              <a:ext cx="363076" cy="236733"/>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4" name="Slide Number Placeholder 3"/>
          <p:cNvSpPr>
            <a:spLocks noGrp="1"/>
          </p:cNvSpPr>
          <p:nvPr>
            <p:ph type="sldNum" sz="quarter" idx="11"/>
          </p:nvPr>
        </p:nvSpPr>
        <p:spPr>
          <a:xfrm>
            <a:off x="9056647" y="6356350"/>
            <a:ext cx="1916154" cy="365125"/>
          </a:xfrm>
        </p:spPr>
        <p:txBody>
          <a:bodyPr/>
          <a:lstStyle/>
          <a:p>
            <a:fld id="{6ECA5B52-5146-1646-9FE3-CDFAC99EB8E6}" type="slidenum">
              <a:rPr lang="en-US" smtClean="0"/>
              <a:t>6</a:t>
            </a:fld>
            <a:endParaRPr lang="en-US"/>
          </a:p>
        </p:txBody>
      </p:sp>
      <p:sp>
        <p:nvSpPr>
          <p:cNvPr id="6" name="TextBox 5"/>
          <p:cNvSpPr txBox="1"/>
          <p:nvPr/>
        </p:nvSpPr>
        <p:spPr>
          <a:xfrm>
            <a:off x="847489" y="6212822"/>
            <a:ext cx="2252547" cy="369332"/>
          </a:xfrm>
          <a:prstGeom prst="rect">
            <a:avLst/>
          </a:prstGeom>
          <a:noFill/>
        </p:spPr>
        <p:txBody>
          <a:bodyPr wrap="square" rtlCol="0">
            <a:spAutoFit/>
          </a:bodyPr>
          <a:lstStyle/>
          <a:p>
            <a:r>
              <a:rPr lang="en-US" baseline="30000" dirty="0" smtClean="0"/>
              <a:t>*</a:t>
            </a:r>
            <a:r>
              <a:rPr lang="en-US" i="1" dirty="0" smtClean="0"/>
              <a:t>[Boyd et al., 2012]</a:t>
            </a:r>
            <a:endParaRPr lang="en-US" i="1" dirty="0"/>
          </a:p>
        </p:txBody>
      </p:sp>
    </p:spTree>
    <p:extLst>
      <p:ext uri="{BB962C8B-B14F-4D97-AF65-F5344CB8AC3E}">
        <p14:creationId xmlns:p14="http://schemas.microsoft.com/office/powerpoint/2010/main" val="4286985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Improving Accuracy at the Top</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71961"/>
                <a:ext cx="10515600" cy="2361158"/>
              </a:xfrm>
            </p:spPr>
            <p:txBody>
              <a:bodyPr>
                <a:normAutofit/>
              </a:bodyPr>
              <a:lstStyle/>
              <a:p>
                <a:r>
                  <a:rPr lang="en-US" dirty="0" smtClean="0"/>
                  <a:t>Learn optimal weights for each ensemble member</a:t>
                </a:r>
              </a:p>
              <a:p>
                <a:pPr lvl="1"/>
                <a:r>
                  <a:rPr lang="en-US" dirty="0" smtClean="0"/>
                  <a:t>Formulate objective such that following are satisfied</a:t>
                </a:r>
              </a:p>
              <a:p>
                <a:pPr marL="1371600" lvl="2" indent="-457200">
                  <a:buFont typeface="+mj-lt"/>
                  <a:buAutoNum type="arabicPeriod"/>
                </a:pPr>
                <a:r>
                  <a:rPr lang="en-US" dirty="0" smtClean="0"/>
                  <a:t>anomalies </a:t>
                </a:r>
                <a:r>
                  <a:rPr lang="en-US" dirty="0"/>
                  <a:t>are in top </a:t>
                </a:r>
                <a14:m>
                  <m:oMath xmlns:m="http://schemas.openxmlformats.org/officeDocument/2006/math">
                    <m:r>
                      <a:rPr lang="en-US" i="1">
                        <a:latin typeface="Cambria Math" charset="0"/>
                        <a:ea typeface="Cambria Math" charset="0"/>
                        <a:cs typeface="Cambria Math" charset="0"/>
                      </a:rPr>
                      <m:t>𝜏</m:t>
                    </m:r>
                  </m:oMath>
                </a14:m>
                <a:r>
                  <a:rPr lang="en-US" dirty="0"/>
                  <a:t> quantile and nominals below </a:t>
                </a:r>
                <a14:m>
                  <m:oMath xmlns:m="http://schemas.openxmlformats.org/officeDocument/2006/math">
                    <m:r>
                      <a:rPr lang="en-US" i="1">
                        <a:latin typeface="Cambria Math" charset="0"/>
                        <a:ea typeface="Cambria Math" charset="0"/>
                        <a:cs typeface="Cambria Math" charset="0"/>
                      </a:rPr>
                      <m:t>𝜏</m:t>
                    </m:r>
                  </m:oMath>
                </a14:m>
                <a:r>
                  <a:rPr lang="en-US" dirty="0"/>
                  <a:t> </a:t>
                </a:r>
                <a:r>
                  <a:rPr lang="en-US" dirty="0" smtClean="0"/>
                  <a:t>quantile</a:t>
                </a:r>
              </a:p>
              <a:p>
                <a:pPr marL="1371600" lvl="2" indent="-457200">
                  <a:buFont typeface="+mj-lt"/>
                  <a:buAutoNum type="arabicPeriod"/>
                </a:pPr>
                <a:r>
                  <a:rPr lang="en-US" dirty="0" smtClean="0"/>
                  <a:t>labeled anomalies are ranked before labeled nominals</a:t>
                </a:r>
                <a:endParaRPr lang="en-US" dirty="0"/>
              </a:p>
              <a:p>
                <a:pPr marL="1371600" lvl="2" indent="-457200">
                  <a:buFont typeface="+mj-lt"/>
                  <a:buAutoNum type="arabicPeriod"/>
                </a:pPr>
                <a:r>
                  <a:rPr lang="en-US" dirty="0" smtClean="0"/>
                  <a:t>default detector is good; do not unnecessarily deviate from default</a:t>
                </a:r>
              </a:p>
              <a:p>
                <a:pPr marL="1371600" lvl="2" indent="-457200">
                  <a:buFont typeface="+mj-lt"/>
                  <a:buAutoNum type="arabicPeriod"/>
                </a:pPr>
                <a:r>
                  <a:rPr lang="en-US" dirty="0" smtClean="0"/>
                  <a:t>support one-sided (nominal only) feedback</a:t>
                </a:r>
              </a:p>
              <a:p>
                <a:endParaRPr lang="en-US" dirty="0" smtClean="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71961"/>
                <a:ext cx="10515600" cy="2361158"/>
              </a:xfrm>
              <a:blipFill rotWithShape="0">
                <a:blip r:embed="rId3"/>
                <a:stretch>
                  <a:fillRect l="-1043" t="-4124"/>
                </a:stretch>
              </a:blipFill>
            </p:spPr>
            <p:txBody>
              <a:bodyPr/>
              <a:lstStyle/>
              <a:p>
                <a:r>
                  <a:rPr lang="en-US">
                    <a:noFill/>
                  </a:rPr>
                  <a:t> </a:t>
                </a:r>
              </a:p>
            </p:txBody>
          </p:sp>
        </mc:Fallback>
      </mc:AlternateContent>
      <p:grpSp>
        <p:nvGrpSpPr>
          <p:cNvPr id="7" name="Group 6"/>
          <p:cNvGrpSpPr/>
          <p:nvPr/>
        </p:nvGrpSpPr>
        <p:grpSpPr>
          <a:xfrm>
            <a:off x="2528765" y="3792538"/>
            <a:ext cx="7556500" cy="2301874"/>
            <a:chOff x="2528765" y="3757368"/>
            <a:chExt cx="7556500" cy="2301874"/>
          </a:xfrm>
        </p:grpSpPr>
        <p:pic>
          <p:nvPicPr>
            <p:cNvPr id="4" name="Picture 3"/>
            <p:cNvPicPr>
              <a:picLocks noChangeAspect="1"/>
            </p:cNvPicPr>
            <p:nvPr/>
          </p:nvPicPr>
          <p:blipFill>
            <a:blip r:embed="rId4"/>
            <a:stretch>
              <a:fillRect/>
            </a:stretch>
          </p:blipFill>
          <p:spPr>
            <a:xfrm>
              <a:off x="2528765" y="3757368"/>
              <a:ext cx="7556500" cy="660400"/>
            </a:xfrm>
            <a:prstGeom prst="rect">
              <a:avLst/>
            </a:prstGeom>
          </p:spPr>
        </p:pic>
        <p:pic>
          <p:nvPicPr>
            <p:cNvPr id="5" name="Picture 4"/>
            <p:cNvPicPr>
              <a:picLocks noChangeAspect="1"/>
            </p:cNvPicPr>
            <p:nvPr/>
          </p:nvPicPr>
          <p:blipFill>
            <a:blip r:embed="rId5"/>
            <a:stretch>
              <a:fillRect/>
            </a:stretch>
          </p:blipFill>
          <p:spPr>
            <a:xfrm>
              <a:off x="4426926" y="4552705"/>
              <a:ext cx="2247900" cy="584200"/>
            </a:xfrm>
            <a:prstGeom prst="rect">
              <a:avLst/>
            </a:prstGeom>
          </p:spPr>
        </p:pic>
        <p:pic>
          <p:nvPicPr>
            <p:cNvPr id="6" name="Picture 5"/>
            <p:cNvPicPr>
              <a:picLocks noChangeAspect="1"/>
            </p:cNvPicPr>
            <p:nvPr/>
          </p:nvPicPr>
          <p:blipFill>
            <a:blip r:embed="rId6"/>
            <a:stretch>
              <a:fillRect/>
            </a:stretch>
          </p:blipFill>
          <p:spPr>
            <a:xfrm>
              <a:off x="2528765" y="5271842"/>
              <a:ext cx="4686300" cy="787400"/>
            </a:xfrm>
            <a:prstGeom prst="rect">
              <a:avLst/>
            </a:prstGeom>
          </p:spPr>
        </p:pic>
      </p:grpSp>
      <p:grpSp>
        <p:nvGrpSpPr>
          <p:cNvPr id="11" name="Group 10"/>
          <p:cNvGrpSpPr/>
          <p:nvPr/>
        </p:nvGrpSpPr>
        <p:grpSpPr>
          <a:xfrm>
            <a:off x="3780692" y="3710356"/>
            <a:ext cx="8055757" cy="2489692"/>
            <a:chOff x="3780692" y="3710356"/>
            <a:chExt cx="8055757" cy="2489692"/>
          </a:xfrm>
        </p:grpSpPr>
        <p:sp>
          <p:nvSpPr>
            <p:cNvPr id="8" name="Rectangle 7"/>
            <p:cNvSpPr/>
            <p:nvPr/>
          </p:nvSpPr>
          <p:spPr>
            <a:xfrm>
              <a:off x="3780692" y="3710356"/>
              <a:ext cx="6304573" cy="795337"/>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Arrow Connector 11"/>
            <p:cNvCxnSpPr/>
            <p:nvPr/>
          </p:nvCxnSpPr>
          <p:spPr>
            <a:xfrm flipH="1" flipV="1">
              <a:off x="9140288" y="4620557"/>
              <a:ext cx="717390" cy="18914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753672" y="4507277"/>
              <a:ext cx="3082777" cy="1692771"/>
            </a:xfrm>
            <a:prstGeom prst="rect">
              <a:avLst/>
            </a:prstGeom>
            <a:noFill/>
          </p:spPr>
          <p:txBody>
            <a:bodyPr wrap="square" rtlCol="0" anchor="ctr" anchorCtr="0">
              <a:spAutoFit/>
            </a:bodyPr>
            <a:lstStyle/>
            <a:p>
              <a:pPr algn="ctr"/>
              <a:r>
                <a:rPr lang="en-US" sz="2400" b="1" dirty="0" smtClean="0">
                  <a:solidFill>
                    <a:srgbClr val="FF0000"/>
                  </a:solidFill>
                </a:rPr>
                <a:t>(1)</a:t>
              </a:r>
            </a:p>
            <a:p>
              <a:pPr algn="ctr"/>
              <a:r>
                <a:rPr lang="en-US" sz="2000" dirty="0" smtClean="0">
                  <a:solidFill>
                    <a:srgbClr val="FF0000"/>
                  </a:solidFill>
                </a:rPr>
                <a:t>quantile hinge loss computed from labeled anomalies and labeled nominals</a:t>
              </a:r>
              <a:endParaRPr lang="en-US" sz="2000" dirty="0">
                <a:solidFill>
                  <a:srgbClr val="FF0000"/>
                </a:solidFill>
              </a:endParaRPr>
            </a:p>
          </p:txBody>
        </p:sp>
      </p:grpSp>
      <p:grpSp>
        <p:nvGrpSpPr>
          <p:cNvPr id="14" name="Group 13"/>
          <p:cNvGrpSpPr/>
          <p:nvPr/>
        </p:nvGrpSpPr>
        <p:grpSpPr>
          <a:xfrm>
            <a:off x="2403233" y="5233130"/>
            <a:ext cx="6425660" cy="1092114"/>
            <a:chOff x="2403233" y="5233130"/>
            <a:chExt cx="6425660" cy="1092114"/>
          </a:xfrm>
        </p:grpSpPr>
        <p:sp>
          <p:nvSpPr>
            <p:cNvPr id="10" name="Rectangle 9"/>
            <p:cNvSpPr/>
            <p:nvPr/>
          </p:nvSpPr>
          <p:spPr>
            <a:xfrm>
              <a:off x="2403233" y="5233130"/>
              <a:ext cx="4811832" cy="86128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Arrow Connector 17"/>
            <p:cNvCxnSpPr>
              <a:endCxn id="10" idx="3"/>
            </p:cNvCxnSpPr>
            <p:nvPr/>
          </p:nvCxnSpPr>
          <p:spPr>
            <a:xfrm flipH="1" flipV="1">
              <a:off x="7215065" y="5663771"/>
              <a:ext cx="1081442" cy="430641"/>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58859" y="5863579"/>
              <a:ext cx="570034" cy="461665"/>
            </a:xfrm>
            <a:prstGeom prst="rect">
              <a:avLst/>
            </a:prstGeom>
            <a:noFill/>
          </p:spPr>
          <p:txBody>
            <a:bodyPr wrap="square" rtlCol="0" anchor="ctr" anchorCtr="0">
              <a:spAutoFit/>
            </a:bodyPr>
            <a:lstStyle/>
            <a:p>
              <a:r>
                <a:rPr lang="en-US" sz="2400" b="1" dirty="0" smtClean="0">
                  <a:solidFill>
                    <a:srgbClr val="FF0000"/>
                  </a:solidFill>
                </a:rPr>
                <a:t>(2)</a:t>
              </a:r>
              <a:endParaRPr lang="en-US" sz="2400" b="1" dirty="0">
                <a:solidFill>
                  <a:srgbClr val="FF0000"/>
                </a:solidFill>
              </a:endParaRPr>
            </a:p>
          </p:txBody>
        </p:sp>
      </p:grpSp>
      <p:grpSp>
        <p:nvGrpSpPr>
          <p:cNvPr id="13" name="Group 12"/>
          <p:cNvGrpSpPr/>
          <p:nvPr/>
        </p:nvGrpSpPr>
        <p:grpSpPr>
          <a:xfrm>
            <a:off x="1276596" y="4536281"/>
            <a:ext cx="4332897" cy="817382"/>
            <a:chOff x="1276596" y="4536281"/>
            <a:chExt cx="4332897" cy="817382"/>
          </a:xfrm>
        </p:grpSpPr>
        <p:sp>
          <p:nvSpPr>
            <p:cNvPr id="9" name="Rectangle 8"/>
            <p:cNvSpPr/>
            <p:nvPr/>
          </p:nvSpPr>
          <p:spPr>
            <a:xfrm>
              <a:off x="4642341" y="4536281"/>
              <a:ext cx="967152" cy="635794"/>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 name="Straight Arrow Connector 14"/>
            <p:cNvCxnSpPr/>
            <p:nvPr/>
          </p:nvCxnSpPr>
          <p:spPr>
            <a:xfrm flipV="1">
              <a:off x="1722741" y="4991585"/>
              <a:ext cx="2919600" cy="110915"/>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76596" y="4891998"/>
              <a:ext cx="570034" cy="461665"/>
            </a:xfrm>
            <a:prstGeom prst="rect">
              <a:avLst/>
            </a:prstGeom>
            <a:noFill/>
          </p:spPr>
          <p:txBody>
            <a:bodyPr wrap="square" rtlCol="0" anchor="ctr" anchorCtr="0">
              <a:spAutoFit/>
            </a:bodyPr>
            <a:lstStyle/>
            <a:p>
              <a:r>
                <a:rPr lang="en-US" sz="2400" b="1" dirty="0" smtClean="0">
                  <a:solidFill>
                    <a:srgbClr val="FF0000"/>
                  </a:solidFill>
                </a:rPr>
                <a:t>(3)</a:t>
              </a:r>
              <a:endParaRPr lang="en-US" sz="2400" b="1" dirty="0">
                <a:solidFill>
                  <a:srgbClr val="FF0000"/>
                </a:solidFill>
              </a:endParaRPr>
            </a:p>
          </p:txBody>
        </p:sp>
      </p:grpSp>
      <p:grpSp>
        <p:nvGrpSpPr>
          <p:cNvPr id="16" name="Group 15"/>
          <p:cNvGrpSpPr/>
          <p:nvPr/>
        </p:nvGrpSpPr>
        <p:grpSpPr>
          <a:xfrm>
            <a:off x="4413741" y="5777144"/>
            <a:ext cx="2084265" cy="906992"/>
            <a:chOff x="4413741" y="5777144"/>
            <a:chExt cx="2084265" cy="906992"/>
          </a:xfrm>
        </p:grpSpPr>
        <p:cxnSp>
          <p:nvCxnSpPr>
            <p:cNvPr id="27" name="Straight Arrow Connector 26"/>
            <p:cNvCxnSpPr/>
            <p:nvPr/>
          </p:nvCxnSpPr>
          <p:spPr>
            <a:xfrm flipV="1">
              <a:off x="5609492" y="5777144"/>
              <a:ext cx="468923" cy="556893"/>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13741" y="6222471"/>
              <a:ext cx="2084265" cy="461665"/>
            </a:xfrm>
            <a:prstGeom prst="rect">
              <a:avLst/>
            </a:prstGeom>
            <a:noFill/>
          </p:spPr>
          <p:txBody>
            <a:bodyPr wrap="square" rtlCol="0" anchor="ctr" anchorCtr="0">
              <a:spAutoFit/>
            </a:bodyPr>
            <a:lstStyle/>
            <a:p>
              <a:pPr algn="ctr"/>
              <a:r>
                <a:rPr lang="en-US" sz="2400" b="1" dirty="0" smtClean="0">
                  <a:solidFill>
                    <a:srgbClr val="FF0000"/>
                  </a:solidFill>
                </a:rPr>
                <a:t>(4)</a:t>
              </a:r>
              <a:r>
                <a:rPr lang="en-US" sz="2000" dirty="0" smtClean="0">
                  <a:solidFill>
                    <a:srgbClr val="FF0000"/>
                  </a:solidFill>
                </a:rPr>
                <a:t> contains proxy</a:t>
              </a:r>
              <a:endParaRPr lang="en-US" sz="2000" dirty="0">
                <a:solidFill>
                  <a:srgbClr val="FF0000"/>
                </a:solidFill>
              </a:endParaRPr>
            </a:p>
          </p:txBody>
        </p:sp>
      </p:grpSp>
      <p:sp>
        <p:nvSpPr>
          <p:cNvPr id="19" name="Slide Number Placeholder 18"/>
          <p:cNvSpPr>
            <a:spLocks noGrp="1"/>
          </p:cNvSpPr>
          <p:nvPr>
            <p:ph type="sldNum" sz="quarter" idx="11"/>
          </p:nvPr>
        </p:nvSpPr>
        <p:spPr>
          <a:xfrm>
            <a:off x="9056647" y="6356350"/>
            <a:ext cx="1916154" cy="365125"/>
          </a:xfrm>
        </p:spPr>
        <p:txBody>
          <a:bodyPr/>
          <a:lstStyle/>
          <a:p>
            <a:fld id="{6ECA5B52-5146-1646-9FE3-CDFAC99EB8E6}" type="slidenum">
              <a:rPr lang="en-US" smtClean="0"/>
              <a:t>7</a:t>
            </a:fld>
            <a:endParaRPr lang="en-US"/>
          </a:p>
        </p:txBody>
      </p:sp>
    </p:spTree>
    <p:extLst>
      <p:ext uri="{BB962C8B-B14F-4D97-AF65-F5344CB8AC3E}">
        <p14:creationId xmlns:p14="http://schemas.microsoft.com/office/powerpoint/2010/main" val="29712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Experiment setup</a:t>
            </a:r>
            <a:endParaRPr lang="en-US" sz="3600" dirty="0"/>
          </a:p>
        </p:txBody>
      </p:sp>
      <p:sp>
        <p:nvSpPr>
          <p:cNvPr id="3" name="Content Placeholder 2"/>
          <p:cNvSpPr>
            <a:spLocks noGrp="1"/>
          </p:cNvSpPr>
          <p:nvPr>
            <p:ph idx="1"/>
          </p:nvPr>
        </p:nvSpPr>
        <p:spPr/>
        <p:txBody>
          <a:bodyPr>
            <a:normAutofit fontScale="92500"/>
          </a:bodyPr>
          <a:lstStyle/>
          <a:p>
            <a:r>
              <a:rPr lang="en-US" dirty="0" smtClean="0"/>
              <a:t>Datasets</a:t>
            </a:r>
          </a:p>
          <a:p>
            <a:pPr lvl="1"/>
            <a:r>
              <a:rPr lang="en-US" dirty="0" smtClean="0"/>
              <a:t>Construct anomaly datasets from original classification/anomaly datasets</a:t>
            </a:r>
          </a:p>
          <a:p>
            <a:pPr lvl="2"/>
            <a:r>
              <a:rPr lang="en-US" dirty="0" smtClean="0"/>
              <a:t>Mammography, Abalone, ANN-Thyroid, </a:t>
            </a:r>
            <a:r>
              <a:rPr lang="en-US" dirty="0" err="1" smtClean="0"/>
              <a:t>Cardiotocography</a:t>
            </a:r>
            <a:r>
              <a:rPr lang="en-US" dirty="0" smtClean="0"/>
              <a:t>, </a:t>
            </a:r>
            <a:r>
              <a:rPr lang="en-US" dirty="0" err="1" smtClean="0"/>
              <a:t>Covtype</a:t>
            </a:r>
            <a:r>
              <a:rPr lang="en-US" dirty="0" smtClean="0"/>
              <a:t>, KDDCup99, Shuttle, Yeast</a:t>
            </a:r>
          </a:p>
          <a:p>
            <a:r>
              <a:rPr lang="en-US" dirty="0" smtClean="0"/>
              <a:t>Benchmark algorithms</a:t>
            </a:r>
          </a:p>
          <a:p>
            <a:pPr lvl="1"/>
            <a:r>
              <a:rPr lang="en-US" dirty="0" err="1"/>
              <a:t>Loda</a:t>
            </a:r>
            <a:r>
              <a:rPr lang="en-US" dirty="0"/>
              <a:t> baseline (queries instances as ordered by default </a:t>
            </a:r>
            <a:r>
              <a:rPr lang="en-US" dirty="0" err="1"/>
              <a:t>Loda</a:t>
            </a:r>
            <a:r>
              <a:rPr lang="en-US" dirty="0"/>
              <a:t> scores)</a:t>
            </a:r>
          </a:p>
          <a:p>
            <a:pPr lvl="1"/>
            <a:r>
              <a:rPr lang="en-US" dirty="0" smtClean="0"/>
              <a:t>AAD</a:t>
            </a:r>
          </a:p>
          <a:p>
            <a:pPr lvl="1"/>
            <a:r>
              <a:rPr lang="en-US" dirty="0" smtClean="0"/>
              <a:t>AI2 </a:t>
            </a:r>
            <a:r>
              <a:rPr lang="en-US" i="1" dirty="0" smtClean="0"/>
              <a:t>[</a:t>
            </a:r>
            <a:r>
              <a:rPr lang="en-US" i="1" dirty="0" err="1" smtClean="0"/>
              <a:t>Veeramachaneni</a:t>
            </a:r>
            <a:r>
              <a:rPr lang="en-US" i="1" dirty="0" smtClean="0"/>
              <a:t> et al. 2016]</a:t>
            </a:r>
          </a:p>
          <a:p>
            <a:pPr lvl="1"/>
            <a:r>
              <a:rPr lang="en-US" dirty="0" smtClean="0"/>
              <a:t>SSAD </a:t>
            </a:r>
            <a:r>
              <a:rPr lang="en-US" i="1" dirty="0" smtClean="0"/>
              <a:t>[</a:t>
            </a:r>
            <a:r>
              <a:rPr lang="en-US" i="1" dirty="0" err="1" smtClean="0"/>
              <a:t>Gornitz</a:t>
            </a:r>
            <a:r>
              <a:rPr lang="en-US" i="1" dirty="0" smtClean="0"/>
              <a:t> 2013]</a:t>
            </a:r>
          </a:p>
          <a:p>
            <a:pPr lvl="1"/>
            <a:r>
              <a:rPr lang="en-US" i="1" dirty="0" smtClean="0"/>
              <a:t>ATGP [Grill and </a:t>
            </a:r>
            <a:r>
              <a:rPr lang="en-US" i="1" dirty="0" err="1" smtClean="0"/>
              <a:t>Pevny</a:t>
            </a:r>
            <a:r>
              <a:rPr lang="en-US" i="1" dirty="0" smtClean="0"/>
              <a:t> 2016]</a:t>
            </a:r>
          </a:p>
          <a:p>
            <a:r>
              <a:rPr lang="en-US" dirty="0" smtClean="0"/>
              <a:t>Methodology</a:t>
            </a:r>
          </a:p>
          <a:p>
            <a:pPr lvl="1"/>
            <a:r>
              <a:rPr lang="en-US" dirty="0" smtClean="0"/>
              <a:t>Metric: number of true anomalies presented to the user</a:t>
            </a:r>
          </a:p>
        </p:txBody>
      </p:sp>
      <p:sp>
        <p:nvSpPr>
          <p:cNvPr id="4" name="Slide Number Placeholder 3"/>
          <p:cNvSpPr>
            <a:spLocks noGrp="1"/>
          </p:cNvSpPr>
          <p:nvPr>
            <p:ph type="sldNum" sz="quarter" idx="11"/>
          </p:nvPr>
        </p:nvSpPr>
        <p:spPr>
          <a:xfrm>
            <a:off x="9056647" y="6356350"/>
            <a:ext cx="1916154" cy="365125"/>
          </a:xfrm>
        </p:spPr>
        <p:txBody>
          <a:bodyPr/>
          <a:lstStyle/>
          <a:p>
            <a:fld id="{6ECA5B52-5146-1646-9FE3-CDFAC99EB8E6}" type="slidenum">
              <a:rPr lang="en-US" smtClean="0"/>
              <a:t>8</a:t>
            </a:fld>
            <a:endParaRPr lang="en-US"/>
          </a:p>
        </p:txBody>
      </p:sp>
    </p:spTree>
    <p:extLst>
      <p:ext uri="{BB962C8B-B14F-4D97-AF65-F5344CB8AC3E}">
        <p14:creationId xmlns:p14="http://schemas.microsoft.com/office/powerpoint/2010/main" val="7185732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690"/>
            <a:ext cx="10515600" cy="489119"/>
          </a:xfrm>
        </p:spPr>
        <p:txBody>
          <a:bodyPr>
            <a:noAutofit/>
          </a:bodyPr>
          <a:lstStyle/>
          <a:p>
            <a:r>
              <a:rPr lang="en-US" sz="3600" dirty="0" smtClean="0"/>
              <a:t>Results (representative subset)</a:t>
            </a:r>
            <a:endParaRPr lang="en-US" sz="3600" dirty="0"/>
          </a:p>
        </p:txBody>
      </p:sp>
      <p:sp>
        <p:nvSpPr>
          <p:cNvPr id="3" name="Slide Number Placeholder 2"/>
          <p:cNvSpPr>
            <a:spLocks noGrp="1"/>
          </p:cNvSpPr>
          <p:nvPr>
            <p:ph type="sldNum" sz="quarter" idx="11"/>
          </p:nvPr>
        </p:nvSpPr>
        <p:spPr>
          <a:xfrm>
            <a:off x="9056647" y="6356350"/>
            <a:ext cx="1916154" cy="365125"/>
          </a:xfrm>
        </p:spPr>
        <p:txBody>
          <a:bodyPr/>
          <a:lstStyle/>
          <a:p>
            <a:fld id="{6ECA5B52-5146-1646-9FE3-CDFAC99EB8E6}" type="slidenum">
              <a:rPr lang="en-US" smtClean="0"/>
              <a:t>9</a:t>
            </a:fld>
            <a:endParaRPr lang="en-US"/>
          </a:p>
        </p:txBody>
      </p:sp>
      <p:grpSp>
        <p:nvGrpSpPr>
          <p:cNvPr id="19" name="Group 18"/>
          <p:cNvGrpSpPr/>
          <p:nvPr/>
        </p:nvGrpSpPr>
        <p:grpSpPr>
          <a:xfrm>
            <a:off x="838200" y="633747"/>
            <a:ext cx="10043958" cy="3084416"/>
            <a:chOff x="838200" y="733725"/>
            <a:chExt cx="10043958" cy="3084416"/>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800621"/>
              <a:ext cx="3017520" cy="30175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1419" y="800621"/>
              <a:ext cx="3017520" cy="301752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4638" y="800621"/>
              <a:ext cx="3017520" cy="3017520"/>
            </a:xfrm>
            <a:prstGeom prst="rect">
              <a:avLst/>
            </a:prstGeom>
          </p:spPr>
        </p:pic>
        <p:grpSp>
          <p:nvGrpSpPr>
            <p:cNvPr id="13" name="Group 12"/>
            <p:cNvGrpSpPr/>
            <p:nvPr/>
          </p:nvGrpSpPr>
          <p:grpSpPr>
            <a:xfrm>
              <a:off x="1784191" y="733725"/>
              <a:ext cx="8438051" cy="369332"/>
              <a:chOff x="1784191" y="3298499"/>
              <a:chExt cx="8438051" cy="369332"/>
            </a:xfrm>
          </p:grpSpPr>
          <p:sp>
            <p:nvSpPr>
              <p:cNvPr id="10" name="TextBox 9"/>
              <p:cNvSpPr txBox="1"/>
              <p:nvPr/>
            </p:nvSpPr>
            <p:spPr>
              <a:xfrm>
                <a:off x="1784191" y="3298499"/>
                <a:ext cx="981307" cy="369332"/>
              </a:xfrm>
              <a:prstGeom prst="rect">
                <a:avLst/>
              </a:prstGeom>
              <a:noFill/>
            </p:spPr>
            <p:txBody>
              <a:bodyPr wrap="square" rtlCol="0">
                <a:spAutoFit/>
              </a:bodyPr>
              <a:lstStyle/>
              <a:p>
                <a:r>
                  <a:rPr lang="en-US" dirty="0" smtClean="0"/>
                  <a:t>Abalone</a:t>
                </a:r>
                <a:endParaRPr lang="en-US" dirty="0"/>
              </a:p>
            </p:txBody>
          </p:sp>
          <p:sp>
            <p:nvSpPr>
              <p:cNvPr id="11" name="TextBox 10"/>
              <p:cNvSpPr txBox="1"/>
              <p:nvPr/>
            </p:nvSpPr>
            <p:spPr>
              <a:xfrm>
                <a:off x="5328125" y="3298499"/>
                <a:ext cx="981307" cy="369332"/>
              </a:xfrm>
              <a:prstGeom prst="rect">
                <a:avLst/>
              </a:prstGeom>
              <a:noFill/>
            </p:spPr>
            <p:txBody>
              <a:bodyPr wrap="square" rtlCol="0">
                <a:spAutoFit/>
              </a:bodyPr>
              <a:lstStyle/>
              <a:p>
                <a:r>
                  <a:rPr lang="en-US" dirty="0" err="1" smtClean="0"/>
                  <a:t>Covtype</a:t>
                </a:r>
                <a:endParaRPr lang="en-US" dirty="0"/>
              </a:p>
            </p:txBody>
          </p:sp>
          <p:sp>
            <p:nvSpPr>
              <p:cNvPr id="12" name="TextBox 11"/>
              <p:cNvSpPr txBox="1"/>
              <p:nvPr/>
            </p:nvSpPr>
            <p:spPr>
              <a:xfrm>
                <a:off x="8573130" y="3298499"/>
                <a:ext cx="1649112" cy="369332"/>
              </a:xfrm>
              <a:prstGeom prst="rect">
                <a:avLst/>
              </a:prstGeom>
              <a:noFill/>
            </p:spPr>
            <p:txBody>
              <a:bodyPr wrap="square" rtlCol="0">
                <a:spAutoFit/>
              </a:bodyPr>
              <a:lstStyle/>
              <a:p>
                <a:r>
                  <a:rPr lang="en-US" smtClean="0"/>
                  <a:t>Mammography</a:t>
                </a:r>
                <a:endParaRPr lang="en-US" dirty="0"/>
              </a:p>
            </p:txBody>
          </p:sp>
        </p:grpSp>
      </p:grpSp>
      <p:grpSp>
        <p:nvGrpSpPr>
          <p:cNvPr id="18" name="Group 17"/>
          <p:cNvGrpSpPr/>
          <p:nvPr/>
        </p:nvGrpSpPr>
        <p:grpSpPr>
          <a:xfrm>
            <a:off x="834184" y="3763135"/>
            <a:ext cx="10047974" cy="3065231"/>
            <a:chOff x="834184" y="3629323"/>
            <a:chExt cx="10047974" cy="3065231"/>
          </a:xfrm>
        </p:grpSpPr>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184" y="3677034"/>
              <a:ext cx="3017520" cy="301752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51419" y="3677034"/>
              <a:ext cx="3017520" cy="301752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4638" y="3677034"/>
              <a:ext cx="3017520" cy="3017520"/>
            </a:xfrm>
            <a:prstGeom prst="rect">
              <a:avLst/>
            </a:prstGeom>
          </p:spPr>
        </p:pic>
        <p:grpSp>
          <p:nvGrpSpPr>
            <p:cNvPr id="14" name="Group 13"/>
            <p:cNvGrpSpPr/>
            <p:nvPr/>
          </p:nvGrpSpPr>
          <p:grpSpPr>
            <a:xfrm>
              <a:off x="1360449" y="3629323"/>
              <a:ext cx="8861793" cy="369332"/>
              <a:chOff x="1364163" y="3298499"/>
              <a:chExt cx="8861793" cy="369332"/>
            </a:xfrm>
          </p:grpSpPr>
          <p:sp>
            <p:nvSpPr>
              <p:cNvPr id="15" name="TextBox 14"/>
              <p:cNvSpPr txBox="1"/>
              <p:nvPr/>
            </p:nvSpPr>
            <p:spPr>
              <a:xfrm>
                <a:off x="1364163" y="3298499"/>
                <a:ext cx="2081268" cy="369332"/>
              </a:xfrm>
              <a:prstGeom prst="rect">
                <a:avLst/>
              </a:prstGeom>
              <a:noFill/>
            </p:spPr>
            <p:txBody>
              <a:bodyPr wrap="square" rtlCol="0">
                <a:spAutoFit/>
              </a:bodyPr>
              <a:lstStyle/>
              <a:p>
                <a:r>
                  <a:rPr lang="en-US" dirty="0" err="1" smtClean="0"/>
                  <a:t>Cardiotocography</a:t>
                </a:r>
                <a:endParaRPr lang="en-US" dirty="0"/>
              </a:p>
            </p:txBody>
          </p:sp>
          <p:sp>
            <p:nvSpPr>
              <p:cNvPr id="16" name="TextBox 15"/>
              <p:cNvSpPr txBox="1"/>
              <p:nvPr/>
            </p:nvSpPr>
            <p:spPr>
              <a:xfrm>
                <a:off x="5212009" y="3298499"/>
                <a:ext cx="1253537" cy="369332"/>
              </a:xfrm>
              <a:prstGeom prst="rect">
                <a:avLst/>
              </a:prstGeom>
              <a:noFill/>
            </p:spPr>
            <p:txBody>
              <a:bodyPr wrap="square" rtlCol="0">
                <a:spAutoFit/>
              </a:bodyPr>
              <a:lstStyle/>
              <a:p>
                <a:r>
                  <a:rPr lang="en-US" smtClean="0"/>
                  <a:t>KDDCup99</a:t>
                </a:r>
                <a:endParaRPr lang="en-US" dirty="0"/>
              </a:p>
            </p:txBody>
          </p:sp>
          <p:sp>
            <p:nvSpPr>
              <p:cNvPr id="17" name="TextBox 16"/>
              <p:cNvSpPr txBox="1"/>
              <p:nvPr/>
            </p:nvSpPr>
            <p:spPr>
              <a:xfrm>
                <a:off x="8456337" y="3298499"/>
                <a:ext cx="1769619" cy="369332"/>
              </a:xfrm>
              <a:prstGeom prst="rect">
                <a:avLst/>
              </a:prstGeom>
              <a:noFill/>
            </p:spPr>
            <p:txBody>
              <a:bodyPr wrap="square" rtlCol="0">
                <a:spAutoFit/>
              </a:bodyPr>
              <a:lstStyle/>
              <a:p>
                <a:r>
                  <a:rPr lang="en-US" smtClean="0"/>
                  <a:t>ANN Thyroid 1v3</a:t>
                </a:r>
                <a:endParaRPr lang="en-US" dirty="0"/>
              </a:p>
            </p:txBody>
          </p:sp>
        </p:grpSp>
      </p:grpSp>
    </p:spTree>
    <p:extLst>
      <p:ext uri="{BB962C8B-B14F-4D97-AF65-F5344CB8AC3E}">
        <p14:creationId xmlns:p14="http://schemas.microsoft.com/office/powerpoint/2010/main" val="70373407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Incorporating User Feedback into Active Anomaly Discovery&amp;quot;&quot;/&gt;&lt;property id=&quot;20307&quot; value=&quot;256&quot;/&gt;&lt;/object&gt;&lt;object type=&quot;3&quot; unique_id=&quot;10004&quot;&gt;&lt;property id=&quot;20148&quot; value=&quot;5&quot;/&gt;&lt;property id=&quot;20300&quot; value=&quot;Slide 2 - &amp;quot;Outline&amp;quot;&quot;/&gt;&lt;property id=&quot;20307&quot; value=&quot;257&quot;/&gt;&lt;/object&gt;&lt;object type=&quot;3&quot; unique_id=&quot;10005&quot;&gt;&lt;property id=&quot;20148&quot; value=&quot;5&quot;/&gt;&lt;property id=&quot;20300&quot; value=&quot;Slide 3 - &amp;quot;Anomaly Detection&amp;quot;&quot;/&gt;&lt;property id=&quot;20307&quot; value=&quot;265&quot;/&gt;&lt;/object&gt;&lt;object type=&quot;3&quot; unique_id=&quot;10006&quot;&gt;&lt;property id=&quot;20148&quot; value=&quot;5&quot;/&gt;&lt;property id=&quot;20300&quot; value=&quot;Slide 5 - &amp;quot;Active Anomaly Discovery (ALAD)&amp;quot;&quot;/&gt;&lt;property id=&quot;20307&quot; value=&quot;278&quot;/&gt;&lt;/object&gt;&lt;object type=&quot;3&quot; unique_id=&quot;10007&quot;&gt;&lt;property id=&quot;20148&quot; value=&quot;5&quot;/&gt;&lt;property id=&quot;20300&quot; value=&quot;Slide 7 - &amp;quot;Active Anomaly Discovery: Random Projections&amp;quot;&quot;/&gt;&lt;property id=&quot;20307&quot; value=&quot;267&quot;/&gt;&lt;/object&gt;&lt;object type=&quot;3&quot; unique_id=&quot;10008&quot;&gt;&lt;property id=&quot;20148&quot; value=&quot;5&quot;/&gt;&lt;property id=&quot;20300&quot; value=&quot;Slide 9 - &amp;quot;Active Anomaly Discovery: Accuracy at the top quantile&amp;quot;&quot;/&gt;&lt;property id=&quot;20307&quot; value=&quot;266&quot;/&gt;&lt;/object&gt;&lt;object type=&quot;3&quot; unique_id=&quot;10009&quot;&gt;&lt;property id=&quot;20148&quot; value=&quot;5&quot;/&gt;&lt;property id=&quot;20300&quot; value=&quot;Slide 11 - &amp;quot;Active Anomaly Discovery: Inference&amp;quot;&quot;/&gt;&lt;property id=&quot;20307&quot; value=&quot;269&quot;/&gt;&lt;/object&gt;&lt;object type=&quot;3&quot; unique_id=&quot;10010&quot;&gt;&lt;property id=&quot;20148&quot; value=&quot;5&quot;/&gt;&lt;property id=&quot;20300&quot; value=&quot;Slide 12 - &amp;quot;Active Anomaly Discovery: Synthetic data results&amp;quot;&quot;/&gt;&lt;property id=&quot;20307&quot; value=&quot;271&quot;/&gt;&lt;/object&gt;&lt;object type=&quot;3&quot; unique_id=&quot;10011&quot;&gt;&lt;property id=&quot;20148&quot; value=&quot;5&quot;/&gt;&lt;property id=&quot;20300&quot; value=&quot;Slide 13 - &amp;quot;Active Anomaly Discovery: Experiment setup&amp;quot;&quot;/&gt;&lt;property id=&quot;20307&quot; value=&quot;279&quot;/&gt;&lt;/object&gt;&lt;object type=&quot;3&quot; unique_id=&quot;10012&quot;&gt;&lt;property id=&quot;20148&quot; value=&quot;5&quot;/&gt;&lt;property id=&quot;20300&quot; value=&quot;Slide 14 - &amp;quot;Active Anomaly Discovery: Results&amp;quot;&quot;/&gt;&lt;property id=&quot;20307&quot; value=&quot;272&quot;/&gt;&lt;/object&gt;&lt;object type=&quot;3&quot; unique_id=&quot;10013&quot;&gt;&lt;property id=&quot;20148&quot; value=&quot;5&quot;/&gt;&lt;property id=&quot;20300&quot; value=&quot;Slide 15 - &amp;quot;Future Work: Improvements and extensions&amp;quot;&quot;/&gt;&lt;property id=&quot;20307&quot; value=&quot;274&quot;/&gt;&lt;/object&gt;&lt;object type=&quot;3&quot; unique_id=&quot;10131&quot;&gt;&lt;property id=&quot;20148&quot; value=&quot;5&quot;/&gt;&lt;property id=&quot;20300&quot; value=&quot;Slide 4 - &amp;quot;Introduction&amp;quot;&quot;/&gt;&lt;property id=&quot;20307&quot; value=&quot;280&quot;/&gt;&lt;/object&gt;&lt;object type=&quot;3&quot; unique_id=&quot;10258&quot;&gt;&lt;property id=&quot;20148&quot; value=&quot;5&quot;/&gt;&lt;property id=&quot;20300&quot; value=&quot;Slide 8 - &amp;quot;Active Anomaly Discovery: Random Projections&amp;quot;&quot;/&gt;&lt;property id=&quot;20307&quot; value=&quot;281&quot;/&gt;&lt;/object&gt;&lt;object type=&quot;3&quot; unique_id=&quot;10259&quot;&gt;&lt;property id=&quot;20148&quot; value=&quot;5&quot;/&gt;&lt;property id=&quot;20300&quot; value=&quot;Slide 10 - &amp;quot;Active Anomaly Discovery: Accuracy at the top quantile&amp;quot;&quot;/&gt;&lt;property id=&quot;20307&quot; value=&quot;282&quot;/&gt;&lt;/object&gt;&lt;object type=&quot;3&quot; unique_id=&quot;10260&quot;&gt;&lt;property id=&quot;20148&quot; value=&quot;5&quot;/&gt;&lt;property id=&quot;20300&quot; value=&quot;Slide 16 - &amp;quot;Future Work: Improvements and extensions&amp;quot;&quot;/&gt;&lt;property id=&quot;20307&quot; value=&quot;283&quot;/&gt;&lt;/object&gt;&lt;object type=&quot;3&quot; unique_id=&quot;10312&quot;&gt;&lt;property id=&quot;20148&quot; value=&quot;5&quot;/&gt;&lt;property id=&quot;20300&quot; value=&quot;Slide 6 - &amp;quot;Related Work&amp;quot;&quot;/&gt;&lt;property id=&quot;20307&quot; value=&quot;284&quot;/&gt;&lt;/object&gt;&lt;/object&gt;&lt;object type=&quot;8&quot; unique_id=&quot;1002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9453</TotalTime>
  <Words>1493</Words>
  <Application>Microsoft Macintosh PowerPoint</Application>
  <PresentationFormat>Widescreen</PresentationFormat>
  <Paragraphs>144</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Calibri Light</vt:lpstr>
      <vt:lpstr>Cambria Math</vt:lpstr>
      <vt:lpstr>Mangal</vt:lpstr>
      <vt:lpstr>Arial</vt:lpstr>
      <vt:lpstr>Office Theme</vt:lpstr>
      <vt:lpstr>Incorporating User Feedback into Active Anomaly Discovery</vt:lpstr>
      <vt:lpstr>Introduction</vt:lpstr>
      <vt:lpstr>Active Anomaly Discovery (AAD)</vt:lpstr>
      <vt:lpstr>Related Work</vt:lpstr>
      <vt:lpstr>Baseline Algorithm: Random Projections</vt:lpstr>
      <vt:lpstr>Main Intuition: Accuracy at the Top*</vt:lpstr>
      <vt:lpstr>Improving Accuracy at the Top</vt:lpstr>
      <vt:lpstr>Experiment setup</vt:lpstr>
      <vt:lpstr>Results (representative subset)</vt:lpstr>
      <vt:lpstr>Future Work: Improvements and extensions</vt:lpstr>
      <vt:lpstr>Questions?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Incorporating User Feedback into Machine Learning Systems</dc:title>
  <dc:creator>Das, Shubhomoy - ONID</dc:creator>
  <cp:lastModifiedBy>Das, Shubhomoy - ONID</cp:lastModifiedBy>
  <cp:revision>712</cp:revision>
  <cp:lastPrinted>2016-05-30T21:46:19Z</cp:lastPrinted>
  <dcterms:created xsi:type="dcterms:W3CDTF">2016-05-24T05:41:47Z</dcterms:created>
  <dcterms:modified xsi:type="dcterms:W3CDTF">2016-12-15T05:37:45Z</dcterms:modified>
</cp:coreProperties>
</file>