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1F5"/>
    <a:srgbClr val="FD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05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5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31719" y="4321158"/>
            <a:ext cx="1395473" cy="7817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530" y="120000"/>
                </a:moveTo>
                <a:cubicBezTo>
                  <a:pt x="87739" y="120000"/>
                  <a:pt x="88545" y="119280"/>
                  <a:pt x="88948" y="118560"/>
                </a:cubicBezTo>
                <a:cubicBezTo>
                  <a:pt x="88948" y="117840"/>
                  <a:pt x="89350" y="117840"/>
                  <a:pt x="89350" y="117840"/>
                </a:cubicBezTo>
                <a:lnTo>
                  <a:pt x="120000" y="63120"/>
                </a:lnTo>
                <a:cubicBezTo>
                  <a:pt x="120805" y="61680"/>
                  <a:pt x="120805" y="58812"/>
                  <a:pt x="120000" y="56652"/>
                </a:cubicBezTo>
                <a:lnTo>
                  <a:pt x="89350" y="2652"/>
                </a:lnTo>
                <a:cubicBezTo>
                  <a:pt x="89350" y="1920"/>
                  <a:pt x="88948" y="1920"/>
                  <a:pt x="88948" y="1920"/>
                </a:cubicBezTo>
                <a:cubicBezTo>
                  <a:pt x="88545" y="1212"/>
                  <a:pt x="87739" y="492"/>
                  <a:pt x="86530" y="492"/>
                </a:cubicBezTo>
                <a:lnTo>
                  <a:pt x="268" y="0"/>
                </a:lnTo>
                <a:cubicBezTo>
                  <a:pt x="179" y="39960"/>
                  <a:pt x="89" y="79932"/>
                  <a:pt x="0" y="119892"/>
                </a:cubicBezTo>
                <a:lnTo>
                  <a:pt x="8653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3295307" y="780708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Shape 151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5064693" y="2441249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1658682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2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2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0" name="Shape 20"/>
            <p:cNvSpPr/>
            <p:nvPr/>
          </p:nvSpPr>
          <p:spPr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tiff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942416" y="2514601"/>
            <a:ext cx="7051113" cy="22627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5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Kaggle Competition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House Prices: Advanced Regression Techniques</a:t>
            </a:r>
          </a:p>
          <a:p>
            <a:pPr marL="0" marR="0" lvl="0" indent="-114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942416" y="5747048"/>
            <a:ext cx="3275635" cy="572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88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 sz="1400" b="0" i="0" u="none" strike="noStrike" cap="none" dirty="0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David |Neuton | </a:t>
            </a:r>
            <a:r>
              <a:rPr lang="en-US" sz="1400" b="0" i="0" u="none" strike="noStrike" cap="none" dirty="0" err="1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dirty="0" err="1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hubh</a:t>
            </a:r>
            <a:r>
              <a:rPr lang="en-US" dirty="0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</a:t>
            </a:r>
            <a:r>
              <a:rPr lang="en-US" sz="1400" b="0" i="0" u="none" strike="noStrike" cap="none" dirty="0" err="1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en-US" dirty="0" err="1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ineet</a:t>
            </a:r>
            <a:endParaRPr lang="en-US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635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8000" l="9624" r="89671">
                        <a14:foregroundMark x1="30047" y1="36000" x2="30047" y2="36000"/>
                        <a14:foregroundMark x1="37089" y1="44500" x2="37089" y2="44500"/>
                        <a14:foregroundMark x1="49296" y1="60500" x2="49296" y2="60500"/>
                        <a14:foregroundMark x1="57981" y1="59500" x2="57981" y2="59500"/>
                        <a14:foregroundMark x1="37793" y1="58000" x2="37793" y2="58000"/>
                        <a14:foregroundMark x1="60329" y1="54500" x2="60329" y2="54500"/>
                        <a14:foregroundMark x1="52817" y1="12500" x2="52817" y2="12500"/>
                        <a14:foregroundMark x1="59390" y1="22500" x2="59390" y2="22500"/>
                        <a14:foregroundMark x1="69718" y1="36500" x2="69718" y2="36500"/>
                        <a14:foregroundMark x1="39437" y1="72000" x2="39437" y2="72000"/>
                        <a14:foregroundMark x1="58685" y1="77000" x2="58685" y2="77000"/>
                        <a14:foregroundMark x1="52347" y1="56000" x2="52347" y2="56000"/>
                        <a14:foregroundMark x1="58685" y1="98000" x2="58685" y2="98000"/>
                        <a14:foregroundMark x1="39437" y1="60500" x2="39437" y2="60500"/>
                        <a14:foregroundMark x1="46009" y1="61500" x2="46009" y2="61500"/>
                        <a14:foregroundMark x1="52582" y1="61000" x2="52582" y2="61000"/>
                        <a14:foregroundMark x1="59155" y1="86000" x2="59155" y2="8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944" y="1001532"/>
            <a:ext cx="4962854" cy="2329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326" y="719343"/>
            <a:ext cx="1140671" cy="40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029" y="262250"/>
            <a:ext cx="17145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3" y="0"/>
            <a:ext cx="8947231" cy="6858000"/>
          </a:xfrm>
          <a:prstGeom prst="rect">
            <a:avLst/>
          </a:prstGeom>
          <a:solidFill>
            <a:srgbClr val="FD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706056"/>
            <a:ext cx="1347178" cy="510358"/>
            <a:chOff x="0" y="1307939"/>
            <a:chExt cx="1347178" cy="510358"/>
          </a:xfrm>
        </p:grpSpPr>
        <p:sp>
          <p:nvSpPr>
            <p:cNvPr id="4" name="Rounded Rectangle 3"/>
            <p:cNvSpPr/>
            <p:nvPr/>
          </p:nvSpPr>
          <p:spPr>
            <a:xfrm>
              <a:off x="0" y="1307939"/>
              <a:ext cx="1134319" cy="5103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/>
            <p:cNvSpPr/>
            <p:nvPr/>
          </p:nvSpPr>
          <p:spPr>
            <a:xfrm rot="5400000">
              <a:off x="956365" y="1427484"/>
              <a:ext cx="510358" cy="271268"/>
            </a:xfrm>
            <a:prstGeom prst="triangle">
              <a:avLst>
                <a:gd name="adj" fmla="val 5226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hape 206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8" name="Shape 219"/>
          <p:cNvSpPr txBox="1">
            <a:spLocks/>
          </p:cNvSpPr>
          <p:nvPr/>
        </p:nvSpPr>
        <p:spPr>
          <a:xfrm>
            <a:off x="1715307" y="4129287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b="1" smtClean="0"/>
              <a:t>Kaggle</a:t>
            </a:r>
            <a:r>
              <a:rPr lang="en-US" b="1" dirty="0" smtClean="0"/>
              <a:t> Score: 0.11696</a:t>
            </a:r>
            <a:endParaRPr lang="en-US" b="1" dirty="0"/>
          </a:p>
        </p:txBody>
      </p:sp>
      <p:pic>
        <p:nvPicPr>
          <p:cNvPr id="9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3" y="2611166"/>
            <a:ext cx="8839199" cy="54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19"/>
          <p:cNvSpPr txBox="1">
            <a:spLocks/>
          </p:cNvSpPr>
          <p:nvPr/>
        </p:nvSpPr>
        <p:spPr>
          <a:xfrm>
            <a:off x="1715307" y="2744015"/>
            <a:ext cx="1502455" cy="274320"/>
          </a:xfrm>
          <a:prstGeom prst="rect">
            <a:avLst/>
          </a:prstGeom>
          <a:solidFill>
            <a:srgbClr val="E4F1F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1100" b="1" dirty="0" smtClean="0"/>
              <a:t>To be </a:t>
            </a:r>
            <a:r>
              <a:rPr lang="en-US" sz="1100" b="1" dirty="0" err="1" smtClean="0"/>
              <a:t>Datamined</a:t>
            </a:r>
            <a:endParaRPr lang="en-US" sz="11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11434" y="3018335"/>
            <a:ext cx="1006996" cy="9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171" y="2186377"/>
            <a:ext cx="1140671" cy="40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945201" y="1643606"/>
            <a:ext cx="6773400" cy="47108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2"/>
              <a:buChar char="Ø"/>
            </a:pPr>
            <a:r>
              <a:rPr lang="en-US" sz="1600" dirty="0" smtClean="0"/>
              <a:t>Irreducible Error:</a:t>
            </a:r>
          </a:p>
          <a:p>
            <a:pPr lvl="1" indent="-342900">
              <a:lnSpc>
                <a:spcPct val="150000"/>
              </a:lnSpc>
            </a:pPr>
            <a:r>
              <a:rPr lang="en-US" dirty="0" smtClean="0"/>
              <a:t>Missing Values</a:t>
            </a:r>
          </a:p>
          <a:p>
            <a:pPr lvl="1" indent="-342900">
              <a:lnSpc>
                <a:spcPct val="150000"/>
              </a:lnSpc>
            </a:pPr>
            <a:r>
              <a:rPr lang="en-US" dirty="0" smtClean="0"/>
              <a:t>Outliers</a:t>
            </a:r>
          </a:p>
          <a:p>
            <a:pPr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smtClean="0"/>
              <a:t>Variance:</a:t>
            </a:r>
          </a:p>
          <a:p>
            <a:pPr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Normalizing</a:t>
            </a:r>
            <a:endParaRPr lang="en-US" dirty="0"/>
          </a:p>
          <a:p>
            <a:pPr lvl="1" indent="-342900">
              <a:lnSpc>
                <a:spcPct val="150000"/>
              </a:lnSpc>
            </a:pPr>
            <a:r>
              <a:rPr lang="en-US" dirty="0"/>
              <a:t>Removing Columns</a:t>
            </a:r>
          </a:p>
          <a:p>
            <a:pPr lvl="1" indent="-342900">
              <a:lnSpc>
                <a:spcPct val="150000"/>
              </a:lnSpc>
            </a:pPr>
            <a:r>
              <a:rPr lang="en-US" dirty="0" smtClean="0"/>
              <a:t>Adding Features</a:t>
            </a:r>
          </a:p>
          <a:p>
            <a:pPr indent="-34290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Bias:</a:t>
            </a:r>
          </a:p>
          <a:p>
            <a:pPr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Transformed features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Examples</a:t>
            </a:r>
          </a:p>
          <a:p>
            <a:pPr marL="0" marR="0" lvl="0" indent="-22860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endParaRPr/>
          </a:p>
          <a:p>
            <a:pPr marL="0" marR="0" lvl="0" indent="-22860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945201" y="1504710"/>
            <a:ext cx="6773322" cy="50349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Numeric Features:</a:t>
            </a:r>
          </a:p>
          <a:p>
            <a:pPr marL="0" marR="0" lvl="0" indent="-31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5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Removed 2 outliers on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GrLivArea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(Above grade (ground) living area square feet) feature;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GrLivArea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Square Root;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TotalBsmtSF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Cubic Root;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 the Bathrooms features where half bathroom was inputted with .5 and full bathroom with 1;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LotArea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Log;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LotFrontage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Square Root;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ShedSF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based on the </a:t>
            </a:r>
            <a:r>
              <a:rPr lang="en-US" sz="1800" b="0" i="1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MiscValue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some features with multicollinearity.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Examples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945201" y="1504710"/>
            <a:ext cx="6773322" cy="50349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Categorical Features:</a:t>
            </a:r>
          </a:p>
          <a:p>
            <a:pPr marL="0" marR="0" lvl="0" indent="-31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5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Joined </a:t>
            </a:r>
            <a:r>
              <a:rPr lang="en-US" sz="1800" b="0" i="1" u="none" strike="noStrike" cap="none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BasementType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 and 2;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Joined </a:t>
            </a:r>
            <a:r>
              <a:rPr lang="en-US" sz="1800" b="0" i="1" u="none" strike="noStrike" cap="none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ExternalMaterial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 ”Has Fence” feature;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Joined </a:t>
            </a:r>
            <a:r>
              <a:rPr lang="en-US" sz="1800" b="0" i="1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Fireplaces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1800" b="0" i="1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Fireplace Quality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 </a:t>
            </a:r>
            <a:r>
              <a:rPr lang="en-US" sz="1800" b="0" i="1" u="none" strike="noStrike" cap="none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YearRemodAdd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into range of years;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some features with more than 90% of NA or very high frequency of the same category.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Modeling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114300" rtl="0">
              <a:spcBef>
                <a:spcPts val="0"/>
              </a:spcBef>
              <a:buClr>
                <a:schemeClr val="accent1"/>
              </a:buClr>
              <a:buSzPct val="360000"/>
              <a:buFont typeface="Noto Sans Symbols"/>
              <a:buNone/>
            </a:pPr>
            <a:endParaRPr sz="500" dirty="0"/>
          </a:p>
          <a:p>
            <a:pPr indent="-342900"/>
            <a:r>
              <a:rPr lang="en-US" dirty="0"/>
              <a:t>Support Vector Regression</a:t>
            </a:r>
          </a:p>
          <a:p>
            <a:pPr indent="-342900"/>
            <a:r>
              <a:rPr lang="en-US" dirty="0"/>
              <a:t>Lasso</a:t>
            </a:r>
          </a:p>
          <a:p>
            <a:pPr indent="-342900"/>
            <a:r>
              <a:rPr lang="en-US" dirty="0"/>
              <a:t>Ridge</a:t>
            </a:r>
          </a:p>
          <a:p>
            <a:pPr indent="-342900"/>
            <a:r>
              <a:rPr lang="en-US" dirty="0"/>
              <a:t>Elastic Net</a:t>
            </a:r>
          </a:p>
          <a:p>
            <a:pPr indent="-342900"/>
            <a:r>
              <a:rPr lang="en-US" dirty="0"/>
              <a:t>Random Forest</a:t>
            </a:r>
          </a:p>
          <a:p>
            <a:pPr indent="-342900"/>
            <a:r>
              <a:rPr lang="en-US" dirty="0"/>
              <a:t>Gradient Boosting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342900"/>
            <a:r>
              <a:rPr lang="en-US" dirty="0" smtClean="0"/>
              <a:t>Grid </a:t>
            </a:r>
            <a:r>
              <a:rPr lang="en-US" dirty="0"/>
              <a:t>Search</a:t>
            </a:r>
          </a:p>
          <a:p>
            <a:pPr lvl="0" indent="-342900"/>
            <a:r>
              <a:rPr lang="en-US" dirty="0"/>
              <a:t>Bayesian Optimization </a:t>
            </a:r>
          </a:p>
          <a:p>
            <a:pPr lvl="0" indent="-342900"/>
            <a:r>
              <a:rPr lang="en-US" dirty="0"/>
              <a:t>Graphing</a:t>
            </a:r>
          </a:p>
          <a:p>
            <a:pPr lvl="0" indent="-342900"/>
            <a:r>
              <a:rPr lang="en-US" dirty="0"/>
              <a:t>Trial/Error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767" y="3893442"/>
            <a:ext cx="7646683" cy="2814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95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An Example of </a:t>
            </a:r>
            <a:r>
              <a:rPr lang="en-US" dirty="0" smtClean="0"/>
              <a:t>Parameters Selections</a:t>
            </a:r>
            <a:endParaRPr lang="en-US" dirty="0"/>
          </a:p>
        </p:txBody>
      </p:sp>
      <p:sp>
        <p:nvSpPr>
          <p:cNvPr id="4" name="Shape 196"/>
          <p:cNvSpPr txBox="1">
            <a:spLocks noGrp="1"/>
          </p:cNvSpPr>
          <p:nvPr>
            <p:ph type="body" idx="1"/>
          </p:nvPr>
        </p:nvSpPr>
        <p:spPr>
          <a:xfrm>
            <a:off x="1945201" y="2399818"/>
            <a:ext cx="6591900" cy="377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220000"/>
              <a:buNone/>
            </a:pPr>
            <a:r>
              <a:rPr lang="en-US" dirty="0" smtClean="0"/>
              <a:t>We plotted a range of alpha parameters against the RMSE to find the lowest RMSE for Lasso.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Combining Models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114300" rtl="0">
              <a:spcBef>
                <a:spcPts val="0"/>
              </a:spcBef>
              <a:buClr>
                <a:schemeClr val="accent1"/>
              </a:buClr>
              <a:buSzPct val="360000"/>
              <a:buFont typeface="Noto Sans Symbols"/>
              <a:buNone/>
            </a:pPr>
            <a:endParaRPr sz="500" dirty="0"/>
          </a:p>
          <a:p>
            <a:pPr indent="-342900"/>
            <a:r>
              <a:rPr lang="en-US" dirty="0"/>
              <a:t>Average</a:t>
            </a:r>
          </a:p>
          <a:p>
            <a:pPr indent="-342900"/>
            <a:r>
              <a:rPr lang="en-US" dirty="0"/>
              <a:t>Weighted Average</a:t>
            </a:r>
          </a:p>
          <a:p>
            <a:pPr indent="-342900"/>
            <a:r>
              <a:rPr lang="en-US" dirty="0"/>
              <a:t>Stacking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3" y="0"/>
            <a:ext cx="8947231" cy="6858000"/>
          </a:xfrm>
          <a:prstGeom prst="rect">
            <a:avLst/>
          </a:prstGeom>
          <a:solidFill>
            <a:srgbClr val="FD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3" y="2482144"/>
            <a:ext cx="8735600" cy="311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0" y="706056"/>
            <a:ext cx="1347178" cy="510358"/>
            <a:chOff x="0" y="1307939"/>
            <a:chExt cx="1347178" cy="510358"/>
          </a:xfrm>
        </p:grpSpPr>
        <p:sp>
          <p:nvSpPr>
            <p:cNvPr id="4" name="Rounded Rectangle 3"/>
            <p:cNvSpPr/>
            <p:nvPr/>
          </p:nvSpPr>
          <p:spPr>
            <a:xfrm>
              <a:off x="0" y="1307939"/>
              <a:ext cx="1134319" cy="5103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/>
            <p:cNvSpPr/>
            <p:nvPr/>
          </p:nvSpPr>
          <p:spPr>
            <a:xfrm rot="5400000">
              <a:off x="956365" y="1427484"/>
              <a:ext cx="510358" cy="271268"/>
            </a:xfrm>
            <a:prstGeom prst="triangle">
              <a:avLst>
                <a:gd name="adj" fmla="val 5226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hape 206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Correlation of the </a:t>
            </a:r>
            <a:r>
              <a:rPr lang="en-US" dirty="0"/>
              <a:t>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228</Words>
  <Application>Microsoft Macintosh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Noto Sans Symbols</vt:lpstr>
      <vt:lpstr>Arial</vt:lpstr>
      <vt:lpstr>Wisp</vt:lpstr>
      <vt:lpstr>Kaggle Competition</vt:lpstr>
      <vt:lpstr>Feature Engineering</vt:lpstr>
      <vt:lpstr>Examples  </vt:lpstr>
      <vt:lpstr>Examples</vt:lpstr>
      <vt:lpstr>Modeling</vt:lpstr>
      <vt:lpstr>Hyperparameters</vt:lpstr>
      <vt:lpstr>An Example of Parameters Selections</vt:lpstr>
      <vt:lpstr>Combining Models</vt:lpstr>
      <vt:lpstr>Correlation of the Models</vt:lpstr>
      <vt:lpstr>Final Result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cp:lastModifiedBy>Neuton Alves Fonseca</cp:lastModifiedBy>
  <cp:revision>3</cp:revision>
  <dcterms:modified xsi:type="dcterms:W3CDTF">2017-11-13T12:08:44Z</dcterms:modified>
</cp:coreProperties>
</file>