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9" r:id="rId5"/>
    <p:sldId id="260" r:id="rId6"/>
    <p:sldId id="261" r:id="rId7"/>
    <p:sldId id="266" r:id="rId8"/>
    <p:sldId id="267" r:id="rId9"/>
    <p:sldId id="262" r:id="rId10"/>
    <p:sldId id="265" r:id="rId11"/>
    <p:sldId id="263" r:id="rId12"/>
    <p:sldId id="264" r:id="rId1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2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7" name="PlaceHolder 5"/>
          <p:cNvSpPr>
            <a:spLocks noGrp="1"/>
          </p:cNvSpPr>
          <p:nvPr>
            <p:ph type="sldNum"/>
          </p:nvPr>
        </p:nvSpPr>
        <p:spPr>
          <a:xfrm>
            <a:off x="4278960" y="10157400"/>
            <a:ext cx="3280680" cy="534240"/>
          </a:xfrm>
          <a:prstGeom prst="rect">
            <a:avLst/>
          </a:prstGeom>
        </p:spPr>
        <p:txBody>
          <a:bodyPr lIns="0" tIns="0" rIns="0" bIns="0" anchor="b"/>
          <a:lstStyle/>
          <a:p>
            <a:pPr algn="r"/>
            <a:fld id="{989B7717-2FA5-44AB-89EB-24626C59D489}"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145120"/>
            <a:ext cx="6044400" cy="42062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25" name="CustomShape 2"/>
          <p:cNvSpPr/>
          <p:nvPr/>
        </p:nvSpPr>
        <p:spPr>
          <a:xfrm>
            <a:off x="4282200" y="10155240"/>
            <a:ext cx="3272400" cy="532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2292480" y="1768680"/>
            <a:ext cx="5494680" cy="4384080"/>
          </a:xfrm>
          <a:prstGeom prst="rect">
            <a:avLst/>
          </a:prstGeom>
          <a:ln>
            <a:noFill/>
          </a:ln>
        </p:spPr>
      </p:pic>
      <p:pic>
        <p:nvPicPr>
          <p:cNvPr id="36" name="Picture 35"/>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1" name="Picture 70"/>
          <p:cNvPicPr/>
          <p:nvPr/>
        </p:nvPicPr>
        <p:blipFill>
          <a:blip r:embed="rId2"/>
          <a:stretch/>
        </p:blipFill>
        <p:spPr>
          <a:xfrm>
            <a:off x="2292480" y="1768680"/>
            <a:ext cx="5494680" cy="4384080"/>
          </a:xfrm>
          <a:prstGeom prst="rect">
            <a:avLst/>
          </a:prstGeom>
          <a:ln>
            <a:noFill/>
          </a:ln>
        </p:spPr>
      </p:pic>
      <p:pic>
        <p:nvPicPr>
          <p:cNvPr id="72" name="Picture 71"/>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6"/>
          <p:cNvPicPr/>
          <p:nvPr/>
        </p:nvPicPr>
        <p:blipFill>
          <a:blip r:embed="rId14"/>
          <a:stretch/>
        </p:blipFill>
        <p:spPr>
          <a:xfrm>
            <a:off x="360" y="0"/>
            <a:ext cx="10077120" cy="7556040"/>
          </a:xfrm>
          <a:prstGeom prst="rect">
            <a:avLst/>
          </a:prstGeom>
          <a:ln>
            <a:noFill/>
          </a:ln>
          <a:effectLst>
            <a:glow>
              <a:schemeClr val="accent1">
                <a:alpha val="40000"/>
              </a:schemeClr>
            </a:glow>
            <a:softEdge rad="0"/>
          </a:effectLst>
        </p:spPr>
      </p:pic>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8"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hubhrakarmahe/azure"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295280" y="1039320"/>
            <a:ext cx="7482240" cy="5472000"/>
          </a:xfrm>
          <a:custGeom>
            <a:avLst/>
            <a:gdLst/>
            <a:ahLst/>
            <a:cxn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2160" y="129600"/>
            <a:ext cx="4379040" cy="567000"/>
          </a:xfrm>
          <a:custGeom>
            <a:avLst/>
            <a:gdLst/>
            <a:ahLst/>
            <a:cxnLst/>
            <a:rect l="l" t="t" r="r" b="b"/>
            <a:pathLst>
              <a:path w="3339" h="326">
                <a:moveTo>
                  <a:pt x="0" y="0"/>
                </a:moveTo>
                <a:lnTo>
                  <a:pt x="1229" y="0"/>
                </a:lnTo>
                <a:lnTo>
                  <a:pt x="1362" y="96"/>
                </a:lnTo>
                <a:lnTo>
                  <a:pt x="2991" y="96"/>
                </a:lnTo>
                <a:lnTo>
                  <a:pt x="3339" y="326"/>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0" name="CustomShape 3"/>
          <p:cNvSpPr/>
          <p:nvPr/>
        </p:nvSpPr>
        <p:spPr>
          <a:xfrm>
            <a:off x="-2160" y="346320"/>
            <a:ext cx="7461000" cy="600120"/>
          </a:xfrm>
          <a:custGeom>
            <a:avLst/>
            <a:gdLst/>
            <a:ahLst/>
            <a:cxn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1" name="CustomShape 4"/>
          <p:cNvSpPr/>
          <p:nvPr/>
        </p:nvSpPr>
        <p:spPr>
          <a:xfrm>
            <a:off x="7462440" y="226080"/>
            <a:ext cx="158760" cy="21276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2" name="CustomShape 5"/>
          <p:cNvSpPr/>
          <p:nvPr/>
        </p:nvSpPr>
        <p:spPr>
          <a:xfrm>
            <a:off x="4299480" y="576720"/>
            <a:ext cx="158760" cy="21276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3" name="CustomShape 6"/>
          <p:cNvSpPr/>
          <p:nvPr/>
        </p:nvSpPr>
        <p:spPr>
          <a:xfrm>
            <a:off x="6925680" y="7239240"/>
            <a:ext cx="3144240" cy="200880"/>
          </a:xfrm>
          <a:custGeom>
            <a:avLst/>
            <a:gdLst/>
            <a:ahLst/>
            <a:cxnLst/>
            <a:rect l="l" t="t" r="r" b="b"/>
            <a:pathLst>
              <a:path w="2158" h="105">
                <a:moveTo>
                  <a:pt x="0" y="0"/>
                </a:moveTo>
                <a:lnTo>
                  <a:pt x="1543" y="0"/>
                </a:lnTo>
                <a:lnTo>
                  <a:pt x="1713" y="105"/>
                </a:lnTo>
                <a:lnTo>
                  <a:pt x="2158" y="105"/>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4" name="CustomShape 7"/>
          <p:cNvSpPr/>
          <p:nvPr/>
        </p:nvSpPr>
        <p:spPr>
          <a:xfrm>
            <a:off x="3975120" y="6341040"/>
            <a:ext cx="6094800" cy="713880"/>
          </a:xfrm>
          <a:custGeom>
            <a:avLst/>
            <a:gdLst/>
            <a:ahLst/>
            <a:cxnLst/>
            <a:rect l="l" t="t" r="r" b="b"/>
            <a:pathLst>
              <a:path w="4181" h="369">
                <a:moveTo>
                  <a:pt x="4181" y="0"/>
                </a:moveTo>
                <a:lnTo>
                  <a:pt x="3706" y="275"/>
                </a:lnTo>
                <a:lnTo>
                  <a:pt x="1621" y="275"/>
                </a:lnTo>
                <a:lnTo>
                  <a:pt x="1463" y="369"/>
                </a:lnTo>
                <a:lnTo>
                  <a:pt x="0" y="369"/>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5" name="CustomShape 8"/>
          <p:cNvSpPr/>
          <p:nvPr/>
        </p:nvSpPr>
        <p:spPr>
          <a:xfrm>
            <a:off x="3790440" y="6928560"/>
            <a:ext cx="176760" cy="23688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6" name="CustomShape 9"/>
          <p:cNvSpPr/>
          <p:nvPr/>
        </p:nvSpPr>
        <p:spPr>
          <a:xfrm>
            <a:off x="6829200" y="7133040"/>
            <a:ext cx="176760" cy="23688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7" name="CustomShape 10"/>
          <p:cNvSpPr/>
          <p:nvPr/>
        </p:nvSpPr>
        <p:spPr>
          <a:xfrm>
            <a:off x="504000" y="2844720"/>
            <a:ext cx="9066960" cy="1257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IN" sz="4000" b="1" strike="noStrike" spc="-1" dirty="0">
              <a:solidFill>
                <a:srgbClr val="FFFFFF"/>
              </a:solidFill>
              <a:uFill>
                <a:solidFill>
                  <a:srgbClr val="FFFFFF"/>
                </a:solidFill>
              </a:uFill>
              <a:latin typeface="Century Schoolbook L"/>
              <a:ea typeface="DejaVu Sans"/>
            </a:endParaRPr>
          </a:p>
          <a:p>
            <a:pPr algn="ctr">
              <a:lnSpc>
                <a:spcPct val="100000"/>
              </a:lnSpc>
            </a:pPr>
            <a:endParaRPr lang="en-IN" sz="4000" b="1" spc="-1" dirty="0">
              <a:solidFill>
                <a:srgbClr val="FFFFFF"/>
              </a:solidFill>
              <a:uFill>
                <a:solidFill>
                  <a:srgbClr val="FFFFFF"/>
                </a:solidFill>
              </a:uFill>
              <a:latin typeface="Century Schoolbook L"/>
              <a:ea typeface="DejaVu Sans"/>
            </a:endParaRPr>
          </a:p>
          <a:p>
            <a:pPr algn="ctr">
              <a:lnSpc>
                <a:spcPct val="100000"/>
              </a:lnSpc>
            </a:pPr>
            <a:endParaRPr lang="en-IN" sz="4000" b="1" strike="noStrike" spc="-1" dirty="0">
              <a:solidFill>
                <a:srgbClr val="FFFFFF"/>
              </a:solidFill>
              <a:uFill>
                <a:solidFill>
                  <a:srgbClr val="FFFFFF"/>
                </a:solidFill>
              </a:uFill>
              <a:latin typeface="Century Schoolbook L"/>
              <a:ea typeface="DejaVu Sans"/>
            </a:endParaRPr>
          </a:p>
          <a:p>
            <a:pPr algn="ctr">
              <a:lnSpc>
                <a:spcPct val="100000"/>
              </a:lnSpc>
            </a:pPr>
            <a:endParaRPr lang="en-IN" sz="4000" b="1" spc="-1" dirty="0">
              <a:solidFill>
                <a:srgbClr val="FFFFFF"/>
              </a:solidFill>
              <a:uFill>
                <a:solidFill>
                  <a:srgbClr val="FFFFFF"/>
                </a:solidFill>
              </a:uFill>
              <a:latin typeface="Century Schoolbook L"/>
              <a:ea typeface="DejaVu Sans"/>
            </a:endParaRPr>
          </a:p>
          <a:p>
            <a:pPr algn="ctr">
              <a:lnSpc>
                <a:spcPct val="100000"/>
              </a:lnSpc>
            </a:pPr>
            <a:r>
              <a:rPr lang="en-IN" sz="4000" b="1" strike="noStrike" spc="-1" dirty="0">
                <a:solidFill>
                  <a:srgbClr val="FFFFFF"/>
                </a:solidFill>
                <a:uFill>
                  <a:solidFill>
                    <a:srgbClr val="FFFFFF"/>
                  </a:solidFill>
                </a:uFill>
                <a:latin typeface="Century Schoolbook L"/>
                <a:ea typeface="DejaVu Sans"/>
              </a:rPr>
              <a:t>Microsoft Azure</a:t>
            </a:r>
            <a:endParaRPr lang="en-IN" sz="1800" b="0" strike="noStrike" spc="-1" dirty="0">
              <a:solidFill>
                <a:srgbClr val="000000"/>
              </a:solidFill>
              <a:uFill>
                <a:solidFill>
                  <a:srgbClr val="FFFFFF"/>
                </a:solidFill>
              </a:uFill>
              <a:latin typeface="Arial"/>
            </a:endParaRPr>
          </a:p>
          <a:p>
            <a:pPr algn="ctr"/>
            <a:r>
              <a:rPr lang="en-IN" sz="4000" b="1" strike="noStrike" spc="-1" dirty="0">
                <a:solidFill>
                  <a:srgbClr val="FFFFFF"/>
                </a:solidFill>
                <a:uFill>
                  <a:solidFill>
                    <a:srgbClr val="FFFFFF"/>
                  </a:solidFill>
                </a:uFill>
                <a:latin typeface="Century Schoolbook L"/>
                <a:ea typeface="DejaVu Sans"/>
              </a:rPr>
              <a:t>[Use case – II </a:t>
            </a:r>
            <a:r>
              <a:rPr lang="en-IN" sz="4000" b="1" spc="-1" dirty="0">
                <a:solidFill>
                  <a:srgbClr val="FFFFFF"/>
                </a:solidFill>
                <a:uFill>
                  <a:solidFill>
                    <a:srgbClr val="FFFFFF"/>
                  </a:solidFill>
                </a:uFill>
                <a:latin typeface="Century Schoolbook L"/>
              </a:rPr>
              <a:t>(Chicago Weather)</a:t>
            </a:r>
            <a:r>
              <a:rPr lang="en-IN" sz="4000" b="1" strike="noStrike" spc="-1" dirty="0">
                <a:solidFill>
                  <a:srgbClr val="FFFFFF"/>
                </a:solidFill>
                <a:uFill>
                  <a:solidFill>
                    <a:srgbClr val="FFFFFF"/>
                  </a:solidFill>
                </a:uFill>
                <a:latin typeface="Century Schoolbook L"/>
                <a:ea typeface="DejaVu Sans"/>
              </a:rPr>
              <a:t>]</a:t>
            </a:r>
          </a:p>
          <a:p>
            <a:pPr algn="ctr"/>
            <a:endParaRPr lang="en-IN" sz="4000" b="1" spc="-1" dirty="0">
              <a:solidFill>
                <a:srgbClr val="FFFFFF"/>
              </a:solidFill>
              <a:uFill>
                <a:solidFill>
                  <a:srgbClr val="FFFFFF"/>
                </a:solidFill>
              </a:uFill>
              <a:latin typeface="Century Schoolbook L"/>
              <a:ea typeface="DejaVu Sans"/>
            </a:endParaRPr>
          </a:p>
          <a:p>
            <a:pPr algn="ctr"/>
            <a:endParaRPr lang="en-IN" sz="4000" b="1" spc="-1" dirty="0">
              <a:solidFill>
                <a:srgbClr val="FFFFFF"/>
              </a:solidFill>
              <a:uFill>
                <a:solidFill>
                  <a:srgbClr val="FFFFFF"/>
                </a:solidFill>
              </a:uFill>
              <a:latin typeface="Century Schoolbook L"/>
              <a:ea typeface="DejaVu Sans"/>
            </a:endParaRPr>
          </a:p>
          <a:p>
            <a:pPr algn="ctr"/>
            <a:r>
              <a:rPr lang="en-IN" sz="2800" b="1" strike="noStrike" spc="-1" dirty="0">
                <a:solidFill>
                  <a:srgbClr val="FFFFFF"/>
                </a:solidFill>
                <a:uFill>
                  <a:solidFill>
                    <a:srgbClr val="FFFFFF"/>
                  </a:solidFill>
                </a:uFill>
                <a:latin typeface="Century Schoolbook L"/>
                <a:ea typeface="DejaVu Sans"/>
              </a:rPr>
              <a:t>Submitted by</a:t>
            </a:r>
          </a:p>
          <a:p>
            <a:pPr algn="ctr"/>
            <a:r>
              <a:rPr lang="en-IN" sz="2800" b="1" spc="-1" dirty="0">
                <a:solidFill>
                  <a:srgbClr val="FFFFFF"/>
                </a:solidFill>
                <a:uFill>
                  <a:solidFill>
                    <a:srgbClr val="FFFFFF"/>
                  </a:solidFill>
                </a:uFill>
                <a:latin typeface="Century Schoolbook L"/>
                <a:ea typeface="DejaVu Sans"/>
              </a:rPr>
              <a:t>Shubhra Karmahe</a:t>
            </a:r>
            <a:endParaRPr lang="en-IN" sz="2800" b="1" strike="noStrike" spc="-1" dirty="0">
              <a:solidFill>
                <a:srgbClr val="FFFFFF"/>
              </a:solidFill>
              <a:uFill>
                <a:solidFill>
                  <a:srgbClr val="FFFFFF"/>
                </a:solidFill>
              </a:uFill>
              <a:latin typeface="Century Schoolbook L"/>
              <a:ea typeface="DejaVu Sans"/>
            </a:endParaRPr>
          </a:p>
          <a:p>
            <a:pPr algn="ct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vortex/>
      </p:transition>
    </mc:Choice>
    <mc:Fallback xmlns=""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25620" y="782496"/>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a:lstStyle/>
          <a:p>
            <a:endParaRPr lang="en-IN" dirty="0"/>
          </a:p>
        </p:txBody>
      </p:sp>
      <p:sp>
        <p:nvSpPr>
          <p:cNvPr id="107" name="CustomShape 2"/>
          <p:cNvSpPr/>
          <p:nvPr/>
        </p:nvSpPr>
        <p:spPr>
          <a:xfrm>
            <a:off x="647640" y="903240"/>
            <a:ext cx="7767360" cy="11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a:ea typeface="Arial"/>
              </a:rPr>
              <a:t>Possible Improvement </a:t>
            </a:r>
            <a:endParaRPr lang="en-IN" sz="1800" b="0" strike="noStrike" spc="-1">
              <a:solidFill>
                <a:srgbClr val="000000"/>
              </a:solidFill>
              <a:uFill>
                <a:solidFill>
                  <a:srgbClr val="FFFFFF"/>
                </a:solidFill>
              </a:uFill>
              <a:latin typeface="Arial"/>
            </a:endParaRPr>
          </a:p>
          <a:p>
            <a:pPr algn="ctr">
              <a:lnSpc>
                <a:spcPct val="42000"/>
              </a:lnSpc>
            </a:pPr>
            <a:endParaRPr lang="en-IN" sz="1800" b="0" strike="noStrike" spc="-1">
              <a:solidFill>
                <a:srgbClr val="000000"/>
              </a:solidFill>
              <a:uFill>
                <a:solidFill>
                  <a:srgbClr val="FFFFFF"/>
                </a:solidFill>
              </a:uFill>
              <a:latin typeface="Arial"/>
            </a:endParaRPr>
          </a:p>
          <a:p>
            <a:pPr algn="ctr">
              <a:lnSpc>
                <a:spcPct val="54000"/>
              </a:lnSpc>
            </a:pPr>
            <a:endParaRPr lang="en-IN" sz="1800" b="0" strike="noStrike" spc="-1">
              <a:solidFill>
                <a:srgbClr val="000000"/>
              </a:solidFill>
              <a:uFill>
                <a:solidFill>
                  <a:srgbClr val="FFFFFF"/>
                </a:solidFill>
              </a:uFill>
              <a:latin typeface="Arial"/>
            </a:endParaRPr>
          </a:p>
        </p:txBody>
      </p:sp>
      <p:sp>
        <p:nvSpPr>
          <p:cNvPr id="108" name="CustomShape 3"/>
          <p:cNvSpPr/>
          <p:nvPr/>
        </p:nvSpPr>
        <p:spPr>
          <a:xfrm>
            <a:off x="1826280" y="2334240"/>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1" spc="-1" dirty="0">
                <a:solidFill>
                  <a:srgbClr val="0AA2DB"/>
                </a:solidFill>
                <a:uFill>
                  <a:solidFill>
                    <a:srgbClr val="FFFFFF"/>
                  </a:solidFill>
                </a:uFill>
                <a:latin typeface="Arial"/>
              </a:rPr>
              <a:t>Data Cleaning Required</a:t>
            </a:r>
            <a:endParaRPr lang="en-IN" sz="1600" b="1" spc="-1" dirty="0">
              <a:solidFill>
                <a:srgbClr val="0AA2DB"/>
              </a:solidFill>
              <a:uFill>
                <a:solidFill>
                  <a:srgbClr val="FFFFFF"/>
                </a:solidFill>
              </a:uFill>
              <a:latin typeface="Arial"/>
            </a:endParaRPr>
          </a:p>
        </p:txBody>
      </p:sp>
      <p:sp>
        <p:nvSpPr>
          <p:cNvPr id="109" name="CustomShape 4"/>
          <p:cNvSpPr/>
          <p:nvPr/>
        </p:nvSpPr>
        <p:spPr>
          <a:xfrm>
            <a:off x="1826280" y="2691000"/>
            <a:ext cx="688140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0" name="CustomShape 5"/>
          <p:cNvSpPr/>
          <p:nvPr/>
        </p:nvSpPr>
        <p:spPr>
          <a:xfrm>
            <a:off x="1778760" y="4453920"/>
            <a:ext cx="641700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1" name="CustomShape 6"/>
          <p:cNvSpPr/>
          <p:nvPr/>
        </p:nvSpPr>
        <p:spPr>
          <a:xfrm flipH="1">
            <a:off x="858960" y="2334240"/>
            <a:ext cx="862920" cy="721080"/>
          </a:xfrm>
          <a:prstGeom prst="round2DiagRect">
            <a:avLst>
              <a:gd name="adj1" fmla="val 31944"/>
              <a:gd name="adj2" fmla="val 0"/>
            </a:avLst>
          </a:prstGeom>
          <a:solidFill>
            <a:srgbClr val="0AA2DB"/>
          </a:solidFill>
          <a:ln>
            <a:noFill/>
          </a:ln>
        </p:spPr>
        <p:style>
          <a:lnRef idx="0">
            <a:scrgbClr r="0" g="0" b="0"/>
          </a:lnRef>
          <a:fillRef idx="0">
            <a:scrgbClr r="0" g="0" b="0"/>
          </a:fillRef>
          <a:effectRef idx="0">
            <a:scrgbClr r="0" g="0" b="0"/>
          </a:effectRef>
          <a:fontRef idx="minor"/>
        </p:style>
      </p:sp>
      <p:sp>
        <p:nvSpPr>
          <p:cNvPr id="112" name="CustomShape 7"/>
          <p:cNvSpPr/>
          <p:nvPr/>
        </p:nvSpPr>
        <p:spPr>
          <a:xfrm flipH="1">
            <a:off x="858960" y="4096800"/>
            <a:ext cx="862920" cy="720720"/>
          </a:xfrm>
          <a:prstGeom prst="round2DiagRect">
            <a:avLst>
              <a:gd name="adj1" fmla="val 31944"/>
              <a:gd name="adj2" fmla="val 0"/>
            </a:avLst>
          </a:prstGeom>
          <a:solidFill>
            <a:srgbClr val="ED7B26"/>
          </a:solidFill>
          <a:ln>
            <a:noFill/>
          </a:ln>
        </p:spPr>
        <p:style>
          <a:lnRef idx="0">
            <a:scrgbClr r="0" g="0" b="0"/>
          </a:lnRef>
          <a:fillRef idx="0">
            <a:scrgbClr r="0" g="0" b="0"/>
          </a:fillRef>
          <a:effectRef idx="0">
            <a:scrgbClr r="0" g="0" b="0"/>
          </a:effectRef>
          <a:fontRef idx="minor"/>
        </p:style>
      </p:sp>
      <p:sp>
        <p:nvSpPr>
          <p:cNvPr id="113" name="CustomShape 8"/>
          <p:cNvSpPr/>
          <p:nvPr/>
        </p:nvSpPr>
        <p:spPr>
          <a:xfrm>
            <a:off x="997560" y="2303640"/>
            <a:ext cx="1088280" cy="64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FFFF"/>
                </a:solidFill>
                <a:uFill>
                  <a:solidFill>
                    <a:srgbClr val="FFFFFF"/>
                  </a:solidFill>
                </a:uFill>
                <a:latin typeface="Arial"/>
                <a:ea typeface="Arial"/>
              </a:rPr>
              <a:t>01</a:t>
            </a:r>
            <a:endParaRPr lang="en-IN" sz="1800" b="0" strike="noStrike" spc="-1">
              <a:solidFill>
                <a:srgbClr val="000000"/>
              </a:solidFill>
              <a:uFill>
                <a:solidFill>
                  <a:srgbClr val="FFFFFF"/>
                </a:solidFill>
              </a:uFill>
              <a:latin typeface="Arial"/>
            </a:endParaRPr>
          </a:p>
        </p:txBody>
      </p:sp>
      <p:sp>
        <p:nvSpPr>
          <p:cNvPr id="114" name="CustomShape 9"/>
          <p:cNvSpPr/>
          <p:nvPr/>
        </p:nvSpPr>
        <p:spPr>
          <a:xfrm>
            <a:off x="997560" y="4068000"/>
            <a:ext cx="779040" cy="53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FFFF"/>
                </a:solidFill>
                <a:uFill>
                  <a:solidFill>
                    <a:srgbClr val="FFFFFF"/>
                  </a:solidFill>
                </a:uFill>
                <a:latin typeface="Arial"/>
                <a:ea typeface="Arial"/>
              </a:rPr>
              <a:t>02</a:t>
            </a:r>
            <a:endParaRPr lang="en-IN" sz="1800" b="0" strike="noStrike" spc="-1">
              <a:solidFill>
                <a:srgbClr val="000000"/>
              </a:solidFill>
              <a:uFill>
                <a:solidFill>
                  <a:srgbClr val="FFFFFF"/>
                </a:solidFill>
              </a:uFill>
              <a:latin typeface="Arial"/>
            </a:endParaRPr>
          </a:p>
        </p:txBody>
      </p:sp>
      <p:sp>
        <p:nvSpPr>
          <p:cNvPr id="115" name="CustomShape 10"/>
          <p:cNvSpPr/>
          <p:nvPr/>
        </p:nvSpPr>
        <p:spPr>
          <a:xfrm>
            <a:off x="1826280" y="2691000"/>
            <a:ext cx="688140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pc="-1" dirty="0">
                <a:solidFill>
                  <a:srgbClr val="FFFFFF"/>
                </a:solidFill>
                <a:uFill>
                  <a:solidFill>
                    <a:srgbClr val="FFFFFF"/>
                  </a:solidFill>
                </a:uFill>
                <a:latin typeface="Arial"/>
              </a:rPr>
              <a:t>For weather forecasting statistical models are required and to build them data cleaning is needed to handle missing values and outliers</a:t>
            </a:r>
            <a:r>
              <a:rPr lang="en-IN" sz="1200" spc="-1" dirty="0">
                <a:solidFill>
                  <a:srgbClr val="FFFFFF"/>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p:txBody>
      </p:sp>
      <p:sp>
        <p:nvSpPr>
          <p:cNvPr id="116" name="CustomShape 11"/>
          <p:cNvSpPr/>
          <p:nvPr/>
        </p:nvSpPr>
        <p:spPr>
          <a:xfrm>
            <a:off x="1826280" y="2334240"/>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7" name="CustomShape 12"/>
          <p:cNvSpPr/>
          <p:nvPr/>
        </p:nvSpPr>
        <p:spPr>
          <a:xfrm>
            <a:off x="1826280" y="2334240"/>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8" name="CustomShape 13"/>
          <p:cNvSpPr/>
          <p:nvPr/>
        </p:nvSpPr>
        <p:spPr>
          <a:xfrm>
            <a:off x="1841759" y="4103640"/>
            <a:ext cx="6460105" cy="35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dirty="0">
                <a:solidFill>
                  <a:srgbClr val="0AA2DB"/>
                </a:solidFill>
                <a:uFill>
                  <a:solidFill>
                    <a:srgbClr val="FFFFFF"/>
                  </a:solidFill>
                </a:uFill>
                <a:latin typeface="Arial"/>
              </a:rPr>
              <a:t>Power BI Report –  Addition of Weather KPI’s </a:t>
            </a:r>
            <a:endParaRPr lang="en-IN" sz="1800" b="0" strike="noStrike" spc="-1" dirty="0">
              <a:solidFill>
                <a:srgbClr val="000000"/>
              </a:solidFill>
              <a:uFill>
                <a:solidFill>
                  <a:srgbClr val="FFFFFF"/>
                </a:solidFill>
              </a:uFill>
              <a:latin typeface="Arial"/>
            </a:endParaRPr>
          </a:p>
        </p:txBody>
      </p:sp>
      <p:pic>
        <p:nvPicPr>
          <p:cNvPr id="119" name="Picture 118"/>
          <p:cNvPicPr/>
          <p:nvPr/>
        </p:nvPicPr>
        <p:blipFill>
          <a:blip r:embed="rId2"/>
          <a:stretch/>
        </p:blipFill>
        <p:spPr>
          <a:xfrm>
            <a:off x="3888000" y="6782400"/>
            <a:ext cx="2014200" cy="48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48000" y="720000"/>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647640" y="903240"/>
            <a:ext cx="7767360" cy="11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gn="ctr">
              <a:lnSpc>
                <a:spcPct val="42000"/>
              </a:lnSpc>
            </a:pPr>
            <a:endParaRPr lang="en-IN" sz="1800" b="0" strike="noStrike" spc="-1">
              <a:solidFill>
                <a:srgbClr val="000000"/>
              </a:solidFill>
              <a:uFill>
                <a:solidFill>
                  <a:srgbClr val="FFFFFF"/>
                </a:solidFill>
              </a:uFill>
              <a:latin typeface="Arial"/>
            </a:endParaRPr>
          </a:p>
          <a:p>
            <a:pPr algn="ctr">
              <a:lnSpc>
                <a:spcPct val="54000"/>
              </a:lnSpc>
            </a:pPr>
            <a:endParaRPr lang="en-IN" sz="1800" b="0" strike="noStrike" spc="-1">
              <a:solidFill>
                <a:srgbClr val="000000"/>
              </a:solidFill>
              <a:uFill>
                <a:solidFill>
                  <a:srgbClr val="FFFFFF"/>
                </a:solidFill>
              </a:uFill>
              <a:latin typeface="Arial"/>
            </a:endParaRPr>
          </a:p>
        </p:txBody>
      </p:sp>
      <p:pic>
        <p:nvPicPr>
          <p:cNvPr id="122" name="Picture 5"/>
          <p:cNvPicPr/>
          <p:nvPr/>
        </p:nvPicPr>
        <p:blipFill>
          <a:blip r:embed="rId2"/>
          <a:stretch/>
        </p:blipFill>
        <p:spPr>
          <a:xfrm>
            <a:off x="1008000" y="2376000"/>
            <a:ext cx="8312760" cy="1860480"/>
          </a:xfrm>
          <a:prstGeom prst="rect">
            <a:avLst/>
          </a:prstGeom>
          <a:ln>
            <a:noFill/>
          </a:ln>
          <a:effectLst>
            <a:glow rad="63500">
              <a:schemeClr val="accent1">
                <a:satMod val="175000"/>
                <a:alpha val="40000"/>
              </a:schemeClr>
            </a:glow>
          </a:effectLst>
        </p:spPr>
      </p:pic>
      <p:pic>
        <p:nvPicPr>
          <p:cNvPr id="123" name="Picture 122"/>
          <p:cNvPicPr/>
          <p:nvPr/>
        </p:nvPicPr>
        <p:blipFill>
          <a:blip r:embed="rId3"/>
          <a:stretch/>
        </p:blipFill>
        <p:spPr>
          <a:xfrm>
            <a:off x="3888000" y="6782400"/>
            <a:ext cx="2014200" cy="48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316" y="776969"/>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89" name="CustomShape 2"/>
          <p:cNvSpPr/>
          <p:nvPr/>
        </p:nvSpPr>
        <p:spPr>
          <a:xfrm>
            <a:off x="647640" y="903240"/>
            <a:ext cx="7767360" cy="11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ea typeface="Arial"/>
              </a:rPr>
              <a:t>Brief Synopsis</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a:p>
            <a:pPr algn="ctr">
              <a:lnSpc>
                <a:spcPct val="54000"/>
              </a:lnSpc>
            </a:pPr>
            <a:endParaRPr lang="en-IN" sz="1800" b="0" strike="noStrike" spc="-1" dirty="0">
              <a:solidFill>
                <a:srgbClr val="000000"/>
              </a:solidFill>
              <a:uFill>
                <a:solidFill>
                  <a:srgbClr val="FFFFFF"/>
                </a:solidFill>
              </a:uFill>
              <a:latin typeface="Arial"/>
            </a:endParaRPr>
          </a:p>
        </p:txBody>
      </p:sp>
      <p:pic>
        <p:nvPicPr>
          <p:cNvPr id="90" name="Picture 89"/>
          <p:cNvPicPr/>
          <p:nvPr/>
        </p:nvPicPr>
        <p:blipFill>
          <a:blip r:embed="rId2"/>
          <a:stretch/>
        </p:blipFill>
        <p:spPr>
          <a:xfrm>
            <a:off x="3888000" y="6710400"/>
            <a:ext cx="2014200" cy="487800"/>
          </a:xfrm>
          <a:prstGeom prst="rect">
            <a:avLst/>
          </a:prstGeom>
          <a:ln>
            <a:noFill/>
          </a:ln>
        </p:spPr>
      </p:pic>
      <p:sp>
        <p:nvSpPr>
          <p:cNvPr id="2" name="Rectangle: Rounded Corners 1">
            <a:extLst>
              <a:ext uri="{FF2B5EF4-FFF2-40B4-BE49-F238E27FC236}">
                <a16:creationId xmlns:a16="http://schemas.microsoft.com/office/drawing/2014/main" id="{3DB62456-DEEE-469D-94F9-CDB31E42B05E}"/>
              </a:ext>
            </a:extLst>
          </p:cNvPr>
          <p:cNvSpPr/>
          <p:nvPr/>
        </p:nvSpPr>
        <p:spPr>
          <a:xfrm>
            <a:off x="1115568" y="1965960"/>
            <a:ext cx="7443216" cy="2926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a:solidFill>
                  <a:schemeClr val="bg1"/>
                </a:solidFill>
              </a:rPr>
              <a:t>The Chicago Park District maintains weather sensors at beaches along Chicago's Lake Michigan lakefront. These sensors generally capture the indicated measurements hourly while the sensors are in operation during the summer. Company </a:t>
            </a:r>
            <a:r>
              <a:rPr lang="en-US" i="1">
                <a:solidFill>
                  <a:schemeClr val="bg1"/>
                </a:solidFill>
              </a:rPr>
              <a:t>CloudHub</a:t>
            </a:r>
            <a:r>
              <a:rPr lang="en-US">
                <a:solidFill>
                  <a:schemeClr val="bg1"/>
                </a:solidFill>
              </a:rPr>
              <a:t> captures this sensors data and uses the same for weather predictions and other analytics. A cloud ecosystem is built in Azure to process the data and create rich visuals for analytics.</a:t>
            </a:r>
            <a:endParaRPr lang="en-IN"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70832" y="903240"/>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lvl="1"/>
            <a:endParaRPr lang="en-IN" spc="-1">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95" name="CustomShape 2"/>
          <p:cNvSpPr/>
          <p:nvPr/>
        </p:nvSpPr>
        <p:spPr>
          <a:xfrm>
            <a:off x="647640" y="903240"/>
            <a:ext cx="7767360" cy="11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ea typeface="Arial"/>
              </a:rPr>
              <a:t>Azure Stack</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a:p>
            <a:pPr algn="ctr">
              <a:lnSpc>
                <a:spcPct val="54000"/>
              </a:lnSpc>
            </a:pPr>
            <a:endParaRPr lang="en-IN" sz="1800" b="0" strike="noStrike" spc="-1" dirty="0">
              <a:solidFill>
                <a:srgbClr val="000000"/>
              </a:solidFill>
              <a:uFill>
                <a:solidFill>
                  <a:srgbClr val="FFFFFF"/>
                </a:solidFill>
              </a:uFill>
              <a:latin typeface="Arial"/>
            </a:endParaRPr>
          </a:p>
        </p:txBody>
      </p:sp>
      <p:pic>
        <p:nvPicPr>
          <p:cNvPr id="96" name="Picture 95"/>
          <p:cNvPicPr/>
          <p:nvPr/>
        </p:nvPicPr>
        <p:blipFill>
          <a:blip r:embed="rId2"/>
          <a:stretch/>
        </p:blipFill>
        <p:spPr>
          <a:xfrm>
            <a:off x="3888000" y="6782400"/>
            <a:ext cx="2014200" cy="487800"/>
          </a:xfrm>
          <a:prstGeom prst="rect">
            <a:avLst/>
          </a:prstGeom>
          <a:ln>
            <a:noFill/>
          </a:ln>
        </p:spPr>
      </p:pic>
      <p:sp>
        <p:nvSpPr>
          <p:cNvPr id="2" name="Rectangle: Rounded Corners 1">
            <a:extLst>
              <a:ext uri="{FF2B5EF4-FFF2-40B4-BE49-F238E27FC236}">
                <a16:creationId xmlns:a16="http://schemas.microsoft.com/office/drawing/2014/main" id="{830A83BE-B4A1-4DED-A6DB-A0C0EBE77319}"/>
              </a:ext>
            </a:extLst>
          </p:cNvPr>
          <p:cNvSpPr/>
          <p:nvPr/>
        </p:nvSpPr>
        <p:spPr>
          <a:xfrm>
            <a:off x="841248" y="1837512"/>
            <a:ext cx="1837944" cy="704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Blob Storage</a:t>
            </a:r>
            <a:endParaRPr lang="en-IN" dirty="0"/>
          </a:p>
        </p:txBody>
      </p:sp>
      <p:sp>
        <p:nvSpPr>
          <p:cNvPr id="6" name="Rectangle: Rounded Corners 5">
            <a:extLst>
              <a:ext uri="{FF2B5EF4-FFF2-40B4-BE49-F238E27FC236}">
                <a16:creationId xmlns:a16="http://schemas.microsoft.com/office/drawing/2014/main" id="{69FC0510-C446-497F-B817-B65A180DEBB3}"/>
              </a:ext>
            </a:extLst>
          </p:cNvPr>
          <p:cNvSpPr/>
          <p:nvPr/>
        </p:nvSpPr>
        <p:spPr>
          <a:xfrm>
            <a:off x="841248" y="2771784"/>
            <a:ext cx="1837944" cy="704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Data Factory</a:t>
            </a:r>
            <a:endParaRPr lang="en-IN" dirty="0"/>
          </a:p>
        </p:txBody>
      </p:sp>
      <p:sp>
        <p:nvSpPr>
          <p:cNvPr id="7" name="Rectangle: Rounded Corners 6">
            <a:extLst>
              <a:ext uri="{FF2B5EF4-FFF2-40B4-BE49-F238E27FC236}">
                <a16:creationId xmlns:a16="http://schemas.microsoft.com/office/drawing/2014/main" id="{E031C3C4-B86B-4A97-B79A-7117C7940BFB}"/>
              </a:ext>
            </a:extLst>
          </p:cNvPr>
          <p:cNvSpPr/>
          <p:nvPr/>
        </p:nvSpPr>
        <p:spPr>
          <a:xfrm>
            <a:off x="841248" y="3779837"/>
            <a:ext cx="1837944" cy="704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SQL DB</a:t>
            </a:r>
            <a:endParaRPr lang="en-IN" dirty="0"/>
          </a:p>
        </p:txBody>
      </p:sp>
      <p:sp>
        <p:nvSpPr>
          <p:cNvPr id="8" name="Rectangle: Rounded Corners 7">
            <a:extLst>
              <a:ext uri="{FF2B5EF4-FFF2-40B4-BE49-F238E27FC236}">
                <a16:creationId xmlns:a16="http://schemas.microsoft.com/office/drawing/2014/main" id="{B1AD0AB3-3C5C-4A50-A461-A17C372B771B}"/>
              </a:ext>
            </a:extLst>
          </p:cNvPr>
          <p:cNvSpPr/>
          <p:nvPr/>
        </p:nvSpPr>
        <p:spPr>
          <a:xfrm>
            <a:off x="841248" y="4771907"/>
            <a:ext cx="1837944" cy="704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a:t>
            </a:r>
            <a:endParaRPr lang="en-IN" dirty="0"/>
          </a:p>
        </p:txBody>
      </p:sp>
      <p:sp>
        <p:nvSpPr>
          <p:cNvPr id="3" name="Arrow: Right 2">
            <a:extLst>
              <a:ext uri="{FF2B5EF4-FFF2-40B4-BE49-F238E27FC236}">
                <a16:creationId xmlns:a16="http://schemas.microsoft.com/office/drawing/2014/main" id="{F2F1EB4D-E7F9-4246-AE39-B3E25C339110}"/>
              </a:ext>
            </a:extLst>
          </p:cNvPr>
          <p:cNvSpPr/>
          <p:nvPr/>
        </p:nvSpPr>
        <p:spPr>
          <a:xfrm>
            <a:off x="2679192" y="2099466"/>
            <a:ext cx="822960" cy="16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21003542-0F9E-4702-931D-7936AAFE40D2}"/>
              </a:ext>
            </a:extLst>
          </p:cNvPr>
          <p:cNvSpPr/>
          <p:nvPr/>
        </p:nvSpPr>
        <p:spPr>
          <a:xfrm>
            <a:off x="2679192" y="3037476"/>
            <a:ext cx="822960" cy="16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3F3E19B-BFE2-4680-8B95-6DB71EE7E52D}"/>
              </a:ext>
            </a:extLst>
          </p:cNvPr>
          <p:cNvSpPr/>
          <p:nvPr/>
        </p:nvSpPr>
        <p:spPr>
          <a:xfrm>
            <a:off x="2706624" y="4019560"/>
            <a:ext cx="822960" cy="16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A4341E85-E362-4E38-9DC5-2E8C5B89487C}"/>
              </a:ext>
            </a:extLst>
          </p:cNvPr>
          <p:cNvSpPr/>
          <p:nvPr/>
        </p:nvSpPr>
        <p:spPr>
          <a:xfrm>
            <a:off x="2638128" y="5039153"/>
            <a:ext cx="822960" cy="16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193D361-466F-4933-8C61-870AAFBB60A0}"/>
              </a:ext>
            </a:extLst>
          </p:cNvPr>
          <p:cNvSpPr txBox="1"/>
          <p:nvPr/>
        </p:nvSpPr>
        <p:spPr>
          <a:xfrm>
            <a:off x="4416552" y="2037961"/>
            <a:ext cx="45719"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93CE5BD-B143-48F8-B734-C4C1CA2CB524}"/>
              </a:ext>
            </a:extLst>
          </p:cNvPr>
          <p:cNvSpPr txBox="1"/>
          <p:nvPr/>
        </p:nvSpPr>
        <p:spPr>
          <a:xfrm>
            <a:off x="3529583" y="1923903"/>
            <a:ext cx="5903401" cy="584775"/>
          </a:xfrm>
          <a:prstGeom prst="rect">
            <a:avLst/>
          </a:prstGeom>
          <a:noFill/>
        </p:spPr>
        <p:txBody>
          <a:bodyPr wrap="square" rtlCol="0">
            <a:spAutoFit/>
          </a:bodyPr>
          <a:lstStyle/>
          <a:p>
            <a:r>
              <a:rPr lang="en-US" sz="1600" dirty="0">
                <a:solidFill>
                  <a:schemeClr val="bg1"/>
                </a:solidFill>
              </a:rPr>
              <a:t>Azure Blob Storage is a service for storing large amounts of unstructured object data, such as text or binary data.</a:t>
            </a:r>
            <a:endParaRPr lang="en-IN" sz="1600" dirty="0">
              <a:solidFill>
                <a:schemeClr val="bg1"/>
              </a:solidFill>
            </a:endParaRPr>
          </a:p>
        </p:txBody>
      </p:sp>
      <p:sp>
        <p:nvSpPr>
          <p:cNvPr id="9" name="TextBox 8">
            <a:extLst>
              <a:ext uri="{FF2B5EF4-FFF2-40B4-BE49-F238E27FC236}">
                <a16:creationId xmlns:a16="http://schemas.microsoft.com/office/drawing/2014/main" id="{E7837FEC-3020-4C09-9AE0-F9665CE9A7F2}"/>
              </a:ext>
            </a:extLst>
          </p:cNvPr>
          <p:cNvSpPr txBox="1"/>
          <p:nvPr/>
        </p:nvSpPr>
        <p:spPr>
          <a:xfrm>
            <a:off x="3529583" y="2804282"/>
            <a:ext cx="6007609" cy="830997"/>
          </a:xfrm>
          <a:prstGeom prst="rect">
            <a:avLst/>
          </a:prstGeom>
          <a:noFill/>
        </p:spPr>
        <p:txBody>
          <a:bodyPr wrap="square" rtlCol="0">
            <a:spAutoFit/>
          </a:bodyPr>
          <a:lstStyle/>
          <a:p>
            <a:r>
              <a:rPr lang="en-US" sz="1600" dirty="0">
                <a:solidFill>
                  <a:schemeClr val="bg1"/>
                </a:solidFill>
              </a:rPr>
              <a:t>Azure Data Factory service is a fully managed service for composing data storage, processing, and movement services into streamlined, scalable, and reliable data production pipelines.</a:t>
            </a:r>
            <a:endParaRPr lang="en-IN" sz="1600" dirty="0">
              <a:solidFill>
                <a:schemeClr val="bg1"/>
              </a:solidFill>
            </a:endParaRPr>
          </a:p>
        </p:txBody>
      </p:sp>
      <p:sp>
        <p:nvSpPr>
          <p:cNvPr id="13" name="TextBox 12">
            <a:extLst>
              <a:ext uri="{FF2B5EF4-FFF2-40B4-BE49-F238E27FC236}">
                <a16:creationId xmlns:a16="http://schemas.microsoft.com/office/drawing/2014/main" id="{3A6769BD-52CA-4067-8BB2-65CAA1E688E2}"/>
              </a:ext>
            </a:extLst>
          </p:cNvPr>
          <p:cNvSpPr txBox="1"/>
          <p:nvPr/>
        </p:nvSpPr>
        <p:spPr>
          <a:xfrm>
            <a:off x="3502152" y="3896768"/>
            <a:ext cx="5903400" cy="584775"/>
          </a:xfrm>
          <a:prstGeom prst="rect">
            <a:avLst/>
          </a:prstGeom>
          <a:noFill/>
        </p:spPr>
        <p:txBody>
          <a:bodyPr wrap="square" rtlCol="0">
            <a:spAutoFit/>
          </a:bodyPr>
          <a:lstStyle/>
          <a:p>
            <a:r>
              <a:rPr lang="en-IN" sz="1600" dirty="0">
                <a:solidFill>
                  <a:schemeClr val="bg1"/>
                </a:solidFill>
              </a:rPr>
              <a:t>Microsoft Azure SQL Database is a managed cloud database provided as part of Microsoft Azure.</a:t>
            </a:r>
          </a:p>
        </p:txBody>
      </p:sp>
      <p:sp>
        <p:nvSpPr>
          <p:cNvPr id="14" name="TextBox 13">
            <a:extLst>
              <a:ext uri="{FF2B5EF4-FFF2-40B4-BE49-F238E27FC236}">
                <a16:creationId xmlns:a16="http://schemas.microsoft.com/office/drawing/2014/main" id="{0E839955-892A-40AC-B674-422A7A4C536F}"/>
              </a:ext>
            </a:extLst>
          </p:cNvPr>
          <p:cNvSpPr txBox="1"/>
          <p:nvPr/>
        </p:nvSpPr>
        <p:spPr>
          <a:xfrm>
            <a:off x="3502152" y="4916361"/>
            <a:ext cx="5903400" cy="584775"/>
          </a:xfrm>
          <a:prstGeom prst="rect">
            <a:avLst/>
          </a:prstGeom>
          <a:noFill/>
        </p:spPr>
        <p:txBody>
          <a:bodyPr wrap="square" rtlCol="0">
            <a:spAutoFit/>
          </a:bodyPr>
          <a:lstStyle/>
          <a:p>
            <a:r>
              <a:rPr lang="en-US" sz="1600" dirty="0">
                <a:solidFill>
                  <a:schemeClr val="bg1"/>
                </a:solidFill>
              </a:rPr>
              <a:t>Power BI combines state-of-the-art interactive visualizations, with industry-leading data query and modeling built-in</a:t>
            </a:r>
            <a:endParaRPr lang="en-IN" sz="1600"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3640" y="791640"/>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chemeClr val="bg1"/>
              </a:solidFill>
              <a:uFill>
                <a:solidFill>
                  <a:srgbClr val="FFFFFF"/>
                </a:solidFill>
              </a:uFill>
              <a:latin typeface="Arial"/>
            </a:endParaRPr>
          </a:p>
          <a:p>
            <a:r>
              <a:rPr lang="en-IN" sz="1800" b="0" strike="noStrike" spc="-1" dirty="0">
                <a:solidFill>
                  <a:schemeClr val="bg1"/>
                </a:solidFill>
                <a:uFill>
                  <a:solidFill>
                    <a:srgbClr val="FFFFFF"/>
                  </a:solidFill>
                </a:uFill>
                <a:latin typeface="Arial"/>
              </a:rPr>
              <a:t>1. </a:t>
            </a:r>
            <a:r>
              <a:rPr lang="en-US" dirty="0">
                <a:solidFill>
                  <a:schemeClr val="bg1"/>
                </a:solidFill>
              </a:rPr>
              <a:t>Setup the Lab Environment </a:t>
            </a:r>
            <a:r>
              <a:rPr lang="en-US" dirty="0" err="1">
                <a:solidFill>
                  <a:schemeClr val="bg1"/>
                </a:solidFill>
              </a:rPr>
              <a:t>i.e</a:t>
            </a:r>
            <a:r>
              <a:rPr lang="en-US" dirty="0">
                <a:solidFill>
                  <a:schemeClr val="bg1"/>
                </a:solidFill>
              </a:rPr>
              <a:t> </a:t>
            </a:r>
            <a:r>
              <a:rPr lang="en-US" i="1" dirty="0">
                <a:solidFill>
                  <a:schemeClr val="bg1"/>
                </a:solidFill>
              </a:rPr>
              <a:t>create Azure account and BLOB,SQL DB and ADF resources.</a:t>
            </a:r>
          </a:p>
          <a:p>
            <a:endParaRPr lang="en-US" dirty="0">
              <a:solidFill>
                <a:schemeClr val="bg1"/>
              </a:solidFill>
            </a:endParaRPr>
          </a:p>
          <a:p>
            <a:r>
              <a:rPr lang="en-US" dirty="0">
                <a:solidFill>
                  <a:schemeClr val="bg1"/>
                </a:solidFill>
              </a:rPr>
              <a:t>2. Upload Data to Azure Blob Storage </a:t>
            </a:r>
          </a:p>
          <a:p>
            <a:br>
              <a:rPr lang="en-US" dirty="0">
                <a:solidFill>
                  <a:schemeClr val="bg1"/>
                </a:solidFill>
              </a:rPr>
            </a:br>
            <a:r>
              <a:rPr lang="en-US" dirty="0">
                <a:solidFill>
                  <a:schemeClr val="bg1"/>
                </a:solidFill>
              </a:rPr>
              <a:t>3. Move Data with Azure Data Factory </a:t>
            </a:r>
          </a:p>
          <a:p>
            <a:r>
              <a:rPr lang="en-US" dirty="0">
                <a:solidFill>
                  <a:schemeClr val="bg1"/>
                </a:solidFill>
              </a:rPr>
              <a:t>Create a table in the Azure SQL Database, then create an Azure Data Factory pipeline to integrate and move data from Azure blob storage to the table in Azure SQL DB. </a:t>
            </a:r>
          </a:p>
          <a:p>
            <a:endParaRPr lang="en-US" dirty="0">
              <a:solidFill>
                <a:schemeClr val="bg1"/>
              </a:solidFill>
            </a:endParaRPr>
          </a:p>
          <a:p>
            <a:r>
              <a:rPr lang="en-US" dirty="0">
                <a:solidFill>
                  <a:schemeClr val="bg1"/>
                </a:solidFill>
              </a:rPr>
              <a:t>4. Create visualizations and explore data with Power BI.</a:t>
            </a:r>
          </a:p>
          <a:p>
            <a:endParaRPr lang="en-US" dirty="0">
              <a:solidFill>
                <a:schemeClr val="bg1"/>
              </a:solidFill>
            </a:endParaRPr>
          </a:p>
          <a:p>
            <a:r>
              <a:rPr lang="en-US" dirty="0">
                <a:solidFill>
                  <a:schemeClr val="bg1"/>
                </a:solidFill>
              </a:rPr>
              <a:t>5. Code is available at </a:t>
            </a:r>
            <a:r>
              <a:rPr lang="en-IN" dirty="0">
                <a:hlinkClick r:id="rId2"/>
              </a:rPr>
              <a:t>https://github.com/shubhrakarmahe/azure</a:t>
            </a:r>
            <a:endParaRPr lang="en-US" dirty="0">
              <a:solidFill>
                <a:schemeClr val="bg1"/>
              </a:solidFil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98" name="CustomShape 2"/>
          <p:cNvSpPr/>
          <p:nvPr/>
        </p:nvSpPr>
        <p:spPr>
          <a:xfrm>
            <a:off x="647640" y="903240"/>
            <a:ext cx="7767360" cy="11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a:ea typeface="Arial"/>
              </a:rPr>
              <a:t>Solution architecture</a:t>
            </a:r>
            <a:endParaRPr lang="en-IN" sz="1800" b="0" strike="noStrike" spc="-1">
              <a:solidFill>
                <a:srgbClr val="000000"/>
              </a:solidFill>
              <a:uFill>
                <a:solidFill>
                  <a:srgbClr val="FFFFFF"/>
                </a:solidFill>
              </a:uFill>
              <a:latin typeface="Arial"/>
            </a:endParaRPr>
          </a:p>
          <a:p>
            <a:pPr algn="ctr">
              <a:lnSpc>
                <a:spcPct val="54000"/>
              </a:lnSpc>
            </a:pPr>
            <a:endParaRPr lang="en-IN" sz="1800" b="0" strike="noStrike" spc="-1">
              <a:solidFill>
                <a:srgbClr val="000000"/>
              </a:solidFill>
              <a:uFill>
                <a:solidFill>
                  <a:srgbClr val="FFFFFF"/>
                </a:solidFill>
              </a:uFill>
              <a:latin typeface="Arial"/>
            </a:endParaRPr>
          </a:p>
        </p:txBody>
      </p:sp>
      <p:pic>
        <p:nvPicPr>
          <p:cNvPr id="99" name="Picture 98"/>
          <p:cNvPicPr/>
          <p:nvPr/>
        </p:nvPicPr>
        <p:blipFill>
          <a:blip r:embed="rId3"/>
          <a:stretch/>
        </p:blipFill>
        <p:spPr>
          <a:xfrm>
            <a:off x="3888000" y="6782400"/>
            <a:ext cx="2014200" cy="48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1980" y="963216"/>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1" name="CustomShape 2"/>
          <p:cNvSpPr/>
          <p:nvPr/>
        </p:nvSpPr>
        <p:spPr>
          <a:xfrm>
            <a:off x="647640" y="1086120"/>
            <a:ext cx="8567640" cy="720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rPr>
              <a:t>Visuals - </a:t>
            </a:r>
            <a:r>
              <a:rPr lang="en-IN" sz="3600" b="1" spc="-1" dirty="0">
                <a:solidFill>
                  <a:srgbClr val="FFFFFF"/>
                </a:solidFill>
                <a:uFill>
                  <a:solidFill>
                    <a:srgbClr val="FFFFFF"/>
                  </a:solidFill>
                </a:uFill>
                <a:latin typeface="Arial"/>
              </a:rPr>
              <a:t>I</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a:p>
            <a:pPr algn="ctr">
              <a:lnSpc>
                <a:spcPct val="54000"/>
              </a:lnSpc>
            </a:pPr>
            <a:endParaRPr lang="en-IN" sz="1800" b="0" strike="noStrike" spc="-1" dirty="0">
              <a:solidFill>
                <a:srgbClr val="000000"/>
              </a:solidFill>
              <a:uFill>
                <a:solidFill>
                  <a:srgbClr val="FFFFFF"/>
                </a:solidFill>
              </a:uFill>
              <a:latin typeface="Arial"/>
            </a:endParaRPr>
          </a:p>
        </p:txBody>
      </p:sp>
      <p:pic>
        <p:nvPicPr>
          <p:cNvPr id="102" name="Picture 101"/>
          <p:cNvPicPr/>
          <p:nvPr/>
        </p:nvPicPr>
        <p:blipFill>
          <a:blip r:embed="rId2"/>
          <a:stretch/>
        </p:blipFill>
        <p:spPr>
          <a:xfrm>
            <a:off x="3888000" y="6782400"/>
            <a:ext cx="2014200" cy="487800"/>
          </a:xfrm>
          <a:prstGeom prst="rect">
            <a:avLst/>
          </a:prstGeom>
          <a:ln>
            <a:noFill/>
          </a:ln>
        </p:spPr>
      </p:pic>
      <p:pic>
        <p:nvPicPr>
          <p:cNvPr id="5" name="Picture 4" descr="A picture containing writing implement, stationary, pencil, pen&#10;&#10;Description automatically generated">
            <a:extLst>
              <a:ext uri="{FF2B5EF4-FFF2-40B4-BE49-F238E27FC236}">
                <a16:creationId xmlns:a16="http://schemas.microsoft.com/office/drawing/2014/main" id="{1214640B-7552-411C-8C8E-D4344FBCE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85" y="1929779"/>
            <a:ext cx="8645492" cy="387666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1980" y="963216"/>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1" name="CustomShape 2"/>
          <p:cNvSpPr/>
          <p:nvPr/>
        </p:nvSpPr>
        <p:spPr>
          <a:xfrm>
            <a:off x="647640" y="1086120"/>
            <a:ext cx="8567640" cy="720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rPr>
              <a:t>Visuals - </a:t>
            </a:r>
            <a:r>
              <a:rPr lang="en-IN" sz="3600" b="1" spc="-1" dirty="0">
                <a:solidFill>
                  <a:srgbClr val="FFFFFF"/>
                </a:solidFill>
                <a:uFill>
                  <a:solidFill>
                    <a:srgbClr val="FFFFFF"/>
                  </a:solidFill>
                </a:uFill>
                <a:latin typeface="Arial"/>
              </a:rPr>
              <a:t>II</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a:p>
            <a:pPr algn="ctr">
              <a:lnSpc>
                <a:spcPct val="54000"/>
              </a:lnSpc>
            </a:pPr>
            <a:endParaRPr lang="en-IN" sz="1800" b="0" strike="noStrike" spc="-1" dirty="0">
              <a:solidFill>
                <a:srgbClr val="000000"/>
              </a:solidFill>
              <a:uFill>
                <a:solidFill>
                  <a:srgbClr val="FFFFFF"/>
                </a:solidFill>
              </a:uFill>
              <a:latin typeface="Arial"/>
            </a:endParaRPr>
          </a:p>
        </p:txBody>
      </p:sp>
      <p:pic>
        <p:nvPicPr>
          <p:cNvPr id="102" name="Picture 101"/>
          <p:cNvPicPr/>
          <p:nvPr/>
        </p:nvPicPr>
        <p:blipFill>
          <a:blip r:embed="rId2"/>
          <a:stretch/>
        </p:blipFill>
        <p:spPr>
          <a:xfrm>
            <a:off x="3888000" y="6782400"/>
            <a:ext cx="2014200" cy="487800"/>
          </a:xfrm>
          <a:prstGeom prst="rect">
            <a:avLst/>
          </a:prstGeom>
          <a:ln>
            <a:noFill/>
          </a:ln>
        </p:spPr>
      </p:pic>
      <p:pic>
        <p:nvPicPr>
          <p:cNvPr id="3" name="Picture 2" descr="A close up of a map&#10;&#10;Description automatically generated">
            <a:extLst>
              <a:ext uri="{FF2B5EF4-FFF2-40B4-BE49-F238E27FC236}">
                <a16:creationId xmlns:a16="http://schemas.microsoft.com/office/drawing/2014/main" id="{42512E86-82C6-45C7-96D5-B212406F2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85" y="1806875"/>
            <a:ext cx="8635967" cy="3935558"/>
          </a:xfrm>
          <a:prstGeom prst="rect">
            <a:avLst/>
          </a:prstGeom>
        </p:spPr>
      </p:pic>
    </p:spTree>
    <p:extLst>
      <p:ext uri="{BB962C8B-B14F-4D97-AF65-F5344CB8AC3E}">
        <p14:creationId xmlns:p14="http://schemas.microsoft.com/office/powerpoint/2010/main" val="3887892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1980" y="963216"/>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1" name="CustomShape 2"/>
          <p:cNvSpPr/>
          <p:nvPr/>
        </p:nvSpPr>
        <p:spPr>
          <a:xfrm>
            <a:off x="647640" y="1086120"/>
            <a:ext cx="8567640" cy="720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rPr>
              <a:t>Visuals - </a:t>
            </a:r>
            <a:r>
              <a:rPr lang="en-IN" sz="3600" b="1" spc="-1" dirty="0">
                <a:solidFill>
                  <a:srgbClr val="FFFFFF"/>
                </a:solidFill>
                <a:uFill>
                  <a:solidFill>
                    <a:srgbClr val="FFFFFF"/>
                  </a:solidFill>
                </a:uFill>
                <a:latin typeface="Arial"/>
              </a:rPr>
              <a:t>III</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a:p>
            <a:pPr algn="ctr">
              <a:lnSpc>
                <a:spcPct val="54000"/>
              </a:lnSpc>
            </a:pPr>
            <a:endParaRPr lang="en-IN" sz="1800" b="0" strike="noStrike" spc="-1" dirty="0">
              <a:solidFill>
                <a:srgbClr val="000000"/>
              </a:solidFill>
              <a:uFill>
                <a:solidFill>
                  <a:srgbClr val="FFFFFF"/>
                </a:solidFill>
              </a:uFill>
              <a:latin typeface="Arial"/>
            </a:endParaRPr>
          </a:p>
        </p:txBody>
      </p:sp>
      <p:pic>
        <p:nvPicPr>
          <p:cNvPr id="102" name="Picture 101"/>
          <p:cNvPicPr/>
          <p:nvPr/>
        </p:nvPicPr>
        <p:blipFill>
          <a:blip r:embed="rId2"/>
          <a:stretch/>
        </p:blipFill>
        <p:spPr>
          <a:xfrm>
            <a:off x="3888000" y="6782400"/>
            <a:ext cx="2014200" cy="487800"/>
          </a:xfrm>
          <a:prstGeom prst="rect">
            <a:avLst/>
          </a:prstGeom>
          <a:ln>
            <a:noFill/>
          </a:ln>
        </p:spPr>
      </p:pic>
      <p:pic>
        <p:nvPicPr>
          <p:cNvPr id="4" name="Picture 3" descr="A screenshot of a cell phone&#10;&#10;Description automatically generated">
            <a:extLst>
              <a:ext uri="{FF2B5EF4-FFF2-40B4-BE49-F238E27FC236}">
                <a16:creationId xmlns:a16="http://schemas.microsoft.com/office/drawing/2014/main" id="{57FB3867-4516-48A2-B28E-B2AA5B8AC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1806875"/>
            <a:ext cx="8455555" cy="3990421"/>
          </a:xfrm>
          <a:prstGeom prst="rect">
            <a:avLst/>
          </a:prstGeom>
        </p:spPr>
      </p:pic>
    </p:spTree>
    <p:extLst>
      <p:ext uri="{BB962C8B-B14F-4D97-AF65-F5344CB8AC3E}">
        <p14:creationId xmlns:p14="http://schemas.microsoft.com/office/powerpoint/2010/main" val="30423032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3640" y="791640"/>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2900" indent="-342900">
              <a:lnSpc>
                <a:spcPct val="100000"/>
              </a:lnSpc>
              <a:buAutoNum type="arabicPeriod"/>
            </a:pPr>
            <a:r>
              <a:rPr lang="en-IN" spc="-1" dirty="0">
                <a:solidFill>
                  <a:schemeClr val="bg1"/>
                </a:solidFill>
                <a:uFill>
                  <a:solidFill>
                    <a:srgbClr val="FFFFFF"/>
                  </a:solidFill>
                </a:uFill>
                <a:latin typeface="Arial"/>
              </a:rPr>
              <a:t>Outliers detected for the below mentioned variables.</a:t>
            </a: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endParaRPr lang="en-IN" spc="-1" dirty="0">
              <a:solidFill>
                <a:schemeClr val="bg1"/>
              </a:solidFill>
              <a:uFill>
                <a:solidFill>
                  <a:srgbClr val="FFFFFF"/>
                </a:solidFill>
              </a:uFill>
              <a:latin typeface="Arial"/>
            </a:endParaRPr>
          </a:p>
          <a:p>
            <a:pPr marL="342900" indent="-342900">
              <a:lnSpc>
                <a:spcPct val="100000"/>
              </a:lnSpc>
              <a:buAutoNum type="arabicPeriod"/>
            </a:pPr>
            <a:r>
              <a:rPr lang="en-IN" spc="-1" dirty="0">
                <a:solidFill>
                  <a:schemeClr val="bg1"/>
                </a:solidFill>
                <a:uFill>
                  <a:solidFill>
                    <a:srgbClr val="FFFFFF"/>
                  </a:solidFill>
                </a:uFill>
                <a:latin typeface="Arial"/>
              </a:rPr>
              <a:t>Format of timestamp column for </a:t>
            </a:r>
            <a:r>
              <a:rPr lang="en-IN" i="1" spc="-1" dirty="0" err="1">
                <a:solidFill>
                  <a:schemeClr val="bg1"/>
                </a:solidFill>
                <a:uFill>
                  <a:solidFill>
                    <a:srgbClr val="FFFFFF"/>
                  </a:solidFill>
                </a:uFill>
                <a:latin typeface="Arial"/>
              </a:rPr>
              <a:t>Measurement_timestamp</a:t>
            </a:r>
            <a:r>
              <a:rPr lang="en-IN" i="1" spc="-1" dirty="0">
                <a:solidFill>
                  <a:schemeClr val="bg1"/>
                </a:solidFill>
                <a:uFill>
                  <a:solidFill>
                    <a:srgbClr val="FFFFFF"/>
                  </a:solidFill>
                </a:uFill>
                <a:latin typeface="Arial"/>
              </a:rPr>
              <a:t> </a:t>
            </a:r>
            <a:r>
              <a:rPr lang="en-IN" spc="-1" dirty="0">
                <a:solidFill>
                  <a:schemeClr val="bg1"/>
                </a:solidFill>
                <a:uFill>
                  <a:solidFill>
                    <a:srgbClr val="FFFFFF"/>
                  </a:solidFill>
                </a:uFill>
                <a:latin typeface="Arial"/>
              </a:rPr>
              <a:t>and </a:t>
            </a:r>
            <a:r>
              <a:rPr lang="en-IN" i="1" spc="-1" dirty="0" err="1">
                <a:solidFill>
                  <a:schemeClr val="bg1"/>
                </a:solidFill>
                <a:uFill>
                  <a:solidFill>
                    <a:srgbClr val="FFFFFF"/>
                  </a:solidFill>
                </a:uFill>
                <a:latin typeface="Arial"/>
              </a:rPr>
              <a:t>measurement_timestamp_label</a:t>
            </a:r>
            <a:r>
              <a:rPr lang="en-IN" i="1" spc="-1" dirty="0">
                <a:solidFill>
                  <a:schemeClr val="bg1"/>
                </a:solidFill>
                <a:uFill>
                  <a:solidFill>
                    <a:srgbClr val="FFFFFF"/>
                  </a:solidFill>
                </a:uFill>
                <a:latin typeface="Arial"/>
              </a:rPr>
              <a:t> </a:t>
            </a:r>
            <a:r>
              <a:rPr lang="en-IN" spc="-1" dirty="0">
                <a:solidFill>
                  <a:schemeClr val="bg1"/>
                </a:solidFill>
                <a:uFill>
                  <a:solidFill>
                    <a:srgbClr val="FFFFFF"/>
                  </a:solidFill>
                </a:uFill>
                <a:latin typeface="Arial"/>
              </a:rPr>
              <a:t>is dd-mm-</a:t>
            </a:r>
            <a:r>
              <a:rPr lang="en-IN" spc="-1" dirty="0" err="1">
                <a:solidFill>
                  <a:schemeClr val="bg1"/>
                </a:solidFill>
                <a:uFill>
                  <a:solidFill>
                    <a:srgbClr val="FFFFFF"/>
                  </a:solidFill>
                </a:uFill>
                <a:latin typeface="Arial"/>
              </a:rPr>
              <a:t>yyyy</a:t>
            </a:r>
            <a:r>
              <a:rPr lang="en-IN" spc="-1" dirty="0">
                <a:solidFill>
                  <a:schemeClr val="bg1"/>
                </a:solidFill>
                <a:uFill>
                  <a:solidFill>
                    <a:srgbClr val="FFFFFF"/>
                  </a:solidFill>
                </a:uFill>
                <a:latin typeface="Arial"/>
              </a:rPr>
              <a:t> </a:t>
            </a:r>
            <a:r>
              <a:rPr lang="en-IN" spc="-1" dirty="0" err="1">
                <a:solidFill>
                  <a:schemeClr val="bg1"/>
                </a:solidFill>
                <a:uFill>
                  <a:solidFill>
                    <a:srgbClr val="FFFFFF"/>
                  </a:solidFill>
                </a:uFill>
                <a:latin typeface="Arial"/>
              </a:rPr>
              <a:t>hh:mi</a:t>
            </a:r>
            <a:r>
              <a:rPr lang="en-IN" spc="-1" dirty="0">
                <a:solidFill>
                  <a:schemeClr val="bg1"/>
                </a:solidFill>
                <a:uFill>
                  <a:solidFill>
                    <a:srgbClr val="FFFFFF"/>
                  </a:solidFill>
                </a:uFill>
                <a:latin typeface="Arial"/>
              </a:rPr>
              <a:t>. It was converted to desirable format during data load to DB.</a:t>
            </a:r>
          </a:p>
        </p:txBody>
      </p:sp>
      <p:sp>
        <p:nvSpPr>
          <p:cNvPr id="104" name="CustomShape 2"/>
          <p:cNvSpPr/>
          <p:nvPr/>
        </p:nvSpPr>
        <p:spPr>
          <a:xfrm>
            <a:off x="647640" y="903240"/>
            <a:ext cx="8857800" cy="6603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ea typeface="Arial"/>
              </a:rPr>
              <a:t>Challenges faced - I</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p:txBody>
      </p:sp>
      <p:pic>
        <p:nvPicPr>
          <p:cNvPr id="105" name="Picture 104"/>
          <p:cNvPicPr/>
          <p:nvPr/>
        </p:nvPicPr>
        <p:blipFill>
          <a:blip r:embed="rId2"/>
          <a:stretch/>
        </p:blipFill>
        <p:spPr>
          <a:xfrm>
            <a:off x="3888000" y="6782400"/>
            <a:ext cx="2014200" cy="487800"/>
          </a:xfrm>
          <a:prstGeom prst="rect">
            <a:avLst/>
          </a:prstGeom>
          <a:ln>
            <a:noFill/>
          </a:ln>
        </p:spPr>
      </p:pic>
      <p:graphicFrame>
        <p:nvGraphicFramePr>
          <p:cNvPr id="5" name="Table 4">
            <a:extLst>
              <a:ext uri="{FF2B5EF4-FFF2-40B4-BE49-F238E27FC236}">
                <a16:creationId xmlns:a16="http://schemas.microsoft.com/office/drawing/2014/main" id="{00DDCD8F-CEC4-4BEF-AE7E-9A03D5F874E5}"/>
              </a:ext>
            </a:extLst>
          </p:cNvPr>
          <p:cNvGraphicFramePr>
            <a:graphicFrameLocks noGrp="1"/>
          </p:cNvGraphicFramePr>
          <p:nvPr>
            <p:extLst>
              <p:ext uri="{D42A27DB-BD31-4B8C-83A1-F6EECF244321}">
                <p14:modId xmlns:p14="http://schemas.microsoft.com/office/powerpoint/2010/main" val="3400284246"/>
              </p:ext>
            </p:extLst>
          </p:nvPr>
        </p:nvGraphicFramePr>
        <p:xfrm>
          <a:off x="1005840" y="2130212"/>
          <a:ext cx="6099048" cy="1371600"/>
        </p:xfrm>
        <a:graphic>
          <a:graphicData uri="http://schemas.openxmlformats.org/drawingml/2006/table">
            <a:tbl>
              <a:tblPr firstRow="1" bandRow="1">
                <a:tableStyleId>{5C22544A-7EE6-4342-B048-85BDC9FD1C3A}</a:tableStyleId>
              </a:tblPr>
              <a:tblGrid>
                <a:gridCol w="3813048">
                  <a:extLst>
                    <a:ext uri="{9D8B030D-6E8A-4147-A177-3AD203B41FA5}">
                      <a16:colId xmlns:a16="http://schemas.microsoft.com/office/drawing/2014/main" val="4087374115"/>
                    </a:ext>
                  </a:extLst>
                </a:gridCol>
                <a:gridCol w="2286000">
                  <a:extLst>
                    <a:ext uri="{9D8B030D-6E8A-4147-A177-3AD203B41FA5}">
                      <a16:colId xmlns:a16="http://schemas.microsoft.com/office/drawing/2014/main" val="1009086562"/>
                    </a:ext>
                  </a:extLst>
                </a:gridCol>
              </a:tblGrid>
              <a:tr h="131488">
                <a:tc>
                  <a:txBody>
                    <a:bodyPr/>
                    <a:lstStyle/>
                    <a:p>
                      <a:pPr algn="ctr"/>
                      <a:r>
                        <a:rPr lang="en-US" dirty="0"/>
                        <a:t>Variable</a:t>
                      </a:r>
                      <a:endParaRPr lang="en-IN" dirty="0"/>
                    </a:p>
                  </a:txBody>
                  <a:tcPr/>
                </a:tc>
                <a:tc>
                  <a:txBody>
                    <a:bodyPr/>
                    <a:lstStyle/>
                    <a:p>
                      <a:pPr algn="ctr"/>
                      <a:r>
                        <a:rPr lang="en-US" dirty="0"/>
                        <a:t>Value</a:t>
                      </a:r>
                      <a:endParaRPr lang="en-IN" dirty="0"/>
                    </a:p>
                  </a:txBody>
                  <a:tcPr/>
                </a:tc>
                <a:extLst>
                  <a:ext uri="{0D108BD9-81ED-4DB2-BD59-A6C34878D82A}">
                    <a16:rowId xmlns:a16="http://schemas.microsoft.com/office/drawing/2014/main" val="2833838742"/>
                  </a:ext>
                </a:extLst>
              </a:tr>
              <a:tr h="131488">
                <a:tc>
                  <a:txBody>
                    <a:bodyPr/>
                    <a:lstStyle/>
                    <a:p>
                      <a:r>
                        <a:rPr lang="en-US" sz="1600" dirty="0"/>
                        <a:t>Maximum wind speed</a:t>
                      </a:r>
                      <a:endParaRPr lang="en-IN" sz="1600" dirty="0"/>
                    </a:p>
                  </a:txBody>
                  <a:tcPr/>
                </a:tc>
                <a:tc>
                  <a:txBody>
                    <a:bodyPr/>
                    <a:lstStyle/>
                    <a:p>
                      <a:pPr algn="r"/>
                      <a:r>
                        <a:rPr lang="en-US" sz="1600" dirty="0"/>
                        <a:t>999.9</a:t>
                      </a:r>
                      <a:endParaRPr lang="en-IN" sz="1600" dirty="0"/>
                    </a:p>
                  </a:txBody>
                  <a:tcPr/>
                </a:tc>
                <a:extLst>
                  <a:ext uri="{0D108BD9-81ED-4DB2-BD59-A6C34878D82A}">
                    <a16:rowId xmlns:a16="http://schemas.microsoft.com/office/drawing/2014/main" val="305259316"/>
                  </a:ext>
                </a:extLst>
              </a:tr>
              <a:tr h="131488">
                <a:tc>
                  <a:txBody>
                    <a:bodyPr/>
                    <a:lstStyle/>
                    <a:p>
                      <a:r>
                        <a:rPr lang="en-US" sz="1600" dirty="0"/>
                        <a:t>Wind Speed</a:t>
                      </a:r>
                      <a:endParaRPr lang="en-IN" sz="1600" dirty="0"/>
                    </a:p>
                  </a:txBody>
                  <a:tcPr/>
                </a:tc>
                <a:tc>
                  <a:txBody>
                    <a:bodyPr/>
                    <a:lstStyle/>
                    <a:p>
                      <a:pPr algn="r"/>
                      <a:r>
                        <a:rPr lang="en-US" sz="1600" dirty="0"/>
                        <a:t>999.9</a:t>
                      </a:r>
                      <a:endParaRPr lang="en-IN" sz="1600" dirty="0"/>
                    </a:p>
                  </a:txBody>
                  <a:tcPr/>
                </a:tc>
                <a:extLst>
                  <a:ext uri="{0D108BD9-81ED-4DB2-BD59-A6C34878D82A}">
                    <a16:rowId xmlns:a16="http://schemas.microsoft.com/office/drawing/2014/main" val="853348879"/>
                  </a:ext>
                </a:extLst>
              </a:tr>
              <a:tr h="131488">
                <a:tc>
                  <a:txBody>
                    <a:bodyPr/>
                    <a:lstStyle/>
                    <a:p>
                      <a:r>
                        <a:rPr lang="en-US" sz="1600" dirty="0"/>
                        <a:t>Solar Radiation</a:t>
                      </a:r>
                      <a:endParaRPr lang="en-IN" sz="1600" dirty="0"/>
                    </a:p>
                  </a:txBody>
                  <a:tcPr/>
                </a:tc>
                <a:tc>
                  <a:txBody>
                    <a:bodyPr/>
                    <a:lstStyle/>
                    <a:p>
                      <a:pPr algn="r"/>
                      <a:r>
                        <a:rPr lang="en-US" sz="1600" dirty="0"/>
                        <a:t> -10000</a:t>
                      </a:r>
                      <a:endParaRPr lang="en-IN" sz="1600" dirty="0"/>
                    </a:p>
                  </a:txBody>
                  <a:tcPr/>
                </a:tc>
                <a:extLst>
                  <a:ext uri="{0D108BD9-81ED-4DB2-BD59-A6C34878D82A}">
                    <a16:rowId xmlns:a16="http://schemas.microsoft.com/office/drawing/2014/main" val="1353550453"/>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3640" y="791640"/>
            <a:ext cx="9138960" cy="496332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pc="-1" dirty="0">
                <a:solidFill>
                  <a:schemeClr val="bg1"/>
                </a:solidFill>
                <a:uFill>
                  <a:solidFill>
                    <a:srgbClr val="FFFFFF"/>
                  </a:solidFill>
                </a:uFill>
                <a:latin typeface="Arial"/>
              </a:rPr>
              <a:t>3. Missing values for the below mentioned variables.</a:t>
            </a:r>
            <a:endParaRPr lang="en-IN" sz="1800" b="0" strike="noStrike" spc="-1" dirty="0">
              <a:solidFill>
                <a:schemeClr val="bg1"/>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4" name="CustomShape 2"/>
          <p:cNvSpPr/>
          <p:nvPr/>
        </p:nvSpPr>
        <p:spPr>
          <a:xfrm>
            <a:off x="647640" y="903240"/>
            <a:ext cx="8857800" cy="6603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FFFFFF"/>
                </a:solidFill>
                <a:uFill>
                  <a:solidFill>
                    <a:srgbClr val="FFFFFF"/>
                  </a:solidFill>
                </a:uFill>
                <a:latin typeface="Arial"/>
                <a:ea typeface="Arial"/>
              </a:rPr>
              <a:t>Challenges faced - II</a:t>
            </a:r>
            <a:endParaRPr lang="en-IN" sz="1800" b="0" strike="noStrike" spc="-1" dirty="0">
              <a:solidFill>
                <a:srgbClr val="000000"/>
              </a:solidFill>
              <a:uFill>
                <a:solidFill>
                  <a:srgbClr val="FFFFFF"/>
                </a:solidFill>
              </a:uFill>
              <a:latin typeface="Arial"/>
            </a:endParaRPr>
          </a:p>
          <a:p>
            <a:pPr algn="ctr">
              <a:lnSpc>
                <a:spcPct val="42000"/>
              </a:lnSpc>
            </a:pPr>
            <a:endParaRPr lang="en-IN" sz="1800" b="0" strike="noStrike" spc="-1" dirty="0">
              <a:solidFill>
                <a:srgbClr val="000000"/>
              </a:solidFill>
              <a:uFill>
                <a:solidFill>
                  <a:srgbClr val="FFFFFF"/>
                </a:solidFill>
              </a:uFill>
              <a:latin typeface="Arial"/>
            </a:endParaRPr>
          </a:p>
        </p:txBody>
      </p:sp>
      <p:pic>
        <p:nvPicPr>
          <p:cNvPr id="105" name="Picture 104"/>
          <p:cNvPicPr/>
          <p:nvPr/>
        </p:nvPicPr>
        <p:blipFill>
          <a:blip r:embed="rId2"/>
          <a:stretch/>
        </p:blipFill>
        <p:spPr>
          <a:xfrm>
            <a:off x="3888000" y="6782400"/>
            <a:ext cx="2014200" cy="487800"/>
          </a:xfrm>
          <a:prstGeom prst="rect">
            <a:avLst/>
          </a:prstGeom>
          <a:ln>
            <a:noFill/>
          </a:ln>
        </p:spPr>
      </p:pic>
      <p:graphicFrame>
        <p:nvGraphicFramePr>
          <p:cNvPr id="3" name="Table 2">
            <a:extLst>
              <a:ext uri="{FF2B5EF4-FFF2-40B4-BE49-F238E27FC236}">
                <a16:creationId xmlns:a16="http://schemas.microsoft.com/office/drawing/2014/main" id="{1DEC5C54-2CA5-4DF0-8F6B-ABC04EA5CE39}"/>
              </a:ext>
            </a:extLst>
          </p:cNvPr>
          <p:cNvGraphicFramePr>
            <a:graphicFrameLocks noGrp="1"/>
          </p:cNvGraphicFramePr>
          <p:nvPr/>
        </p:nvGraphicFramePr>
        <p:xfrm>
          <a:off x="861503" y="2192157"/>
          <a:ext cx="8357617" cy="2934270"/>
        </p:xfrm>
        <a:graphic>
          <a:graphicData uri="http://schemas.openxmlformats.org/drawingml/2006/table">
            <a:tbl>
              <a:tblPr firstRow="1" bandRow="1">
                <a:tableStyleId>{5C22544A-7EE6-4342-B048-85BDC9FD1C3A}</a:tableStyleId>
              </a:tblPr>
              <a:tblGrid>
                <a:gridCol w="2066937">
                  <a:extLst>
                    <a:ext uri="{9D8B030D-6E8A-4147-A177-3AD203B41FA5}">
                      <a16:colId xmlns:a16="http://schemas.microsoft.com/office/drawing/2014/main" val="2045560172"/>
                    </a:ext>
                  </a:extLst>
                </a:gridCol>
                <a:gridCol w="2928780">
                  <a:extLst>
                    <a:ext uri="{9D8B030D-6E8A-4147-A177-3AD203B41FA5}">
                      <a16:colId xmlns:a16="http://schemas.microsoft.com/office/drawing/2014/main" val="1882824404"/>
                    </a:ext>
                  </a:extLst>
                </a:gridCol>
                <a:gridCol w="912774">
                  <a:extLst>
                    <a:ext uri="{9D8B030D-6E8A-4147-A177-3AD203B41FA5}">
                      <a16:colId xmlns:a16="http://schemas.microsoft.com/office/drawing/2014/main" val="3111134209"/>
                    </a:ext>
                  </a:extLst>
                </a:gridCol>
                <a:gridCol w="1021223">
                  <a:extLst>
                    <a:ext uri="{9D8B030D-6E8A-4147-A177-3AD203B41FA5}">
                      <a16:colId xmlns:a16="http://schemas.microsoft.com/office/drawing/2014/main" val="1354254760"/>
                    </a:ext>
                  </a:extLst>
                </a:gridCol>
                <a:gridCol w="1427903">
                  <a:extLst>
                    <a:ext uri="{9D8B030D-6E8A-4147-A177-3AD203B41FA5}">
                      <a16:colId xmlns:a16="http://schemas.microsoft.com/office/drawing/2014/main" val="2075489015"/>
                    </a:ext>
                  </a:extLst>
                </a:gridCol>
              </a:tblGrid>
              <a:tr h="376669">
                <a:tc>
                  <a:txBody>
                    <a:bodyPr/>
                    <a:lstStyle/>
                    <a:p>
                      <a:r>
                        <a:rPr lang="en-US" sz="1400" dirty="0"/>
                        <a:t>Variable</a:t>
                      </a:r>
                      <a:endParaRPr lang="en-IN" sz="1400" dirty="0"/>
                    </a:p>
                  </a:txBody>
                  <a:tcPr/>
                </a:tc>
                <a:tc>
                  <a:txBody>
                    <a:bodyPr/>
                    <a:lstStyle/>
                    <a:p>
                      <a:r>
                        <a:rPr lang="en-US" sz="1400" dirty="0"/>
                        <a:t>Station </a:t>
                      </a:r>
                      <a:endParaRPr lang="en-IN" sz="1400" dirty="0"/>
                    </a:p>
                  </a:txBody>
                  <a:tcPr/>
                </a:tc>
                <a:tc>
                  <a:txBody>
                    <a:bodyPr/>
                    <a:lstStyle/>
                    <a:p>
                      <a:r>
                        <a:rPr lang="en-US" sz="1400" dirty="0"/>
                        <a:t>Year</a:t>
                      </a:r>
                      <a:endParaRPr lang="en-IN" sz="1400" dirty="0"/>
                    </a:p>
                  </a:txBody>
                  <a:tcPr/>
                </a:tc>
                <a:tc>
                  <a:txBody>
                    <a:bodyPr/>
                    <a:lstStyle/>
                    <a:p>
                      <a:r>
                        <a:rPr lang="en-US" sz="1400" dirty="0"/>
                        <a:t>Month</a:t>
                      </a:r>
                      <a:endParaRPr lang="en-IN" sz="1400" dirty="0"/>
                    </a:p>
                  </a:txBody>
                  <a:tcPr/>
                </a:tc>
                <a:tc>
                  <a:txBody>
                    <a:bodyPr/>
                    <a:lstStyle/>
                    <a:p>
                      <a:r>
                        <a:rPr lang="en-US" sz="1400" dirty="0"/>
                        <a:t>Total records</a:t>
                      </a:r>
                      <a:endParaRPr lang="en-IN" sz="1400" dirty="0"/>
                    </a:p>
                  </a:txBody>
                  <a:tcPr/>
                </a:tc>
                <a:extLst>
                  <a:ext uri="{0D108BD9-81ED-4DB2-BD59-A6C34878D82A}">
                    <a16:rowId xmlns:a16="http://schemas.microsoft.com/office/drawing/2014/main" val="208418820"/>
                  </a:ext>
                </a:extLst>
              </a:tr>
              <a:tr h="249985">
                <a:tc>
                  <a:txBody>
                    <a:bodyPr/>
                    <a:lstStyle/>
                    <a:p>
                      <a:r>
                        <a:rPr lang="en-US" sz="1400" dirty="0"/>
                        <a:t>Air temperature</a:t>
                      </a:r>
                      <a:endParaRPr lang="en-IN" sz="1400" dirty="0"/>
                    </a:p>
                  </a:txBody>
                  <a:tcPr/>
                </a:tc>
                <a:tc>
                  <a:txBody>
                    <a:bodyPr/>
                    <a:lstStyle/>
                    <a:p>
                      <a:r>
                        <a:rPr lang="en-IN" sz="1400" dirty="0"/>
                        <a:t>Oak Street Weather Station</a:t>
                      </a:r>
                    </a:p>
                  </a:txBody>
                  <a:tcPr/>
                </a:tc>
                <a:tc>
                  <a:txBody>
                    <a:bodyPr/>
                    <a:lstStyle/>
                    <a:p>
                      <a:r>
                        <a:rPr lang="en-US" sz="1400" dirty="0"/>
                        <a:t>2015</a:t>
                      </a:r>
                      <a:endParaRPr lang="en-IN" sz="1400" dirty="0"/>
                    </a:p>
                  </a:txBody>
                  <a:tcPr/>
                </a:tc>
                <a:tc>
                  <a:txBody>
                    <a:bodyPr/>
                    <a:lstStyle/>
                    <a:p>
                      <a:r>
                        <a:rPr lang="en-US" sz="1400" dirty="0"/>
                        <a:t>May </a:t>
                      </a:r>
                      <a:endParaRPr lang="en-IN" sz="1400" dirty="0"/>
                    </a:p>
                  </a:txBody>
                  <a:tcPr/>
                </a:tc>
                <a:tc>
                  <a:txBody>
                    <a:bodyPr/>
                    <a:lstStyle/>
                    <a:p>
                      <a:pPr algn="r"/>
                      <a:r>
                        <a:rPr lang="en-US" sz="1400" dirty="0"/>
                        <a:t>75</a:t>
                      </a:r>
                      <a:endParaRPr lang="en-IN" sz="1400" dirty="0"/>
                    </a:p>
                  </a:txBody>
                  <a:tcPr/>
                </a:tc>
                <a:extLst>
                  <a:ext uri="{0D108BD9-81ED-4DB2-BD59-A6C34878D82A}">
                    <a16:rowId xmlns:a16="http://schemas.microsoft.com/office/drawing/2014/main" val="161079974"/>
                  </a:ext>
                </a:extLst>
              </a:tr>
              <a:tr h="352132">
                <a:tc>
                  <a:txBody>
                    <a:bodyPr/>
                    <a:lstStyle/>
                    <a:p>
                      <a:r>
                        <a:rPr lang="en-US" sz="1400" dirty="0"/>
                        <a:t>Wet bulb temperature</a:t>
                      </a:r>
                      <a:endParaRPr lang="en-IN" sz="1400" dirty="0"/>
                    </a:p>
                  </a:txBody>
                  <a:tcPr/>
                </a:tc>
                <a:tc>
                  <a:txBody>
                    <a:bodyPr/>
                    <a:lstStyle/>
                    <a:p>
                      <a:r>
                        <a:rPr lang="en-IN" sz="1400" dirty="0"/>
                        <a:t>Foster Weather Station</a:t>
                      </a:r>
                    </a:p>
                  </a:txBody>
                  <a:tcPr/>
                </a:tc>
                <a:tc>
                  <a:txBody>
                    <a:bodyPr/>
                    <a:lstStyle/>
                    <a:p>
                      <a:r>
                        <a:rPr lang="en-US" sz="1400" dirty="0"/>
                        <a:t>*</a:t>
                      </a:r>
                      <a:endParaRPr lang="en-IN" sz="1400" dirty="0"/>
                    </a:p>
                  </a:txBody>
                  <a:tcPr/>
                </a:tc>
                <a:tc>
                  <a:txBody>
                    <a:bodyPr/>
                    <a:lstStyle/>
                    <a:p>
                      <a:r>
                        <a:rPr lang="en-US" sz="1400" dirty="0"/>
                        <a:t>*</a:t>
                      </a:r>
                      <a:endParaRPr lang="en-IN" sz="1400" dirty="0"/>
                    </a:p>
                  </a:txBody>
                  <a:tcPr/>
                </a:tc>
                <a:tc>
                  <a:txBody>
                    <a:bodyPr/>
                    <a:lstStyle/>
                    <a:p>
                      <a:pPr algn="r"/>
                      <a:r>
                        <a:rPr lang="en-IN" sz="1400" dirty="0"/>
                        <a:t>27545</a:t>
                      </a:r>
                    </a:p>
                  </a:txBody>
                  <a:tcPr/>
                </a:tc>
                <a:extLst>
                  <a:ext uri="{0D108BD9-81ED-4DB2-BD59-A6C34878D82A}">
                    <a16:rowId xmlns:a16="http://schemas.microsoft.com/office/drawing/2014/main" val="249384012"/>
                  </a:ext>
                </a:extLst>
              </a:tr>
              <a:tr h="0">
                <a:tc>
                  <a:txBody>
                    <a:bodyPr/>
                    <a:lstStyle/>
                    <a:p>
                      <a:r>
                        <a:rPr lang="en-US" sz="1400" dirty="0"/>
                        <a:t>Rain intensity</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Foster Weather Station</a:t>
                      </a:r>
                    </a:p>
                  </a:txBody>
                  <a:tcPr/>
                </a:tc>
                <a:tc>
                  <a:txBody>
                    <a:bodyPr/>
                    <a:lstStyle/>
                    <a:p>
                      <a:r>
                        <a:rPr lang="en-US" sz="1400" dirty="0"/>
                        <a:t>*</a:t>
                      </a:r>
                      <a:endParaRPr lang="en-IN" sz="1400" dirty="0"/>
                    </a:p>
                  </a:txBody>
                  <a:tcPr/>
                </a:tc>
                <a:tc>
                  <a:txBody>
                    <a:bodyPr/>
                    <a:lstStyle/>
                    <a:p>
                      <a:r>
                        <a:rPr lang="en-US" sz="1400" dirty="0"/>
                        <a:t>*</a:t>
                      </a:r>
                      <a:endParaRPr lang="en-IN" sz="1400" dirty="0"/>
                    </a:p>
                  </a:txBody>
                  <a:tcPr/>
                </a:tc>
                <a:tc>
                  <a:txBody>
                    <a:bodyPr/>
                    <a:lstStyle/>
                    <a:p>
                      <a:pPr algn="r"/>
                      <a:r>
                        <a:rPr lang="en-IN" sz="1400" dirty="0"/>
                        <a:t>27545</a:t>
                      </a:r>
                    </a:p>
                  </a:txBody>
                  <a:tcPr/>
                </a:tc>
                <a:extLst>
                  <a:ext uri="{0D108BD9-81ED-4DB2-BD59-A6C34878D82A}">
                    <a16:rowId xmlns:a16="http://schemas.microsoft.com/office/drawing/2014/main" val="1567007262"/>
                  </a:ext>
                </a:extLst>
              </a:tr>
              <a:tr h="254333">
                <a:tc>
                  <a:txBody>
                    <a:bodyPr/>
                    <a:lstStyle/>
                    <a:p>
                      <a:r>
                        <a:rPr lang="en-US" sz="1400" dirty="0"/>
                        <a:t>Total Rain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Foster Weather Station</a:t>
                      </a:r>
                    </a:p>
                  </a:txBody>
                  <a:tcPr/>
                </a:tc>
                <a:tc>
                  <a:txBody>
                    <a:bodyPr/>
                    <a:lstStyle/>
                    <a:p>
                      <a:r>
                        <a:rPr lang="en-US" sz="1400" dirty="0"/>
                        <a:t>*</a:t>
                      </a:r>
                      <a:endParaRPr lang="en-IN" sz="1400" dirty="0"/>
                    </a:p>
                  </a:txBody>
                  <a:tcPr/>
                </a:tc>
                <a:tc>
                  <a:txBody>
                    <a:bodyPr/>
                    <a:lstStyle/>
                    <a:p>
                      <a:r>
                        <a:rPr lang="en-US" sz="1400" dirty="0"/>
                        <a:t>*</a:t>
                      </a:r>
                      <a:endParaRPr lang="en-IN" sz="1400" dirty="0"/>
                    </a:p>
                  </a:txBody>
                  <a:tcPr/>
                </a:tc>
                <a:tc>
                  <a:txBody>
                    <a:bodyPr/>
                    <a:lstStyle/>
                    <a:p>
                      <a:pPr algn="r"/>
                      <a:r>
                        <a:rPr lang="en-IN" sz="1400" dirty="0"/>
                        <a:t>27545</a:t>
                      </a:r>
                    </a:p>
                  </a:txBody>
                  <a:tcPr/>
                </a:tc>
                <a:extLst>
                  <a:ext uri="{0D108BD9-81ED-4DB2-BD59-A6C34878D82A}">
                    <a16:rowId xmlns:a16="http://schemas.microsoft.com/office/drawing/2014/main" val="1982045474"/>
                  </a:ext>
                </a:extLst>
              </a:tr>
              <a:tr h="249985">
                <a:tc>
                  <a:txBody>
                    <a:bodyPr/>
                    <a:lstStyle/>
                    <a:p>
                      <a:r>
                        <a:rPr lang="en-US" sz="1400" dirty="0"/>
                        <a:t>Precipitation Type </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Foster Weather Station</a:t>
                      </a:r>
                    </a:p>
                  </a:txBody>
                  <a:tcPr/>
                </a:tc>
                <a:tc>
                  <a:txBody>
                    <a:bodyPr/>
                    <a:lstStyle/>
                    <a:p>
                      <a:r>
                        <a:rPr lang="en-US" sz="1400" dirty="0"/>
                        <a:t>*</a:t>
                      </a:r>
                      <a:endParaRPr lang="en-IN" sz="1400" dirty="0"/>
                    </a:p>
                  </a:txBody>
                  <a:tcPr/>
                </a:tc>
                <a:tc>
                  <a:txBody>
                    <a:bodyPr/>
                    <a:lstStyle/>
                    <a:p>
                      <a:r>
                        <a:rPr lang="en-US" sz="1400" dirty="0"/>
                        <a:t>*</a:t>
                      </a:r>
                      <a:endParaRPr lang="en-IN" sz="1400" dirty="0"/>
                    </a:p>
                  </a:txBody>
                  <a:tcPr/>
                </a:tc>
                <a:tc>
                  <a:txBody>
                    <a:bodyPr/>
                    <a:lstStyle/>
                    <a:p>
                      <a:pPr algn="r"/>
                      <a:r>
                        <a:rPr lang="en-IN" sz="1400" dirty="0"/>
                        <a:t>27545</a:t>
                      </a:r>
                    </a:p>
                  </a:txBody>
                  <a:tcPr/>
                </a:tc>
                <a:extLst>
                  <a:ext uri="{0D108BD9-81ED-4DB2-BD59-A6C34878D82A}">
                    <a16:rowId xmlns:a16="http://schemas.microsoft.com/office/drawing/2014/main" val="4294800731"/>
                  </a:ext>
                </a:extLst>
              </a:tr>
              <a:tr h="249985">
                <a:tc rowSpan="2">
                  <a:txBody>
                    <a:bodyPr/>
                    <a:lstStyle/>
                    <a:p>
                      <a:r>
                        <a:rPr lang="en-US" sz="1400" dirty="0"/>
                        <a:t>Barometric Pressure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Foster Weather Station</a:t>
                      </a:r>
                    </a:p>
                  </a:txBody>
                  <a:tcPr/>
                </a:tc>
                <a:tc>
                  <a:txBody>
                    <a:bodyPr/>
                    <a:lstStyle/>
                    <a:p>
                      <a:r>
                        <a:rPr lang="en-US" sz="1400" dirty="0"/>
                        <a:t>2015</a:t>
                      </a:r>
                      <a:endParaRPr lang="en-IN" sz="1400" dirty="0"/>
                    </a:p>
                  </a:txBody>
                  <a:tcPr/>
                </a:tc>
                <a:tc>
                  <a:txBody>
                    <a:bodyPr/>
                    <a:lstStyle/>
                    <a:p>
                      <a:r>
                        <a:rPr lang="en-US" sz="1400" dirty="0"/>
                        <a:t>May</a:t>
                      </a:r>
                      <a:endParaRPr lang="en-IN" sz="1400" dirty="0"/>
                    </a:p>
                  </a:txBody>
                  <a:tcPr/>
                </a:tc>
                <a:tc>
                  <a:txBody>
                    <a:bodyPr/>
                    <a:lstStyle/>
                    <a:p>
                      <a:pPr algn="r"/>
                      <a:r>
                        <a:rPr lang="en-US" sz="1400" dirty="0"/>
                        <a:t>73</a:t>
                      </a:r>
                      <a:endParaRPr lang="en-IN" sz="1400" dirty="0"/>
                    </a:p>
                  </a:txBody>
                  <a:tcPr/>
                </a:tc>
                <a:extLst>
                  <a:ext uri="{0D108BD9-81ED-4DB2-BD59-A6C34878D82A}">
                    <a16:rowId xmlns:a16="http://schemas.microsoft.com/office/drawing/2014/main" val="363506198"/>
                  </a:ext>
                </a:extLst>
              </a:tr>
              <a:tr h="253466">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Oak Street Weather Station </a:t>
                      </a:r>
                    </a:p>
                  </a:txBody>
                  <a:tcPr/>
                </a:tc>
                <a:tc>
                  <a:txBody>
                    <a:bodyPr/>
                    <a:lstStyle/>
                    <a:p>
                      <a:r>
                        <a:rPr lang="en-US" sz="1400" dirty="0"/>
                        <a:t>2015</a:t>
                      </a:r>
                      <a:endParaRPr lang="en-IN" sz="1400" dirty="0"/>
                    </a:p>
                  </a:txBody>
                  <a:tcPr/>
                </a:tc>
                <a:tc>
                  <a:txBody>
                    <a:bodyPr/>
                    <a:lstStyle/>
                    <a:p>
                      <a:r>
                        <a:rPr lang="en-US" sz="1400" dirty="0"/>
                        <a:t>May</a:t>
                      </a:r>
                      <a:endParaRPr lang="en-IN" sz="1400" dirty="0"/>
                    </a:p>
                  </a:txBody>
                  <a:tcPr/>
                </a:tc>
                <a:tc>
                  <a:txBody>
                    <a:bodyPr/>
                    <a:lstStyle/>
                    <a:p>
                      <a:pPr algn="r"/>
                      <a:r>
                        <a:rPr lang="en-US" sz="1400" dirty="0"/>
                        <a:t>73</a:t>
                      </a:r>
                      <a:endParaRPr lang="en-IN" sz="1400" dirty="0"/>
                    </a:p>
                  </a:txBody>
                  <a:tcPr/>
                </a:tc>
                <a:extLst>
                  <a:ext uri="{0D108BD9-81ED-4DB2-BD59-A6C34878D82A}">
                    <a16:rowId xmlns:a16="http://schemas.microsoft.com/office/drawing/2014/main" val="4267538973"/>
                  </a:ext>
                </a:extLst>
              </a:tr>
              <a:tr h="376669">
                <a:tc>
                  <a:txBody>
                    <a:bodyPr/>
                    <a:lstStyle/>
                    <a:p>
                      <a:r>
                        <a:rPr lang="en-US" sz="1400" dirty="0"/>
                        <a:t>Heading</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Foster Weather Station</a:t>
                      </a:r>
                    </a:p>
                  </a:txBody>
                  <a:tcPr/>
                </a:tc>
                <a:tc>
                  <a:txBody>
                    <a:bodyPr/>
                    <a:lstStyle/>
                    <a:p>
                      <a:r>
                        <a:rPr lang="en-US" sz="1400" dirty="0"/>
                        <a:t>*</a:t>
                      </a:r>
                      <a:endParaRPr lang="en-IN" sz="1400" dirty="0"/>
                    </a:p>
                  </a:txBody>
                  <a:tcPr/>
                </a:tc>
                <a:tc>
                  <a:txBody>
                    <a:bodyPr/>
                    <a:lstStyle/>
                    <a:p>
                      <a:r>
                        <a:rPr lang="en-US" sz="1400" dirty="0"/>
                        <a:t>*</a:t>
                      </a:r>
                      <a:endParaRPr lang="en-IN" sz="1400" dirty="0"/>
                    </a:p>
                  </a:txBody>
                  <a:tcPr/>
                </a:tc>
                <a:tc>
                  <a:txBody>
                    <a:bodyPr/>
                    <a:lstStyle/>
                    <a:p>
                      <a:pPr algn="r"/>
                      <a:r>
                        <a:rPr lang="en-IN" sz="1400" dirty="0"/>
                        <a:t>27545</a:t>
                      </a:r>
                    </a:p>
                  </a:txBody>
                  <a:tcPr/>
                </a:tc>
                <a:extLst>
                  <a:ext uri="{0D108BD9-81ED-4DB2-BD59-A6C34878D82A}">
                    <a16:rowId xmlns:a16="http://schemas.microsoft.com/office/drawing/2014/main" val="262122627"/>
                  </a:ext>
                </a:extLst>
              </a:tr>
            </a:tbl>
          </a:graphicData>
        </a:graphic>
      </p:graphicFrame>
      <p:sp>
        <p:nvSpPr>
          <p:cNvPr id="4" name="TextBox 3">
            <a:extLst>
              <a:ext uri="{FF2B5EF4-FFF2-40B4-BE49-F238E27FC236}">
                <a16:creationId xmlns:a16="http://schemas.microsoft.com/office/drawing/2014/main" id="{917967CB-8ECA-4BD3-A561-7B04E4AA4B35}"/>
              </a:ext>
            </a:extLst>
          </p:cNvPr>
          <p:cNvSpPr txBox="1"/>
          <p:nvPr/>
        </p:nvSpPr>
        <p:spPr>
          <a:xfrm>
            <a:off x="821448" y="5178481"/>
            <a:ext cx="8147304" cy="307777"/>
          </a:xfrm>
          <a:prstGeom prst="rect">
            <a:avLst/>
          </a:prstGeom>
          <a:noFill/>
        </p:spPr>
        <p:txBody>
          <a:bodyPr wrap="square" rtlCol="0">
            <a:spAutoFit/>
          </a:bodyPr>
          <a:lstStyle/>
          <a:p>
            <a:r>
              <a:rPr lang="en-US" sz="1400" i="1" dirty="0">
                <a:solidFill>
                  <a:schemeClr val="bg1"/>
                </a:solidFill>
              </a:rPr>
              <a:t>Note: - * means multiple year and month values</a:t>
            </a:r>
            <a:endParaRPr lang="en-IN" sz="1400" i="1" dirty="0">
              <a:solidFill>
                <a:schemeClr val="bg1"/>
              </a:solidFill>
            </a:endParaRPr>
          </a:p>
        </p:txBody>
      </p:sp>
    </p:spTree>
    <p:extLst>
      <p:ext uri="{BB962C8B-B14F-4D97-AF65-F5344CB8AC3E}">
        <p14:creationId xmlns:p14="http://schemas.microsoft.com/office/powerpoint/2010/main" val="1083942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1624</TotalTime>
  <Words>388</Words>
  <Application>Microsoft Office PowerPoint</Application>
  <PresentationFormat>Custom</PresentationFormat>
  <Paragraphs>135</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Century Schoolbook 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shubhra Karmahe</dc:creator>
  <dc:description/>
  <cp:lastModifiedBy>Shubhra</cp:lastModifiedBy>
  <cp:revision>98</cp:revision>
  <dcterms:modified xsi:type="dcterms:W3CDTF">2019-06-21T10:33:08Z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