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2"/>
  </p:notesMasterIdLst>
  <p:sldIdLst>
    <p:sldId id="304" r:id="rId5"/>
    <p:sldId id="257" r:id="rId6"/>
    <p:sldId id="260" r:id="rId7"/>
    <p:sldId id="261" r:id="rId8"/>
    <p:sldId id="262" r:id="rId9"/>
    <p:sldId id="284" r:id="rId10"/>
    <p:sldId id="285" r:id="rId11"/>
    <p:sldId id="281" r:id="rId12"/>
    <p:sldId id="258" r:id="rId13"/>
    <p:sldId id="282" r:id="rId14"/>
    <p:sldId id="264" r:id="rId15"/>
    <p:sldId id="278" r:id="rId16"/>
    <p:sldId id="283" r:id="rId17"/>
    <p:sldId id="279" r:id="rId18"/>
    <p:sldId id="291" r:id="rId19"/>
    <p:sldId id="292" r:id="rId20"/>
    <p:sldId id="293" r:id="rId21"/>
    <p:sldId id="294" r:id="rId22"/>
    <p:sldId id="295" r:id="rId23"/>
    <p:sldId id="296" r:id="rId24"/>
    <p:sldId id="268" r:id="rId25"/>
    <p:sldId id="288" r:id="rId26"/>
    <p:sldId id="289" r:id="rId27"/>
    <p:sldId id="290" r:id="rId28"/>
    <p:sldId id="287" r:id="rId29"/>
    <p:sldId id="269" r:id="rId30"/>
    <p:sldId id="270" r:id="rId31"/>
    <p:sldId id="301" r:id="rId32"/>
    <p:sldId id="263" r:id="rId33"/>
    <p:sldId id="297" r:id="rId34"/>
    <p:sldId id="299" r:id="rId35"/>
    <p:sldId id="300" r:id="rId36"/>
    <p:sldId id="272" r:id="rId37"/>
    <p:sldId id="274" r:id="rId38"/>
    <p:sldId id="275" r:id="rId39"/>
    <p:sldId id="302" r:id="rId40"/>
    <p:sldId id="303" r:id="rId4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  <p1510:client id="{479D884A-3781-337F-4FB8-31910C6A4692}" v="2828" dt="2023-07-06T10:19:17.497"/>
    <p1510:client id="{FF4721F9-599D-DA4F-F156-C13B051B4CEA}" v="1012" dt="2023-06-29T10:50:04.73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3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8.png"/><Relationship Id="rId18" Type="http://schemas.openxmlformats.org/officeDocument/2006/relationships/customXml" Target="../ink/ink18.xml"/><Relationship Id="rId3" Type="http://schemas.openxmlformats.org/officeDocument/2006/relationships/customXml" Target="../ink/ink9.xml"/><Relationship Id="rId7" Type="http://schemas.openxmlformats.org/officeDocument/2006/relationships/image" Target="../media/image5.png"/><Relationship Id="rId12" Type="http://schemas.openxmlformats.org/officeDocument/2006/relationships/customXml" Target="../ink/ink13.xml"/><Relationship Id="rId17" Type="http://schemas.openxmlformats.org/officeDocument/2006/relationships/customXml" Target="../ink/ink17.xml"/><Relationship Id="rId2" Type="http://schemas.openxmlformats.org/officeDocument/2006/relationships/image" Target="../media/image7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15.xml"/><Relationship Id="rId10" Type="http://schemas.openxmlformats.org/officeDocument/2006/relationships/customXml" Target="../ink/ink12.xml"/><Relationship Id="rId9" Type="http://schemas.openxmlformats.org/officeDocument/2006/relationships/customXml" Target="../ink/ink11.xml"/><Relationship Id="rId14" Type="http://schemas.openxmlformats.org/officeDocument/2006/relationships/customXml" Target="../ink/ink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77D542F-DE52-D9A7-B87D-E56E0383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 descr="A magnifying glass over a graph&#10;&#10;Description automatically generated">
            <a:extLst>
              <a:ext uri="{FF2B5EF4-FFF2-40B4-BE49-F238E27FC236}">
                <a16:creationId xmlns:a16="http://schemas.microsoft.com/office/drawing/2014/main" id="{63AC2092-7673-37D4-F32D-45DDAD4C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FFDF829-8BDB-0B9B-8582-371E286AB6A2}"/>
              </a:ext>
            </a:extLst>
          </p:cNvPr>
          <p:cNvSpPr txBox="1">
            <a:spLocks/>
          </p:cNvSpPr>
          <p:nvPr/>
        </p:nvSpPr>
        <p:spPr>
          <a:xfrm>
            <a:off x="6172200" y="2345719"/>
            <a:ext cx="51119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600" dirty="0">
                <a:solidFill>
                  <a:srgbClr val="0E659B"/>
                </a:solidFill>
                <a:latin typeface="IBM Plex Mono SemiBold"/>
              </a:rPr>
              <a:t>SpaceX Falcon 9First Stage  Launch Outcomes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FBF6216-816F-2F0C-3E67-A2AAD8134F54}"/>
              </a:ext>
            </a:extLst>
          </p:cNvPr>
          <p:cNvSpPr txBox="1">
            <a:spLocks/>
          </p:cNvSpPr>
          <p:nvPr/>
        </p:nvSpPr>
        <p:spPr>
          <a:xfrm>
            <a:off x="6172200" y="4204775"/>
            <a:ext cx="5181600" cy="1962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IBM Plex Mono Text"/>
              </a:rPr>
              <a:t>Shubhra Mishra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>
                <a:latin typeface="IBM Plex Mono Text"/>
              </a:rPr>
              <a:t>04-JUL-2023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6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EDA-FALCON 9 FLIGHT NUMBER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1475173"/>
            <a:ext cx="10357827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IBM Plex Mono Text"/>
              </a:rPr>
              <a:t>This chart identifies Flight Number by Orbit</a:t>
            </a:r>
            <a:endParaRPr lang="en-US" dirty="0"/>
          </a:p>
        </p:txBody>
      </p:sp>
      <p:pic>
        <p:nvPicPr>
          <p:cNvPr id="3" name="Picture 3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1951348B-19BE-FF1A-323D-91D074E56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37" y="2240175"/>
            <a:ext cx="10288857" cy="24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3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IBM Plex Mono SemiBold"/>
              </a:rPr>
              <a:t>FALCON 9 FLIGHT NUMBER TRENDS - FINDINGS &amp; 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IBM Plex Mono Text"/>
              </a:rPr>
              <a:t>As the flight number increases, the first stage is more likely to land successfully</a:t>
            </a:r>
            <a:endParaRPr lang="en-US" sz="2400"/>
          </a:p>
          <a:p>
            <a:r>
              <a:rPr lang="en-US" sz="2400" dirty="0">
                <a:latin typeface="IBM Plex Mono Text"/>
              </a:rPr>
              <a:t>Higher Payload Mass for  higher flight number seems to land successfully</a:t>
            </a:r>
          </a:p>
          <a:p>
            <a:r>
              <a:rPr lang="en-US" sz="2400" dirty="0">
                <a:latin typeface="IBM Plex Mono Text"/>
              </a:rPr>
              <a:t>Launch Sites CCAFS SLC 40 and KSC LC 39A have been more successful for higher flight number</a:t>
            </a:r>
          </a:p>
          <a:p>
            <a:r>
              <a:rPr lang="en-US" sz="2400" dirty="0">
                <a:latin typeface="IBM Plex Mono Text"/>
              </a:rPr>
              <a:t>In LEO orbit the Success appears related to the number of flights</a:t>
            </a:r>
            <a:endParaRPr lang="en-US" dirty="0">
              <a:latin typeface="IBM Plex Mono Text"/>
            </a:endParaRPr>
          </a:p>
          <a:p>
            <a:r>
              <a:rPr lang="en-US" sz="2400" dirty="0">
                <a:latin typeface="IBM Plex Mono Text"/>
              </a:rPr>
              <a:t>There seems to be no relationship between flight number when in GTO orbit.</a:t>
            </a:r>
            <a:endParaRPr lang="en-US">
              <a:latin typeface="IBM Plex Mono Tex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>
                <a:latin typeface="IBM Plex Mono Text"/>
              </a:rPr>
              <a:t>Flight Number can be used as a parameter for successful outcome</a:t>
            </a:r>
          </a:p>
          <a:p>
            <a:r>
              <a:rPr lang="en-US" sz="2200" dirty="0">
                <a:latin typeface="IBM Plex Mono Text"/>
              </a:rPr>
              <a:t>Payload Mass can be used as a parameter for successful outcome</a:t>
            </a:r>
            <a:endParaRPr lang="en-US" sz="2200">
              <a:highlight>
                <a:srgbClr val="FFFF00"/>
              </a:highlight>
            </a:endParaRPr>
          </a:p>
          <a:p>
            <a:r>
              <a:rPr lang="en-US" sz="2200" dirty="0">
                <a:latin typeface="IBM Plex Mono Text"/>
              </a:rPr>
              <a:t>Launch site can be used as a parameter for successful outcome</a:t>
            </a:r>
          </a:p>
          <a:p>
            <a:r>
              <a:rPr lang="en-US" sz="2200" dirty="0">
                <a:latin typeface="IBM Plex Mono Text"/>
              </a:rPr>
              <a:t>Orbit on it's own seems to have a lower correlation to successful outcome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FALCON 9 PAYLOAD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694" y="1825625"/>
            <a:ext cx="10619934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Correlation between Payload Mass and Launch  sites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15DBC7FB-6F7D-119E-B19C-F6524E56A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44" y="2274517"/>
            <a:ext cx="10502590" cy="22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FALCON 9 PAYLOAD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694" y="1825625"/>
            <a:ext cx="10619934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Correlation between Payload Mass and Orbit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C74013F3-92F1-9DA0-5DE8-70198A2B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398151"/>
            <a:ext cx="10660565" cy="20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1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IBM Plex Mono SemiBold"/>
              </a:rPr>
              <a:t>FALCON 9 PAYLOAD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>
                <a:latin typeface="IBM Plex Mono Text"/>
                <a:cs typeface="Arial"/>
              </a:rPr>
              <a:t>VAFB-SLC launch site there are no rockets launched for heavy payload mass(greater than 10000)</a:t>
            </a:r>
            <a:endParaRPr lang="en-US" sz="2200"/>
          </a:p>
          <a:p>
            <a:r>
              <a:rPr lang="en-US" sz="2200" dirty="0">
                <a:latin typeface="IBM Plex Mono Text"/>
              </a:rPr>
              <a:t>Launch Sites CCAFS SLC 40 and KSC LC 39A have had successful launch for heavy payload mass</a:t>
            </a:r>
          </a:p>
          <a:p>
            <a:r>
              <a:rPr lang="en-US" sz="2200" dirty="0">
                <a:latin typeface="IBM Plex Mono Text"/>
              </a:rPr>
              <a:t>Heavy payloads have more  successful landing for Polar, LEO and ISS orbits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>
                <a:latin typeface="Arial"/>
                <a:cs typeface="Arial"/>
              </a:rPr>
              <a:t>Launch site can be used as a parameter for successful outcome</a:t>
            </a:r>
          </a:p>
          <a:p>
            <a:r>
              <a:rPr lang="en-US" sz="2200" dirty="0">
                <a:latin typeface="Arial"/>
                <a:cs typeface="Arial"/>
              </a:rPr>
              <a:t>Payload Mass can be used as a parameter for successful outcome</a:t>
            </a:r>
          </a:p>
          <a:p>
            <a:r>
              <a:rPr lang="en-US" sz="2200" dirty="0">
                <a:latin typeface="Arial"/>
                <a:cs typeface="Arial"/>
              </a:rPr>
              <a:t>Orbit can be used as a parameter for successful outcome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FALCON 9 SQL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694" y="1825625"/>
            <a:ext cx="10619934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Launch Site Analysis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D3ABF-E4F1-1684-4803-FFBE709ED692}"/>
              </a:ext>
            </a:extLst>
          </p:cNvPr>
          <p:cNvSpPr txBox="1"/>
          <p:nvPr/>
        </p:nvSpPr>
        <p:spPr>
          <a:xfrm>
            <a:off x="938561" y="2397512"/>
            <a:ext cx="9738731" cy="2312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70C0"/>
                </a:solidFill>
                <a:latin typeface="IBM Plex Mono Text"/>
              </a:rPr>
              <a:t>Names of unique launch sites in the SpaceX Mission are: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dirty="0">
                <a:solidFill>
                  <a:srgbClr val="0070C0"/>
                </a:solidFill>
                <a:latin typeface="IBM Plex Mono Text"/>
              </a:rPr>
              <a:t>CCAFS LC-40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dirty="0">
                <a:solidFill>
                  <a:srgbClr val="0070C0"/>
                </a:solidFill>
                <a:latin typeface="IBM Plex Mono Text"/>
              </a:rPr>
              <a:t>VAFB SLC-4E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dirty="0">
                <a:solidFill>
                  <a:srgbClr val="0070C0"/>
                </a:solidFill>
                <a:latin typeface="IBM Plex Mono Text"/>
              </a:rPr>
              <a:t>KSC LC-39A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dirty="0">
                <a:solidFill>
                  <a:srgbClr val="0070C0"/>
                </a:solidFill>
                <a:latin typeface="IBM Plex Mono Text"/>
              </a:rPr>
              <a:t>CCAFS SLC-40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dirty="0">
                <a:solidFill>
                  <a:srgbClr val="0070C0"/>
                </a:solidFill>
                <a:latin typeface="IBM Plex Mono Text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1700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FALCON 9 SQL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694" y="1825625"/>
            <a:ext cx="10619934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Payload Mass Analysis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E9443-68F9-4359-8DBA-EF56472E2C93}"/>
              </a:ext>
            </a:extLst>
          </p:cNvPr>
          <p:cNvSpPr txBox="1"/>
          <p:nvPr/>
        </p:nvSpPr>
        <p:spPr>
          <a:xfrm>
            <a:off x="1050073" y="2323171"/>
            <a:ext cx="9738731" cy="2433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70C0"/>
                </a:solidFill>
                <a:latin typeface="IBM Plex Mono Text"/>
              </a:rPr>
              <a:t>The total payload mass carried by boosters launched by NASA (CRS) is 45596.0</a:t>
            </a:r>
            <a:endParaRPr lang="en-US" dirty="0"/>
          </a:p>
          <a:p>
            <a:pPr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GB" sz="2400" dirty="0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70C0"/>
                </a:solidFill>
                <a:latin typeface="IBM Plex Mono Text"/>
              </a:rPr>
              <a:t>The average payload mass carried by booster version F9 v1.1 is 2928.4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GB" dirty="0">
              <a:solidFill>
                <a:srgbClr val="000000"/>
              </a:solidFill>
              <a:latin typeface="IBM Plex Sans Tex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dirty="0">
              <a:solidFill>
                <a:srgbClr val="000000"/>
              </a:solidFill>
              <a:latin typeface="IBM Plex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248555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FALCON 9 SQL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694" y="1825625"/>
            <a:ext cx="10619934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Mission Outcome Analysis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856F-EB9C-426E-54C6-EEBD93A4E8D6}"/>
              </a:ext>
            </a:extLst>
          </p:cNvPr>
          <p:cNvSpPr txBox="1"/>
          <p:nvPr/>
        </p:nvSpPr>
        <p:spPr>
          <a:xfrm>
            <a:off x="1050073" y="2323171"/>
            <a:ext cx="9738731" cy="43109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solidFill>
                  <a:srgbClr val="0070C0"/>
                </a:solidFill>
                <a:latin typeface="IBM Plex Mono Text"/>
              </a:rPr>
              <a:t>The earliest date for successful landing outcome in group pad is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solidFill>
                  <a:srgbClr val="0070C0"/>
                </a:solidFill>
                <a:latin typeface="IBM Plex Mono Text"/>
              </a:rPr>
              <a:t>01-Aug-2018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solidFill>
                  <a:srgbClr val="0070C0"/>
                </a:solidFill>
                <a:latin typeface="IBM Plex Mono Text"/>
              </a:rPr>
              <a:t>Identify the total number of successful and failure mission outcomes</a:t>
            </a:r>
            <a:endParaRPr lang="en-US" sz="2000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u="sng" dirty="0">
                <a:solidFill>
                  <a:srgbClr val="0070C0"/>
                </a:solidFill>
                <a:latin typeface="IBM Plex Mono Text"/>
              </a:rPr>
              <a:t>Mission Outcome                       Count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solidFill>
                  <a:srgbClr val="0070C0"/>
                </a:solidFill>
                <a:latin typeface="IBM Plex Mono Text"/>
              </a:rPr>
              <a:t>None                                             898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solidFill>
                  <a:srgbClr val="0070C0"/>
                </a:solidFill>
                <a:latin typeface="IBM Plex Mono Text"/>
              </a:rPr>
              <a:t>Failure (in flight)                                1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solidFill>
                  <a:srgbClr val="0070C0"/>
                </a:solidFill>
                <a:latin typeface="IBM Plex Mono Text"/>
              </a:rPr>
              <a:t>Success                                          98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solidFill>
                  <a:srgbClr val="0070C0"/>
                </a:solidFill>
                <a:latin typeface="IBM Plex Mono Text"/>
              </a:rPr>
              <a:t>Success                                           1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solidFill>
                  <a:srgbClr val="0070C0"/>
                </a:solidFill>
                <a:latin typeface="IBM Plex Mono Text"/>
              </a:rPr>
              <a:t>Success (payload status unclear)    1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400" dirty="0">
              <a:solidFill>
                <a:srgbClr val="0070C0"/>
              </a:solidFill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305628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FALCON 9 SQL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694" y="1825625"/>
            <a:ext cx="10619934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Booster Analysis for Maximum Payload Mass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C78BF-17FE-76E8-874D-E789965CDD21}"/>
              </a:ext>
            </a:extLst>
          </p:cNvPr>
          <p:cNvSpPr txBox="1"/>
          <p:nvPr/>
        </p:nvSpPr>
        <p:spPr>
          <a:xfrm>
            <a:off x="1040780" y="2220951"/>
            <a:ext cx="9738731" cy="3649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70C0"/>
                </a:solidFill>
                <a:latin typeface="IBM Plex Mono Text"/>
              </a:rPr>
              <a:t>The names of the Booster Versions which have carried the maximum payload mass are:</a:t>
            </a:r>
            <a:endParaRPr lang="en-US" sz="2400" dirty="0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solidFill>
                  <a:srgbClr val="0070C0"/>
                </a:solidFill>
                <a:latin typeface="IBM Plex Mono Text"/>
              </a:rPr>
              <a:t>F9 B5 B1048.4           F9 B5 B1049.4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solidFill>
                  <a:srgbClr val="0070C0"/>
                </a:solidFill>
                <a:latin typeface="IBM Plex Mono Text"/>
              </a:rPr>
              <a:t>F9 B5 B1051.3           F9 B5 B1056.4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solidFill>
                  <a:srgbClr val="0070C0"/>
                </a:solidFill>
                <a:latin typeface="IBM Plex Mono Text"/>
              </a:rPr>
              <a:t>F9 B5 B1048.5           F9 B5 B1051.4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solidFill>
                  <a:srgbClr val="0070C0"/>
                </a:solidFill>
                <a:latin typeface="IBM Plex Mono Text"/>
              </a:rPr>
              <a:t>F9 B5 B1049.5           F9 B5 B1060.2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solidFill>
                  <a:srgbClr val="0070C0"/>
                </a:solidFill>
                <a:latin typeface="IBM Plex Mono Text"/>
              </a:rPr>
              <a:t>F9 B5 B1058.3           F9 B5 B1051.6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solidFill>
                  <a:srgbClr val="0070C0"/>
                </a:solidFill>
                <a:latin typeface="IBM Plex Mono Text"/>
              </a:rPr>
              <a:t>F9 B5 B1060.3           F9 B5 B1049.7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400" dirty="0">
              <a:solidFill>
                <a:srgbClr val="0070C0"/>
              </a:solidFill>
              <a:latin typeface="IBM Plex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201453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FALCON 9 SQL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694" y="1825625"/>
            <a:ext cx="10619934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Mission Outcome Analysis for Specific periods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0E853-EE23-323E-A20C-E320E9E40537}"/>
              </a:ext>
            </a:extLst>
          </p:cNvPr>
          <p:cNvSpPr txBox="1"/>
          <p:nvPr/>
        </p:nvSpPr>
        <p:spPr>
          <a:xfrm>
            <a:off x="1040780" y="2220951"/>
            <a:ext cx="9738731" cy="3060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70C0"/>
                </a:solidFill>
                <a:latin typeface="IBM Plex Mono Text"/>
              </a:rPr>
              <a:t>List all month names, failure landing outcomes in drone ship ,booster versions, launch site for the months in year 2015.</a:t>
            </a:r>
            <a:endParaRPr lang="en-US" sz="2400" dirty="0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400" dirty="0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u="sng" dirty="0">
                <a:solidFill>
                  <a:srgbClr val="0070C0"/>
                </a:solidFill>
                <a:latin typeface="IBM Plex Mono Text"/>
              </a:rPr>
              <a:t>Month   Landing Outcome       Booster Version    Launch Site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70C0"/>
                </a:solidFill>
                <a:latin typeface="IBM Plex Mono Text"/>
              </a:rPr>
              <a:t>10         Failure (drone ship)    F9 v1.1 B1012    CCAFS LC-40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70C0"/>
                </a:solidFill>
                <a:latin typeface="IBM Plex Mono Text"/>
              </a:rPr>
              <a:t>04         Failure (drone ship)    F9 v1.1 B1015    CCAFS LC-40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400" dirty="0">
              <a:solidFill>
                <a:srgbClr val="0070C0"/>
              </a:solidFill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56316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FALCON 9 SQL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694" y="1825625"/>
            <a:ext cx="10619934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Mission Outcome Analysis for Specific periods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0E853-EE23-323E-A20C-E320E9E40537}"/>
              </a:ext>
            </a:extLst>
          </p:cNvPr>
          <p:cNvSpPr txBox="1"/>
          <p:nvPr/>
        </p:nvSpPr>
        <p:spPr>
          <a:xfrm>
            <a:off x="1040780" y="2328413"/>
            <a:ext cx="9738731" cy="3520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70C0"/>
                </a:solidFill>
                <a:latin typeface="IBM Plex Mono Text"/>
              </a:rPr>
              <a:t>The count of successful landing outcomes between the date 04-06-2010 and 20-03-2017 in descending order is:</a:t>
            </a:r>
            <a:endParaRPr lang="en-US" sz="2400" dirty="0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400" dirty="0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u="sng" dirty="0">
                <a:solidFill>
                  <a:srgbClr val="0070C0"/>
                </a:solidFill>
                <a:latin typeface="IBM Plex Mono Text"/>
              </a:rPr>
              <a:t>Landing Outcome            Count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70C0"/>
                </a:solidFill>
                <a:latin typeface="IBM Plex Mono Text"/>
              </a:rPr>
              <a:t>Success                           20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70C0"/>
                </a:solidFill>
                <a:latin typeface="IBM Plex Mono Text"/>
              </a:rPr>
              <a:t>Success (drone ship)         8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70C0"/>
                </a:solidFill>
                <a:latin typeface="IBM Plex Mono Text"/>
              </a:rPr>
              <a:t>Success (ground pad)       7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400" dirty="0">
              <a:solidFill>
                <a:srgbClr val="0070C0"/>
              </a:solidFill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270660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FALCON 9 Launch Site Map Analysis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map of the north america&#10;&#10;Description automatically generated">
            <a:extLst>
              <a:ext uri="{FF2B5EF4-FFF2-40B4-BE49-F238E27FC236}">
                <a16:creationId xmlns:a16="http://schemas.microsoft.com/office/drawing/2014/main" id="{B430FCE6-75BF-C8C3-1275-034A9DC8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39" y="1849308"/>
            <a:ext cx="7022123" cy="41070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9FDF4D-FD9A-0389-6191-38369F4F9A04}"/>
              </a:ext>
            </a:extLst>
          </p:cNvPr>
          <p:cNvSpPr txBox="1">
            <a:spLocks/>
          </p:cNvSpPr>
          <p:nvPr/>
        </p:nvSpPr>
        <p:spPr>
          <a:xfrm>
            <a:off x="841694" y="1346933"/>
            <a:ext cx="10619934" cy="501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IBM Plex Mono Text"/>
              </a:rPr>
              <a:t>Map with each Launch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FALCON 9 Launch Site Map Analysis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9FDF4D-FD9A-0389-6191-38369F4F9A04}"/>
              </a:ext>
            </a:extLst>
          </p:cNvPr>
          <p:cNvSpPr txBox="1">
            <a:spLocks/>
          </p:cNvSpPr>
          <p:nvPr/>
        </p:nvSpPr>
        <p:spPr>
          <a:xfrm>
            <a:off x="841694" y="1346933"/>
            <a:ext cx="10619934" cy="501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IBM Plex Mono Text"/>
              </a:rPr>
              <a:t>Map with Launch Site Cluster Marker</a:t>
            </a:r>
            <a:endParaRPr lang="en-US" dirty="0"/>
          </a:p>
        </p:txBody>
      </p:sp>
      <p:pic>
        <p:nvPicPr>
          <p:cNvPr id="5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B946164B-1743-9067-443A-10944AB1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93" y="1908883"/>
            <a:ext cx="8096737" cy="40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72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FALCON 9 Launch Site Map Analysis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9FDF4D-FD9A-0389-6191-38369F4F9A04}"/>
              </a:ext>
            </a:extLst>
          </p:cNvPr>
          <p:cNvSpPr txBox="1">
            <a:spLocks/>
          </p:cNvSpPr>
          <p:nvPr/>
        </p:nvSpPr>
        <p:spPr>
          <a:xfrm>
            <a:off x="841694" y="1346933"/>
            <a:ext cx="10619934" cy="501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IBM Plex Mono Text"/>
              </a:rPr>
              <a:t>Map with Launch Site Cluster detail</a:t>
            </a:r>
            <a:endParaRPr lang="en-US" dirty="0"/>
          </a:p>
        </p:txBody>
      </p:sp>
      <p:pic>
        <p:nvPicPr>
          <p:cNvPr id="3" name="Picture 4" descr="A map with circles and dots&#10;&#10;Description automatically generated">
            <a:extLst>
              <a:ext uri="{FF2B5EF4-FFF2-40B4-BE49-F238E27FC236}">
                <a16:creationId xmlns:a16="http://schemas.microsoft.com/office/drawing/2014/main" id="{79561455-3162-4E68-702F-5ECD29F5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24" y="1846264"/>
            <a:ext cx="7178430" cy="40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9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FALCON 9 Launch Site Map Analysis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9FDF4D-FD9A-0389-6191-38369F4F9A04}"/>
              </a:ext>
            </a:extLst>
          </p:cNvPr>
          <p:cNvSpPr txBox="1">
            <a:spLocks/>
          </p:cNvSpPr>
          <p:nvPr/>
        </p:nvSpPr>
        <p:spPr>
          <a:xfrm>
            <a:off x="841694" y="1346933"/>
            <a:ext cx="10619934" cy="501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IBM Plex Mono Text"/>
              </a:rPr>
              <a:t>Map with Launch Site Coastline distance</a:t>
            </a:r>
            <a:endParaRPr lang="en-US" dirty="0"/>
          </a:p>
        </p:txBody>
      </p:sp>
      <p:pic>
        <p:nvPicPr>
          <p:cNvPr id="4" name="Picture 4" descr="A map with lines and dots&#10;&#10;Description automatically generated">
            <a:extLst>
              <a:ext uri="{FF2B5EF4-FFF2-40B4-BE49-F238E27FC236}">
                <a16:creationId xmlns:a16="http://schemas.microsoft.com/office/drawing/2014/main" id="{908F34D7-0A9A-5EDB-D282-FC679856A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3" y="2075280"/>
            <a:ext cx="8233507" cy="38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396F4545-68F9-9803-F2E2-0E7A4283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88" y="1450032"/>
            <a:ext cx="8324601" cy="46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58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3" name="Picture 3" descr="A picture containing text, screenshot, font, software&#10;&#10;Description automatically generated">
            <a:extLst>
              <a:ext uri="{FF2B5EF4-FFF2-40B4-BE49-F238E27FC236}">
                <a16:creationId xmlns:a16="http://schemas.microsoft.com/office/drawing/2014/main" id="{E5E42E00-D97F-3EAA-D740-8B2CB03F3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67" y="1502663"/>
            <a:ext cx="8137756" cy="4539363"/>
          </a:xfrm>
          <a:noFill/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9586202-9478-EC66-EED5-4434D21BF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820" y="1690688"/>
            <a:ext cx="7667554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Recent launches have higher success rate</a:t>
            </a:r>
            <a:endParaRPr lang="en-US" dirty="0"/>
          </a:p>
          <a:p>
            <a:r>
              <a:rPr lang="en-US" dirty="0">
                <a:latin typeface="IBM Plex Mono Text"/>
              </a:rPr>
              <a:t>Specific launch sites have a higher success rate</a:t>
            </a:r>
            <a:endParaRPr lang="en-US" dirty="0"/>
          </a:p>
          <a:p>
            <a:r>
              <a:rPr lang="en-US" dirty="0">
                <a:latin typeface="IBM Plex Mono Text"/>
              </a:rPr>
              <a:t>Booster Version Category of FT has been very successful with Payload Mass between 2000kg and 6000kg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Successful landing of first stage has increased over time</a:t>
            </a:r>
            <a:endParaRPr lang="en-US" dirty="0"/>
          </a:p>
          <a:p>
            <a:r>
              <a:rPr lang="en-US" dirty="0">
                <a:latin typeface="IBM Plex Mono Text"/>
              </a:rPr>
              <a:t>Combination of Launch site, Payload Mass and Booster Version category can be used for improving success rate of landing first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01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 – Predictive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BAFD0-8AC8-6196-C90C-AB17540B4700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IBM Plex Mono Text"/>
              </a:rPr>
              <a:t>Findings</a:t>
            </a:r>
          </a:p>
          <a:p>
            <a:pPr marL="0" indent="0">
              <a:buNone/>
            </a:pPr>
            <a:endParaRPr lang="en-US" sz="2400" dirty="0">
              <a:latin typeface="IBM Plex Mono Text"/>
            </a:endParaRPr>
          </a:p>
          <a:p>
            <a:r>
              <a:rPr lang="en-US" sz="2000" dirty="0">
                <a:latin typeface="IBM Plex Mono Text"/>
              </a:rPr>
              <a:t>Applying Logistic Regression using best parameters leads to 83.33% accuracy score for prediction</a:t>
            </a:r>
            <a:endParaRPr lang="en-US" sz="2000"/>
          </a:p>
          <a:p>
            <a:r>
              <a:rPr lang="en-US" sz="2000" dirty="0">
                <a:latin typeface="IBM Plex Mono Text"/>
              </a:rPr>
              <a:t>As per confusion matrix there are no false negatives and three false positives</a:t>
            </a:r>
            <a:endParaRPr lang="en-US" sz="2000" dirty="0"/>
          </a:p>
        </p:txBody>
      </p:sp>
      <p:pic>
        <p:nvPicPr>
          <p:cNvPr id="6" name="Picture 6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3650B9F9-7998-A18E-04F9-25BCEB85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31" y="2320758"/>
            <a:ext cx="3387969" cy="23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The success of SpaceX is based on comparatively lower pricing which is due to recovery of Falcon 9 first stage</a:t>
            </a:r>
          </a:p>
          <a:p>
            <a:r>
              <a:rPr lang="en-US" sz="1800"/>
              <a:t>This study evaluates SpaceX's Falcon 9 first stage launch success parameters and outcomes</a:t>
            </a:r>
          </a:p>
          <a:p>
            <a:r>
              <a:rPr lang="en-US" sz="1800"/>
              <a:t>Collection and analysis of data from SpaceX API's </a:t>
            </a:r>
          </a:p>
          <a:p>
            <a:r>
              <a:rPr lang="en-US" sz="1800"/>
              <a:t>Identifies parameters that impact the outcome of a successful launch of first stage</a:t>
            </a:r>
          </a:p>
          <a:p>
            <a:r>
              <a:rPr lang="en-US" sz="1800"/>
              <a:t>Visualizes the correlation of parameters for successful outcome of launch</a:t>
            </a:r>
          </a:p>
          <a:p>
            <a:pPr marL="228600" lvl="1">
              <a:spcBef>
                <a:spcPts val="1000"/>
              </a:spcBef>
            </a:pPr>
            <a:r>
              <a:rPr lang="en-US" sz="1800"/>
              <a:t>Evaluates prediction of successful outcome of fist stage launch</a:t>
            </a: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 – Predictive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BAFD0-8AC8-6196-C90C-AB17540B4700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IBM Plex Mono Text"/>
              </a:rPr>
              <a:t>Findings</a:t>
            </a:r>
            <a:endParaRPr lang="en-US" dirty="0"/>
          </a:p>
          <a:p>
            <a:endParaRPr lang="en-US" sz="2000" dirty="0"/>
          </a:p>
          <a:p>
            <a:r>
              <a:rPr lang="en-US" sz="2000" dirty="0">
                <a:latin typeface="Arial"/>
                <a:cs typeface="Arial"/>
              </a:rPr>
              <a:t>Applying SVM using best parameters leads to 83.33% accuracy score for prediction</a:t>
            </a:r>
          </a:p>
          <a:p>
            <a:r>
              <a:rPr lang="en-US" sz="2000" dirty="0">
                <a:latin typeface="Arial"/>
                <a:cs typeface="Arial"/>
              </a:rPr>
              <a:t>As per confusion matrix there are no false negatives and three false positives</a:t>
            </a:r>
          </a:p>
          <a:p>
            <a:endParaRPr lang="en-US" sz="2000" dirty="0"/>
          </a:p>
        </p:txBody>
      </p:sp>
      <p:pic>
        <p:nvPicPr>
          <p:cNvPr id="4" name="Picture 6" descr="A graph of a diagram&#10;&#10;Description automatically generated">
            <a:extLst>
              <a:ext uri="{FF2B5EF4-FFF2-40B4-BE49-F238E27FC236}">
                <a16:creationId xmlns:a16="http://schemas.microsoft.com/office/drawing/2014/main" id="{441472EC-A1EB-2CB7-BC6D-640CF0D4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6" y="2071539"/>
            <a:ext cx="3163278" cy="24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61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 – Predictive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BAFD0-8AC8-6196-C90C-AB17540B4700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IBM Plex Mono Text"/>
              </a:rPr>
              <a:t>Findings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IBM Plex Mono Text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Applying Decision Tree classification using best parameters leads to 83.33% accuracy score for prediction</a:t>
            </a:r>
          </a:p>
          <a:p>
            <a:r>
              <a:rPr lang="en-US" sz="2000" dirty="0">
                <a:latin typeface="IBM Plex Mono Text"/>
              </a:rPr>
              <a:t>As per confusion matrix there are two false negatives and one false positive</a:t>
            </a:r>
            <a:endParaRPr lang="en-US" sz="2000" dirty="0"/>
          </a:p>
        </p:txBody>
      </p:sp>
      <p:pic>
        <p:nvPicPr>
          <p:cNvPr id="4" name="Picture 6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54FC29B4-C4AC-5533-2EFB-1C21A39F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62" y="2382173"/>
            <a:ext cx="3006969" cy="24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30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 – Predictive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BAFD0-8AC8-6196-C90C-AB17540B4700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IBM Plex Mono Text"/>
              </a:rPr>
              <a:t>Findings</a:t>
            </a:r>
            <a:endParaRPr lang="en-US" dirty="0"/>
          </a:p>
          <a:p>
            <a:endParaRPr lang="en-US" sz="2000" dirty="0"/>
          </a:p>
          <a:p>
            <a:r>
              <a:rPr lang="en-US" sz="2000" dirty="0">
                <a:latin typeface="Arial"/>
                <a:cs typeface="Arial"/>
              </a:rPr>
              <a:t>Applying k-nearest neighbor using best parameters leads to 83.33% accuracy score for prediction</a:t>
            </a:r>
          </a:p>
          <a:p>
            <a:r>
              <a:rPr lang="en-US" sz="2000" dirty="0">
                <a:latin typeface="Arial"/>
                <a:cs typeface="Arial"/>
              </a:rPr>
              <a:t>As per confusion matrix there are no false negatives and three false positives</a:t>
            </a:r>
          </a:p>
          <a:p>
            <a:endParaRPr lang="en-US" sz="2000" dirty="0"/>
          </a:p>
        </p:txBody>
      </p:sp>
      <p:pic>
        <p:nvPicPr>
          <p:cNvPr id="4" name="Picture 6" descr="A graph of a diagram&#10;&#10;Description automatically generated">
            <a:extLst>
              <a:ext uri="{FF2B5EF4-FFF2-40B4-BE49-F238E27FC236}">
                <a16:creationId xmlns:a16="http://schemas.microsoft.com/office/drawing/2014/main" id="{441472EC-A1EB-2CB7-BC6D-640CF0D4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31" y="2061770"/>
            <a:ext cx="3339123" cy="25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78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There is evidence of higher Payload Mass for recent flights has had a successful outcome for launch site </a:t>
            </a:r>
            <a:r>
              <a:rPr lang="en-US" sz="2200" dirty="0">
                <a:latin typeface="IBM Plex Mono Text"/>
              </a:rPr>
              <a:t>CCAFS SLC 40</a:t>
            </a:r>
            <a:r>
              <a:rPr lang="en-US" dirty="0">
                <a:latin typeface="IBM Plex Mono Text"/>
              </a:rPr>
              <a:t>.</a:t>
            </a:r>
            <a:endParaRPr lang="en-US"/>
          </a:p>
          <a:p>
            <a:r>
              <a:rPr lang="en-US" dirty="0">
                <a:latin typeface="IBM Plex Mono Text"/>
              </a:rPr>
              <a:t>There could be more investigation into parameters for </a:t>
            </a:r>
            <a:r>
              <a:rPr lang="en-US" dirty="0" err="1">
                <a:latin typeface="IBM Plex Mono Text"/>
              </a:rPr>
              <a:t>GridFins</a:t>
            </a:r>
            <a:r>
              <a:rPr lang="en-US" dirty="0">
                <a:latin typeface="IBM Plex Mono Text"/>
              </a:rPr>
              <a:t>, Reused flag and Legs.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1B8FC2-004C-E05D-F1BA-C6E356D4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6387" y="2505075"/>
            <a:ext cx="3684588" cy="3684588"/>
          </a:xfrm>
          <a:prstGeom prst="rect">
            <a:avLst/>
          </a:prstGeo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33B57A6-074F-7824-D444-F6361D12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Most successful launch sites are CCAFS SLC 40 and KSC LC 39A </a:t>
            </a:r>
          </a:p>
          <a:p>
            <a:r>
              <a:rPr lang="en-US"/>
              <a:t>Most recent flights for LEO orbit have been successful</a:t>
            </a:r>
          </a:p>
          <a:p>
            <a:r>
              <a:rPr lang="en-US"/>
              <a:t>Successful launch of first stage outcome can be predicted with 83% accuracy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Screenshot of Source data insights provide from </a:t>
            </a:r>
            <a:r>
              <a:rPr lang="en-US" dirty="0" err="1">
                <a:latin typeface="IBM Plex Mono Text"/>
              </a:rPr>
              <a:t>wikipedia</a:t>
            </a:r>
            <a:r>
              <a:rPr lang="en-US" dirty="0">
                <a:latin typeface="IBM Plex Mono Text"/>
              </a:rPr>
              <a:t> page:</a:t>
            </a:r>
          </a:p>
          <a:p>
            <a:pPr>
              <a:buNone/>
            </a:pPr>
            <a:r>
              <a:rPr lang="en-US" sz="2000" dirty="0">
                <a:latin typeface="IBM Plex Mono Text"/>
              </a:rPr>
              <a:t>https://en.wikipedia.org/wiki/List_of_Falcon_9_and_Falcon_Heavy_launches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APPENDIX – Source data Insights</a:t>
            </a:r>
            <a:endParaRPr lang="en-US" dirty="0"/>
          </a:p>
        </p:txBody>
      </p:sp>
      <p:pic>
        <p:nvPicPr>
          <p:cNvPr id="6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4AF2643-82E4-8083-0AA0-33FD552C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47" y="1568341"/>
            <a:ext cx="9542583" cy="43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48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APPENDIX – Source data Insights</a:t>
            </a:r>
            <a:endParaRPr lang="en-US" dirty="0"/>
          </a:p>
        </p:txBody>
      </p:sp>
      <p:pic>
        <p:nvPicPr>
          <p:cNvPr id="3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4C9E593-60C5-37FD-3F65-EF6BECDC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7" y="1583038"/>
            <a:ext cx="8350737" cy="4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2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Space X is the most successful of commercial space age.</a:t>
            </a:r>
          </a:p>
          <a:p>
            <a:r>
              <a:rPr lang="en-US" sz="2400"/>
              <a:t>The Space X rocket launches are relatively inexpensive</a:t>
            </a:r>
          </a:p>
          <a:p>
            <a:r>
              <a:rPr lang="en-US" sz="2400"/>
              <a:t>Mainly because SpaceX can reuse the first stage  </a:t>
            </a:r>
          </a:p>
          <a:p>
            <a:r>
              <a:rPr lang="en-US" sz="2400"/>
              <a:t>To determine the success of the first stage landing we need to identify parameters for successful launch of first stage, thereby reduce overall cost.</a:t>
            </a:r>
            <a:endParaRPr lang="en-US" sz="24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9349454" cy="134414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METHODOLOGY – 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IBM Plex Mono Text"/>
              </a:rPr>
              <a:t>The Falcon 9 specification data is collected using SPACEX REST API </a:t>
            </a:r>
            <a:r>
              <a:rPr lang="en-US" sz="2000" err="1">
                <a:latin typeface="IBM Plex Mono Text"/>
              </a:rPr>
              <a:t>url</a:t>
            </a:r>
            <a:r>
              <a:rPr lang="en-US" sz="2000" dirty="0">
                <a:latin typeface="IBM Plex Mono Text"/>
              </a:rPr>
              <a:t> https://api.spacexdata.com/v4/ </a:t>
            </a:r>
            <a:endParaRPr lang="en-US" sz="2000" dirty="0"/>
          </a:p>
          <a:p>
            <a:r>
              <a:rPr lang="en-US" sz="2000" dirty="0">
                <a:latin typeface="IBM Plex Mono Text"/>
              </a:rPr>
              <a:t>The Falcon 9 historical launch records are retrieved from Wikipedia page https://en.wikipedia.org/wiki/List_of_Falcon_9_and_Falcon_Heavy_launches</a:t>
            </a:r>
            <a:endParaRPr lang="en-US" sz="2000"/>
          </a:p>
          <a:p>
            <a:r>
              <a:rPr lang="en-US" sz="2000" dirty="0">
                <a:latin typeface="IBM Plex Mono Text"/>
              </a:rPr>
              <a:t>Relevant attributes are selected for further analysis</a:t>
            </a:r>
          </a:p>
          <a:p>
            <a:r>
              <a:rPr lang="en-US" sz="2000" dirty="0">
                <a:latin typeface="IBM Plex Mono Text"/>
              </a:rPr>
              <a:t>Data is filtered to exclude multiple cores, booster version Falcon 1 and dates later than 13th Nov 2020</a:t>
            </a:r>
            <a:endParaRPr lang="en-US"/>
          </a:p>
          <a:p>
            <a:r>
              <a:rPr lang="en-US" sz="2000" dirty="0">
                <a:latin typeface="IBM Plex Mono Text"/>
              </a:rPr>
              <a:t>Handle the missing values in the data  </a:t>
            </a:r>
            <a:endParaRPr lang="en-US" sz="2000" dirty="0">
              <a:latin typeface="IBM Plex Mono Text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Landing outcomes are separated into unsuccessful and successful outcome and stored into Class attribute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641136" cy="1344148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IBM Plex Mono SemiBold"/>
              </a:rPr>
              <a:t>METHODOLOGY – EDA and Visual Analytics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IBM Plex Mono Text"/>
              </a:rPr>
              <a:t>For Exploratory Data Analysis (EDA)</a:t>
            </a:r>
          </a:p>
          <a:p>
            <a:r>
              <a:rPr lang="en-US" sz="2000" dirty="0">
                <a:latin typeface="IBM Plex Mono Text"/>
              </a:rPr>
              <a:t>Collected data is loaded to a corresponding table in a DB2 database</a:t>
            </a:r>
            <a:endParaRPr lang="en-US"/>
          </a:p>
          <a:p>
            <a:r>
              <a:rPr lang="en-US" sz="2000" dirty="0">
                <a:latin typeface="IBM Plex Mono Text"/>
              </a:rPr>
              <a:t>Data is analyzed using SQL</a:t>
            </a:r>
            <a:endParaRPr lang="en-US" dirty="0"/>
          </a:p>
          <a:p>
            <a:r>
              <a:rPr lang="en-US" sz="2000" dirty="0">
                <a:latin typeface="IBM Plex Mono Text"/>
              </a:rPr>
              <a:t>Visually analyze data for key categories, like Flight Number, Payload Mass, Launch Site, Orbit</a:t>
            </a:r>
          </a:p>
          <a:p>
            <a:r>
              <a:rPr lang="en-US" sz="2000" dirty="0">
                <a:latin typeface="IBM Plex Mono Text"/>
              </a:rPr>
              <a:t>Apply Features Engineering using one-hot encoding to identify attributes required for Prediction analysis</a:t>
            </a:r>
          </a:p>
          <a:p>
            <a:r>
              <a:rPr lang="en-US" sz="2000" dirty="0">
                <a:latin typeface="IBM Plex Mono Text"/>
              </a:rPr>
              <a:t>Use folium to study Launch Site location and facilities</a:t>
            </a:r>
          </a:p>
          <a:p>
            <a:r>
              <a:rPr lang="en-US" sz="2000" dirty="0">
                <a:latin typeface="IBM Plex Mono Text"/>
              </a:rPr>
              <a:t>Create a dashboard to analyze success rate of key attributes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1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390235" cy="134414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METHODOLOGY – Predictive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IBM Plex Mono Text"/>
              </a:rPr>
              <a:t>Training labels are created for determining success of a launch and added to the dataset for prediction</a:t>
            </a:r>
            <a:endParaRPr lang="en-US"/>
          </a:p>
          <a:p>
            <a:r>
              <a:rPr lang="en-US" sz="2000" dirty="0">
                <a:latin typeface="IBM Plex Mono Text"/>
              </a:rPr>
              <a:t>Data is standardized using </a:t>
            </a:r>
            <a:r>
              <a:rPr lang="en-US" sz="2000" dirty="0" err="1">
                <a:latin typeface="IBM Plex Mono Text"/>
              </a:rPr>
              <a:t>StandardScalar</a:t>
            </a:r>
            <a:r>
              <a:rPr lang="en-US" sz="2000" dirty="0">
                <a:latin typeface="IBM Plex Mono Text"/>
              </a:rPr>
              <a:t> function</a:t>
            </a:r>
            <a:endParaRPr lang="en-US" dirty="0"/>
          </a:p>
          <a:p>
            <a:r>
              <a:rPr lang="en-US" sz="2000" dirty="0">
                <a:latin typeface="IBM Plex Mono Text"/>
              </a:rPr>
              <a:t>Data is split into Train and Test subsets, with 20% data in Test subset</a:t>
            </a:r>
          </a:p>
          <a:p>
            <a:r>
              <a:rPr lang="en-US" sz="2000" dirty="0">
                <a:latin typeface="IBM Plex Mono Text"/>
              </a:rPr>
              <a:t>ML model will be trained and tested using Logical Regression, Support Vector Machine(SVM), Decision Trees classification and k-nearest neighbor clustering</a:t>
            </a:r>
            <a:endParaRPr lang="en-US" sz="2000" dirty="0"/>
          </a:p>
          <a:p>
            <a:r>
              <a:rPr lang="en-US" sz="2000" dirty="0">
                <a:latin typeface="IBM Plex Mono Text"/>
              </a:rPr>
              <a:t>All the models are evaluated using score function for accuracy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5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EDA-FALCON 9 FLIGHT NUMBER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1475173"/>
            <a:ext cx="10357827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IBM Plex Mono Text"/>
              </a:rPr>
              <a:t>This chart identifies Flight Number by Payload Mass</a:t>
            </a:r>
            <a:endParaRPr lang="en-US" dirty="0"/>
          </a:p>
        </p:txBody>
      </p:sp>
      <p:pic>
        <p:nvPicPr>
          <p:cNvPr id="5" name="Picture 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3D99C70-2AB0-230D-629B-CCA03613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9" y="2283794"/>
            <a:ext cx="9926442" cy="229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FALCON 9 FLIGHT NUMBER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1475173"/>
            <a:ext cx="10357827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IBM Plex Mono Text"/>
              </a:rPr>
              <a:t>This chart identifies Flight Number by Launch Site</a:t>
            </a:r>
            <a:endParaRPr lang="en-US" dirty="0"/>
          </a:p>
        </p:txBody>
      </p:sp>
      <p:pic>
        <p:nvPicPr>
          <p:cNvPr id="14" name="Picture 1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24F284DE-EAB6-14C4-4893-8043E42C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69" y="2243006"/>
            <a:ext cx="10623394" cy="207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361</Words>
  <Application>Microsoft Office PowerPoint</Application>
  <PresentationFormat>Widescreen</PresentationFormat>
  <Paragraphs>111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SLIDE_TEMPLATE_skill_network</vt:lpstr>
      <vt:lpstr>PowerPoint Presentation</vt:lpstr>
      <vt:lpstr>OUTLINE</vt:lpstr>
      <vt:lpstr>EXECUTIVE SUMMARY</vt:lpstr>
      <vt:lpstr>INTRODUCTION</vt:lpstr>
      <vt:lpstr>METHODOLOGY – Data Collection</vt:lpstr>
      <vt:lpstr>METHODOLOGY – EDA and Visual Analytics</vt:lpstr>
      <vt:lpstr>METHODOLOGY – Predictive Analysis</vt:lpstr>
      <vt:lpstr>EDA-FALCON 9 FLIGHT NUMBER TRENDS</vt:lpstr>
      <vt:lpstr>FALCON 9 FLIGHT NUMBER TRENDS</vt:lpstr>
      <vt:lpstr>EDA-FALCON 9 FLIGHT NUMBER TRENDS</vt:lpstr>
      <vt:lpstr>FALCON 9 FLIGHT NUMBER TRENDS - FINDINGS &amp; IMPLICATIONS</vt:lpstr>
      <vt:lpstr>FALCON 9 PAYLOAD TRENDS</vt:lpstr>
      <vt:lpstr>FALCON 9 PAYLOAD TRENDS</vt:lpstr>
      <vt:lpstr>FALCON 9 PAYLOAD TRENDS - FINDINGS &amp; IMPLICATIONS</vt:lpstr>
      <vt:lpstr>FALCON 9 SQL Analysis</vt:lpstr>
      <vt:lpstr>FALCON 9 SQL Analysis</vt:lpstr>
      <vt:lpstr>FALCON 9 SQL Analysis</vt:lpstr>
      <vt:lpstr>FALCON 9 SQL Analysis</vt:lpstr>
      <vt:lpstr>FALCON 9 SQL Analysis</vt:lpstr>
      <vt:lpstr>FALCON 9 SQL Analysis</vt:lpstr>
      <vt:lpstr>FALCON 9 Launch Site Map Analysis</vt:lpstr>
      <vt:lpstr>FALCON 9 Launch Site Map Analysis</vt:lpstr>
      <vt:lpstr>FALCON 9 Launch Site Map Analysis</vt:lpstr>
      <vt:lpstr>FALCON 9 Launch Site Map Analysis</vt:lpstr>
      <vt:lpstr>DASHBOARD TAB 1</vt:lpstr>
      <vt:lpstr>DASHBOARD TAB 2</vt:lpstr>
      <vt:lpstr>DASHBOARD TAB 3</vt:lpstr>
      <vt:lpstr>OVERALL FINDINGS &amp; IMPLICATIONS</vt:lpstr>
      <vt:lpstr>RESULTS – Predictive Analysis</vt:lpstr>
      <vt:lpstr>RESULTS – Predictive Analysis</vt:lpstr>
      <vt:lpstr>RESULTS – Predictive Analysis</vt:lpstr>
      <vt:lpstr>RESULTS – Predictive Analysis</vt:lpstr>
      <vt:lpstr>DISCUSSION</vt:lpstr>
      <vt:lpstr>CONCLUSION</vt:lpstr>
      <vt:lpstr>APPENDIX</vt:lpstr>
      <vt:lpstr>APPENDIX – Source data Insights</vt:lpstr>
      <vt:lpstr>APPENDIX – Source data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Pratiksha Verma</cp:lastModifiedBy>
  <cp:revision>1275</cp:revision>
  <dcterms:created xsi:type="dcterms:W3CDTF">2020-10-28T18:29:43Z</dcterms:created>
  <dcterms:modified xsi:type="dcterms:W3CDTF">2023-07-06T10:21:37Z</dcterms:modified>
</cp:coreProperties>
</file>