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26"/>
  </p:notesMasterIdLst>
  <p:sldIdLst>
    <p:sldId id="256" r:id="rId2"/>
    <p:sldId id="257" r:id="rId3"/>
    <p:sldId id="258" r:id="rId4"/>
    <p:sldId id="259" r:id="rId5"/>
    <p:sldId id="260" r:id="rId6"/>
    <p:sldId id="261" r:id="rId7"/>
    <p:sldId id="262" r:id="rId8"/>
    <p:sldId id="264" r:id="rId9"/>
    <p:sldId id="266" r:id="rId10"/>
    <p:sldId id="267" r:id="rId11"/>
    <p:sldId id="278" r:id="rId12"/>
    <p:sldId id="280" r:id="rId13"/>
    <p:sldId id="279" r:id="rId14"/>
    <p:sldId id="281" r:id="rId15"/>
    <p:sldId id="268" r:id="rId16"/>
    <p:sldId id="269" r:id="rId17"/>
    <p:sldId id="270" r:id="rId18"/>
    <p:sldId id="271" r:id="rId19"/>
    <p:sldId id="272" r:id="rId20"/>
    <p:sldId id="277" r:id="rId21"/>
    <p:sldId id="274" r:id="rId22"/>
    <p:sldId id="276" r:id="rId23"/>
    <p:sldId id="275" r:id="rId24"/>
    <p:sldId id="273" r:id="rId25"/>
  </p:sldIdLst>
  <p:sldSz cx="9144000" cy="5143500" type="screen16x9"/>
  <p:notesSz cx="9144000" cy="5143500"/>
  <p:embeddedFontLst>
    <p:embeddedFont>
      <p:font typeface="Roboto" charset="0"/>
      <p:regular r:id="rId27"/>
      <p:bold r:id="rId28"/>
      <p:italic r:id="rId29"/>
      <p:boldItalic r:id="rId30"/>
    </p:embeddedFont>
    <p:embeddedFont>
      <p:font typeface="Calibri" pitchFamily="34" charset="0"/>
      <p:regular r:id="rId31"/>
      <p:bold r:id="rId32"/>
      <p:italic r:id="rId33"/>
      <p:boldItalic r:id="rId34"/>
    </p:embeddedFont>
    <p:embeddedFont>
      <p:font typeface="Georgia" pitchFamily="18"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168">
          <p15:clr>
            <a:srgbClr val="000000"/>
          </p15:clr>
        </p15:guide>
        <p15:guide id="2" pos="244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2" y="-720"/>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353895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 name="Google Shape;19;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a6d7b17f3_0_7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a6d7b17f3_0_7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a6d7b17f3_0_7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a6d7b17f3_0_7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a6d7b17f3_0_7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a6d7b17f3_0_7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a6d7b17f3_0_7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a6d7b17f3_0_7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a6d7b17f3_0_7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a6d7b17f3_0_7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a6d7b17f3_0_8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7a6d7b17f3_0_8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a6d7b17f3_0_10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g7a6d7b17f3_0_10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a6d7b17f3_0_10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g7a6d7b17f3_0_10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a6d7b17f3_0_1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7a6d7b17f3_0_1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a6d7b17f3_0_12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7a6d7b17f3_0_12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 name="Google Shape;25;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a6d7b17f3_0_12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7a6d7b17f3_0_12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a6d7b17f3_0_12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7a6d7b17f3_0_12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a6d7b17f3_0_12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7a6d7b17f3_0_12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a6d7b17f3_0_12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7a6d7b17f3_0_12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a6d7b17f3_0_13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7a6d7b17f3_0_13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7a6d7b17f3_0_1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g7a6d7b17f3_0_1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 name="Google Shape;3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a6d7b17f3_0_1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g7a6d7b17f3_0_1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7a6d7b17f3_0_7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g7a6d7b17f3_0_7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7a6d7b17f3_0_3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7a6d7b17f3_0_3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a6d7b17f3_0_4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a6d7b17f3_0_4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a6d7b17f3_0_6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a6d7b17f3_0_6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0"/>
        <p:cNvGrpSpPr/>
        <p:nvPr/>
      </p:nvGrpSpPr>
      <p:grpSpPr>
        <a:xfrm>
          <a:off x="0" y="0"/>
          <a:ext cx="0" cy="0"/>
          <a:chOff x="0" y="0"/>
          <a:chExt cx="0" cy="0"/>
        </a:xfrm>
      </p:grpSpPr>
      <p:sp>
        <p:nvSpPr>
          <p:cNvPr id="21" name="Google Shape;21;p3"/>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 name="Google Shape;22;p3"/>
          <p:cNvSpPr txBox="1"/>
          <p:nvPr/>
        </p:nvSpPr>
        <p:spPr>
          <a:xfrm>
            <a:off x="683825" y="1317075"/>
            <a:ext cx="7517100" cy="1608300"/>
          </a:xfrm>
          <a:prstGeom prst="rect">
            <a:avLst/>
          </a:prstGeom>
          <a:noFill/>
          <a:ln>
            <a:noFill/>
          </a:ln>
        </p:spPr>
        <p:txBody>
          <a:bodyPr spcFirstLastPara="1" wrap="square" lIns="0" tIns="0" rIns="0" bIns="0" anchor="t" anchorCtr="0">
            <a:noAutofit/>
          </a:bodyPr>
          <a:lstStyle/>
          <a:p>
            <a:pPr marL="0" marR="0" lvl="0" indent="0" algn="l" rtl="0">
              <a:lnSpc>
                <a:spcPct val="104190"/>
              </a:lnSpc>
              <a:spcBef>
                <a:spcPts val="0"/>
              </a:spcBef>
              <a:spcAft>
                <a:spcPts val="0"/>
              </a:spcAft>
              <a:buNone/>
            </a:pPr>
            <a:r>
              <a:rPr lang="en-US" sz="4200" b="1" dirty="0">
                <a:solidFill>
                  <a:srgbClr val="FFFFFF"/>
                </a:solidFill>
                <a:latin typeface="Roboto"/>
                <a:ea typeface="Roboto"/>
                <a:cs typeface="Roboto"/>
                <a:sym typeface="Roboto"/>
              </a:rPr>
              <a:t>Explore </a:t>
            </a:r>
            <a:r>
              <a:rPr lang="en-US" sz="4200" b="1" dirty="0" err="1">
                <a:solidFill>
                  <a:srgbClr val="FFFFFF"/>
                </a:solidFill>
                <a:latin typeface="Roboto"/>
                <a:ea typeface="Roboto"/>
                <a:cs typeface="Roboto"/>
                <a:sym typeface="Roboto"/>
              </a:rPr>
              <a:t>Zomato</a:t>
            </a:r>
            <a:r>
              <a:rPr lang="en-US" sz="4200" b="1" dirty="0">
                <a:solidFill>
                  <a:srgbClr val="FFFFFF"/>
                </a:solidFill>
                <a:latin typeface="Roboto"/>
                <a:ea typeface="Roboto"/>
                <a:cs typeface="Roboto"/>
                <a:sym typeface="Roboto"/>
              </a:rPr>
              <a:t> restaurants dataset in the city of </a:t>
            </a:r>
            <a:r>
              <a:rPr lang="en-US" sz="4200" b="1" dirty="0" smtClean="0">
                <a:solidFill>
                  <a:srgbClr val="FFFFFF"/>
                </a:solidFill>
                <a:latin typeface="Roboto"/>
                <a:ea typeface="Roboto"/>
                <a:cs typeface="Roboto"/>
                <a:sym typeface="Roboto"/>
              </a:rPr>
              <a:t>Pune</a:t>
            </a:r>
            <a:endParaRPr b="1" dirty="0"/>
          </a:p>
          <a:p>
            <a:pPr marL="0" marR="0" lvl="0" indent="0" algn="l" rtl="0">
              <a:lnSpc>
                <a:spcPct val="104190"/>
              </a:lnSpc>
              <a:spcBef>
                <a:spcPts val="648"/>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3" name="Picture 2"/>
          <p:cNvPicPr/>
          <p:nvPr/>
        </p:nvPicPr>
        <p:blipFill rotWithShape="1">
          <a:blip r:embed="rId3"/>
          <a:srcRect b="2262"/>
          <a:stretch/>
        </p:blipFill>
        <p:spPr bwMode="auto">
          <a:xfrm>
            <a:off x="1001486" y="387350"/>
            <a:ext cx="7173685" cy="436880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2" name="Picture 1"/>
          <p:cNvPicPr/>
          <p:nvPr/>
        </p:nvPicPr>
        <p:blipFill rotWithShape="1">
          <a:blip r:embed="rId3"/>
          <a:srcRect t="1750" b="1538"/>
          <a:stretch/>
        </p:blipFill>
        <p:spPr bwMode="auto">
          <a:xfrm>
            <a:off x="1055913" y="402771"/>
            <a:ext cx="6901543" cy="44849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94473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2" name="Picture 1"/>
          <p:cNvPicPr/>
          <p:nvPr/>
        </p:nvPicPr>
        <p:blipFill>
          <a:blip r:embed="rId3"/>
          <a:stretch>
            <a:fillRect/>
          </a:stretch>
        </p:blipFill>
        <p:spPr>
          <a:xfrm>
            <a:off x="511629" y="361950"/>
            <a:ext cx="7598227" cy="4503964"/>
          </a:xfrm>
          <a:prstGeom prst="rect">
            <a:avLst/>
          </a:prstGeom>
        </p:spPr>
      </p:pic>
    </p:spTree>
    <p:extLst>
      <p:ext uri="{BB962C8B-B14F-4D97-AF65-F5344CB8AC3E}">
        <p14:creationId xmlns:p14="http://schemas.microsoft.com/office/powerpoint/2010/main" val="2000783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2" name="Title 1"/>
          <p:cNvSpPr>
            <a:spLocks noGrp="1"/>
          </p:cNvSpPr>
          <p:nvPr>
            <p:ph type="title"/>
          </p:nvPr>
        </p:nvSpPr>
        <p:spPr>
          <a:xfrm>
            <a:off x="377665" y="427735"/>
            <a:ext cx="8494191" cy="639065"/>
          </a:xfrm>
        </p:spPr>
        <p:txBody>
          <a:bodyPr/>
          <a:lstStyle/>
          <a:p>
            <a:r>
              <a:rPr lang="en-US" b="1" dirty="0"/>
              <a:t>1. Map to show the restaurant clusters in Pune</a:t>
            </a:r>
            <a:endParaRPr lang="en-US" dirty="0"/>
          </a:p>
        </p:txBody>
      </p:sp>
      <p:pic>
        <p:nvPicPr>
          <p:cNvPr id="4" name="Picture 3"/>
          <p:cNvPicPr/>
          <p:nvPr/>
        </p:nvPicPr>
        <p:blipFill>
          <a:blip r:embed="rId3"/>
          <a:stretch>
            <a:fillRect/>
          </a:stretch>
        </p:blipFill>
        <p:spPr>
          <a:xfrm>
            <a:off x="391886" y="794657"/>
            <a:ext cx="7696200" cy="3907972"/>
          </a:xfrm>
          <a:prstGeom prst="rect">
            <a:avLst/>
          </a:prstGeom>
        </p:spPr>
      </p:pic>
    </p:spTree>
    <p:extLst>
      <p:ext uri="{BB962C8B-B14F-4D97-AF65-F5344CB8AC3E}">
        <p14:creationId xmlns:p14="http://schemas.microsoft.com/office/powerpoint/2010/main" val="1521098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2" name="Title 1"/>
          <p:cNvSpPr>
            <a:spLocks noGrp="1"/>
          </p:cNvSpPr>
          <p:nvPr>
            <p:ph type="title"/>
          </p:nvPr>
        </p:nvSpPr>
        <p:spPr>
          <a:xfrm>
            <a:off x="377665" y="427735"/>
            <a:ext cx="8494191" cy="639065"/>
          </a:xfrm>
        </p:spPr>
        <p:txBody>
          <a:bodyPr/>
          <a:lstStyle/>
          <a:p>
            <a:r>
              <a:rPr lang="en-US" b="1" dirty="0"/>
              <a:t>2.Map to show clusters of Pune localities based on various venues</a:t>
            </a:r>
            <a:endParaRPr lang="en-US" dirty="0"/>
          </a:p>
        </p:txBody>
      </p:sp>
      <p:pic>
        <p:nvPicPr>
          <p:cNvPr id="4" name="Picture 3"/>
          <p:cNvPicPr/>
          <p:nvPr/>
        </p:nvPicPr>
        <p:blipFill>
          <a:blip r:embed="rId3"/>
          <a:stretch>
            <a:fillRect/>
          </a:stretch>
        </p:blipFill>
        <p:spPr>
          <a:xfrm>
            <a:off x="370114" y="804545"/>
            <a:ext cx="7707086" cy="4017826"/>
          </a:xfrm>
          <a:prstGeom prst="rect">
            <a:avLst/>
          </a:prstGeom>
        </p:spPr>
      </p:pic>
    </p:spTree>
    <p:extLst>
      <p:ext uri="{BB962C8B-B14F-4D97-AF65-F5344CB8AC3E}">
        <p14:creationId xmlns:p14="http://schemas.microsoft.com/office/powerpoint/2010/main" val="2221085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Google Shape;86;p15"/>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Cluster 1:</a:t>
            </a:r>
            <a:endParaRPr/>
          </a:p>
        </p:txBody>
      </p:sp>
      <p:pic>
        <p:nvPicPr>
          <p:cNvPr id="5" name="Picture 4"/>
          <p:cNvPicPr/>
          <p:nvPr/>
        </p:nvPicPr>
        <p:blipFill>
          <a:blip r:embed="rId3"/>
          <a:stretch>
            <a:fillRect/>
          </a:stretch>
        </p:blipFill>
        <p:spPr>
          <a:xfrm>
            <a:off x="397425" y="1065847"/>
            <a:ext cx="8031300" cy="364766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6"/>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Cluster 2:</a:t>
            </a:r>
            <a:endParaRPr/>
          </a:p>
        </p:txBody>
      </p:sp>
      <p:pic>
        <p:nvPicPr>
          <p:cNvPr id="5" name="Picture 4"/>
          <p:cNvPicPr/>
          <p:nvPr/>
        </p:nvPicPr>
        <p:blipFill>
          <a:blip r:embed="rId3"/>
          <a:stretch>
            <a:fillRect/>
          </a:stretch>
        </p:blipFill>
        <p:spPr>
          <a:xfrm>
            <a:off x="642257" y="1047115"/>
            <a:ext cx="7630886" cy="362285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Google Shape;100;p17"/>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Cluster 3:</a:t>
            </a:r>
            <a:endParaRPr/>
          </a:p>
        </p:txBody>
      </p:sp>
      <p:pic>
        <p:nvPicPr>
          <p:cNvPr id="5" name="Picture 4"/>
          <p:cNvPicPr/>
          <p:nvPr/>
        </p:nvPicPr>
        <p:blipFill>
          <a:blip r:embed="rId3"/>
          <a:stretch>
            <a:fillRect/>
          </a:stretch>
        </p:blipFill>
        <p:spPr>
          <a:xfrm>
            <a:off x="511629" y="1679257"/>
            <a:ext cx="7685314" cy="2620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18"/>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Cluster 4:</a:t>
            </a:r>
            <a:endParaRPr/>
          </a:p>
        </p:txBody>
      </p:sp>
      <p:pic>
        <p:nvPicPr>
          <p:cNvPr id="5" name="Picture 4"/>
          <p:cNvPicPr/>
          <p:nvPr/>
        </p:nvPicPr>
        <p:blipFill>
          <a:blip r:embed="rId3"/>
          <a:stretch>
            <a:fillRect/>
          </a:stretch>
        </p:blipFill>
        <p:spPr>
          <a:xfrm>
            <a:off x="642257" y="1423035"/>
            <a:ext cx="7652657" cy="302922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4" name="Google Shape;114;p19"/>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Cluster 5:</a:t>
            </a:r>
            <a:endParaRPr/>
          </a:p>
        </p:txBody>
      </p:sp>
      <p:pic>
        <p:nvPicPr>
          <p:cNvPr id="5" name="Picture 4"/>
          <p:cNvPicPr/>
          <p:nvPr/>
        </p:nvPicPr>
        <p:blipFill>
          <a:blip r:embed="rId3"/>
          <a:stretch>
            <a:fillRect/>
          </a:stretch>
        </p:blipFill>
        <p:spPr>
          <a:xfrm>
            <a:off x="1055914" y="1833562"/>
            <a:ext cx="7162800" cy="20635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6"/>
        <p:cNvGrpSpPr/>
        <p:nvPr/>
      </p:nvGrpSpPr>
      <p:grpSpPr>
        <a:xfrm>
          <a:off x="0" y="0"/>
          <a:ext cx="0" cy="0"/>
          <a:chOff x="0" y="0"/>
          <a:chExt cx="0" cy="0"/>
        </a:xfrm>
      </p:grpSpPr>
      <p:sp>
        <p:nvSpPr>
          <p:cNvPr id="27" name="Google Shape;27;p4"/>
          <p:cNvSpPr txBox="1"/>
          <p:nvPr/>
        </p:nvSpPr>
        <p:spPr>
          <a:xfrm>
            <a:off x="397425" y="5329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2400">
                <a:solidFill>
                  <a:srgbClr val="2A3990"/>
                </a:solidFill>
                <a:latin typeface="Roboto"/>
                <a:ea typeface="Roboto"/>
                <a:cs typeface="Roboto"/>
                <a:sym typeface="Roboto"/>
              </a:rPr>
              <a:t>Introduction</a:t>
            </a:r>
            <a:endParaRPr/>
          </a:p>
        </p:txBody>
      </p:sp>
      <p:sp>
        <p:nvSpPr>
          <p:cNvPr id="28" name="Google Shape;28;p4"/>
          <p:cNvSpPr txBox="1"/>
          <p:nvPr/>
        </p:nvSpPr>
        <p:spPr>
          <a:xfrm>
            <a:off x="455600" y="1043075"/>
            <a:ext cx="8140800" cy="3513000"/>
          </a:xfrm>
          <a:prstGeom prst="rect">
            <a:avLst/>
          </a:prstGeom>
          <a:noFill/>
          <a:ln>
            <a:noFill/>
          </a:ln>
        </p:spPr>
        <p:txBody>
          <a:bodyPr spcFirstLastPara="1" wrap="square" lIns="91425" tIns="91425" rIns="91425" bIns="91425" anchor="t" anchorCtr="0">
            <a:noAutofit/>
          </a:bodyPr>
          <a:lstStyle/>
          <a:p>
            <a:pPr marL="0" lvl="0" indent="0" algn="l" rtl="0">
              <a:lnSpc>
                <a:spcPct val="158000"/>
              </a:lnSpc>
              <a:spcBef>
                <a:spcPts val="1400"/>
              </a:spcBef>
              <a:spcAft>
                <a:spcPts val="0"/>
              </a:spcAft>
              <a:buClr>
                <a:schemeClr val="dk1"/>
              </a:buClr>
              <a:buSzPts val="1100"/>
              <a:buFont typeface="Arial"/>
              <a:buNone/>
            </a:pPr>
            <a:r>
              <a:rPr lang="en-US" dirty="0" smtClean="0">
                <a:solidFill>
                  <a:schemeClr val="dk1"/>
                </a:solidFill>
                <a:highlight>
                  <a:srgbClr val="FFFFFF"/>
                </a:highlight>
                <a:latin typeface="Georgia"/>
                <a:ea typeface="Georgia"/>
                <a:cs typeface="Georgia"/>
                <a:sym typeface="Georgia"/>
              </a:rPr>
              <a:t>Pune, </a:t>
            </a:r>
            <a:r>
              <a:rPr lang="en-US" dirty="0">
                <a:solidFill>
                  <a:schemeClr val="dk1"/>
                </a:solidFill>
                <a:highlight>
                  <a:srgbClr val="FFFFFF"/>
                </a:highlight>
                <a:latin typeface="Georgia"/>
                <a:ea typeface="Georgia"/>
                <a:cs typeface="Georgia"/>
                <a:sym typeface="Georgia"/>
              </a:rPr>
              <a:t>is a bustling metropolis in the Indian State of Maharashtra and the eighth most populous city in India, with an estimated population of 7.4 million as of 2020.It has been ranked as "the most livable city in India" several times. Pune is widely regarded as the second major "IT hub of India" and the top "automobile and manufacturing hub of India". It is also known as the "Oxford of the East" due to the presence of several well-known educational institutions. </a:t>
            </a:r>
            <a:endParaRPr lang="en-US" dirty="0" smtClean="0">
              <a:solidFill>
                <a:schemeClr val="dk1"/>
              </a:solidFill>
              <a:highlight>
                <a:srgbClr val="FFFFFF"/>
              </a:highlight>
              <a:latin typeface="Georgia"/>
              <a:ea typeface="Georgia"/>
              <a:cs typeface="Georgia"/>
              <a:sym typeface="Georgia"/>
            </a:endParaRPr>
          </a:p>
          <a:p>
            <a:pPr marL="0" lvl="0" indent="0" algn="l" rtl="0">
              <a:lnSpc>
                <a:spcPct val="158000"/>
              </a:lnSpc>
              <a:spcBef>
                <a:spcPts val="1400"/>
              </a:spcBef>
              <a:spcAft>
                <a:spcPts val="0"/>
              </a:spcAft>
              <a:buClr>
                <a:schemeClr val="dk1"/>
              </a:buClr>
              <a:buSzPts val="1100"/>
              <a:buFont typeface="Arial"/>
              <a:buNone/>
            </a:pPr>
            <a:r>
              <a:rPr lang="en-US" dirty="0" smtClean="0">
                <a:solidFill>
                  <a:schemeClr val="dk1"/>
                </a:solidFill>
                <a:highlight>
                  <a:srgbClr val="FFFFFF"/>
                </a:highlight>
                <a:latin typeface="Georgia"/>
                <a:ea typeface="Georgia"/>
                <a:cs typeface="Georgia"/>
                <a:sym typeface="Georgia"/>
              </a:rPr>
              <a:t>With </a:t>
            </a:r>
            <a:r>
              <a:rPr lang="en-US" dirty="0">
                <a:solidFill>
                  <a:schemeClr val="dk1"/>
                </a:solidFill>
                <a:highlight>
                  <a:srgbClr val="FFFFFF"/>
                </a:highlight>
                <a:latin typeface="Georgia"/>
                <a:ea typeface="Georgia"/>
                <a:cs typeface="Georgia"/>
                <a:sym typeface="Georgia"/>
              </a:rPr>
              <a:t>its diverse culture, come diverse food items. There are many restaurants in Pune City, each belonging to different categories like Chinese, Italian, and French etc. apart from wide variety of Indian cuisines. So as part of this project, we will list and visualize all major parts of Pune City.</a:t>
            </a:r>
          </a:p>
          <a:p>
            <a:pPr marL="0" lvl="0" indent="0" algn="l" rtl="0">
              <a:lnSpc>
                <a:spcPct val="158000"/>
              </a:lnSpc>
              <a:spcBef>
                <a:spcPts val="3200"/>
              </a:spcBef>
              <a:spcAft>
                <a:spcPts val="0"/>
              </a:spcAft>
              <a:buNone/>
            </a:pPr>
            <a:endParaRPr dirty="0" smtClean="0">
              <a:solidFill>
                <a:schemeClr val="dk1"/>
              </a:solidFill>
              <a:highlight>
                <a:srgbClr val="FFFFFF"/>
              </a:highlight>
              <a:latin typeface="Georgia"/>
              <a:ea typeface="Georgia"/>
              <a:cs typeface="Georgia"/>
              <a:sym typeface="Georgia"/>
            </a:endParaRPr>
          </a:p>
          <a:p>
            <a:pPr marL="0" lvl="0" indent="0" algn="l" rtl="0">
              <a:lnSpc>
                <a:spcPct val="158000"/>
              </a:lnSpc>
              <a:spcBef>
                <a:spcPts val="3200"/>
              </a:spcBef>
              <a:spcAft>
                <a:spcPts val="0"/>
              </a:spcAft>
              <a:buClr>
                <a:schemeClr val="dk1"/>
              </a:buClr>
              <a:buSzPts val="1100"/>
              <a:buFont typeface="Arial"/>
              <a:buNone/>
            </a:pPr>
            <a:endParaRPr sz="1600" dirty="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4" name="Google Shape;114;p19"/>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Cluster </a:t>
            </a:r>
            <a:r>
              <a:rPr lang="en-US" sz="3000" dirty="0" smtClean="0">
                <a:solidFill>
                  <a:srgbClr val="2A3990"/>
                </a:solidFill>
                <a:latin typeface="Roboto"/>
                <a:ea typeface="Roboto"/>
                <a:cs typeface="Roboto"/>
                <a:sym typeface="Roboto"/>
              </a:rPr>
              <a:t>6:</a:t>
            </a:r>
            <a:endParaRPr dirty="0"/>
          </a:p>
        </p:txBody>
      </p:sp>
      <p:pic>
        <p:nvPicPr>
          <p:cNvPr id="5" name="Picture 4"/>
          <p:cNvPicPr/>
          <p:nvPr/>
        </p:nvPicPr>
        <p:blipFill>
          <a:blip r:embed="rId3"/>
          <a:stretch>
            <a:fillRect/>
          </a:stretch>
        </p:blipFill>
        <p:spPr>
          <a:xfrm>
            <a:off x="696685" y="1101725"/>
            <a:ext cx="7732039" cy="3361418"/>
          </a:xfrm>
          <a:prstGeom prst="rect">
            <a:avLst/>
          </a:prstGeom>
        </p:spPr>
      </p:pic>
    </p:spTree>
    <p:extLst>
      <p:ext uri="{BB962C8B-B14F-4D97-AF65-F5344CB8AC3E}">
        <p14:creationId xmlns:p14="http://schemas.microsoft.com/office/powerpoint/2010/main" val="2571196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4" name="Google Shape;114;p19"/>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lvl="0" algn="ctr">
              <a:lnSpc>
                <a:spcPct val="104166"/>
              </a:lnSpc>
            </a:pPr>
            <a:r>
              <a:rPr lang="en-US" sz="3000" dirty="0" smtClean="0">
                <a:solidFill>
                  <a:srgbClr val="2A3990"/>
                </a:solidFill>
                <a:latin typeface="Roboto"/>
                <a:ea typeface="Roboto"/>
                <a:cs typeface="Roboto"/>
                <a:sym typeface="Roboto"/>
              </a:rPr>
              <a:t>Results</a:t>
            </a:r>
            <a:endParaRPr dirty="0"/>
          </a:p>
        </p:txBody>
      </p:sp>
      <p:sp>
        <p:nvSpPr>
          <p:cNvPr id="115" name="Google Shape;115;p19"/>
          <p:cNvSpPr txBox="1"/>
          <p:nvPr/>
        </p:nvSpPr>
        <p:spPr>
          <a:xfrm>
            <a:off x="1132114" y="1181849"/>
            <a:ext cx="6749143" cy="2279807"/>
          </a:xfrm>
          <a:prstGeom prst="rect">
            <a:avLst/>
          </a:prstGeom>
          <a:noFill/>
          <a:ln>
            <a:noFill/>
          </a:ln>
        </p:spPr>
        <p:txBody>
          <a:bodyPr spcFirstLastPara="1" wrap="square" lIns="91425" tIns="91425" rIns="91425" bIns="91425" anchor="t" anchorCtr="0">
            <a:noAutofit/>
          </a:bodyPr>
          <a:lstStyle/>
          <a:p>
            <a:pPr lvl="0" algn="just"/>
            <a:r>
              <a:rPr lang="en-US" sz="1600" dirty="0"/>
              <a:t>Upon different analysis, I was able to discover the best neighborhood on the criteria of highest number of restaurants and quality of restaurants. Also, I have tried to identify most livable neighborhood that have most of the basic venues. Let’s review the analysis made in this project and then we I will summarize the project findings in the conclusion area.</a:t>
            </a:r>
            <a:br>
              <a:rPr lang="en-US" sz="1600" dirty="0"/>
            </a:br>
            <a:endParaRPr dirty="0"/>
          </a:p>
        </p:txBody>
      </p:sp>
    </p:spTree>
    <p:extLst>
      <p:ext uri="{BB962C8B-B14F-4D97-AF65-F5344CB8AC3E}">
        <p14:creationId xmlns:p14="http://schemas.microsoft.com/office/powerpoint/2010/main" val="6939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4" name="Google Shape;114;p19"/>
          <p:cNvSpPr txBox="1"/>
          <p:nvPr/>
        </p:nvSpPr>
        <p:spPr>
          <a:xfrm>
            <a:off x="473625" y="522557"/>
            <a:ext cx="8031300" cy="639600"/>
          </a:xfrm>
          <a:prstGeom prst="rect">
            <a:avLst/>
          </a:prstGeom>
          <a:noFill/>
          <a:ln>
            <a:noFill/>
          </a:ln>
        </p:spPr>
        <p:txBody>
          <a:bodyPr spcFirstLastPara="1" wrap="square" lIns="0" tIns="0" rIns="0" bIns="0" anchor="t" anchorCtr="0">
            <a:noAutofit/>
          </a:bodyPr>
          <a:lstStyle/>
          <a:p>
            <a:pPr lvl="0" algn="ctr">
              <a:lnSpc>
                <a:spcPct val="104166"/>
              </a:lnSpc>
            </a:pPr>
            <a:r>
              <a:rPr lang="en-US" b="1" dirty="0"/>
              <a:t>1. Finding aggregate rating of all restaurants in each neighborhood/locality.</a:t>
            </a:r>
            <a:r>
              <a:rPr lang="en-US" dirty="0"/>
              <a:t/>
            </a:r>
            <a:br>
              <a:rPr lang="en-US" dirty="0"/>
            </a:br>
            <a:endParaRPr dirty="0"/>
          </a:p>
        </p:txBody>
      </p:sp>
      <p:pic>
        <p:nvPicPr>
          <p:cNvPr id="5" name="Picture 4"/>
          <p:cNvPicPr/>
          <p:nvPr/>
        </p:nvPicPr>
        <p:blipFill>
          <a:blip r:embed="rId3"/>
          <a:stretch>
            <a:fillRect/>
          </a:stretch>
        </p:blipFill>
        <p:spPr>
          <a:xfrm>
            <a:off x="473625" y="1697672"/>
            <a:ext cx="8245832" cy="2809014"/>
          </a:xfrm>
          <a:prstGeom prst="rect">
            <a:avLst/>
          </a:prstGeom>
        </p:spPr>
      </p:pic>
    </p:spTree>
    <p:extLst>
      <p:ext uri="{BB962C8B-B14F-4D97-AF65-F5344CB8AC3E}">
        <p14:creationId xmlns:p14="http://schemas.microsoft.com/office/powerpoint/2010/main" val="934747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5" name="Google Shape;115;p19"/>
          <p:cNvSpPr txBox="1"/>
          <p:nvPr/>
        </p:nvSpPr>
        <p:spPr>
          <a:xfrm>
            <a:off x="0" y="376308"/>
            <a:ext cx="9144000" cy="964200"/>
          </a:xfrm>
          <a:prstGeom prst="rect">
            <a:avLst/>
          </a:prstGeom>
          <a:noFill/>
          <a:ln>
            <a:noFill/>
          </a:ln>
        </p:spPr>
        <p:txBody>
          <a:bodyPr spcFirstLastPara="1" wrap="square" lIns="91425" tIns="91425" rIns="91425" bIns="91425" anchor="t" anchorCtr="0">
            <a:noAutofit/>
          </a:bodyPr>
          <a:lstStyle/>
          <a:p>
            <a:pPr lvl="0" algn="ctr"/>
            <a:r>
              <a:rPr lang="en-US" b="1" dirty="0"/>
              <a:t>2.Exploring 10 common venues in each neighborhood/locality.</a:t>
            </a:r>
            <a:endParaRPr dirty="0"/>
          </a:p>
        </p:txBody>
      </p:sp>
      <p:pic>
        <p:nvPicPr>
          <p:cNvPr id="5" name="Picture 4"/>
          <p:cNvPicPr/>
          <p:nvPr/>
        </p:nvPicPr>
        <p:blipFill>
          <a:blip r:embed="rId3"/>
          <a:stretch>
            <a:fillRect/>
          </a:stretch>
        </p:blipFill>
        <p:spPr>
          <a:xfrm>
            <a:off x="598713" y="1219201"/>
            <a:ext cx="8066315" cy="3483428"/>
          </a:xfrm>
          <a:prstGeom prst="rect">
            <a:avLst/>
          </a:prstGeom>
        </p:spPr>
      </p:pic>
    </p:spTree>
    <p:extLst>
      <p:ext uri="{BB962C8B-B14F-4D97-AF65-F5344CB8AC3E}">
        <p14:creationId xmlns:p14="http://schemas.microsoft.com/office/powerpoint/2010/main" val="2952023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20"/>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Conclusion</a:t>
            </a:r>
            <a:endParaRPr/>
          </a:p>
        </p:txBody>
      </p:sp>
      <p:sp>
        <p:nvSpPr>
          <p:cNvPr id="122" name="Google Shape;122;p20"/>
          <p:cNvSpPr txBox="1"/>
          <p:nvPr/>
        </p:nvSpPr>
        <p:spPr>
          <a:xfrm>
            <a:off x="0" y="990599"/>
            <a:ext cx="9144000" cy="3576107"/>
          </a:xfrm>
          <a:prstGeom prst="rect">
            <a:avLst/>
          </a:prstGeom>
          <a:noFill/>
          <a:ln>
            <a:noFill/>
          </a:ln>
        </p:spPr>
        <p:txBody>
          <a:bodyPr spcFirstLastPara="1" wrap="square" lIns="91425" tIns="91425" rIns="91425" bIns="91425" anchor="t" anchorCtr="0">
            <a:noAutofit/>
          </a:bodyPr>
          <a:lstStyle/>
          <a:p>
            <a:pPr marL="431800" lvl="0">
              <a:lnSpc>
                <a:spcPct val="158000"/>
              </a:lnSpc>
              <a:spcBef>
                <a:spcPts val="1400"/>
              </a:spcBef>
              <a:buClr>
                <a:schemeClr val="dk1"/>
              </a:buClr>
              <a:buSzPts val="1400"/>
            </a:pPr>
            <a:r>
              <a:rPr lang="en-US" dirty="0">
                <a:solidFill>
                  <a:schemeClr val="dk1"/>
                </a:solidFill>
                <a:highlight>
                  <a:srgbClr val="FFFFFF"/>
                </a:highlight>
                <a:latin typeface="Georgia"/>
                <a:ea typeface="Georgia"/>
                <a:cs typeface="Georgia"/>
                <a:sym typeface="Georgia"/>
              </a:rPr>
              <a:t>1. The best restaurants are available in Deccan &amp; </a:t>
            </a:r>
            <a:r>
              <a:rPr lang="en-US" dirty="0" err="1">
                <a:solidFill>
                  <a:schemeClr val="dk1"/>
                </a:solidFill>
                <a:highlight>
                  <a:srgbClr val="FFFFFF"/>
                </a:highlight>
                <a:latin typeface="Georgia"/>
                <a:ea typeface="Georgia"/>
                <a:cs typeface="Georgia"/>
                <a:sym typeface="Georgia"/>
              </a:rPr>
              <a:t>Peths</a:t>
            </a:r>
            <a:r>
              <a:rPr lang="en-US" dirty="0" smtClean="0">
                <a:solidFill>
                  <a:schemeClr val="dk1"/>
                </a:solidFill>
                <a:highlight>
                  <a:srgbClr val="FFFFFF"/>
                </a:highlight>
                <a:latin typeface="Georgia"/>
                <a:ea typeface="Georgia"/>
                <a:cs typeface="Georgia"/>
                <a:sym typeface="Georgia"/>
              </a:rPr>
              <a:t>. </a:t>
            </a:r>
            <a:br>
              <a:rPr lang="en-US" dirty="0" smtClean="0">
                <a:solidFill>
                  <a:schemeClr val="dk1"/>
                </a:solidFill>
                <a:highlight>
                  <a:srgbClr val="FFFFFF"/>
                </a:highlight>
                <a:latin typeface="Georgia"/>
                <a:ea typeface="Georgia"/>
                <a:cs typeface="Georgia"/>
                <a:sym typeface="Georgia"/>
              </a:rPr>
            </a:br>
            <a:r>
              <a:rPr lang="en-US" dirty="0" smtClean="0">
                <a:solidFill>
                  <a:schemeClr val="dk1"/>
                </a:solidFill>
                <a:highlight>
                  <a:srgbClr val="FFFFFF"/>
                </a:highlight>
                <a:latin typeface="Georgia"/>
                <a:ea typeface="Georgia"/>
                <a:cs typeface="Georgia"/>
                <a:sym typeface="Georgia"/>
              </a:rPr>
              <a:t>2</a:t>
            </a:r>
            <a:r>
              <a:rPr lang="en-US" dirty="0">
                <a:solidFill>
                  <a:schemeClr val="dk1"/>
                </a:solidFill>
                <a:highlight>
                  <a:srgbClr val="FFFFFF"/>
                </a:highlight>
                <a:latin typeface="Georgia"/>
                <a:ea typeface="Georgia"/>
                <a:cs typeface="Georgia"/>
                <a:sym typeface="Georgia"/>
              </a:rPr>
              <a:t>. The worst restaurants are in </a:t>
            </a:r>
            <a:r>
              <a:rPr lang="en-US" dirty="0" err="1">
                <a:solidFill>
                  <a:schemeClr val="dk1"/>
                </a:solidFill>
                <a:highlight>
                  <a:srgbClr val="FFFFFF"/>
                </a:highlight>
                <a:latin typeface="Georgia"/>
                <a:ea typeface="Georgia"/>
                <a:cs typeface="Georgia"/>
                <a:sym typeface="Georgia"/>
              </a:rPr>
              <a:t>Lavale</a:t>
            </a:r>
            <a:r>
              <a:rPr lang="en-US" dirty="0" smtClean="0">
                <a:solidFill>
                  <a:schemeClr val="dk1"/>
                </a:solidFill>
                <a:highlight>
                  <a:srgbClr val="FFFFFF"/>
                </a:highlight>
                <a:latin typeface="Georgia"/>
                <a:ea typeface="Georgia"/>
                <a:cs typeface="Georgia"/>
                <a:sym typeface="Georgia"/>
              </a:rPr>
              <a:t>.</a:t>
            </a:r>
            <a:br>
              <a:rPr lang="en-US" dirty="0" smtClean="0">
                <a:solidFill>
                  <a:schemeClr val="dk1"/>
                </a:solidFill>
                <a:highlight>
                  <a:srgbClr val="FFFFFF"/>
                </a:highlight>
                <a:latin typeface="Georgia"/>
                <a:ea typeface="Georgia"/>
                <a:cs typeface="Georgia"/>
                <a:sym typeface="Georgia"/>
              </a:rPr>
            </a:br>
            <a:r>
              <a:rPr lang="en-US" dirty="0" smtClean="0">
                <a:solidFill>
                  <a:schemeClr val="dk1"/>
                </a:solidFill>
                <a:highlight>
                  <a:srgbClr val="FFFFFF"/>
                </a:highlight>
                <a:latin typeface="Georgia"/>
                <a:ea typeface="Georgia"/>
                <a:cs typeface="Georgia"/>
                <a:sym typeface="Georgia"/>
              </a:rPr>
              <a:t>3</a:t>
            </a:r>
            <a:r>
              <a:rPr lang="en-US" dirty="0">
                <a:solidFill>
                  <a:schemeClr val="dk1"/>
                </a:solidFill>
                <a:highlight>
                  <a:srgbClr val="FFFFFF"/>
                </a:highlight>
                <a:latin typeface="Georgia"/>
                <a:ea typeface="Georgia"/>
                <a:cs typeface="Georgia"/>
                <a:sym typeface="Georgia"/>
              </a:rPr>
              <a:t>. </a:t>
            </a:r>
            <a:r>
              <a:rPr lang="en-US" dirty="0" err="1">
                <a:solidFill>
                  <a:schemeClr val="dk1"/>
                </a:solidFill>
                <a:highlight>
                  <a:srgbClr val="FFFFFF"/>
                </a:highlight>
                <a:latin typeface="Georgia"/>
                <a:ea typeface="Georgia"/>
                <a:cs typeface="Georgia"/>
                <a:sym typeface="Georgia"/>
              </a:rPr>
              <a:t>Baner</a:t>
            </a:r>
            <a:r>
              <a:rPr lang="en-US" dirty="0">
                <a:solidFill>
                  <a:schemeClr val="dk1"/>
                </a:solidFill>
                <a:highlight>
                  <a:srgbClr val="FFFFFF"/>
                </a:highlight>
                <a:latin typeface="Georgia"/>
                <a:ea typeface="Georgia"/>
                <a:cs typeface="Georgia"/>
                <a:sym typeface="Georgia"/>
              </a:rPr>
              <a:t> and </a:t>
            </a:r>
            <a:r>
              <a:rPr lang="en-US" dirty="0" err="1">
                <a:solidFill>
                  <a:schemeClr val="dk1"/>
                </a:solidFill>
                <a:highlight>
                  <a:srgbClr val="FFFFFF"/>
                </a:highlight>
                <a:latin typeface="Georgia"/>
                <a:ea typeface="Georgia"/>
                <a:cs typeface="Georgia"/>
                <a:sym typeface="Georgia"/>
              </a:rPr>
              <a:t>Viman</a:t>
            </a:r>
            <a:r>
              <a:rPr lang="en-US" dirty="0">
                <a:solidFill>
                  <a:schemeClr val="dk1"/>
                </a:solidFill>
                <a:highlight>
                  <a:srgbClr val="FFFFFF"/>
                </a:highlight>
                <a:latin typeface="Georgia"/>
                <a:ea typeface="Georgia"/>
                <a:cs typeface="Georgia"/>
                <a:sym typeface="Georgia"/>
              </a:rPr>
              <a:t> Nagar have highest number of restaurants in Pune City</a:t>
            </a:r>
            <a:r>
              <a:rPr lang="en-US" dirty="0" smtClean="0">
                <a:solidFill>
                  <a:schemeClr val="dk1"/>
                </a:solidFill>
                <a:highlight>
                  <a:srgbClr val="FFFFFF"/>
                </a:highlight>
                <a:latin typeface="Georgia"/>
                <a:ea typeface="Georgia"/>
                <a:cs typeface="Georgia"/>
                <a:sym typeface="Georgia"/>
              </a:rPr>
              <a:t>.</a:t>
            </a:r>
            <a:br>
              <a:rPr lang="en-US" dirty="0" smtClean="0">
                <a:solidFill>
                  <a:schemeClr val="dk1"/>
                </a:solidFill>
                <a:highlight>
                  <a:srgbClr val="FFFFFF"/>
                </a:highlight>
                <a:latin typeface="Georgia"/>
                <a:ea typeface="Georgia"/>
                <a:cs typeface="Georgia"/>
                <a:sym typeface="Georgia"/>
              </a:rPr>
            </a:br>
            <a:r>
              <a:rPr lang="en-US" dirty="0" smtClean="0">
                <a:solidFill>
                  <a:schemeClr val="dk1"/>
                </a:solidFill>
                <a:highlight>
                  <a:srgbClr val="FFFFFF"/>
                </a:highlight>
                <a:latin typeface="Georgia"/>
                <a:ea typeface="Georgia"/>
                <a:cs typeface="Georgia"/>
                <a:sym typeface="Georgia"/>
              </a:rPr>
              <a:t>4</a:t>
            </a:r>
            <a:r>
              <a:rPr lang="en-US" dirty="0">
                <a:solidFill>
                  <a:schemeClr val="dk1"/>
                </a:solidFill>
                <a:highlight>
                  <a:srgbClr val="FFFFFF"/>
                </a:highlight>
                <a:latin typeface="Georgia"/>
                <a:ea typeface="Georgia"/>
                <a:cs typeface="Georgia"/>
                <a:sym typeface="Georgia"/>
              </a:rPr>
              <a:t>. </a:t>
            </a:r>
            <a:r>
              <a:rPr lang="en-US" dirty="0" err="1">
                <a:solidFill>
                  <a:schemeClr val="dk1"/>
                </a:solidFill>
                <a:highlight>
                  <a:srgbClr val="FFFFFF"/>
                </a:highlight>
                <a:latin typeface="Georgia"/>
                <a:ea typeface="Georgia"/>
                <a:cs typeface="Georgia"/>
                <a:sym typeface="Georgia"/>
              </a:rPr>
              <a:t>Expresway</a:t>
            </a:r>
            <a:r>
              <a:rPr lang="en-US" dirty="0">
                <a:solidFill>
                  <a:schemeClr val="dk1"/>
                </a:solidFill>
                <a:highlight>
                  <a:srgbClr val="FFFFFF"/>
                </a:highlight>
                <a:latin typeface="Georgia"/>
                <a:ea typeface="Georgia"/>
                <a:cs typeface="Georgia"/>
                <a:sym typeface="Georgia"/>
              </a:rPr>
              <a:t>, </a:t>
            </a:r>
            <a:r>
              <a:rPr lang="en-US" dirty="0" err="1">
                <a:solidFill>
                  <a:schemeClr val="dk1"/>
                </a:solidFill>
                <a:highlight>
                  <a:srgbClr val="FFFFFF"/>
                </a:highlight>
                <a:latin typeface="Georgia"/>
                <a:ea typeface="Georgia"/>
                <a:cs typeface="Georgia"/>
                <a:sym typeface="Georgia"/>
              </a:rPr>
              <a:t>Khadakwasla</a:t>
            </a:r>
            <a:r>
              <a:rPr lang="en-US" dirty="0">
                <a:solidFill>
                  <a:schemeClr val="dk1"/>
                </a:solidFill>
                <a:highlight>
                  <a:srgbClr val="FFFFFF"/>
                </a:highlight>
                <a:latin typeface="Georgia"/>
                <a:ea typeface="Georgia"/>
                <a:cs typeface="Georgia"/>
                <a:sym typeface="Georgia"/>
              </a:rPr>
              <a:t> , </a:t>
            </a:r>
            <a:r>
              <a:rPr lang="en-US" dirty="0" err="1">
                <a:solidFill>
                  <a:schemeClr val="dk1"/>
                </a:solidFill>
                <a:highlight>
                  <a:srgbClr val="FFFFFF"/>
                </a:highlight>
                <a:latin typeface="Georgia"/>
                <a:ea typeface="Georgia"/>
                <a:cs typeface="Georgia"/>
                <a:sym typeface="Georgia"/>
              </a:rPr>
              <a:t>Kothrud</a:t>
            </a:r>
            <a:r>
              <a:rPr lang="en-US" dirty="0">
                <a:solidFill>
                  <a:schemeClr val="dk1"/>
                </a:solidFill>
                <a:highlight>
                  <a:srgbClr val="FFFFFF"/>
                </a:highlight>
                <a:latin typeface="Georgia"/>
                <a:ea typeface="Georgia"/>
                <a:cs typeface="Georgia"/>
                <a:sym typeface="Georgia"/>
              </a:rPr>
              <a:t> Area have lowest number of restaurants. </a:t>
            </a:r>
            <a:r>
              <a:rPr lang="en-US" dirty="0" smtClean="0">
                <a:solidFill>
                  <a:schemeClr val="dk1"/>
                </a:solidFill>
                <a:highlight>
                  <a:srgbClr val="FFFFFF"/>
                </a:highlight>
                <a:latin typeface="Georgia"/>
                <a:ea typeface="Georgia"/>
                <a:cs typeface="Georgia"/>
                <a:sym typeface="Georgia"/>
              </a:rPr>
              <a:t/>
            </a:r>
            <a:br>
              <a:rPr lang="en-US" dirty="0" smtClean="0">
                <a:solidFill>
                  <a:schemeClr val="dk1"/>
                </a:solidFill>
                <a:highlight>
                  <a:srgbClr val="FFFFFF"/>
                </a:highlight>
                <a:latin typeface="Georgia"/>
                <a:ea typeface="Georgia"/>
                <a:cs typeface="Georgia"/>
                <a:sym typeface="Georgia"/>
              </a:rPr>
            </a:br>
            <a:r>
              <a:rPr lang="en-US" dirty="0" smtClean="0">
                <a:solidFill>
                  <a:schemeClr val="dk1"/>
                </a:solidFill>
                <a:highlight>
                  <a:srgbClr val="FFFFFF"/>
                </a:highlight>
                <a:latin typeface="Georgia"/>
                <a:ea typeface="Georgia"/>
                <a:cs typeface="Georgia"/>
                <a:sym typeface="Georgia"/>
              </a:rPr>
              <a:t>5</a:t>
            </a:r>
            <a:r>
              <a:rPr lang="en-US" dirty="0">
                <a:solidFill>
                  <a:schemeClr val="dk1"/>
                </a:solidFill>
                <a:highlight>
                  <a:srgbClr val="FFFFFF"/>
                </a:highlight>
                <a:latin typeface="Georgia"/>
                <a:ea typeface="Georgia"/>
                <a:cs typeface="Georgia"/>
                <a:sym typeface="Georgia"/>
              </a:rPr>
              <a:t>. </a:t>
            </a:r>
            <a:r>
              <a:rPr lang="en-US" dirty="0" err="1">
                <a:solidFill>
                  <a:schemeClr val="dk1"/>
                </a:solidFill>
                <a:highlight>
                  <a:srgbClr val="FFFFFF"/>
                </a:highlight>
                <a:latin typeface="Georgia"/>
                <a:ea typeface="Georgia"/>
                <a:cs typeface="Georgia"/>
                <a:sym typeface="Georgia"/>
              </a:rPr>
              <a:t>Baner</a:t>
            </a:r>
            <a:r>
              <a:rPr lang="en-US" dirty="0">
                <a:solidFill>
                  <a:schemeClr val="dk1"/>
                </a:solidFill>
                <a:highlight>
                  <a:srgbClr val="FFFFFF"/>
                </a:highlight>
                <a:latin typeface="Georgia"/>
                <a:ea typeface="Georgia"/>
                <a:cs typeface="Georgia"/>
                <a:sym typeface="Georgia"/>
              </a:rPr>
              <a:t> has the most number of Italian restaurants</a:t>
            </a:r>
            <a:r>
              <a:rPr lang="en-US" dirty="0" smtClean="0">
                <a:solidFill>
                  <a:schemeClr val="dk1"/>
                </a:solidFill>
                <a:highlight>
                  <a:srgbClr val="FFFFFF"/>
                </a:highlight>
                <a:latin typeface="Georgia"/>
                <a:ea typeface="Georgia"/>
                <a:cs typeface="Georgia"/>
                <a:sym typeface="Georgia"/>
              </a:rPr>
              <a:t>.</a:t>
            </a:r>
            <a:br>
              <a:rPr lang="en-US" dirty="0" smtClean="0">
                <a:solidFill>
                  <a:schemeClr val="dk1"/>
                </a:solidFill>
                <a:highlight>
                  <a:srgbClr val="FFFFFF"/>
                </a:highlight>
                <a:latin typeface="Georgia"/>
                <a:ea typeface="Georgia"/>
                <a:cs typeface="Georgia"/>
                <a:sym typeface="Georgia"/>
              </a:rPr>
            </a:br>
            <a:r>
              <a:rPr lang="en-US" dirty="0" smtClean="0">
                <a:solidFill>
                  <a:schemeClr val="dk1"/>
                </a:solidFill>
                <a:highlight>
                  <a:srgbClr val="FFFFFF"/>
                </a:highlight>
                <a:latin typeface="Georgia"/>
                <a:ea typeface="Georgia"/>
                <a:cs typeface="Georgia"/>
                <a:sym typeface="Georgia"/>
              </a:rPr>
              <a:t>6</a:t>
            </a:r>
            <a:r>
              <a:rPr lang="en-US" dirty="0">
                <a:solidFill>
                  <a:schemeClr val="dk1"/>
                </a:solidFill>
                <a:highlight>
                  <a:srgbClr val="FFFFFF"/>
                </a:highlight>
                <a:latin typeface="Georgia"/>
                <a:ea typeface="Georgia"/>
                <a:cs typeface="Georgia"/>
                <a:sym typeface="Georgia"/>
              </a:rPr>
              <a:t>. Bund Garden Road has best Italian restaurants according to ratings</a:t>
            </a:r>
            <a:r>
              <a:rPr lang="en-US" dirty="0" smtClean="0">
                <a:solidFill>
                  <a:schemeClr val="dk1"/>
                </a:solidFill>
                <a:highlight>
                  <a:srgbClr val="FFFFFF"/>
                </a:highlight>
                <a:latin typeface="Georgia"/>
                <a:ea typeface="Georgia"/>
                <a:cs typeface="Georgia"/>
                <a:sym typeface="Georgia"/>
              </a:rPr>
              <a:t>.</a:t>
            </a:r>
            <a:br>
              <a:rPr lang="en-US" dirty="0" smtClean="0">
                <a:solidFill>
                  <a:schemeClr val="dk1"/>
                </a:solidFill>
                <a:highlight>
                  <a:srgbClr val="FFFFFF"/>
                </a:highlight>
                <a:latin typeface="Georgia"/>
                <a:ea typeface="Georgia"/>
                <a:cs typeface="Georgia"/>
                <a:sym typeface="Georgia"/>
              </a:rPr>
            </a:br>
            <a:r>
              <a:rPr lang="en-US" dirty="0" smtClean="0">
                <a:solidFill>
                  <a:schemeClr val="dk1"/>
                </a:solidFill>
                <a:highlight>
                  <a:srgbClr val="FFFFFF"/>
                </a:highlight>
                <a:latin typeface="Georgia"/>
                <a:ea typeface="Georgia"/>
                <a:cs typeface="Georgia"/>
                <a:sym typeface="Georgia"/>
              </a:rPr>
              <a:t>7</a:t>
            </a:r>
            <a:r>
              <a:rPr lang="en-US" dirty="0">
                <a:solidFill>
                  <a:schemeClr val="dk1"/>
                </a:solidFill>
                <a:highlight>
                  <a:srgbClr val="FFFFFF"/>
                </a:highlight>
                <a:latin typeface="Georgia"/>
                <a:ea typeface="Georgia"/>
                <a:cs typeface="Georgia"/>
                <a:sym typeface="Georgia"/>
              </a:rPr>
              <a:t>. Places in Cluster 1 &amp; 2 has many Indian restaurants</a:t>
            </a:r>
            <a:r>
              <a:rPr lang="en-US" dirty="0" smtClean="0">
                <a:solidFill>
                  <a:schemeClr val="dk1"/>
                </a:solidFill>
                <a:highlight>
                  <a:srgbClr val="FFFFFF"/>
                </a:highlight>
                <a:latin typeface="Georgia"/>
                <a:ea typeface="Georgia"/>
                <a:cs typeface="Georgia"/>
                <a:sym typeface="Georgia"/>
              </a:rPr>
              <a:t>.</a:t>
            </a:r>
            <a:br>
              <a:rPr lang="en-US" dirty="0" smtClean="0">
                <a:solidFill>
                  <a:schemeClr val="dk1"/>
                </a:solidFill>
                <a:highlight>
                  <a:srgbClr val="FFFFFF"/>
                </a:highlight>
                <a:latin typeface="Georgia"/>
                <a:ea typeface="Georgia"/>
                <a:cs typeface="Georgia"/>
                <a:sym typeface="Georgia"/>
              </a:rPr>
            </a:br>
            <a:r>
              <a:rPr lang="en-US" dirty="0" smtClean="0">
                <a:solidFill>
                  <a:schemeClr val="dk1"/>
                </a:solidFill>
                <a:highlight>
                  <a:srgbClr val="FFFFFF"/>
                </a:highlight>
                <a:latin typeface="Georgia"/>
                <a:ea typeface="Georgia"/>
                <a:cs typeface="Georgia"/>
                <a:sym typeface="Georgia"/>
              </a:rPr>
              <a:t>8</a:t>
            </a:r>
            <a:r>
              <a:rPr lang="en-US" dirty="0">
                <a:solidFill>
                  <a:schemeClr val="dk1"/>
                </a:solidFill>
                <a:highlight>
                  <a:srgbClr val="FFFFFF"/>
                </a:highlight>
                <a:latin typeface="Georgia"/>
                <a:ea typeface="Georgia"/>
                <a:cs typeface="Georgia"/>
                <a:sym typeface="Georgia"/>
              </a:rPr>
              <a:t>. Places in Cluster 2 has many cafes, coffee shops and dessert shops. </a:t>
            </a:r>
            <a:r>
              <a:rPr lang="en-US" dirty="0" smtClean="0">
                <a:solidFill>
                  <a:schemeClr val="dk1"/>
                </a:solidFill>
                <a:highlight>
                  <a:srgbClr val="FFFFFF"/>
                </a:highlight>
                <a:latin typeface="Georgia"/>
                <a:ea typeface="Georgia"/>
                <a:cs typeface="Georgia"/>
                <a:sym typeface="Georgia"/>
              </a:rPr>
              <a:t/>
            </a:r>
            <a:br>
              <a:rPr lang="en-US" dirty="0" smtClean="0">
                <a:solidFill>
                  <a:schemeClr val="dk1"/>
                </a:solidFill>
                <a:highlight>
                  <a:srgbClr val="FFFFFF"/>
                </a:highlight>
                <a:latin typeface="Georgia"/>
                <a:ea typeface="Georgia"/>
                <a:cs typeface="Georgia"/>
                <a:sym typeface="Georgia"/>
              </a:rPr>
            </a:br>
            <a:r>
              <a:rPr lang="en-US" dirty="0" smtClean="0">
                <a:solidFill>
                  <a:schemeClr val="dk1"/>
                </a:solidFill>
                <a:highlight>
                  <a:srgbClr val="FFFFFF"/>
                </a:highlight>
                <a:latin typeface="Georgia"/>
                <a:ea typeface="Georgia"/>
                <a:cs typeface="Georgia"/>
                <a:sym typeface="Georgia"/>
              </a:rPr>
              <a:t>9</a:t>
            </a:r>
            <a:r>
              <a:rPr lang="en-US" dirty="0">
                <a:solidFill>
                  <a:schemeClr val="dk1"/>
                </a:solidFill>
                <a:highlight>
                  <a:srgbClr val="FFFFFF"/>
                </a:highlight>
                <a:latin typeface="Georgia"/>
                <a:ea typeface="Georgia"/>
                <a:cs typeface="Georgia"/>
                <a:sym typeface="Georgia"/>
              </a:rPr>
              <a:t>. Places in Cluster 3 has resorts and yoga studios</a:t>
            </a:r>
            <a:r>
              <a:rPr lang="en-US" dirty="0" smtClean="0">
                <a:solidFill>
                  <a:schemeClr val="dk1"/>
                </a:solidFill>
                <a:highlight>
                  <a:srgbClr val="FFFFFF"/>
                </a:highlight>
                <a:latin typeface="Georgia"/>
                <a:ea typeface="Georgia"/>
                <a:cs typeface="Georgia"/>
                <a:sym typeface="Georgia"/>
              </a:rPr>
              <a:t>.</a:t>
            </a:r>
            <a:br>
              <a:rPr lang="en-US" dirty="0" smtClean="0">
                <a:solidFill>
                  <a:schemeClr val="dk1"/>
                </a:solidFill>
                <a:highlight>
                  <a:srgbClr val="FFFFFF"/>
                </a:highlight>
                <a:latin typeface="Georgia"/>
                <a:ea typeface="Georgia"/>
                <a:cs typeface="Georgia"/>
                <a:sym typeface="Georgia"/>
              </a:rPr>
            </a:br>
            <a:r>
              <a:rPr lang="en-US" dirty="0" smtClean="0">
                <a:solidFill>
                  <a:schemeClr val="dk1"/>
                </a:solidFill>
                <a:highlight>
                  <a:srgbClr val="FFFFFF"/>
                </a:highlight>
                <a:latin typeface="Georgia"/>
                <a:ea typeface="Georgia"/>
                <a:cs typeface="Georgia"/>
                <a:sym typeface="Georgia"/>
              </a:rPr>
              <a:t>10</a:t>
            </a:r>
            <a:r>
              <a:rPr lang="en-US" dirty="0">
                <a:solidFill>
                  <a:schemeClr val="dk1"/>
                </a:solidFill>
                <a:highlight>
                  <a:srgbClr val="FFFFFF"/>
                </a:highlight>
                <a:latin typeface="Georgia"/>
                <a:ea typeface="Georgia"/>
                <a:cs typeface="Georgia"/>
                <a:sym typeface="Georgia"/>
              </a:rPr>
              <a:t>. Places in Cluster 6 is most livable as it has - restaurants, dessert shops, hotels, cafes , shopping malls etc.</a:t>
            </a:r>
            <a:endParaRPr lang="en-US" dirty="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2"/>
        <p:cNvGrpSpPr/>
        <p:nvPr/>
      </p:nvGrpSpPr>
      <p:grpSpPr>
        <a:xfrm>
          <a:off x="0" y="0"/>
          <a:ext cx="0" cy="0"/>
          <a:chOff x="0" y="0"/>
          <a:chExt cx="0" cy="0"/>
        </a:xfrm>
      </p:grpSpPr>
      <p:sp>
        <p:nvSpPr>
          <p:cNvPr id="33" name="Google Shape;33;p5"/>
          <p:cNvSpPr txBox="1"/>
          <p:nvPr/>
        </p:nvSpPr>
        <p:spPr>
          <a:xfrm>
            <a:off x="397425" y="5329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2400">
                <a:solidFill>
                  <a:srgbClr val="2A3990"/>
                </a:solidFill>
                <a:latin typeface="Roboto"/>
                <a:ea typeface="Roboto"/>
                <a:cs typeface="Roboto"/>
                <a:sym typeface="Roboto"/>
              </a:rPr>
              <a:t>Objectives</a:t>
            </a:r>
            <a:endParaRPr/>
          </a:p>
        </p:txBody>
      </p:sp>
      <p:sp>
        <p:nvSpPr>
          <p:cNvPr id="34" name="Google Shape;34;p5"/>
          <p:cNvSpPr txBox="1"/>
          <p:nvPr/>
        </p:nvSpPr>
        <p:spPr>
          <a:xfrm>
            <a:off x="455600" y="654175"/>
            <a:ext cx="8140800" cy="3901800"/>
          </a:xfrm>
          <a:prstGeom prst="rect">
            <a:avLst/>
          </a:prstGeom>
          <a:noFill/>
          <a:ln>
            <a:noFill/>
          </a:ln>
        </p:spPr>
        <p:txBody>
          <a:bodyPr spcFirstLastPara="1" wrap="square" lIns="91425" tIns="91425" rIns="91425" bIns="91425" anchor="t" anchorCtr="0">
            <a:noAutofit/>
          </a:bodyPr>
          <a:lstStyle/>
          <a:p>
            <a:pPr marL="0" lvl="0" indent="0" algn="l" rtl="0">
              <a:lnSpc>
                <a:spcPct val="112000"/>
              </a:lnSpc>
              <a:spcBef>
                <a:spcPts val="4500"/>
              </a:spcBef>
              <a:spcAft>
                <a:spcPts val="0"/>
              </a:spcAft>
              <a:buNone/>
            </a:pPr>
            <a:r>
              <a:rPr lang="en-US" b="1" dirty="0">
                <a:solidFill>
                  <a:schemeClr val="dk1"/>
                </a:solidFill>
                <a:highlight>
                  <a:srgbClr val="FFFFFF"/>
                </a:highlight>
              </a:rPr>
              <a:t>Questions that can be asked using the above mentioned datasets</a:t>
            </a:r>
            <a:endParaRPr b="1" dirty="0">
              <a:solidFill>
                <a:schemeClr val="dk1"/>
              </a:solidFill>
              <a:highlight>
                <a:srgbClr val="FFFFFF"/>
              </a:highlight>
            </a:endParaRPr>
          </a:p>
          <a:p>
            <a:pPr marL="431800" lvl="0">
              <a:lnSpc>
                <a:spcPct val="158000"/>
              </a:lnSpc>
              <a:spcBef>
                <a:spcPts val="1400"/>
              </a:spcBef>
              <a:buClr>
                <a:schemeClr val="dk1"/>
              </a:buClr>
              <a:buSzPts val="1400"/>
            </a:pPr>
            <a:r>
              <a:rPr lang="en-US" dirty="0"/>
              <a:t>•	Which places have best restaurants in Pune?</a:t>
            </a:r>
            <a:br>
              <a:rPr lang="en-US" dirty="0"/>
            </a:br>
            <a:r>
              <a:rPr lang="en-US" dirty="0"/>
              <a:t>•	Which places have worst restaurants in Pune?</a:t>
            </a:r>
            <a:br>
              <a:rPr lang="en-US" dirty="0"/>
            </a:br>
            <a:r>
              <a:rPr lang="en-US" dirty="0"/>
              <a:t>•	Which place has highest number of restaurants in Pune City?</a:t>
            </a:r>
            <a:br>
              <a:rPr lang="en-US" dirty="0"/>
            </a:br>
            <a:r>
              <a:rPr lang="en-US" dirty="0"/>
              <a:t>•	Which place has lowest number of restaurants in Pune City?</a:t>
            </a:r>
            <a:br>
              <a:rPr lang="en-US" dirty="0"/>
            </a:br>
            <a:r>
              <a:rPr lang="en-US" dirty="0"/>
              <a:t>•	What area has most number of Italian restaurants in Pune?</a:t>
            </a:r>
            <a:br>
              <a:rPr lang="en-US" dirty="0"/>
            </a:br>
            <a:r>
              <a:rPr lang="en-US" dirty="0"/>
              <a:t>•	What area has highest rating of Italian restaurant in Pune?</a:t>
            </a:r>
            <a:br>
              <a:rPr lang="en-US" dirty="0"/>
            </a:br>
            <a:endParaRPr sz="1600" dirty="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38"/>
        <p:cNvGrpSpPr/>
        <p:nvPr/>
      </p:nvGrpSpPr>
      <p:grpSpPr>
        <a:xfrm>
          <a:off x="0" y="0"/>
          <a:ext cx="0" cy="0"/>
          <a:chOff x="0" y="0"/>
          <a:chExt cx="0" cy="0"/>
        </a:xfrm>
      </p:grpSpPr>
      <p:sp>
        <p:nvSpPr>
          <p:cNvPr id="39" name="Google Shape;39;p6"/>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Data</a:t>
            </a:r>
            <a:endParaRPr/>
          </a:p>
        </p:txBody>
      </p:sp>
      <p:sp>
        <p:nvSpPr>
          <p:cNvPr id="40" name="Google Shape;40;p6"/>
          <p:cNvSpPr txBox="1"/>
          <p:nvPr/>
        </p:nvSpPr>
        <p:spPr>
          <a:xfrm>
            <a:off x="717300" y="968829"/>
            <a:ext cx="7709400" cy="3725671"/>
          </a:xfrm>
          <a:prstGeom prst="rect">
            <a:avLst/>
          </a:prstGeom>
          <a:noFill/>
          <a:ln>
            <a:noFill/>
          </a:ln>
        </p:spPr>
        <p:txBody>
          <a:bodyPr spcFirstLastPara="1" wrap="square" lIns="91425" tIns="91425" rIns="91425" bIns="91425" anchor="t" anchorCtr="0">
            <a:noAutofit/>
          </a:bodyPr>
          <a:lstStyle/>
          <a:p>
            <a:pPr lvl="0">
              <a:lnSpc>
                <a:spcPct val="158000"/>
              </a:lnSpc>
              <a:spcBef>
                <a:spcPts val="1400"/>
              </a:spcBef>
              <a:buClr>
                <a:schemeClr val="dk1"/>
              </a:buClr>
              <a:buSzPts val="1100"/>
            </a:pPr>
            <a:r>
              <a:rPr lang="en-US" dirty="0">
                <a:solidFill>
                  <a:schemeClr val="dk1"/>
                </a:solidFill>
                <a:highlight>
                  <a:srgbClr val="FFFFFF"/>
                </a:highlight>
                <a:latin typeface="Georgia"/>
                <a:ea typeface="Georgia"/>
                <a:cs typeface="Georgia"/>
                <a:sym typeface="Georgia"/>
              </a:rPr>
              <a:t>For this project we need the following data :</a:t>
            </a:r>
          </a:p>
          <a:p>
            <a:pPr lvl="0">
              <a:lnSpc>
                <a:spcPct val="158000"/>
              </a:lnSpc>
              <a:spcBef>
                <a:spcPts val="1400"/>
              </a:spcBef>
              <a:buClr>
                <a:schemeClr val="dk1"/>
              </a:buClr>
              <a:buSzPts val="1100"/>
            </a:pPr>
            <a:r>
              <a:rPr lang="en-US" dirty="0" smtClean="0">
                <a:solidFill>
                  <a:schemeClr val="dk1"/>
                </a:solidFill>
                <a:highlight>
                  <a:srgbClr val="FFFFFF"/>
                </a:highlight>
                <a:latin typeface="Georgia"/>
                <a:ea typeface="Georgia"/>
                <a:cs typeface="Georgia"/>
                <a:sym typeface="Georgia"/>
              </a:rPr>
              <a:t>1</a:t>
            </a:r>
            <a:r>
              <a:rPr lang="en-US" dirty="0">
                <a:solidFill>
                  <a:schemeClr val="dk1"/>
                </a:solidFill>
                <a:highlight>
                  <a:srgbClr val="FFFFFF"/>
                </a:highlight>
                <a:latin typeface="Georgia"/>
                <a:ea typeface="Georgia"/>
                <a:cs typeface="Georgia"/>
                <a:sym typeface="Georgia"/>
              </a:rPr>
              <a:t>.  Pune </a:t>
            </a:r>
            <a:r>
              <a:rPr lang="en-US" dirty="0" err="1">
                <a:solidFill>
                  <a:schemeClr val="dk1"/>
                </a:solidFill>
                <a:highlight>
                  <a:srgbClr val="FFFFFF"/>
                </a:highlight>
                <a:latin typeface="Georgia"/>
                <a:ea typeface="Georgia"/>
                <a:cs typeface="Georgia"/>
                <a:sym typeface="Georgia"/>
              </a:rPr>
              <a:t>Resturants</a:t>
            </a:r>
            <a:r>
              <a:rPr lang="en-US" dirty="0">
                <a:solidFill>
                  <a:schemeClr val="dk1"/>
                </a:solidFill>
                <a:highlight>
                  <a:srgbClr val="FFFFFF"/>
                </a:highlight>
                <a:latin typeface="Georgia"/>
                <a:ea typeface="Georgia"/>
                <a:cs typeface="Georgia"/>
                <a:sym typeface="Georgia"/>
              </a:rPr>
              <a:t> data that contains list Locality, </a:t>
            </a:r>
            <a:r>
              <a:rPr lang="en-US" dirty="0" err="1">
                <a:solidFill>
                  <a:schemeClr val="dk1"/>
                </a:solidFill>
                <a:highlight>
                  <a:srgbClr val="FFFFFF"/>
                </a:highlight>
                <a:latin typeface="Georgia"/>
                <a:ea typeface="Georgia"/>
                <a:cs typeface="Georgia"/>
                <a:sym typeface="Georgia"/>
              </a:rPr>
              <a:t>Resturant</a:t>
            </a:r>
            <a:r>
              <a:rPr lang="en-US" dirty="0">
                <a:solidFill>
                  <a:schemeClr val="dk1"/>
                </a:solidFill>
                <a:highlight>
                  <a:srgbClr val="FFFFFF"/>
                </a:highlight>
                <a:latin typeface="Georgia"/>
                <a:ea typeface="Georgia"/>
                <a:cs typeface="Georgia"/>
                <a:sym typeface="Georgia"/>
              </a:rPr>
              <a:t> </a:t>
            </a:r>
            <a:r>
              <a:rPr lang="en-US" dirty="0" err="1">
                <a:solidFill>
                  <a:schemeClr val="dk1"/>
                </a:solidFill>
                <a:highlight>
                  <a:srgbClr val="FFFFFF"/>
                </a:highlight>
                <a:latin typeface="Georgia"/>
                <a:ea typeface="Georgia"/>
                <a:cs typeface="Georgia"/>
                <a:sym typeface="Georgia"/>
              </a:rPr>
              <a:t>name,Rating</a:t>
            </a:r>
            <a:r>
              <a:rPr lang="en-US" dirty="0">
                <a:solidFill>
                  <a:schemeClr val="dk1"/>
                </a:solidFill>
                <a:highlight>
                  <a:srgbClr val="FFFFFF"/>
                </a:highlight>
                <a:latin typeface="Georgia"/>
                <a:ea typeface="Georgia"/>
                <a:cs typeface="Georgia"/>
                <a:sym typeface="Georgia"/>
              </a:rPr>
              <a:t> along with their latitude and longitude</a:t>
            </a:r>
            <a:r>
              <a:rPr lang="en-US" dirty="0" smtClean="0">
                <a:solidFill>
                  <a:schemeClr val="dk1"/>
                </a:solidFill>
                <a:highlight>
                  <a:srgbClr val="FFFFFF"/>
                </a:highlight>
                <a:latin typeface="Georgia"/>
                <a:ea typeface="Georgia"/>
                <a:cs typeface="Georgia"/>
                <a:sym typeface="Georgia"/>
              </a:rPr>
              <a:t>.</a:t>
            </a:r>
            <a:br>
              <a:rPr lang="en-US" dirty="0" smtClean="0">
                <a:solidFill>
                  <a:schemeClr val="dk1"/>
                </a:solidFill>
                <a:highlight>
                  <a:srgbClr val="FFFFFF"/>
                </a:highlight>
                <a:latin typeface="Georgia"/>
                <a:ea typeface="Georgia"/>
                <a:cs typeface="Georgia"/>
                <a:sym typeface="Georgia"/>
              </a:rPr>
            </a:br>
            <a:r>
              <a:rPr lang="en-US" dirty="0" smtClean="0">
                <a:solidFill>
                  <a:schemeClr val="dk1"/>
                </a:solidFill>
                <a:highlight>
                  <a:srgbClr val="FFFFFF"/>
                </a:highlight>
                <a:latin typeface="Georgia"/>
                <a:ea typeface="Georgia"/>
                <a:cs typeface="Georgia"/>
                <a:sym typeface="Georgia"/>
              </a:rPr>
              <a:t>•</a:t>
            </a:r>
            <a:r>
              <a:rPr lang="en-US" dirty="0">
                <a:solidFill>
                  <a:schemeClr val="dk1"/>
                </a:solidFill>
                <a:highlight>
                  <a:srgbClr val="FFFFFF"/>
                </a:highlight>
                <a:latin typeface="Georgia"/>
                <a:ea typeface="Georgia"/>
                <a:cs typeface="Georgia"/>
                <a:sym typeface="Georgia"/>
              </a:rPr>
              <a:t>	Data source : </a:t>
            </a:r>
            <a:r>
              <a:rPr lang="en-US" dirty="0" err="1">
                <a:solidFill>
                  <a:schemeClr val="dk1"/>
                </a:solidFill>
                <a:highlight>
                  <a:srgbClr val="FFFFFF"/>
                </a:highlight>
                <a:latin typeface="Georgia"/>
                <a:ea typeface="Georgia"/>
                <a:cs typeface="Georgia"/>
                <a:sym typeface="Georgia"/>
              </a:rPr>
              <a:t>Zomato</a:t>
            </a:r>
            <a:r>
              <a:rPr lang="en-US" dirty="0">
                <a:solidFill>
                  <a:schemeClr val="dk1"/>
                </a:solidFill>
                <a:highlight>
                  <a:srgbClr val="FFFFFF"/>
                </a:highlight>
                <a:latin typeface="Georgia"/>
                <a:ea typeface="Georgia"/>
                <a:cs typeface="Georgia"/>
                <a:sym typeface="Georgia"/>
              </a:rPr>
              <a:t> </a:t>
            </a:r>
            <a:r>
              <a:rPr lang="en-US" dirty="0" err="1">
                <a:solidFill>
                  <a:schemeClr val="dk1"/>
                </a:solidFill>
                <a:highlight>
                  <a:srgbClr val="FFFFFF"/>
                </a:highlight>
                <a:latin typeface="Georgia"/>
                <a:ea typeface="Georgia"/>
                <a:cs typeface="Georgia"/>
                <a:sym typeface="Georgia"/>
              </a:rPr>
              <a:t>kaggel</a:t>
            </a:r>
            <a:r>
              <a:rPr lang="en-US" dirty="0">
                <a:solidFill>
                  <a:schemeClr val="dk1"/>
                </a:solidFill>
                <a:highlight>
                  <a:srgbClr val="FFFFFF"/>
                </a:highlight>
                <a:latin typeface="Georgia"/>
                <a:ea typeface="Georgia"/>
                <a:cs typeface="Georgia"/>
                <a:sym typeface="Georgia"/>
              </a:rPr>
              <a:t> dataset </a:t>
            </a:r>
            <a:r>
              <a:rPr lang="en-US" dirty="0" smtClean="0">
                <a:solidFill>
                  <a:schemeClr val="dk1"/>
                </a:solidFill>
                <a:highlight>
                  <a:srgbClr val="FFFFFF"/>
                </a:highlight>
                <a:latin typeface="Georgia"/>
                <a:ea typeface="Georgia"/>
                <a:cs typeface="Georgia"/>
                <a:sym typeface="Georgia"/>
              </a:rPr>
              <a:t/>
            </a:r>
            <a:br>
              <a:rPr lang="en-US" dirty="0" smtClean="0">
                <a:solidFill>
                  <a:schemeClr val="dk1"/>
                </a:solidFill>
                <a:highlight>
                  <a:srgbClr val="FFFFFF"/>
                </a:highlight>
                <a:latin typeface="Georgia"/>
                <a:ea typeface="Georgia"/>
                <a:cs typeface="Georgia"/>
                <a:sym typeface="Georgia"/>
              </a:rPr>
            </a:br>
            <a:r>
              <a:rPr lang="en-US" dirty="0" smtClean="0">
                <a:solidFill>
                  <a:schemeClr val="dk1"/>
                </a:solidFill>
                <a:highlight>
                  <a:srgbClr val="FFFFFF"/>
                </a:highlight>
                <a:latin typeface="Georgia"/>
                <a:ea typeface="Georgia"/>
                <a:cs typeface="Georgia"/>
                <a:sym typeface="Georgia"/>
              </a:rPr>
              <a:t>•</a:t>
            </a:r>
            <a:r>
              <a:rPr lang="en-US" dirty="0">
                <a:solidFill>
                  <a:schemeClr val="dk1"/>
                </a:solidFill>
                <a:highlight>
                  <a:srgbClr val="FFFFFF"/>
                </a:highlight>
                <a:latin typeface="Georgia"/>
                <a:ea typeface="Georgia"/>
                <a:cs typeface="Georgia"/>
                <a:sym typeface="Georgia"/>
              </a:rPr>
              <a:t>	Description : This data set contains the required information. And we will use this data set to explore various locality of Pune city.</a:t>
            </a:r>
          </a:p>
          <a:p>
            <a:pPr lvl="0">
              <a:lnSpc>
                <a:spcPct val="158000"/>
              </a:lnSpc>
              <a:spcBef>
                <a:spcPts val="1400"/>
              </a:spcBef>
              <a:buClr>
                <a:schemeClr val="dk1"/>
              </a:buClr>
              <a:buSzPts val="1100"/>
            </a:pPr>
            <a:r>
              <a:rPr lang="en-US" dirty="0">
                <a:solidFill>
                  <a:schemeClr val="dk1"/>
                </a:solidFill>
                <a:highlight>
                  <a:srgbClr val="FFFFFF"/>
                </a:highlight>
                <a:latin typeface="Georgia"/>
                <a:ea typeface="Georgia"/>
                <a:cs typeface="Georgia"/>
                <a:sym typeface="Georgia"/>
              </a:rPr>
              <a:t>2.  Nearby places in each locality of Pune city</a:t>
            </a:r>
            <a:r>
              <a:rPr lang="en-US" dirty="0" smtClean="0">
                <a:solidFill>
                  <a:schemeClr val="dk1"/>
                </a:solidFill>
                <a:highlight>
                  <a:srgbClr val="FFFFFF"/>
                </a:highlight>
                <a:latin typeface="Georgia"/>
                <a:ea typeface="Georgia"/>
                <a:cs typeface="Georgia"/>
                <a:sym typeface="Georgia"/>
              </a:rPr>
              <a:t>.</a:t>
            </a:r>
            <a:br>
              <a:rPr lang="en-US" dirty="0" smtClean="0">
                <a:solidFill>
                  <a:schemeClr val="dk1"/>
                </a:solidFill>
                <a:highlight>
                  <a:srgbClr val="FFFFFF"/>
                </a:highlight>
                <a:latin typeface="Georgia"/>
                <a:ea typeface="Georgia"/>
                <a:cs typeface="Georgia"/>
                <a:sym typeface="Georgia"/>
              </a:rPr>
            </a:br>
            <a:r>
              <a:rPr lang="en-US" dirty="0" smtClean="0">
                <a:solidFill>
                  <a:schemeClr val="dk1"/>
                </a:solidFill>
                <a:highlight>
                  <a:srgbClr val="FFFFFF"/>
                </a:highlight>
                <a:latin typeface="Georgia"/>
                <a:ea typeface="Georgia"/>
                <a:cs typeface="Georgia"/>
                <a:sym typeface="Georgia"/>
              </a:rPr>
              <a:t>•</a:t>
            </a:r>
            <a:r>
              <a:rPr lang="en-US" dirty="0">
                <a:solidFill>
                  <a:schemeClr val="dk1"/>
                </a:solidFill>
                <a:highlight>
                  <a:srgbClr val="FFFFFF"/>
                </a:highlight>
                <a:latin typeface="Georgia"/>
                <a:ea typeface="Georgia"/>
                <a:cs typeface="Georgia"/>
                <a:sym typeface="Georgia"/>
              </a:rPr>
              <a:t>	Data source : </a:t>
            </a:r>
            <a:r>
              <a:rPr lang="en-US" dirty="0" err="1">
                <a:solidFill>
                  <a:schemeClr val="dk1"/>
                </a:solidFill>
                <a:highlight>
                  <a:srgbClr val="FFFFFF"/>
                </a:highlight>
                <a:latin typeface="Georgia"/>
                <a:ea typeface="Georgia"/>
                <a:cs typeface="Georgia"/>
                <a:sym typeface="Georgia"/>
              </a:rPr>
              <a:t>Fousquare</a:t>
            </a:r>
            <a:r>
              <a:rPr lang="en-US" dirty="0">
                <a:solidFill>
                  <a:schemeClr val="dk1"/>
                </a:solidFill>
                <a:highlight>
                  <a:srgbClr val="FFFFFF"/>
                </a:highlight>
                <a:latin typeface="Georgia"/>
                <a:ea typeface="Georgia"/>
                <a:cs typeface="Georgia"/>
                <a:sym typeface="Georgia"/>
              </a:rPr>
              <a:t> API </a:t>
            </a:r>
            <a:r>
              <a:rPr lang="en-US" dirty="0" smtClean="0">
                <a:solidFill>
                  <a:schemeClr val="dk1"/>
                </a:solidFill>
                <a:highlight>
                  <a:srgbClr val="FFFFFF"/>
                </a:highlight>
                <a:latin typeface="Georgia"/>
                <a:ea typeface="Georgia"/>
                <a:cs typeface="Georgia"/>
                <a:sym typeface="Georgia"/>
              </a:rPr>
              <a:t/>
            </a:r>
            <a:br>
              <a:rPr lang="en-US" dirty="0" smtClean="0">
                <a:solidFill>
                  <a:schemeClr val="dk1"/>
                </a:solidFill>
                <a:highlight>
                  <a:srgbClr val="FFFFFF"/>
                </a:highlight>
                <a:latin typeface="Georgia"/>
                <a:ea typeface="Georgia"/>
                <a:cs typeface="Georgia"/>
                <a:sym typeface="Georgia"/>
              </a:rPr>
            </a:br>
            <a:r>
              <a:rPr lang="en-US" dirty="0" smtClean="0">
                <a:solidFill>
                  <a:schemeClr val="dk1"/>
                </a:solidFill>
                <a:highlight>
                  <a:srgbClr val="FFFFFF"/>
                </a:highlight>
                <a:latin typeface="Georgia"/>
                <a:ea typeface="Georgia"/>
                <a:cs typeface="Georgia"/>
                <a:sym typeface="Georgia"/>
              </a:rPr>
              <a:t>•</a:t>
            </a:r>
            <a:r>
              <a:rPr lang="en-US" dirty="0">
                <a:solidFill>
                  <a:schemeClr val="dk1"/>
                </a:solidFill>
                <a:highlight>
                  <a:srgbClr val="FFFFFF"/>
                </a:highlight>
                <a:latin typeface="Georgia"/>
                <a:ea typeface="Georgia"/>
                <a:cs typeface="Georgia"/>
                <a:sym typeface="Georgia"/>
              </a:rPr>
              <a:t>	Description : By using this </a:t>
            </a:r>
            <a:r>
              <a:rPr lang="en-US" dirty="0" err="1">
                <a:solidFill>
                  <a:schemeClr val="dk1"/>
                </a:solidFill>
                <a:highlight>
                  <a:srgbClr val="FFFFFF"/>
                </a:highlight>
                <a:latin typeface="Georgia"/>
                <a:ea typeface="Georgia"/>
                <a:cs typeface="Georgia"/>
                <a:sym typeface="Georgia"/>
              </a:rPr>
              <a:t>api</a:t>
            </a:r>
            <a:r>
              <a:rPr lang="en-US" dirty="0">
                <a:solidFill>
                  <a:schemeClr val="dk1"/>
                </a:solidFill>
                <a:highlight>
                  <a:srgbClr val="FFFFFF"/>
                </a:highlight>
                <a:latin typeface="Georgia"/>
                <a:ea typeface="Georgia"/>
                <a:cs typeface="Georgia"/>
                <a:sym typeface="Georgia"/>
              </a:rPr>
              <a:t> we will get all the venues in each neighborhood.</a:t>
            </a: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7"/>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Approach</a:t>
            </a:r>
            <a:endParaRPr/>
          </a:p>
        </p:txBody>
      </p:sp>
      <p:sp>
        <p:nvSpPr>
          <p:cNvPr id="46" name="Google Shape;46;p7"/>
          <p:cNvSpPr txBox="1"/>
          <p:nvPr/>
        </p:nvSpPr>
        <p:spPr>
          <a:xfrm>
            <a:off x="717300" y="1181850"/>
            <a:ext cx="7709400" cy="3596700"/>
          </a:xfrm>
          <a:prstGeom prst="rect">
            <a:avLst/>
          </a:prstGeom>
          <a:noFill/>
          <a:ln>
            <a:noFill/>
          </a:ln>
        </p:spPr>
        <p:txBody>
          <a:bodyPr spcFirstLastPara="1" wrap="square" lIns="91425" tIns="91425" rIns="91425" bIns="91425" anchor="t" anchorCtr="0">
            <a:noAutofit/>
          </a:bodyPr>
          <a:lstStyle/>
          <a:p>
            <a:pPr marL="749300" lvl="0" indent="-330200">
              <a:lnSpc>
                <a:spcPct val="158000"/>
              </a:lnSpc>
              <a:spcBef>
                <a:spcPts val="1400"/>
              </a:spcBef>
              <a:buClr>
                <a:schemeClr val="dk1"/>
              </a:buClr>
              <a:buSzPts val="1600"/>
              <a:buFont typeface="Georgia"/>
              <a:buChar char="●"/>
            </a:pPr>
            <a:r>
              <a:rPr lang="en-US" sz="1600" dirty="0" smtClean="0">
                <a:solidFill>
                  <a:schemeClr val="dk1"/>
                </a:solidFill>
                <a:highlight>
                  <a:srgbClr val="FFFFFF"/>
                </a:highlight>
                <a:latin typeface="Georgia"/>
                <a:ea typeface="Georgia"/>
                <a:cs typeface="Georgia"/>
                <a:sym typeface="Georgia"/>
              </a:rPr>
              <a:t>Collect </a:t>
            </a:r>
            <a:r>
              <a:rPr lang="en-US" sz="1600" dirty="0">
                <a:solidFill>
                  <a:schemeClr val="dk1"/>
                </a:solidFill>
                <a:highlight>
                  <a:srgbClr val="FFFFFF"/>
                </a:highlight>
                <a:latin typeface="Georgia"/>
                <a:ea typeface="Georgia"/>
                <a:cs typeface="Georgia"/>
                <a:sym typeface="Georgia"/>
              </a:rPr>
              <a:t>the Pune city data from </a:t>
            </a:r>
            <a:r>
              <a:rPr lang="en-US" sz="1600" dirty="0" err="1">
                <a:solidFill>
                  <a:schemeClr val="dk1"/>
                </a:solidFill>
                <a:highlight>
                  <a:srgbClr val="FFFFFF"/>
                </a:highlight>
                <a:latin typeface="Georgia"/>
                <a:ea typeface="Georgia"/>
                <a:cs typeface="Georgia"/>
                <a:sym typeface="Georgia"/>
              </a:rPr>
              <a:t>Zomato</a:t>
            </a:r>
            <a:r>
              <a:rPr lang="en-US" sz="1600" dirty="0">
                <a:solidFill>
                  <a:schemeClr val="dk1"/>
                </a:solidFill>
                <a:highlight>
                  <a:srgbClr val="FFFFFF"/>
                </a:highlight>
                <a:latin typeface="Georgia"/>
                <a:ea typeface="Georgia"/>
                <a:cs typeface="Georgia"/>
                <a:sym typeface="Georgia"/>
              </a:rPr>
              <a:t> </a:t>
            </a:r>
            <a:r>
              <a:rPr lang="en-US" sz="1600" dirty="0" err="1">
                <a:solidFill>
                  <a:schemeClr val="dk1"/>
                </a:solidFill>
                <a:highlight>
                  <a:srgbClr val="FFFFFF"/>
                </a:highlight>
                <a:latin typeface="Georgia"/>
                <a:ea typeface="Georgia"/>
                <a:cs typeface="Georgia"/>
                <a:sym typeface="Georgia"/>
              </a:rPr>
              <a:t>kaggel</a:t>
            </a:r>
            <a:r>
              <a:rPr lang="en-US" sz="1600" dirty="0">
                <a:solidFill>
                  <a:schemeClr val="dk1"/>
                </a:solidFill>
                <a:highlight>
                  <a:srgbClr val="FFFFFF"/>
                </a:highlight>
                <a:latin typeface="Georgia"/>
                <a:ea typeface="Georgia"/>
                <a:cs typeface="Georgia"/>
                <a:sym typeface="Georgia"/>
              </a:rPr>
              <a:t> dataset.</a:t>
            </a:r>
          </a:p>
          <a:p>
            <a:pPr marL="749300" lvl="0" indent="-330200">
              <a:lnSpc>
                <a:spcPct val="158000"/>
              </a:lnSpc>
              <a:spcBef>
                <a:spcPts val="1400"/>
              </a:spcBef>
              <a:buClr>
                <a:schemeClr val="dk1"/>
              </a:buClr>
              <a:buSzPts val="1600"/>
              <a:buFont typeface="Georgia"/>
              <a:buChar char="●"/>
            </a:pPr>
            <a:r>
              <a:rPr lang="en-US" sz="1600" dirty="0" smtClean="0">
                <a:solidFill>
                  <a:schemeClr val="dk1"/>
                </a:solidFill>
                <a:highlight>
                  <a:srgbClr val="FFFFFF"/>
                </a:highlight>
                <a:latin typeface="Georgia"/>
                <a:ea typeface="Georgia"/>
                <a:cs typeface="Georgia"/>
                <a:sym typeface="Georgia"/>
              </a:rPr>
              <a:t>Using </a:t>
            </a:r>
            <a:r>
              <a:rPr lang="en-US" sz="1600" dirty="0" err="1">
                <a:solidFill>
                  <a:schemeClr val="dk1"/>
                </a:solidFill>
                <a:highlight>
                  <a:srgbClr val="FFFFFF"/>
                </a:highlight>
                <a:latin typeface="Georgia"/>
                <a:ea typeface="Georgia"/>
                <a:cs typeface="Georgia"/>
                <a:sym typeface="Georgia"/>
              </a:rPr>
              <a:t>FourSquare</a:t>
            </a:r>
            <a:r>
              <a:rPr lang="en-US" sz="1600" dirty="0">
                <a:solidFill>
                  <a:schemeClr val="dk1"/>
                </a:solidFill>
                <a:highlight>
                  <a:srgbClr val="FFFFFF"/>
                </a:highlight>
                <a:latin typeface="Georgia"/>
                <a:ea typeface="Georgia"/>
                <a:cs typeface="Georgia"/>
                <a:sym typeface="Georgia"/>
              </a:rPr>
              <a:t> API we will find all venues for each neighborhood.</a:t>
            </a:r>
          </a:p>
          <a:p>
            <a:pPr marL="749300" lvl="0" indent="-330200">
              <a:lnSpc>
                <a:spcPct val="158000"/>
              </a:lnSpc>
              <a:spcBef>
                <a:spcPts val="1400"/>
              </a:spcBef>
              <a:buClr>
                <a:schemeClr val="dk1"/>
              </a:buClr>
              <a:buSzPts val="1600"/>
              <a:buFont typeface="Georgia"/>
              <a:buChar char="●"/>
            </a:pPr>
            <a:r>
              <a:rPr lang="en-US" sz="1600" dirty="0" smtClean="0">
                <a:solidFill>
                  <a:schemeClr val="dk1"/>
                </a:solidFill>
                <a:highlight>
                  <a:srgbClr val="FFFFFF"/>
                </a:highlight>
                <a:latin typeface="Georgia"/>
                <a:ea typeface="Georgia"/>
                <a:cs typeface="Georgia"/>
                <a:sym typeface="Georgia"/>
              </a:rPr>
              <a:t>Filter </a:t>
            </a:r>
            <a:r>
              <a:rPr lang="en-US" sz="1600" dirty="0">
                <a:solidFill>
                  <a:schemeClr val="dk1"/>
                </a:solidFill>
                <a:highlight>
                  <a:srgbClr val="FFFFFF"/>
                </a:highlight>
                <a:latin typeface="Georgia"/>
                <a:ea typeface="Georgia"/>
                <a:cs typeface="Georgia"/>
                <a:sym typeface="Georgia"/>
              </a:rPr>
              <a:t>out all venues that are nearby by locality.</a:t>
            </a:r>
          </a:p>
          <a:p>
            <a:pPr marL="749300" lvl="0" indent="-330200">
              <a:lnSpc>
                <a:spcPct val="158000"/>
              </a:lnSpc>
              <a:spcBef>
                <a:spcPts val="1400"/>
              </a:spcBef>
              <a:buClr>
                <a:schemeClr val="dk1"/>
              </a:buClr>
              <a:buSzPts val="1600"/>
              <a:buFont typeface="Georgia"/>
              <a:buChar char="●"/>
            </a:pPr>
            <a:r>
              <a:rPr lang="en-US" sz="1600" dirty="0" smtClean="0">
                <a:solidFill>
                  <a:schemeClr val="dk1"/>
                </a:solidFill>
                <a:highlight>
                  <a:srgbClr val="FFFFFF"/>
                </a:highlight>
                <a:latin typeface="Georgia"/>
                <a:ea typeface="Georgia"/>
                <a:cs typeface="Georgia"/>
                <a:sym typeface="Georgia"/>
              </a:rPr>
              <a:t>Using </a:t>
            </a:r>
            <a:r>
              <a:rPr lang="en-US" sz="1600" dirty="0">
                <a:solidFill>
                  <a:schemeClr val="dk1"/>
                </a:solidFill>
                <a:highlight>
                  <a:srgbClr val="FFFFFF"/>
                </a:highlight>
                <a:latin typeface="Georgia"/>
                <a:ea typeface="Georgia"/>
                <a:cs typeface="Georgia"/>
                <a:sym typeface="Georgia"/>
              </a:rPr>
              <a:t>aggregative rating for each </a:t>
            </a:r>
            <a:r>
              <a:rPr lang="en-US" sz="1600" dirty="0" err="1">
                <a:solidFill>
                  <a:schemeClr val="dk1"/>
                </a:solidFill>
                <a:highlight>
                  <a:srgbClr val="FFFFFF"/>
                </a:highlight>
                <a:latin typeface="Georgia"/>
                <a:ea typeface="Georgia"/>
                <a:cs typeface="Georgia"/>
                <a:sym typeface="Georgia"/>
              </a:rPr>
              <a:t>resturant</a:t>
            </a:r>
            <a:r>
              <a:rPr lang="en-US" sz="1600" dirty="0">
                <a:solidFill>
                  <a:schemeClr val="dk1"/>
                </a:solidFill>
                <a:highlight>
                  <a:srgbClr val="FFFFFF"/>
                </a:highlight>
                <a:latin typeface="Georgia"/>
                <a:ea typeface="Georgia"/>
                <a:cs typeface="Georgia"/>
                <a:sym typeface="Georgia"/>
              </a:rPr>
              <a:t> to find the best places.</a:t>
            </a:r>
          </a:p>
          <a:p>
            <a:pPr marL="749300" lvl="0" indent="-330200">
              <a:lnSpc>
                <a:spcPct val="158000"/>
              </a:lnSpc>
              <a:spcBef>
                <a:spcPts val="1400"/>
              </a:spcBef>
              <a:buClr>
                <a:schemeClr val="dk1"/>
              </a:buClr>
              <a:buSzPts val="1600"/>
              <a:buFont typeface="Georgia"/>
              <a:buChar char="●"/>
            </a:pPr>
            <a:r>
              <a:rPr lang="en-US" sz="1600" dirty="0" smtClean="0">
                <a:solidFill>
                  <a:schemeClr val="dk1"/>
                </a:solidFill>
                <a:highlight>
                  <a:srgbClr val="FFFFFF"/>
                </a:highlight>
                <a:latin typeface="Georgia"/>
                <a:ea typeface="Georgia"/>
                <a:cs typeface="Georgia"/>
                <a:sym typeface="Georgia"/>
              </a:rPr>
              <a:t>Visualize </a:t>
            </a:r>
            <a:r>
              <a:rPr lang="en-US" sz="1600" dirty="0">
                <a:solidFill>
                  <a:schemeClr val="dk1"/>
                </a:solidFill>
                <a:highlight>
                  <a:srgbClr val="FFFFFF"/>
                </a:highlight>
                <a:latin typeface="Georgia"/>
                <a:ea typeface="Georgia"/>
                <a:cs typeface="Georgia"/>
                <a:sym typeface="Georgia"/>
              </a:rPr>
              <a:t>the Ranking of neighborhoods using folium library(python).</a:t>
            </a:r>
            <a:endParaRPr lang="en-US" sz="1600" dirty="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50"/>
        <p:cNvGrpSpPr/>
        <p:nvPr/>
      </p:nvGrpSpPr>
      <p:grpSpPr>
        <a:xfrm>
          <a:off x="0" y="0"/>
          <a:ext cx="0" cy="0"/>
          <a:chOff x="0" y="0"/>
          <a:chExt cx="0" cy="0"/>
        </a:xfrm>
      </p:grpSpPr>
      <p:sp>
        <p:nvSpPr>
          <p:cNvPr id="51" name="Google Shape;51;p8"/>
          <p:cNvSpPr txBox="1"/>
          <p:nvPr/>
        </p:nvSpPr>
        <p:spPr>
          <a:xfrm>
            <a:off x="397425" y="542250"/>
            <a:ext cx="8031300" cy="39657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endParaRPr sz="3000" dirty="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endParaRPr sz="3000" dirty="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endParaRPr sz="3000" dirty="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r>
              <a:rPr lang="en-US" sz="3000" dirty="0" smtClean="0">
                <a:solidFill>
                  <a:srgbClr val="2A3990"/>
                </a:solidFill>
                <a:latin typeface="Roboto"/>
                <a:ea typeface="Roboto"/>
                <a:cs typeface="Roboto"/>
                <a:sym typeface="Roboto"/>
              </a:rPr>
              <a:t>Analysis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3" name="Picture 2"/>
          <p:cNvPicPr/>
          <p:nvPr/>
        </p:nvPicPr>
        <p:blipFill rotWithShape="1">
          <a:blip r:embed="rId3"/>
          <a:srcRect l="6410" t="1" b="1303"/>
          <a:stretch/>
        </p:blipFill>
        <p:spPr bwMode="auto">
          <a:xfrm>
            <a:off x="783771" y="522922"/>
            <a:ext cx="7587343" cy="4364764"/>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3" name="Picture 2"/>
          <p:cNvPicPr/>
          <p:nvPr/>
        </p:nvPicPr>
        <p:blipFill rotWithShape="1">
          <a:blip r:embed="rId3"/>
          <a:srcRect l="8689" b="2653"/>
          <a:stretch/>
        </p:blipFill>
        <p:spPr bwMode="auto">
          <a:xfrm>
            <a:off x="1034144" y="315686"/>
            <a:ext cx="6860812" cy="4378869"/>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3" name="Picture 2"/>
          <p:cNvPicPr/>
          <p:nvPr/>
        </p:nvPicPr>
        <p:blipFill>
          <a:blip r:embed="rId3"/>
          <a:stretch>
            <a:fillRect/>
          </a:stretch>
        </p:blipFill>
        <p:spPr>
          <a:xfrm>
            <a:off x="1066800" y="272142"/>
            <a:ext cx="6585857" cy="4604657"/>
          </a:xfrm>
          <a:prstGeom prst="rect">
            <a:avLst/>
          </a:prstGeom>
        </p:spPr>
      </p:pic>
    </p:spTree>
  </p:cSld>
  <p:clrMapOvr>
    <a:masterClrMapping/>
  </p:clrMapOvr>
</p:sld>
</file>

<file path=ppt/theme/theme1.xml><?xml version="1.0" encoding="utf-8"?>
<a:theme xmlns:a="http://schemas.openxmlformats.org/drawingml/2006/main"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396</Words>
  <Application>Microsoft Office PowerPoint</Application>
  <PresentationFormat>On-screen Show (16:9)</PresentationFormat>
  <Paragraphs>36</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Roboto</vt:lpstr>
      <vt:lpstr>Calibri</vt:lpstr>
      <vt:lpstr>Georgia</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Map to show the restaurant clusters in Pune</vt:lpstr>
      <vt:lpstr>2.Map to show clusters of Pune localities based on various venues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lenovo</cp:lastModifiedBy>
  <cp:revision>14</cp:revision>
  <dcterms:modified xsi:type="dcterms:W3CDTF">2020-08-20T04:51:47Z</dcterms:modified>
</cp:coreProperties>
</file>