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1"/>
  </p:notesMasterIdLst>
  <p:sldIdLst>
    <p:sldId id="256" r:id="rId2"/>
    <p:sldId id="275" r:id="rId3"/>
    <p:sldId id="257" r:id="rId4"/>
    <p:sldId id="258" r:id="rId5"/>
    <p:sldId id="259" r:id="rId6"/>
    <p:sldId id="260" r:id="rId7"/>
    <p:sldId id="261" r:id="rId8"/>
    <p:sldId id="274" r:id="rId9"/>
    <p:sldId id="262" r:id="rId10"/>
    <p:sldId id="263" r:id="rId11"/>
    <p:sldId id="264" r:id="rId12"/>
    <p:sldId id="276" r:id="rId13"/>
    <p:sldId id="265" r:id="rId14"/>
    <p:sldId id="266" r:id="rId15"/>
    <p:sldId id="267"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62" autoAdjust="0"/>
  </p:normalViewPr>
  <p:slideViewPr>
    <p:cSldViewPr>
      <p:cViewPr varScale="1">
        <p:scale>
          <a:sx n="94" d="100"/>
          <a:sy n="94" d="100"/>
        </p:scale>
        <p:origin x="139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E776A-A2D4-4E29-B8CC-9C699736FAAE}" type="datetimeFigureOut">
              <a:rPr lang="en-IN" smtClean="0"/>
              <a:t>05-10-2023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B62343-0460-4483-BFA5-7F7F799FB38C}" type="slidenum">
              <a:rPr lang="en-IN" smtClean="0"/>
              <a:t>‹#›</a:t>
            </a:fld>
            <a:endParaRPr lang="en-IN"/>
          </a:p>
        </p:txBody>
      </p:sp>
    </p:spTree>
    <p:extLst>
      <p:ext uri="{BB962C8B-B14F-4D97-AF65-F5344CB8AC3E}">
        <p14:creationId xmlns:p14="http://schemas.microsoft.com/office/powerpoint/2010/main" val="519299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E067E057-9133-4585-BAF5-4BEC66EBBDEC}" type="datetimeFigureOut">
              <a:rPr lang="en-IN" smtClean="0"/>
              <a:t>05-10-2023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F63811-2DFF-4B4B-B3A1-90D55B129DDB}"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67E057-9133-4585-BAF5-4BEC66EBBDE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63811-2DFF-4B4B-B3A1-90D55B129DDB}"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67E057-9133-4585-BAF5-4BEC66EBBDE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63811-2DFF-4B4B-B3A1-90D55B129DDB}"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67E057-9133-4585-BAF5-4BEC66EBBDE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63811-2DFF-4B4B-B3A1-90D55B129DDB}" type="slidenum">
              <a:rPr lang="en-IN" smtClean="0"/>
              <a:t>‹#›</a:t>
            </a:fld>
            <a:endParaRPr lang="en-IN"/>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7E057-9133-4585-BAF5-4BEC66EBBDE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63811-2DFF-4B4B-B3A1-90D55B129DD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067E057-9133-4585-BAF5-4BEC66EBBDEC}"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F63811-2DFF-4B4B-B3A1-90D55B129DDB}"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7E057-9133-4585-BAF5-4BEC66EBBDEC}" type="datetimeFigureOut">
              <a:rPr lang="en-IN" smtClean="0"/>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F63811-2DFF-4B4B-B3A1-90D55B129DDB}"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7E057-9133-4585-BAF5-4BEC66EBBDEC}"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F63811-2DFF-4B4B-B3A1-90D55B129DDB}"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7E057-9133-4585-BAF5-4BEC66EBBDEC}" type="datetimeFigureOut">
              <a:rPr lang="en-IN" smtClean="0"/>
              <a:t>05-10-2023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F63811-2DFF-4B4B-B3A1-90D55B129DD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7E057-9133-4585-BAF5-4BEC66EBBDEC}"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F63811-2DFF-4B4B-B3A1-90D55B129DD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7E057-9133-4585-BAF5-4BEC66EBBDEC}"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F63811-2DFF-4B4B-B3A1-90D55B129DD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E067E057-9133-4585-BAF5-4BEC66EBBDEC}" type="datetimeFigureOut">
              <a:rPr lang="en-IN" smtClean="0"/>
              <a:t>05-10-2023</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70F63811-2DFF-4B4B-B3A1-90D55B129DD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itsloan.mit.edu/shared/ods/documents/?DocumentID=493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2060848"/>
            <a:ext cx="5723468" cy="1828090"/>
          </a:xfrm>
        </p:spPr>
        <p:txBody>
          <a:bodyPr>
            <a:normAutofit/>
          </a:bodyPr>
          <a:lstStyle/>
          <a:p>
            <a:br>
              <a:rPr lang="en-GB" dirty="0"/>
            </a:br>
            <a:endParaRPr lang="en-IN" dirty="0"/>
          </a:p>
        </p:txBody>
      </p:sp>
      <p:sp>
        <p:nvSpPr>
          <p:cNvPr id="3" name="Subtitle 2"/>
          <p:cNvSpPr>
            <a:spLocks noGrp="1"/>
          </p:cNvSpPr>
          <p:nvPr>
            <p:ph type="subTitle" idx="1"/>
          </p:nvPr>
        </p:nvSpPr>
        <p:spPr>
          <a:xfrm>
            <a:off x="1691680" y="3789040"/>
            <a:ext cx="5760640" cy="2664296"/>
          </a:xfrm>
          <a:ln>
            <a:noFill/>
          </a:ln>
        </p:spPr>
        <p:txBody>
          <a:bodyPr>
            <a:noAutofit/>
          </a:bodyPr>
          <a:lstStyle/>
          <a:p>
            <a:r>
              <a:rPr lang="en-GB" sz="1200" b="1" dirty="0"/>
              <a:t>Submitted in partial </a:t>
            </a:r>
            <a:r>
              <a:rPr lang="en-GB" sz="1200" b="1" dirty="0" err="1"/>
              <a:t>fulfillment</a:t>
            </a:r>
            <a:r>
              <a:rPr lang="en-GB" sz="1200" b="1" dirty="0"/>
              <a:t> of the requirements for the degree of</a:t>
            </a:r>
          </a:p>
          <a:p>
            <a:r>
              <a:rPr lang="en-GB" sz="1200" b="1" dirty="0"/>
              <a:t>Masters of Business Administration (MBA)</a:t>
            </a:r>
          </a:p>
          <a:p>
            <a:r>
              <a:rPr lang="en-GB" sz="1200" b="1" dirty="0"/>
              <a:t>(</a:t>
            </a:r>
            <a:r>
              <a:rPr lang="en-GB" sz="1200" b="1" dirty="0" err="1"/>
              <a:t>Savitribai</a:t>
            </a:r>
            <a:r>
              <a:rPr lang="en-GB" sz="1200" b="1" dirty="0"/>
              <a:t> </a:t>
            </a:r>
            <a:r>
              <a:rPr lang="en-GB" sz="1200" b="1" dirty="0" err="1"/>
              <a:t>Phule</a:t>
            </a:r>
            <a:r>
              <a:rPr lang="en-GB" sz="1200" b="1" dirty="0"/>
              <a:t> Pune University)</a:t>
            </a:r>
          </a:p>
          <a:p>
            <a:r>
              <a:rPr lang="en-GB" sz="1200" b="1" dirty="0"/>
              <a:t>By</a:t>
            </a:r>
          </a:p>
          <a:p>
            <a:r>
              <a:rPr lang="en-GB" sz="1200" b="1" dirty="0"/>
              <a:t>Name of the Student: SHUBHROJYOTI GHOSH</a:t>
            </a:r>
          </a:p>
          <a:p>
            <a:r>
              <a:rPr lang="en-GB" sz="1200" b="1" dirty="0"/>
              <a:t>Under the Guidance </a:t>
            </a:r>
          </a:p>
          <a:p>
            <a:r>
              <a:rPr lang="en-GB" sz="1200" b="1" dirty="0"/>
              <a:t>of</a:t>
            </a:r>
          </a:p>
          <a:p>
            <a:r>
              <a:rPr lang="en-GB" sz="1200" b="1" dirty="0"/>
              <a:t> Prof. Dinesh </a:t>
            </a:r>
            <a:r>
              <a:rPr lang="en-GB" sz="1200" b="1" dirty="0" err="1"/>
              <a:t>Malusare</a:t>
            </a:r>
            <a:r>
              <a:rPr lang="en-GB" sz="1200" b="1" dirty="0"/>
              <a:t> </a:t>
            </a:r>
          </a:p>
          <a:p>
            <a:r>
              <a:rPr lang="en-GB" sz="1200" b="1" dirty="0"/>
              <a:t>At</a:t>
            </a:r>
          </a:p>
          <a:p>
            <a:r>
              <a:rPr lang="en-GB" sz="1200" b="1" dirty="0" err="1"/>
              <a:t>Arihant</a:t>
            </a:r>
            <a:r>
              <a:rPr lang="en-GB" sz="1200" b="1" dirty="0"/>
              <a:t> Institute of Business Management</a:t>
            </a:r>
          </a:p>
          <a:p>
            <a:r>
              <a:rPr lang="en-GB" sz="1200" b="1" dirty="0"/>
              <a:t>(2018-2020)</a:t>
            </a:r>
            <a:endParaRPr lang="en-IN" sz="1200" b="1" dirty="0"/>
          </a:p>
        </p:txBody>
      </p:sp>
      <p:sp>
        <p:nvSpPr>
          <p:cNvPr id="8" name="Rectangle 7"/>
          <p:cNvSpPr/>
          <p:nvPr/>
        </p:nvSpPr>
        <p:spPr>
          <a:xfrm>
            <a:off x="1619672" y="692696"/>
            <a:ext cx="6084101" cy="258532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GB"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cs typeface="Calibri" pitchFamily="34" charset="0"/>
              </a:rPr>
              <a:t>Global economic </a:t>
            </a:r>
          </a:p>
          <a:p>
            <a:pPr algn="ctr"/>
            <a:r>
              <a:rPr lang="en-GB"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cs typeface="Calibri" pitchFamily="34" charset="0"/>
              </a:rPr>
              <a:t>crisis and its effects </a:t>
            </a:r>
          </a:p>
          <a:p>
            <a:pPr algn="ctr"/>
            <a:r>
              <a:rPr lang="en-GB"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cs typeface="Calibri" pitchFamily="34" charset="0"/>
              </a:rPr>
              <a:t>in India.</a:t>
            </a:r>
            <a:endParaRPr lang="en-I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26990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9552" y="836712"/>
            <a:ext cx="8136904" cy="5328592"/>
          </a:xfrm>
        </p:spPr>
        <p:txBody>
          <a:bodyPr>
            <a:normAutofit/>
          </a:bodyPr>
          <a:lstStyle/>
          <a:p>
            <a:pPr>
              <a:buFont typeface="Wingdings" pitchFamily="2" charset="2"/>
              <a:buChar char="q"/>
            </a:pPr>
            <a:r>
              <a:rPr lang="en-IN" sz="2000" b="1" dirty="0">
                <a:solidFill>
                  <a:schemeClr val="accent3"/>
                </a:solidFill>
                <a:latin typeface="Arial" pitchFamily="34" charset="0"/>
                <a:cs typeface="Arial" pitchFamily="34" charset="0"/>
              </a:rPr>
              <a:t>Impact on Indian Economy</a:t>
            </a:r>
            <a:r>
              <a:rPr lang="en-IN" sz="2000" dirty="0">
                <a:solidFill>
                  <a:schemeClr val="accent3"/>
                </a:solidFill>
                <a:latin typeface="Arial" pitchFamily="34" charset="0"/>
                <a:cs typeface="Arial" pitchFamily="34" charset="0"/>
              </a:rPr>
              <a:t> : </a:t>
            </a:r>
            <a:r>
              <a:rPr lang="en-GB" sz="2000" dirty="0">
                <a:solidFill>
                  <a:schemeClr val="accent3"/>
                </a:solidFill>
                <a:latin typeface="Arial" pitchFamily="34" charset="0"/>
                <a:cs typeface="Arial" pitchFamily="34" charset="0"/>
              </a:rPr>
              <a:t> </a:t>
            </a:r>
            <a:r>
              <a:rPr lang="en-GB" sz="2000" dirty="0">
                <a:latin typeface="Arial" pitchFamily="34" charset="0"/>
                <a:cs typeface="Arial" pitchFamily="34" charset="0"/>
              </a:rPr>
              <a:t>Though initially somewhat insulated (consumption and saving were well-balanced), eventually was impacted significantly by the global shocks through trade, finance and exchange channels. </a:t>
            </a:r>
          </a:p>
          <a:p>
            <a:pPr>
              <a:buFont typeface="Wingdings" pitchFamily="2" charset="2"/>
              <a:buChar char="q"/>
            </a:pPr>
            <a:endParaRPr lang="en-GB" sz="2000" dirty="0">
              <a:latin typeface="Arial" pitchFamily="34" charset="0"/>
              <a:cs typeface="Arial" pitchFamily="34" charset="0"/>
            </a:endParaRPr>
          </a:p>
          <a:p>
            <a:pPr>
              <a:buFont typeface="Wingdings" pitchFamily="2" charset="2"/>
              <a:buChar char="q"/>
            </a:pPr>
            <a:r>
              <a:rPr lang="en-GB" sz="2000" b="1" dirty="0">
                <a:solidFill>
                  <a:schemeClr val="accent3"/>
                </a:solidFill>
                <a:latin typeface="Arial" pitchFamily="34" charset="0"/>
                <a:cs typeface="Arial" pitchFamily="34" charset="0"/>
              </a:rPr>
              <a:t>Impact on Indian GDP growth rate: </a:t>
            </a:r>
            <a:r>
              <a:rPr lang="en-GB" sz="2000" dirty="0">
                <a:latin typeface="Arial" pitchFamily="34" charset="0"/>
                <a:cs typeface="Arial" pitchFamily="34" charset="0"/>
              </a:rPr>
              <a:t>Economic growth is the increase in value of the goods and services produced by an economy.</a:t>
            </a:r>
            <a:r>
              <a:rPr lang="en-US" sz="2000" dirty="0"/>
              <a:t> </a:t>
            </a:r>
            <a:r>
              <a:rPr lang="en-US" sz="2000" dirty="0">
                <a:latin typeface="Arial" pitchFamily="34" charset="0"/>
                <a:cs typeface="Arial" pitchFamily="34" charset="0"/>
              </a:rPr>
              <a:t>The impact of the crisis in India, has been observed in the slowing down in the growth rate of the economy, between August </a:t>
            </a:r>
            <a:r>
              <a:rPr lang="en-US" sz="2000" dirty="0">
                <a:solidFill>
                  <a:schemeClr val="tx2">
                    <a:lumMod val="75000"/>
                  </a:schemeClr>
                </a:solidFill>
                <a:latin typeface="Arial" pitchFamily="34" charset="0"/>
                <a:cs typeface="Arial" pitchFamily="34" charset="0"/>
              </a:rPr>
              <a:t>2008</a:t>
            </a:r>
            <a:r>
              <a:rPr lang="en-US" sz="2000" dirty="0">
                <a:latin typeface="Arial" pitchFamily="34" charset="0"/>
                <a:cs typeface="Arial" pitchFamily="34" charset="0"/>
              </a:rPr>
              <a:t> and March </a:t>
            </a:r>
            <a:r>
              <a:rPr lang="en-US" sz="2000" dirty="0">
                <a:solidFill>
                  <a:schemeClr val="tx2">
                    <a:lumMod val="75000"/>
                  </a:schemeClr>
                </a:solidFill>
                <a:latin typeface="Arial" pitchFamily="34" charset="0"/>
                <a:cs typeface="Arial" pitchFamily="34" charset="0"/>
              </a:rPr>
              <a:t>2009</a:t>
            </a:r>
            <a:r>
              <a:rPr lang="en-US" sz="2000" dirty="0">
                <a:latin typeface="Arial" pitchFamily="34" charset="0"/>
                <a:cs typeface="Arial" pitchFamily="34" charset="0"/>
              </a:rPr>
              <a:t>, by about four percent .</a:t>
            </a:r>
            <a:endParaRPr lang="en-GB" dirty="0"/>
          </a:p>
          <a:p>
            <a:endParaRPr lang="en-IN" dirty="0"/>
          </a:p>
          <a:p>
            <a:endParaRPr lang="en-IN" b="1" dirty="0"/>
          </a:p>
          <a:p>
            <a:endParaRPr lang="en-IN" b="1" dirty="0"/>
          </a:p>
        </p:txBody>
      </p:sp>
      <p:pic>
        <p:nvPicPr>
          <p:cNvPr id="5" name="image14.jpeg"/>
          <p:cNvPicPr>
            <a:picLocks noChangeAspect="1"/>
          </p:cNvPicPr>
          <p:nvPr/>
        </p:nvPicPr>
        <p:blipFill>
          <a:blip r:embed="rId2" cstate="print"/>
          <a:stretch>
            <a:fillRect/>
          </a:stretch>
        </p:blipFill>
        <p:spPr>
          <a:xfrm>
            <a:off x="1931631" y="1556792"/>
            <a:ext cx="5358979" cy="3251993"/>
          </a:xfrm>
          <a:prstGeom prst="rect">
            <a:avLst/>
          </a:prstGeom>
        </p:spPr>
      </p:pic>
    </p:spTree>
    <p:extLst>
      <p:ext uri="{BB962C8B-B14F-4D97-AF65-F5344CB8AC3E}">
        <p14:creationId xmlns:p14="http://schemas.microsoft.com/office/powerpoint/2010/main" val="146295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xEl>
                                              <p:pRg st="2" end="2"/>
                                            </p:txEl>
                                          </p:spTgt>
                                        </p:tgtEl>
                                      </p:cBhvr>
                                    </p:animEffect>
                                    <p:set>
                                      <p:cBhvr>
                                        <p:cTn id="12" dur="1" fill="hold">
                                          <p:stCondLst>
                                            <p:cond delay="499"/>
                                          </p:stCondLst>
                                        </p:cTn>
                                        <p:tgtEl>
                                          <p:spTgt spid="3">
                                            <p:txEl>
                                              <p:pRg st="2" end="2"/>
                                            </p:txEl>
                                          </p:spTgt>
                                        </p:tgtEl>
                                        <p:attrNameLst>
                                          <p:attrName>style.visibility</p:attrName>
                                        </p:attrNameLst>
                                      </p:cBhvr>
                                      <p:to>
                                        <p:strVal val="hidden"/>
                                      </p:to>
                                    </p:set>
                                  </p:childTnLst>
                                </p:cTn>
                              </p:par>
                              <p:par>
                                <p:cTn id="13" presetID="16" presetClass="entr" presetSubtype="2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5"/>
                                        </p:tgtEl>
                                      </p:cBhvr>
                                    </p:animEffect>
                                    <p:anim calcmode="lin" valueType="num">
                                      <p:cBhvr>
                                        <p:cTn id="20" dur="1000"/>
                                        <p:tgtEl>
                                          <p:spTgt spid="5"/>
                                        </p:tgtEl>
                                        <p:attrNameLst>
                                          <p:attrName>ppt_x</p:attrName>
                                        </p:attrNameLst>
                                      </p:cBhvr>
                                      <p:tavLst>
                                        <p:tav tm="0">
                                          <p:val>
                                            <p:strVal val="ppt_x"/>
                                          </p:val>
                                        </p:tav>
                                        <p:tav tm="100000">
                                          <p:val>
                                            <p:strVal val="ppt_x"/>
                                          </p:val>
                                        </p:tav>
                                      </p:tavLst>
                                    </p:anim>
                                    <p:anim calcmode="lin" valueType="num">
                                      <p:cBhvr>
                                        <p:cTn id="21" dur="1000"/>
                                        <p:tgtEl>
                                          <p:spTgt spid="5"/>
                                        </p:tgtEl>
                                        <p:attrNameLst>
                                          <p:attrName>ppt_y</p:attrName>
                                        </p:attrNameLst>
                                      </p:cBhvr>
                                      <p:tavLst>
                                        <p:tav tm="0">
                                          <p:val>
                                            <p:strVal val="ppt_y"/>
                                          </p:val>
                                        </p:tav>
                                        <p:tav tm="100000">
                                          <p:val>
                                            <p:strVal val="ppt_y+.1"/>
                                          </p:val>
                                        </p:tav>
                                      </p:tavLst>
                                    </p:anim>
                                    <p:set>
                                      <p:cBhvr>
                                        <p:cTn id="22"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524" y="476672"/>
            <a:ext cx="7992888" cy="7478970"/>
          </a:xfrm>
          <a:prstGeom prst="rect">
            <a:avLst/>
          </a:prstGeom>
          <a:noFill/>
        </p:spPr>
        <p:txBody>
          <a:bodyPr wrap="square" rtlCol="0">
            <a:spAutoFit/>
          </a:bodyPr>
          <a:lstStyle/>
          <a:p>
            <a:pPr marL="285750" indent="-285750">
              <a:buFont typeface="Wingdings" pitchFamily="2" charset="2"/>
              <a:buChar char="q"/>
            </a:pPr>
            <a:r>
              <a:rPr lang="en-IN" sz="2400" b="1" dirty="0">
                <a:solidFill>
                  <a:schemeClr val="accent3"/>
                </a:solidFill>
                <a:latin typeface="Arial" pitchFamily="34" charset="0"/>
                <a:cs typeface="Arial" pitchFamily="34" charset="0"/>
              </a:rPr>
              <a:t>Impact on Inflation rate</a:t>
            </a:r>
            <a:r>
              <a:rPr lang="en-GB" sz="2400" b="1" dirty="0">
                <a:solidFill>
                  <a:schemeClr val="accent3"/>
                </a:solidFill>
                <a:latin typeface="Arial" pitchFamily="34" charset="0"/>
                <a:cs typeface="Arial" pitchFamily="34" charset="0"/>
              </a:rPr>
              <a:t>: </a:t>
            </a:r>
            <a:r>
              <a:rPr lang="en-GB" sz="2400" dirty="0">
                <a:latin typeface="Arial" pitchFamily="34" charset="0"/>
                <a:cs typeface="Arial" pitchFamily="34" charset="0"/>
              </a:rPr>
              <a:t>By January </a:t>
            </a:r>
            <a:r>
              <a:rPr lang="en-GB" sz="2400" dirty="0">
                <a:solidFill>
                  <a:schemeClr val="tx2"/>
                </a:solidFill>
                <a:latin typeface="Arial" pitchFamily="34" charset="0"/>
                <a:cs typeface="Arial" pitchFamily="34" charset="0"/>
              </a:rPr>
              <a:t>2010</a:t>
            </a:r>
            <a:r>
              <a:rPr lang="en-GB" sz="2400" dirty="0">
                <a:latin typeface="Arial" pitchFamily="34" charset="0"/>
                <a:cs typeface="Arial" pitchFamily="34" charset="0"/>
              </a:rPr>
              <a:t>, the domestic growth signals were pointing towards a consolidation of the recovery process. However, Inflation in primary commodities moved up </a:t>
            </a:r>
            <a:r>
              <a:rPr lang="en-GB" sz="2400" dirty="0">
                <a:solidFill>
                  <a:schemeClr val="tx2"/>
                </a:solidFill>
                <a:latin typeface="Arial" pitchFamily="34" charset="0"/>
                <a:cs typeface="Arial" pitchFamily="34" charset="0"/>
              </a:rPr>
              <a:t>8.2</a:t>
            </a:r>
            <a:r>
              <a:rPr lang="en-GB" sz="2400" dirty="0">
                <a:latin typeface="Arial" pitchFamily="34" charset="0"/>
                <a:cs typeface="Arial" pitchFamily="34" charset="0"/>
              </a:rPr>
              <a:t> in August </a:t>
            </a:r>
            <a:r>
              <a:rPr lang="en-GB" sz="2400" dirty="0">
                <a:solidFill>
                  <a:schemeClr val="tx2"/>
                </a:solidFill>
                <a:latin typeface="Arial" pitchFamily="34" charset="0"/>
                <a:cs typeface="Arial" pitchFamily="34" charset="0"/>
              </a:rPr>
              <a:t>2009</a:t>
            </a:r>
            <a:r>
              <a:rPr lang="en-GB" sz="2400" dirty="0">
                <a:latin typeface="Arial" pitchFamily="34" charset="0"/>
                <a:cs typeface="Arial" pitchFamily="34" charset="0"/>
              </a:rPr>
              <a:t> to </a:t>
            </a:r>
            <a:r>
              <a:rPr lang="en-GB" sz="2400" dirty="0">
                <a:solidFill>
                  <a:schemeClr val="tx2"/>
                </a:solidFill>
                <a:latin typeface="Arial" pitchFamily="34" charset="0"/>
                <a:cs typeface="Arial" pitchFamily="34" charset="0"/>
              </a:rPr>
              <a:t>22.2</a:t>
            </a:r>
            <a:r>
              <a:rPr lang="en-GB" sz="2400" dirty="0">
                <a:latin typeface="Arial" pitchFamily="34" charset="0"/>
                <a:cs typeface="Arial" pitchFamily="34" charset="0"/>
              </a:rPr>
              <a:t> per cent by March </a:t>
            </a:r>
            <a:r>
              <a:rPr lang="en-GB" sz="2400" dirty="0">
                <a:solidFill>
                  <a:schemeClr val="tx2"/>
                </a:solidFill>
                <a:latin typeface="Arial" pitchFamily="34" charset="0"/>
                <a:cs typeface="Arial" pitchFamily="34" charset="0"/>
              </a:rPr>
              <a:t>2010</a:t>
            </a:r>
            <a:r>
              <a:rPr lang="en-GB" sz="2400" dirty="0">
                <a:latin typeface="Arial" pitchFamily="34" charset="0"/>
                <a:cs typeface="Arial" pitchFamily="34" charset="0"/>
              </a:rPr>
              <a:t>. </a:t>
            </a:r>
          </a:p>
          <a:p>
            <a:pPr marL="285750" indent="-285750">
              <a:buFont typeface="Wingdings" pitchFamily="2" charset="2"/>
              <a:buChar char="q"/>
            </a:pPr>
            <a:r>
              <a:rPr lang="en-GB" sz="2400" b="1" dirty="0">
                <a:solidFill>
                  <a:schemeClr val="accent3"/>
                </a:solidFill>
                <a:latin typeface="Arial" pitchFamily="34" charset="0"/>
                <a:cs typeface="Arial" pitchFamily="34" charset="0"/>
              </a:rPr>
              <a:t>Impact on Indian FDI </a:t>
            </a:r>
            <a:r>
              <a:rPr lang="en-GB" sz="2400" b="1" dirty="0" err="1">
                <a:solidFill>
                  <a:schemeClr val="accent3"/>
                </a:solidFill>
                <a:latin typeface="Arial" pitchFamily="34" charset="0"/>
                <a:cs typeface="Arial" pitchFamily="34" charset="0"/>
              </a:rPr>
              <a:t>inflows</a:t>
            </a:r>
            <a:r>
              <a:rPr lang="en-GB" sz="2400" b="1" dirty="0" err="1">
                <a:latin typeface="Arial" pitchFamily="34" charset="0"/>
                <a:cs typeface="Arial" pitchFamily="34" charset="0"/>
              </a:rPr>
              <a:t>:</a:t>
            </a:r>
            <a:r>
              <a:rPr lang="en-GB" sz="2400" dirty="0" err="1">
                <a:latin typeface="Arial" pitchFamily="34" charset="0"/>
                <a:cs typeface="Arial" pitchFamily="34" charset="0"/>
              </a:rPr>
              <a:t>The</a:t>
            </a:r>
            <a:r>
              <a:rPr lang="en-GB" sz="2400" dirty="0">
                <a:latin typeface="Arial" pitchFamily="34" charset="0"/>
                <a:cs typeface="Arial" pitchFamily="34" charset="0"/>
              </a:rPr>
              <a:t> presence of FDI inflow in India has been steady post-liberalisation .</a:t>
            </a:r>
            <a:r>
              <a:rPr lang="en-GB" sz="2400" dirty="0"/>
              <a:t> </a:t>
            </a:r>
            <a:r>
              <a:rPr lang="en-GB" sz="2400" dirty="0">
                <a:latin typeface="Arial" pitchFamily="34" charset="0"/>
                <a:cs typeface="Arial" pitchFamily="34" charset="0"/>
              </a:rPr>
              <a:t>The sluggishness of the inflows of FDI, ECBs, and remittances combined with the massive outflow of FII has resulted in the significant deterioration of India’s capital account in </a:t>
            </a:r>
            <a:r>
              <a:rPr lang="en-GB" sz="2400" dirty="0">
                <a:solidFill>
                  <a:schemeClr val="tx2"/>
                </a:solidFill>
              </a:rPr>
              <a:t>FY2008–2009. </a:t>
            </a:r>
          </a:p>
          <a:p>
            <a:pPr marL="285750" indent="-285750">
              <a:buFont typeface="Wingdings" pitchFamily="2" charset="2"/>
              <a:buChar char="q"/>
            </a:pPr>
            <a:r>
              <a:rPr lang="en-GB" sz="2400" b="1" dirty="0">
                <a:solidFill>
                  <a:schemeClr val="accent3"/>
                </a:solidFill>
                <a:latin typeface="Arial" pitchFamily="34" charset="0"/>
                <a:cs typeface="Arial" pitchFamily="34" charset="0"/>
              </a:rPr>
              <a:t>Impact on Export and Import</a:t>
            </a:r>
            <a:r>
              <a:rPr lang="en-IN" sz="2400" dirty="0">
                <a:solidFill>
                  <a:schemeClr val="accent3"/>
                </a:solidFill>
                <a:latin typeface="Arial" pitchFamily="34" charset="0"/>
                <a:cs typeface="Arial" pitchFamily="34" charset="0"/>
              </a:rPr>
              <a:t>: </a:t>
            </a:r>
            <a:r>
              <a:rPr lang="en-GB" sz="2400" dirty="0">
                <a:latin typeface="Arial" pitchFamily="34" charset="0"/>
                <a:cs typeface="Arial" pitchFamily="34" charset="0"/>
              </a:rPr>
              <a:t> In </a:t>
            </a:r>
            <a:r>
              <a:rPr lang="en-GB" sz="2400" dirty="0">
                <a:solidFill>
                  <a:schemeClr val="tx2"/>
                </a:solidFill>
                <a:latin typeface="Arial" pitchFamily="34" charset="0"/>
                <a:cs typeface="Arial" pitchFamily="34" charset="0"/>
              </a:rPr>
              <a:t>2009-10</a:t>
            </a:r>
            <a:r>
              <a:rPr lang="en-GB" sz="2400" dirty="0">
                <a:latin typeface="Arial" pitchFamily="34" charset="0"/>
                <a:cs typeface="Arial" pitchFamily="34" charset="0"/>
              </a:rPr>
              <a:t> export and import of India reached in negative. </a:t>
            </a:r>
            <a:r>
              <a:rPr lang="en-GB" sz="2400" dirty="0" err="1">
                <a:latin typeface="Arial" pitchFamily="34" charset="0"/>
                <a:cs typeface="Arial" pitchFamily="34" charset="0"/>
              </a:rPr>
              <a:t>Consequently,demand</a:t>
            </a:r>
            <a:r>
              <a:rPr lang="en-GB" sz="2400" dirty="0">
                <a:latin typeface="Arial" pitchFamily="34" charset="0"/>
                <a:cs typeface="Arial" pitchFamily="34" charset="0"/>
              </a:rPr>
              <a:t> for Indian product has reduced.</a:t>
            </a:r>
          </a:p>
          <a:p>
            <a:endParaRPr lang="en-GB" dirty="0"/>
          </a:p>
          <a:p>
            <a:pPr marL="285750" indent="-285750">
              <a:buFont typeface="Wingdings" pitchFamily="2" charset="2"/>
              <a:buChar char="q"/>
            </a:pPr>
            <a:endParaRPr lang="en-GB" dirty="0"/>
          </a:p>
          <a:p>
            <a:pPr marL="285750" indent="-285750">
              <a:buFont typeface="Wingdings" pitchFamily="2" charset="2"/>
              <a:buChar char="q"/>
            </a:pPr>
            <a:endParaRPr lang="en-GB" b="1" dirty="0"/>
          </a:p>
          <a:p>
            <a:endParaRPr lang="en-GB" dirty="0"/>
          </a:p>
          <a:p>
            <a:endParaRPr lang="en-GB" dirty="0"/>
          </a:p>
          <a:p>
            <a:pPr marL="285750" indent="-285750">
              <a:buFont typeface="Wingdings" pitchFamily="2" charset="2"/>
              <a:buChar char="q"/>
            </a:pPr>
            <a:endParaRPr lang="en-GB" dirty="0"/>
          </a:p>
          <a:p>
            <a:pPr marL="285750" indent="-285750">
              <a:buFont typeface="Wingdings" pitchFamily="2" charset="2"/>
              <a:buChar char="q"/>
            </a:pPr>
            <a:endParaRPr lang="en-GB" dirty="0"/>
          </a:p>
          <a:p>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307" y="1484784"/>
            <a:ext cx="49625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72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xEl>
                                              <p:pRg st="1" end="1"/>
                                            </p:txEl>
                                          </p:spTgt>
                                        </p:tgtEl>
                                      </p:cBhvr>
                                    </p:animEffect>
                                    <p:set>
                                      <p:cBhvr>
                                        <p:cTn id="12"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2" end="2"/>
                                            </p:txEl>
                                          </p:spTgt>
                                        </p:tgtEl>
                                      </p:cBhvr>
                                    </p:animEffect>
                                    <p:set>
                                      <p:cBhvr>
                                        <p:cTn id="17"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 calcmode="lin" valueType="num">
                                      <p:cBhvr additive="base">
                                        <p:cTn id="22" dur="500" fill="hold"/>
                                        <p:tgtEl>
                                          <p:spTgt spid="1026"/>
                                        </p:tgtEl>
                                        <p:attrNameLst>
                                          <p:attrName>ppt_x</p:attrName>
                                        </p:attrNameLst>
                                      </p:cBhvr>
                                      <p:tavLst>
                                        <p:tav tm="0">
                                          <p:val>
                                            <p:strVal val="#ppt_x"/>
                                          </p:val>
                                        </p:tav>
                                        <p:tav tm="100000">
                                          <p:val>
                                            <p:strVal val="#ppt_x"/>
                                          </p:val>
                                        </p:tav>
                                      </p:tavLst>
                                    </p:anim>
                                    <p:anim calcmode="lin" valueType="num">
                                      <p:cBhvr additive="base">
                                        <p:cTn id="2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026"/>
                                        </p:tgtEl>
                                      </p:cBhvr>
                                    </p:animEffect>
                                    <p:set>
                                      <p:cBhvr>
                                        <p:cTn id="28"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06041"/>
            <a:ext cx="7920880" cy="5816977"/>
          </a:xfrm>
          <a:prstGeom prst="rect">
            <a:avLst/>
          </a:prstGeom>
          <a:noFill/>
        </p:spPr>
        <p:txBody>
          <a:bodyPr wrap="square" rtlCol="0">
            <a:spAutoFit/>
          </a:bodyPr>
          <a:lstStyle/>
          <a:p>
            <a:pPr algn="ctr">
              <a:buFont typeface="Wingdings" pitchFamily="2" charset="2"/>
              <a:buChar char="q"/>
            </a:pPr>
            <a:r>
              <a:rPr lang="en-GB" sz="2400" u="sng" dirty="0">
                <a:solidFill>
                  <a:schemeClr val="tx2"/>
                </a:solidFill>
                <a:latin typeface="Arial" pitchFamily="34" charset="0"/>
                <a:cs typeface="Arial" pitchFamily="34" charset="0"/>
              </a:rPr>
              <a:t> The Overview of affected sectors in the Indian economy.</a:t>
            </a:r>
          </a:p>
          <a:p>
            <a:pPr>
              <a:buFont typeface="Wingdings" pitchFamily="2" charset="2"/>
              <a:buChar char="q"/>
            </a:pPr>
            <a:endParaRPr lang="en-GB" sz="2400" dirty="0">
              <a:solidFill>
                <a:schemeClr val="accent3">
                  <a:lumMod val="50000"/>
                </a:schemeClr>
              </a:solidFill>
              <a:latin typeface="Arial" pitchFamily="34" charset="0"/>
              <a:cs typeface="Arial" pitchFamily="34" charset="0"/>
            </a:endParaRPr>
          </a:p>
          <a:p>
            <a:pPr marL="285750" indent="-285750">
              <a:buFont typeface="Arial" pitchFamily="34" charset="0"/>
              <a:buChar char="•"/>
            </a:pPr>
            <a:r>
              <a:rPr lang="en-GB" sz="2000" b="1" dirty="0">
                <a:solidFill>
                  <a:schemeClr val="accent3">
                    <a:lumMod val="50000"/>
                  </a:schemeClr>
                </a:solidFill>
                <a:latin typeface="Arial" pitchFamily="34" charset="0"/>
                <a:cs typeface="Arial" pitchFamily="34" charset="0"/>
              </a:rPr>
              <a:t>Gems and jewellery sector  </a:t>
            </a:r>
            <a:r>
              <a:rPr lang="en-GB" sz="2000" dirty="0">
                <a:latin typeface="Arial" pitchFamily="34" charset="0"/>
                <a:cs typeface="Arial" pitchFamily="34" charset="0"/>
              </a:rPr>
              <a:t>Got effected by “Double Squeeze”. It is highly integrated with the global market.</a:t>
            </a:r>
          </a:p>
          <a:p>
            <a:pPr marL="285750" indent="-285750">
              <a:buFont typeface="Arial" pitchFamily="34" charset="0"/>
              <a:buChar char="•"/>
            </a:pPr>
            <a:endParaRPr lang="en-GB" sz="2000" dirty="0">
              <a:latin typeface="Arial" pitchFamily="34" charset="0"/>
              <a:cs typeface="Arial" pitchFamily="34" charset="0"/>
            </a:endParaRPr>
          </a:p>
          <a:p>
            <a:pPr marL="285750" indent="-285750">
              <a:buFont typeface="Arial" pitchFamily="34" charset="0"/>
              <a:buChar char="•"/>
            </a:pPr>
            <a:r>
              <a:rPr lang="en-GB" sz="2000" b="1" dirty="0">
                <a:solidFill>
                  <a:schemeClr val="accent3">
                    <a:lumMod val="50000"/>
                  </a:schemeClr>
                </a:solidFill>
                <a:latin typeface="Arial" pitchFamily="34" charset="0"/>
                <a:cs typeface="Arial" pitchFamily="34" charset="0"/>
              </a:rPr>
              <a:t>Auto parts and engineering industries </a:t>
            </a:r>
            <a:r>
              <a:rPr lang="en-GB" sz="2000" dirty="0">
                <a:latin typeface="Arial" pitchFamily="34" charset="0"/>
                <a:cs typeface="Arial" pitchFamily="34" charset="0"/>
              </a:rPr>
              <a:t>also lost export a significant proportion of their output and have a well-developed domestic market.</a:t>
            </a:r>
          </a:p>
          <a:p>
            <a:endParaRPr lang="en-GB" sz="2000" dirty="0">
              <a:latin typeface="Arial" pitchFamily="34" charset="0"/>
              <a:cs typeface="Arial" pitchFamily="34" charset="0"/>
            </a:endParaRPr>
          </a:p>
          <a:p>
            <a:pPr marL="285750" indent="-285750">
              <a:buFont typeface="Arial" pitchFamily="34" charset="0"/>
              <a:buChar char="•"/>
            </a:pPr>
            <a:r>
              <a:rPr lang="en-IN" sz="2000" b="1" dirty="0">
                <a:solidFill>
                  <a:schemeClr val="accent3">
                    <a:lumMod val="50000"/>
                  </a:schemeClr>
                </a:solidFill>
                <a:latin typeface="Arial" pitchFamily="34" charset="0"/>
                <a:cs typeface="Arial" pitchFamily="34" charset="0"/>
              </a:rPr>
              <a:t>Textiles and garment Industry </a:t>
            </a:r>
            <a:r>
              <a:rPr lang="en-GB" sz="2000" dirty="0">
                <a:latin typeface="Arial" pitchFamily="34" charset="0"/>
                <a:cs typeface="Arial" pitchFamily="34" charset="0"/>
              </a:rPr>
              <a:t>is largely in the unorganized sector, responsible for 20 </a:t>
            </a:r>
            <a:r>
              <a:rPr lang="en-GB" sz="2000" dirty="0" err="1">
                <a:latin typeface="Arial" pitchFamily="34" charset="0"/>
                <a:cs typeface="Arial" pitchFamily="34" charset="0"/>
              </a:rPr>
              <a:t>percent</a:t>
            </a:r>
            <a:r>
              <a:rPr lang="en-GB" sz="2000" dirty="0">
                <a:latin typeface="Arial" pitchFamily="34" charset="0"/>
                <a:cs typeface="Arial" pitchFamily="34" charset="0"/>
              </a:rPr>
              <a:t> of the total export earnings .The export demand for garments started falling in the later half of 2008 and continued to decline thereafter.</a:t>
            </a:r>
          </a:p>
          <a:p>
            <a:pPr marL="285750" indent="-285750">
              <a:buFont typeface="Arial" pitchFamily="34" charset="0"/>
              <a:buChar char="•"/>
            </a:pPr>
            <a:endParaRPr lang="en-GB" sz="2000" dirty="0">
              <a:latin typeface="Arial" pitchFamily="34" charset="0"/>
              <a:cs typeface="Arial" pitchFamily="34" charset="0"/>
            </a:endParaRPr>
          </a:p>
          <a:p>
            <a:pPr marL="285750" indent="-285750">
              <a:buFont typeface="Arial" pitchFamily="34" charset="0"/>
              <a:buChar char="•"/>
            </a:pPr>
            <a:r>
              <a:rPr lang="en-GB" sz="2000" b="1" dirty="0" err="1">
                <a:solidFill>
                  <a:schemeClr val="accent3">
                    <a:lumMod val="50000"/>
                  </a:schemeClr>
                </a:solidFill>
                <a:latin typeface="Arial" pitchFamily="34" charset="0"/>
                <a:cs typeface="Arial" pitchFamily="34" charset="0"/>
              </a:rPr>
              <a:t>Chikan</a:t>
            </a:r>
            <a:r>
              <a:rPr lang="en-GB" sz="2000" b="1" dirty="0">
                <a:solidFill>
                  <a:schemeClr val="accent3">
                    <a:lumMod val="50000"/>
                  </a:schemeClr>
                </a:solidFill>
                <a:latin typeface="Arial" pitchFamily="34" charset="0"/>
                <a:cs typeface="Arial" pitchFamily="34" charset="0"/>
              </a:rPr>
              <a:t> craft  </a:t>
            </a:r>
            <a:r>
              <a:rPr lang="en-GB" sz="2000" dirty="0">
                <a:latin typeface="Arial" pitchFamily="34" charset="0"/>
                <a:cs typeface="Arial" pitchFamily="34" charset="0"/>
              </a:rPr>
              <a:t>industries having low average income , having export a significant part of their output, plunged in recession</a:t>
            </a:r>
            <a:endParaRPr lang="en-GB" sz="2000" dirty="0"/>
          </a:p>
          <a:p>
            <a:pPr marL="285750" indent="-285750">
              <a:buFont typeface="Arial" pitchFamily="34" charset="0"/>
              <a:buChar char="•"/>
            </a:pPr>
            <a:endParaRPr lang="en-IN" sz="2000" dirty="0">
              <a:latin typeface="Arial" pitchFamily="34" charset="0"/>
              <a:cs typeface="Arial" pitchFamily="34" charset="0"/>
            </a:endParaRPr>
          </a:p>
        </p:txBody>
      </p:sp>
      <p:pic>
        <p:nvPicPr>
          <p:cNvPr id="4" name="image11.jpeg"/>
          <p:cNvPicPr>
            <a:picLocks noChangeAspect="1"/>
          </p:cNvPicPr>
          <p:nvPr/>
        </p:nvPicPr>
        <p:blipFill>
          <a:blip r:embed="rId2" cstate="print"/>
          <a:stretch>
            <a:fillRect/>
          </a:stretch>
        </p:blipFill>
        <p:spPr>
          <a:xfrm>
            <a:off x="1465820" y="2492896"/>
            <a:ext cx="6212360" cy="1745982"/>
          </a:xfrm>
          <a:prstGeom prst="rect">
            <a:avLst/>
          </a:prstGeom>
        </p:spPr>
      </p:pic>
    </p:spTree>
    <p:extLst>
      <p:ext uri="{BB962C8B-B14F-4D97-AF65-F5344CB8AC3E}">
        <p14:creationId xmlns:p14="http://schemas.microsoft.com/office/powerpoint/2010/main" val="36539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wipe(down)">
                                      <p:cBhvr>
                                        <p:cTn id="13" dur="500"/>
                                        <p:tgtEl>
                                          <p:spTgt spid="2">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wipe(down)">
                                      <p:cBhvr>
                                        <p:cTn id="16" dur="500"/>
                                        <p:tgtEl>
                                          <p:spTgt spid="2">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
                                            <p:txEl>
                                              <p:pRg st="2" end="2"/>
                                            </p:txEl>
                                          </p:spTgt>
                                        </p:tgtEl>
                                      </p:cBhvr>
                                    </p:animEffect>
                                    <p:set>
                                      <p:cBhvr>
                                        <p:cTn id="21" dur="1" fill="hold">
                                          <p:stCondLst>
                                            <p:cond delay="499"/>
                                          </p:stCondLst>
                                        </p:cTn>
                                        <p:tgtEl>
                                          <p:spTgt spid="2">
                                            <p:txEl>
                                              <p:pRg st="2" end="2"/>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
                                            <p:txEl>
                                              <p:pRg st="4" end="4"/>
                                            </p:txEl>
                                          </p:spTgt>
                                        </p:tgtEl>
                                      </p:cBhvr>
                                    </p:animEffect>
                                    <p:set>
                                      <p:cBhvr>
                                        <p:cTn id="24" dur="1" fill="hold">
                                          <p:stCondLst>
                                            <p:cond delay="499"/>
                                          </p:stCondLst>
                                        </p:cTn>
                                        <p:tgtEl>
                                          <p:spTgt spid="2">
                                            <p:txEl>
                                              <p:pRg st="4" end="4"/>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
                                            <p:txEl>
                                              <p:pRg st="6" end="6"/>
                                            </p:txEl>
                                          </p:spTgt>
                                        </p:tgtEl>
                                      </p:cBhvr>
                                    </p:animEffect>
                                    <p:set>
                                      <p:cBhvr>
                                        <p:cTn id="27" dur="1" fill="hold">
                                          <p:stCondLst>
                                            <p:cond delay="499"/>
                                          </p:stCondLst>
                                        </p:cTn>
                                        <p:tgtEl>
                                          <p:spTgt spid="2">
                                            <p:txEl>
                                              <p:pRg st="6" end="6"/>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xEl>
                                              <p:pRg st="8" end="8"/>
                                            </p:txEl>
                                          </p:spTgt>
                                        </p:tgtEl>
                                      </p:cBhvr>
                                    </p:animEffect>
                                    <p:set>
                                      <p:cBhvr>
                                        <p:cTn id="30" dur="1" fill="hold">
                                          <p:stCondLst>
                                            <p:cond delay="499"/>
                                          </p:stCondLst>
                                        </p:cTn>
                                        <p:tgtEl>
                                          <p:spTgt spid="2">
                                            <p:txEl>
                                              <p:pRg st="8" end="8"/>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04664"/>
            <a:ext cx="7632848" cy="2862322"/>
          </a:xfrm>
          <a:prstGeom prst="rect">
            <a:avLst/>
          </a:prstGeom>
          <a:noFill/>
        </p:spPr>
        <p:txBody>
          <a:bodyPr wrap="square" rtlCol="0">
            <a:spAutoFit/>
          </a:bodyPr>
          <a:lstStyle/>
          <a:p>
            <a:endParaRPr lang="en-IN" b="1" dirty="0">
              <a:latin typeface="Arial" pitchFamily="34" charset="0"/>
              <a:cs typeface="Arial" pitchFamily="34" charset="0"/>
            </a:endParaRPr>
          </a:p>
          <a:p>
            <a:pPr marL="285750" indent="-285750">
              <a:buFont typeface="Wingdings" pitchFamily="2" charset="2"/>
              <a:buChar char="q"/>
            </a:pPr>
            <a:r>
              <a:rPr lang="en-IN" b="1" dirty="0">
                <a:solidFill>
                  <a:schemeClr val="accent3">
                    <a:lumMod val="50000"/>
                  </a:schemeClr>
                </a:solidFill>
                <a:latin typeface="Arial" pitchFamily="34" charset="0"/>
                <a:cs typeface="Arial" pitchFamily="34" charset="0"/>
              </a:rPr>
              <a:t>Impact on Indian Agriculture: </a:t>
            </a:r>
            <a:r>
              <a:rPr lang="en-GB" dirty="0">
                <a:latin typeface="Arial" pitchFamily="34" charset="0"/>
                <a:cs typeface="Arial" pitchFamily="34" charset="0"/>
              </a:rPr>
              <a:t>India has opened its market July </a:t>
            </a:r>
            <a:r>
              <a:rPr lang="en-GB" dirty="0">
                <a:solidFill>
                  <a:schemeClr val="tx2"/>
                </a:solidFill>
                <a:latin typeface="Arial" pitchFamily="34" charset="0"/>
                <a:cs typeface="Arial" pitchFamily="34" charset="0"/>
              </a:rPr>
              <a:t>1991</a:t>
            </a:r>
            <a:r>
              <a:rPr lang="en-GB" dirty="0">
                <a:latin typeface="Arial" pitchFamily="34" charset="0"/>
                <a:cs typeface="Arial" pitchFamily="34" charset="0"/>
              </a:rPr>
              <a:t> by lowering tariff and non tariff barriers, as well as liberalizing investment policies. Still is far less vulnerable to the external economic shocks than agriculture in many developing countries. </a:t>
            </a:r>
            <a:r>
              <a:rPr lang="en-GB" dirty="0" err="1">
                <a:latin typeface="Arial" pitchFamily="34" charset="0"/>
                <a:cs typeface="Arial" pitchFamily="34" charset="0"/>
              </a:rPr>
              <a:t>However,it</a:t>
            </a:r>
            <a:r>
              <a:rPr lang="en-GB" dirty="0">
                <a:latin typeface="Arial" pitchFamily="34" charset="0"/>
                <a:cs typeface="Arial" pitchFamily="34" charset="0"/>
              </a:rPr>
              <a:t> cannot be completely insulated from the global and domestic economic recessions. It is difficult to gauge the impact of economic crisis on Indian agriculture in the short run. However, the trends in some broad parameters may indicate its implications and the possible options can be worked out to mitigate its adverse impact.</a:t>
            </a:r>
            <a:endParaRPr lang="en-IN" b="1" dirty="0">
              <a:latin typeface="Arial" pitchFamily="34" charset="0"/>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331" y="3543985"/>
            <a:ext cx="3557321" cy="17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4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39371"/>
            <a:ext cx="7560840" cy="5909310"/>
          </a:xfrm>
          <a:prstGeom prst="rect">
            <a:avLst/>
          </a:prstGeom>
          <a:noFill/>
        </p:spPr>
        <p:txBody>
          <a:bodyPr wrap="square" rtlCol="0">
            <a:spAutoFit/>
          </a:bodyPr>
          <a:lstStyle/>
          <a:p>
            <a:pPr marL="285750" indent="-285750">
              <a:buFont typeface="Wingdings" pitchFamily="2" charset="2"/>
              <a:buChar char="q"/>
            </a:pPr>
            <a:r>
              <a:rPr lang="en-IN" b="1" dirty="0">
                <a:solidFill>
                  <a:schemeClr val="accent3"/>
                </a:solidFill>
                <a:latin typeface="Arial" pitchFamily="34" charset="0"/>
                <a:cs typeface="Arial" pitchFamily="34" charset="0"/>
              </a:rPr>
              <a:t>Agricultural Exports </a:t>
            </a:r>
            <a:r>
              <a:rPr lang="en-GB" dirty="0">
                <a:solidFill>
                  <a:schemeClr val="accent3"/>
                </a:solidFill>
                <a:latin typeface="Arial" pitchFamily="34" charset="0"/>
                <a:cs typeface="Arial" pitchFamily="34" charset="0"/>
              </a:rPr>
              <a:t> </a:t>
            </a:r>
            <a:r>
              <a:rPr lang="en-GB" dirty="0">
                <a:latin typeface="Arial" pitchFamily="34" charset="0"/>
                <a:cs typeface="Arial" pitchFamily="34" charset="0"/>
              </a:rPr>
              <a:t>remarkable developments have taken place in India’s agricultural exports during the post-liberalisation period. one, the agricultural exports have grown at a much faster rate since the initiation of liberal economic policies where agricultural exports in value terms have grown annually from </a:t>
            </a:r>
            <a:r>
              <a:rPr lang="en-GB" dirty="0">
                <a:solidFill>
                  <a:schemeClr val="tx2"/>
                </a:solidFill>
                <a:latin typeface="Arial" pitchFamily="34" charset="0"/>
                <a:cs typeface="Arial" pitchFamily="34" charset="0"/>
              </a:rPr>
              <a:t>18.9</a:t>
            </a:r>
            <a:r>
              <a:rPr lang="en-GB" dirty="0">
                <a:latin typeface="Arial" pitchFamily="34" charset="0"/>
                <a:cs typeface="Arial" pitchFamily="34" charset="0"/>
              </a:rPr>
              <a:t> per cent during </a:t>
            </a:r>
            <a:r>
              <a:rPr lang="en-GB" dirty="0">
                <a:solidFill>
                  <a:schemeClr val="tx2"/>
                </a:solidFill>
                <a:latin typeface="Arial" pitchFamily="34" charset="0"/>
                <a:cs typeface="Arial" pitchFamily="34" charset="0"/>
              </a:rPr>
              <a:t>1990</a:t>
            </a:r>
            <a:r>
              <a:rPr lang="en-GB" dirty="0">
                <a:latin typeface="Arial" pitchFamily="34" charset="0"/>
                <a:cs typeface="Arial" pitchFamily="34" charset="0"/>
              </a:rPr>
              <a:t>s to </a:t>
            </a:r>
            <a:r>
              <a:rPr lang="en-GB" dirty="0">
                <a:solidFill>
                  <a:schemeClr val="tx2"/>
                </a:solidFill>
                <a:latin typeface="Arial" pitchFamily="34" charset="0"/>
                <a:cs typeface="Arial" pitchFamily="34" charset="0"/>
              </a:rPr>
              <a:t>15.2</a:t>
            </a:r>
            <a:r>
              <a:rPr lang="en-GB" dirty="0">
                <a:latin typeface="Arial" pitchFamily="34" charset="0"/>
                <a:cs typeface="Arial" pitchFamily="34" charset="0"/>
              </a:rPr>
              <a:t> per cent during </a:t>
            </a:r>
            <a:r>
              <a:rPr lang="en-GB" dirty="0">
                <a:solidFill>
                  <a:schemeClr val="tx2"/>
                </a:solidFill>
                <a:latin typeface="Arial" pitchFamily="34" charset="0"/>
                <a:cs typeface="Arial" pitchFamily="34" charset="0"/>
              </a:rPr>
              <a:t>2000</a:t>
            </a:r>
            <a:r>
              <a:rPr lang="en-GB" dirty="0">
                <a:latin typeface="Arial" pitchFamily="34" charset="0"/>
                <a:cs typeface="Arial" pitchFamily="34" charset="0"/>
              </a:rPr>
              <a:t>s but after </a:t>
            </a:r>
            <a:r>
              <a:rPr lang="en-GB" dirty="0">
                <a:solidFill>
                  <a:schemeClr val="tx2"/>
                </a:solidFill>
                <a:latin typeface="Arial" pitchFamily="34" charset="0"/>
                <a:cs typeface="Arial" pitchFamily="34" charset="0"/>
              </a:rPr>
              <a:t>2000</a:t>
            </a:r>
            <a:r>
              <a:rPr lang="en-GB" dirty="0">
                <a:latin typeface="Arial" pitchFamily="34" charset="0"/>
                <a:cs typeface="Arial" pitchFamily="34" charset="0"/>
              </a:rPr>
              <a:t> it reduced gradually. However, the decline or slowdown in exports cannot be entirely attributed to the economic recession.</a:t>
            </a:r>
          </a:p>
          <a:p>
            <a:endParaRPr lang="en-IN" b="1" dirty="0">
              <a:latin typeface="Arial" pitchFamily="34" charset="0"/>
              <a:cs typeface="Arial" pitchFamily="34" charset="0"/>
            </a:endParaRPr>
          </a:p>
          <a:p>
            <a:pPr marL="285750" indent="-285750">
              <a:buFont typeface="Wingdings" pitchFamily="2" charset="2"/>
              <a:buChar char="q"/>
            </a:pPr>
            <a:r>
              <a:rPr lang="en-IN" b="1" dirty="0">
                <a:solidFill>
                  <a:schemeClr val="accent3"/>
                </a:solidFill>
                <a:latin typeface="Arial" pitchFamily="34" charset="0"/>
                <a:cs typeface="Arial" pitchFamily="34" charset="0"/>
              </a:rPr>
              <a:t>Agricultural GDP: </a:t>
            </a:r>
            <a:r>
              <a:rPr lang="en-GB" dirty="0">
                <a:latin typeface="Arial" pitchFamily="34" charset="0"/>
                <a:cs typeface="Arial" pitchFamily="34" charset="0"/>
              </a:rPr>
              <a:t>The trend in </a:t>
            </a:r>
          </a:p>
          <a:p>
            <a:r>
              <a:rPr lang="en-GB" dirty="0">
                <a:latin typeface="Arial" pitchFamily="34" charset="0"/>
                <a:cs typeface="Arial" pitchFamily="34" charset="0"/>
              </a:rPr>
              <a:t>     agricultural GDP during the past two </a:t>
            </a:r>
          </a:p>
          <a:p>
            <a:r>
              <a:rPr lang="en-GB" dirty="0">
                <a:latin typeface="Arial" pitchFamily="34" charset="0"/>
                <a:cs typeface="Arial" pitchFamily="34" charset="0"/>
              </a:rPr>
              <a:t>     decades suggests that the sector</a:t>
            </a:r>
          </a:p>
          <a:p>
            <a:r>
              <a:rPr lang="en-GB" dirty="0">
                <a:latin typeface="Arial" pitchFamily="34" charset="0"/>
                <a:cs typeface="Arial" pitchFamily="34" charset="0"/>
              </a:rPr>
              <a:t>     has been growing slowly and steadily,</a:t>
            </a:r>
          </a:p>
          <a:p>
            <a:r>
              <a:rPr lang="en-GB" dirty="0">
                <a:latin typeface="Arial" pitchFamily="34" charset="0"/>
                <a:cs typeface="Arial" pitchFamily="34" charset="0"/>
              </a:rPr>
              <a:t>     but with occasional slumps. Agricultural</a:t>
            </a:r>
          </a:p>
          <a:p>
            <a:r>
              <a:rPr lang="en-GB" dirty="0">
                <a:latin typeface="Arial" pitchFamily="34" charset="0"/>
                <a:cs typeface="Arial" pitchFamily="34" charset="0"/>
              </a:rPr>
              <a:t>     GDP is declined by -</a:t>
            </a:r>
            <a:r>
              <a:rPr lang="en-GB" dirty="0">
                <a:solidFill>
                  <a:schemeClr val="tx2"/>
                </a:solidFill>
                <a:latin typeface="Arial" pitchFamily="34" charset="0"/>
                <a:cs typeface="Arial" pitchFamily="34" charset="0"/>
              </a:rPr>
              <a:t>0.1</a:t>
            </a:r>
            <a:r>
              <a:rPr lang="en-GB" dirty="0">
                <a:latin typeface="Arial" pitchFamily="34" charset="0"/>
                <a:cs typeface="Arial" pitchFamily="34" charset="0"/>
              </a:rPr>
              <a:t> per cent in</a:t>
            </a:r>
          </a:p>
          <a:p>
            <a:r>
              <a:rPr lang="en-GB" dirty="0">
                <a:latin typeface="Arial" pitchFamily="34" charset="0"/>
                <a:cs typeface="Arial" pitchFamily="34" charset="0"/>
              </a:rPr>
              <a:t>     </a:t>
            </a:r>
            <a:r>
              <a:rPr lang="en-GB" dirty="0">
                <a:solidFill>
                  <a:schemeClr val="tx2"/>
                </a:solidFill>
                <a:latin typeface="Arial" pitchFamily="34" charset="0"/>
                <a:cs typeface="Arial" pitchFamily="34" charset="0"/>
              </a:rPr>
              <a:t>2008-09</a:t>
            </a:r>
            <a:r>
              <a:rPr lang="en-GB" dirty="0">
                <a:latin typeface="Arial" pitchFamily="34" charset="0"/>
                <a:cs typeface="Arial" pitchFamily="34" charset="0"/>
              </a:rPr>
              <a:t> as compared to </a:t>
            </a:r>
            <a:r>
              <a:rPr lang="en-GB" dirty="0">
                <a:solidFill>
                  <a:schemeClr val="tx2"/>
                </a:solidFill>
                <a:latin typeface="Arial" pitchFamily="34" charset="0"/>
                <a:cs typeface="Arial" pitchFamily="34" charset="0"/>
              </a:rPr>
              <a:t>5.8</a:t>
            </a:r>
            <a:r>
              <a:rPr lang="en-GB" dirty="0">
                <a:latin typeface="Arial" pitchFamily="34" charset="0"/>
                <a:cs typeface="Arial" pitchFamily="34" charset="0"/>
              </a:rPr>
              <a:t> per cent in </a:t>
            </a:r>
            <a:r>
              <a:rPr lang="en-GB" dirty="0">
                <a:solidFill>
                  <a:schemeClr val="tx2"/>
                </a:solidFill>
                <a:latin typeface="Arial" pitchFamily="34" charset="0"/>
                <a:cs typeface="Arial" pitchFamily="34" charset="0"/>
              </a:rPr>
              <a:t>2007-08</a:t>
            </a:r>
            <a:r>
              <a:rPr lang="en-GB" dirty="0">
                <a:latin typeface="Arial" pitchFamily="34" charset="0"/>
                <a:cs typeface="Arial" pitchFamily="34" charset="0"/>
              </a:rPr>
              <a:t>. The trends in </a:t>
            </a:r>
            <a:r>
              <a:rPr lang="en-GB" dirty="0" err="1">
                <a:latin typeface="Arial" pitchFamily="34" charset="0"/>
                <a:cs typeface="Arial" pitchFamily="34" charset="0"/>
              </a:rPr>
              <a:t>Ag.GDP</a:t>
            </a:r>
            <a:r>
              <a:rPr lang="en-GB" dirty="0">
                <a:latin typeface="Arial" pitchFamily="34" charset="0"/>
                <a:cs typeface="Arial" pitchFamily="34" charset="0"/>
              </a:rPr>
              <a:t> seem to have weak links with the present recession </a:t>
            </a:r>
            <a:r>
              <a:rPr lang="en-IN" dirty="0">
                <a:latin typeface="Arial" pitchFamily="34" charset="0"/>
                <a:cs typeface="Arial" pitchFamily="34" charset="0"/>
              </a:rPr>
              <a:t>(Fig).</a:t>
            </a:r>
            <a:r>
              <a:rPr lang="en-GB" dirty="0">
                <a:latin typeface="Arial" pitchFamily="34" charset="0"/>
                <a:cs typeface="Arial" pitchFamily="34" charset="0"/>
              </a:rPr>
              <a:t> It is important to note that rainfall and other weather parameters influence agricultural growth significantly.</a:t>
            </a:r>
            <a:endParaRPr lang="en-IN" b="1" dirty="0">
              <a:latin typeface="Arial" pitchFamily="34" charset="0"/>
              <a:cs typeface="Arial" pitchFamily="34" charset="0"/>
            </a:endParaRPr>
          </a:p>
          <a:p>
            <a:endParaRPr lang="en-GB" dirty="0"/>
          </a:p>
          <a:p>
            <a:endParaRPr lang="en-IN" dirty="0"/>
          </a:p>
        </p:txBody>
      </p:sp>
      <p:pic>
        <p:nvPicPr>
          <p:cNvPr id="3" name="image17.jpeg"/>
          <p:cNvPicPr>
            <a:picLocks noChangeAspect="1"/>
          </p:cNvPicPr>
          <p:nvPr/>
        </p:nvPicPr>
        <p:blipFill>
          <a:blip r:embed="rId2" cstate="print"/>
          <a:stretch>
            <a:fillRect/>
          </a:stretch>
        </p:blipFill>
        <p:spPr>
          <a:xfrm>
            <a:off x="5269051" y="3140968"/>
            <a:ext cx="3047365" cy="1581150"/>
          </a:xfrm>
          <a:prstGeom prst="rect">
            <a:avLst/>
          </a:prstGeom>
        </p:spPr>
      </p:pic>
    </p:spTree>
    <p:extLst>
      <p:ext uri="{BB962C8B-B14F-4D97-AF65-F5344CB8AC3E}">
        <p14:creationId xmlns:p14="http://schemas.microsoft.com/office/powerpoint/2010/main" val="341661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451506"/>
            <a:ext cx="7704856" cy="5355312"/>
          </a:xfrm>
          <a:prstGeom prst="rect">
            <a:avLst/>
          </a:prstGeom>
          <a:noFill/>
        </p:spPr>
        <p:txBody>
          <a:bodyPr wrap="square" rtlCol="0">
            <a:spAutoFit/>
          </a:bodyPr>
          <a:lstStyle/>
          <a:p>
            <a:pPr marL="285750" indent="-285750">
              <a:buFont typeface="Wingdings" pitchFamily="2" charset="2"/>
              <a:buChar char="q"/>
            </a:pPr>
            <a:r>
              <a:rPr lang="en-IN" b="1" u="sng" dirty="0">
                <a:solidFill>
                  <a:schemeClr val="accent3">
                    <a:lumMod val="50000"/>
                  </a:schemeClr>
                </a:solidFill>
                <a:latin typeface="Arial" pitchFamily="34" charset="0"/>
                <a:cs typeface="Arial" pitchFamily="34" charset="0"/>
              </a:rPr>
              <a:t>Impacts on Fisheries </a:t>
            </a:r>
            <a:r>
              <a:rPr lang="en-IN" u="sng" dirty="0">
                <a:solidFill>
                  <a:schemeClr val="accent3">
                    <a:lumMod val="50000"/>
                  </a:schemeClr>
                </a:solidFill>
                <a:latin typeface="Arial" pitchFamily="34" charset="0"/>
                <a:cs typeface="Arial" pitchFamily="34" charset="0"/>
              </a:rPr>
              <a:t>:</a:t>
            </a:r>
          </a:p>
          <a:p>
            <a:pPr marL="285750" indent="-285750">
              <a:buFont typeface="Wingdings" pitchFamily="2" charset="2"/>
              <a:buChar char="q"/>
            </a:pPr>
            <a:r>
              <a:rPr lang="en-IN" b="1" dirty="0">
                <a:solidFill>
                  <a:schemeClr val="accent3"/>
                </a:solidFill>
              </a:rPr>
              <a:t>Economic Crisis in Fisheries: </a:t>
            </a:r>
            <a:r>
              <a:rPr lang="en-IN" dirty="0">
                <a:latin typeface="Arial" pitchFamily="34" charset="0"/>
                <a:cs typeface="Arial" pitchFamily="34" charset="0"/>
              </a:rPr>
              <a:t>T</a:t>
            </a:r>
            <a:r>
              <a:rPr lang="en-GB" dirty="0">
                <a:latin typeface="Arial" pitchFamily="34" charset="0"/>
                <a:cs typeface="Arial" pitchFamily="34" charset="0"/>
              </a:rPr>
              <a:t>he Asian Economic Crisis gives negative impacts to fisheries and any fisheries-related business. In domestic fish markets, demand for fisheries products is on sharp decline. Export of Indian fisheries products mainly for Asian markets is in a severe slump. Before the Crisis, exporters were prevented from further expansion of trading products with lower additional value. In a much contrast, domestic-oriented production remained in depression.</a:t>
            </a:r>
          </a:p>
          <a:p>
            <a:endParaRPr lang="en-IN" b="1" dirty="0"/>
          </a:p>
          <a:p>
            <a:pPr marL="285750" indent="-285750">
              <a:buFont typeface="Wingdings" pitchFamily="2" charset="2"/>
              <a:buChar char="q"/>
            </a:pPr>
            <a:r>
              <a:rPr lang="en-IN" b="1" dirty="0">
                <a:solidFill>
                  <a:schemeClr val="accent3"/>
                </a:solidFill>
                <a:latin typeface="Arial" pitchFamily="34" charset="0"/>
                <a:cs typeface="Arial" pitchFamily="34" charset="0"/>
              </a:rPr>
              <a:t>Impact on Fisheries Export:</a:t>
            </a:r>
            <a:r>
              <a:rPr lang="en-GB" dirty="0">
                <a:latin typeface="Arial" pitchFamily="34" charset="0"/>
                <a:cs typeface="Arial" pitchFamily="34" charset="0"/>
              </a:rPr>
              <a:t>However, the decline or slowdown in exports cannot be entirely attributed to the economic recession. Quantity exported in the year of </a:t>
            </a:r>
            <a:r>
              <a:rPr lang="en-GB" dirty="0">
                <a:solidFill>
                  <a:schemeClr val="tx2"/>
                </a:solidFill>
                <a:latin typeface="Arial" pitchFamily="34" charset="0"/>
                <a:cs typeface="Arial" pitchFamily="34" charset="0"/>
              </a:rPr>
              <a:t>2006-07</a:t>
            </a:r>
            <a:r>
              <a:rPr lang="en-GB" dirty="0">
                <a:latin typeface="Arial" pitchFamily="34" charset="0"/>
                <a:cs typeface="Arial" pitchFamily="34" charset="0"/>
              </a:rPr>
              <a:t> was</a:t>
            </a:r>
            <a:r>
              <a:rPr lang="en-GB" dirty="0">
                <a:solidFill>
                  <a:schemeClr val="tx2"/>
                </a:solidFill>
                <a:latin typeface="Arial" pitchFamily="34" charset="0"/>
                <a:cs typeface="Arial" pitchFamily="34" charset="0"/>
              </a:rPr>
              <a:t> 612 </a:t>
            </a:r>
            <a:r>
              <a:rPr lang="en-GB" dirty="0">
                <a:latin typeface="Arial" pitchFamily="34" charset="0"/>
                <a:cs typeface="Arial" pitchFamily="34" charset="0"/>
              </a:rPr>
              <a:t>thousand tonnes and it has been reduced in the year </a:t>
            </a:r>
            <a:r>
              <a:rPr lang="en-GB" dirty="0">
                <a:solidFill>
                  <a:schemeClr val="tx2"/>
                </a:solidFill>
                <a:latin typeface="Arial" pitchFamily="34" charset="0"/>
                <a:cs typeface="Arial" pitchFamily="34" charset="0"/>
              </a:rPr>
              <a:t>2007-08</a:t>
            </a:r>
            <a:r>
              <a:rPr lang="en-GB" dirty="0">
                <a:latin typeface="Arial" pitchFamily="34" charset="0"/>
                <a:cs typeface="Arial" pitchFamily="34" charset="0"/>
              </a:rPr>
              <a:t> to </a:t>
            </a:r>
            <a:r>
              <a:rPr lang="en-GB" dirty="0">
                <a:solidFill>
                  <a:schemeClr val="tx2"/>
                </a:solidFill>
                <a:latin typeface="Arial" pitchFamily="34" charset="0"/>
                <a:cs typeface="Arial" pitchFamily="34" charset="0"/>
              </a:rPr>
              <a:t>541</a:t>
            </a:r>
            <a:r>
              <a:rPr lang="en-GB" dirty="0">
                <a:latin typeface="Arial" pitchFamily="34" charset="0"/>
                <a:cs typeface="Arial" pitchFamily="34" charset="0"/>
              </a:rPr>
              <a:t> thousand tonnes. However, Collectors have to reduce their scale of transaction and reduce purchase prices of Indian fishes/ shrimp. This causes damage to small-scale fishers who are engaged in catching fry and young fish.</a:t>
            </a:r>
          </a:p>
          <a:p>
            <a:pPr marL="285750" indent="-285750">
              <a:buFont typeface="Wingdings" pitchFamily="2" charset="2"/>
              <a:buChar char="q"/>
            </a:pPr>
            <a:endParaRPr lang="en-GB" dirty="0">
              <a:latin typeface="Arial" pitchFamily="34" charset="0"/>
              <a:cs typeface="Arial" pitchFamily="34" charset="0"/>
            </a:endParaRPr>
          </a:p>
          <a:p>
            <a:endParaRPr lang="en-IN" b="1" dirty="0"/>
          </a:p>
          <a:p>
            <a:endParaRPr lang="en-IN" dirty="0"/>
          </a:p>
        </p:txBody>
      </p:sp>
      <p:pic>
        <p:nvPicPr>
          <p:cNvPr id="4" name="image18.jpeg"/>
          <p:cNvPicPr>
            <a:picLocks noChangeAspect="1"/>
          </p:cNvPicPr>
          <p:nvPr/>
        </p:nvPicPr>
        <p:blipFill>
          <a:blip r:embed="rId2" cstate="print"/>
          <a:stretch>
            <a:fillRect/>
          </a:stretch>
        </p:blipFill>
        <p:spPr>
          <a:xfrm>
            <a:off x="2195736" y="4941168"/>
            <a:ext cx="3996214" cy="1360115"/>
          </a:xfrm>
          <a:prstGeom prst="rect">
            <a:avLst/>
          </a:prstGeom>
        </p:spPr>
      </p:pic>
    </p:spTree>
    <p:extLst>
      <p:ext uri="{BB962C8B-B14F-4D97-AF65-F5344CB8AC3E}">
        <p14:creationId xmlns:p14="http://schemas.microsoft.com/office/powerpoint/2010/main" val="20611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marL="0" lvl="0" indent="0">
              <a:buNone/>
            </a:pPr>
            <a:r>
              <a:rPr lang="en-GB" sz="8000" dirty="0">
                <a:latin typeface="Arial" pitchFamily="34" charset="0"/>
                <a:cs typeface="Arial" pitchFamily="34" charset="0"/>
              </a:rPr>
              <a:t>While the developed world, including the U.S, the Euro Zone and Japan, has plunged into recession, the Indian Economy is being affected by the spill-over effects of the global financial crisis,  interacted with other crises, notably those of food and fuel prices, in complex ways. </a:t>
            </a:r>
          </a:p>
          <a:p>
            <a:pPr marL="0" lvl="0" indent="0">
              <a:buNone/>
            </a:pPr>
            <a:r>
              <a:rPr lang="en-GB" sz="8000" dirty="0">
                <a:latin typeface="Arial" pitchFamily="34" charset="0"/>
                <a:cs typeface="Arial" pitchFamily="34" charset="0"/>
              </a:rPr>
              <a:t>Great savings habit among people, strong fundamentals, strong conservative and regulatory regime have saved Indian economy from going out of gear. Although significant parts of the economy have slowed down and there is a wide variance of opinion about how long it will continue.</a:t>
            </a:r>
          </a:p>
          <a:p>
            <a:pPr marL="0" lvl="0" indent="0">
              <a:buNone/>
            </a:pPr>
            <a:r>
              <a:rPr lang="en-GB" sz="8000" dirty="0">
                <a:latin typeface="Arial" pitchFamily="34" charset="0"/>
                <a:cs typeface="Arial" pitchFamily="34" charset="0"/>
              </a:rPr>
              <a:t>It is expected that growth will be moderate in India. Though World Trade Organization (WTO) propagates free trade, we must adopt protectionist measures in certain sectors of the economy so that recession in any part of the globe does not affect our country. </a:t>
            </a:r>
            <a:endParaRPr lang="en-GB" sz="4800" dirty="0"/>
          </a:p>
          <a:p>
            <a:pPr marL="0" indent="0">
              <a:buNone/>
            </a:pPr>
            <a:br>
              <a:rPr lang="en-GB" dirty="0"/>
            </a:br>
            <a:endParaRPr lang="en-GB" dirty="0"/>
          </a:p>
          <a:p>
            <a:pPr marL="0" lvl="0" indent="0">
              <a:buNone/>
            </a:pPr>
            <a:endParaRPr lang="en-GB" dirty="0"/>
          </a:p>
          <a:p>
            <a:endParaRPr lang="en-IN" dirty="0"/>
          </a:p>
        </p:txBody>
      </p:sp>
      <p:sp>
        <p:nvSpPr>
          <p:cNvPr id="3" name="Title 2"/>
          <p:cNvSpPr>
            <a:spLocks noGrp="1"/>
          </p:cNvSpPr>
          <p:nvPr>
            <p:ph type="title"/>
          </p:nvPr>
        </p:nvSpPr>
        <p:spPr/>
        <p:txBody>
          <a:bodyPr/>
          <a:lstStyle/>
          <a:p>
            <a:pPr algn="l"/>
            <a:r>
              <a:rPr lang="en-IN" sz="4800" dirty="0">
                <a:solidFill>
                  <a:schemeClr val="accent3">
                    <a:lumMod val="75000"/>
                  </a:schemeClr>
                </a:solidFill>
                <a:latin typeface="Arial" pitchFamily="34" charset="0"/>
                <a:cs typeface="Arial" pitchFamily="34" charset="0"/>
              </a:rPr>
              <a:t>Conclusion</a:t>
            </a:r>
          </a:p>
        </p:txBody>
      </p:sp>
    </p:spTree>
    <p:extLst>
      <p:ext uri="{BB962C8B-B14F-4D97-AF65-F5344CB8AC3E}">
        <p14:creationId xmlns:p14="http://schemas.microsoft.com/office/powerpoint/2010/main" val="174092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150000"/>
              </a:lnSpc>
              <a:buFont typeface="Wingdings" pitchFamily="2" charset="2"/>
              <a:buChar char="q"/>
            </a:pPr>
            <a:r>
              <a:rPr lang="en-GB" sz="1800" dirty="0">
                <a:latin typeface="Arial" pitchFamily="34" charset="0"/>
                <a:cs typeface="Arial" pitchFamily="34" charset="0"/>
              </a:rPr>
              <a:t>Plan for crises before they occur.</a:t>
            </a:r>
            <a:r>
              <a:rPr lang="en-GB" sz="1800" dirty="0">
                <a:solidFill>
                  <a:schemeClr val="tx1"/>
                </a:solidFill>
                <a:latin typeface="Arial" pitchFamily="34" charset="0"/>
                <a:cs typeface="Arial" pitchFamily="34" charset="0"/>
              </a:rPr>
              <a:t> </a:t>
            </a:r>
            <a:r>
              <a:rPr lang="en-US" sz="1800" dirty="0">
                <a:solidFill>
                  <a:schemeClr val="tx1"/>
                </a:solidFill>
                <a:latin typeface="Arial" pitchFamily="34" charset="0"/>
                <a:cs typeface="Arial" pitchFamily="34" charset="0"/>
              </a:rPr>
              <a:t>Governments need both to invest in prevention (e.g. via adequate regulation of finance) and to stress-test their economic policy.</a:t>
            </a:r>
            <a:endParaRPr lang="en-GB" sz="1800" dirty="0">
              <a:solidFill>
                <a:schemeClr val="tx1"/>
              </a:solidFill>
              <a:latin typeface="Arial" pitchFamily="34" charset="0"/>
              <a:cs typeface="Arial" pitchFamily="34" charset="0"/>
            </a:endParaRPr>
          </a:p>
          <a:p>
            <a:pPr>
              <a:lnSpc>
                <a:spcPct val="150000"/>
              </a:lnSpc>
              <a:buFont typeface="Wingdings" pitchFamily="2" charset="2"/>
              <a:buChar char="q"/>
            </a:pPr>
            <a:r>
              <a:rPr lang="en-IN" sz="1800" dirty="0">
                <a:latin typeface="Arial" pitchFamily="34" charset="0"/>
                <a:cs typeface="Arial" pitchFamily="34" charset="0"/>
              </a:rPr>
              <a:t>Support local-level coping mechanisms</a:t>
            </a:r>
            <a:r>
              <a:rPr lang="en-GB" sz="1800" dirty="0">
                <a:latin typeface="Arial" pitchFamily="34" charset="0"/>
                <a:cs typeface="Arial" pitchFamily="34" charset="0"/>
              </a:rPr>
              <a:t>. The state should recognize this in its approach to crises. Monitor the impact and talk to people. </a:t>
            </a:r>
          </a:p>
          <a:p>
            <a:pPr>
              <a:lnSpc>
                <a:spcPct val="150000"/>
              </a:lnSpc>
              <a:buFont typeface="Wingdings" pitchFamily="2" charset="2"/>
              <a:buChar char="q"/>
            </a:pPr>
            <a:r>
              <a:rPr lang="en-GB" sz="1800" dirty="0">
                <a:latin typeface="Arial" pitchFamily="34" charset="0"/>
                <a:cs typeface="Arial" pitchFamily="34" charset="0"/>
              </a:rPr>
              <a:t>Learn lessons and replenish resilience. Each crisis is different, and provides different lessons to the nation. But each crisis also depletes the coping capacities, both physical and psychological. After the crisis has passed, there is an urgent and particular need to top-up these sources to deal with the next large shock before it arrives.</a:t>
            </a:r>
          </a:p>
          <a:p>
            <a:pPr>
              <a:buFont typeface="Wingdings" pitchFamily="2" charset="2"/>
              <a:buChar char="q"/>
            </a:pPr>
            <a:endParaRPr lang="en-GB" sz="1800" dirty="0">
              <a:latin typeface="Arial" pitchFamily="34" charset="0"/>
              <a:cs typeface="Arial" pitchFamily="34" charset="0"/>
            </a:endParaRPr>
          </a:p>
          <a:p>
            <a:pPr marL="0" indent="0">
              <a:buNone/>
            </a:pPr>
            <a:endParaRPr lang="en-GB" sz="1800" dirty="0">
              <a:latin typeface="Arial" pitchFamily="34" charset="0"/>
              <a:cs typeface="Arial" pitchFamily="34" charset="0"/>
            </a:endParaRPr>
          </a:p>
          <a:p>
            <a:pPr marL="0" indent="0">
              <a:buNone/>
            </a:pPr>
            <a:endParaRPr lang="en-GB" sz="1800" dirty="0">
              <a:latin typeface="Arial" pitchFamily="34" charset="0"/>
              <a:cs typeface="Arial" pitchFamily="34" charset="0"/>
            </a:endParaRPr>
          </a:p>
          <a:p>
            <a:endParaRPr lang="en-IN" sz="1800" dirty="0"/>
          </a:p>
        </p:txBody>
      </p:sp>
      <p:sp>
        <p:nvSpPr>
          <p:cNvPr id="3" name="Title 2"/>
          <p:cNvSpPr>
            <a:spLocks noGrp="1"/>
          </p:cNvSpPr>
          <p:nvPr>
            <p:ph type="title"/>
          </p:nvPr>
        </p:nvSpPr>
        <p:spPr/>
        <p:txBody>
          <a:bodyPr/>
          <a:lstStyle/>
          <a:p>
            <a:pPr algn="l"/>
            <a:r>
              <a:rPr lang="en-IN" sz="4800" dirty="0">
                <a:solidFill>
                  <a:schemeClr val="accent3">
                    <a:lumMod val="75000"/>
                  </a:schemeClr>
                </a:solidFill>
                <a:latin typeface="Arial" pitchFamily="34" charset="0"/>
                <a:cs typeface="Arial" pitchFamily="34" charset="0"/>
              </a:rPr>
              <a:t>Suggestions</a:t>
            </a:r>
          </a:p>
        </p:txBody>
      </p:sp>
    </p:spTree>
    <p:extLst>
      <p:ext uri="{BB962C8B-B14F-4D97-AF65-F5344CB8AC3E}">
        <p14:creationId xmlns:p14="http://schemas.microsoft.com/office/powerpoint/2010/main" val="74404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060848"/>
            <a:ext cx="7745505" cy="3877815"/>
          </a:xfrm>
        </p:spPr>
        <p:txBody>
          <a:bodyPr>
            <a:normAutofit fontScale="70000" lnSpcReduction="20000"/>
          </a:bodyPr>
          <a:lstStyle/>
          <a:p>
            <a:pPr marL="0" lvl="0" indent="0">
              <a:buNone/>
            </a:pPr>
            <a:r>
              <a:rPr lang="en-IN" b="1" dirty="0">
                <a:solidFill>
                  <a:schemeClr val="accent1">
                    <a:lumMod val="50000"/>
                  </a:schemeClr>
                </a:solidFill>
              </a:rPr>
              <a:t>Websites:                           </a:t>
            </a:r>
          </a:p>
          <a:p>
            <a:pPr>
              <a:buFont typeface="Wingdings" pitchFamily="2" charset="2"/>
              <a:buChar char="§"/>
            </a:pPr>
            <a:r>
              <a:rPr lang="en-IN" dirty="0">
                <a:solidFill>
                  <a:schemeClr val="tx2"/>
                </a:solidFill>
                <a:hlinkClick r:id="rId2"/>
              </a:rPr>
              <a:t>http://mitsloan.mit.edu/shared/ods/documents/?DocumentID=4933</a:t>
            </a:r>
            <a:endParaRPr lang="en-IN" dirty="0">
              <a:solidFill>
                <a:schemeClr val="tx2"/>
              </a:solidFill>
            </a:endParaRPr>
          </a:p>
          <a:p>
            <a:pPr>
              <a:buFont typeface="Wingdings" pitchFamily="2" charset="2"/>
              <a:buChar char="§"/>
            </a:pPr>
            <a:endParaRPr lang="en-IN" dirty="0">
              <a:solidFill>
                <a:schemeClr val="tx2"/>
              </a:solidFill>
            </a:endParaRPr>
          </a:p>
          <a:p>
            <a:pPr>
              <a:buFont typeface="Wingdings" pitchFamily="2" charset="2"/>
              <a:buChar char="§"/>
            </a:pPr>
            <a:r>
              <a:rPr lang="en-IN" dirty="0">
                <a:solidFill>
                  <a:schemeClr val="tx2"/>
                </a:solidFill>
              </a:rPr>
              <a:t>https://www.undp.org/content/dam/india/docs/exe_sum_final.pdf</a:t>
            </a:r>
          </a:p>
          <a:p>
            <a:pPr>
              <a:buFont typeface="Wingdings" pitchFamily="2" charset="2"/>
              <a:buChar char="§"/>
            </a:pPr>
            <a:endParaRPr lang="en-IN" dirty="0">
              <a:solidFill>
                <a:schemeClr val="tx2"/>
              </a:solidFill>
            </a:endParaRPr>
          </a:p>
          <a:p>
            <a:pPr>
              <a:buFont typeface="Wingdings" pitchFamily="2" charset="2"/>
              <a:buChar char="§"/>
            </a:pPr>
            <a:r>
              <a:rPr lang="en-IN" dirty="0">
                <a:solidFill>
                  <a:schemeClr val="tx2"/>
                </a:solidFill>
              </a:rPr>
              <a:t>http://www.economicsdiscussion.net/term-paper/economic-crisis-term-paper/term- paper-on-global-economic-crisis-economics/30506</a:t>
            </a:r>
          </a:p>
          <a:p>
            <a:pPr>
              <a:buFont typeface="Wingdings" pitchFamily="2" charset="2"/>
              <a:buChar char="§"/>
            </a:pPr>
            <a:endParaRPr lang="en-IN" dirty="0">
              <a:solidFill>
                <a:schemeClr val="tx2"/>
              </a:solidFill>
            </a:endParaRPr>
          </a:p>
          <a:p>
            <a:pPr>
              <a:buFont typeface="Wingdings" pitchFamily="2" charset="2"/>
              <a:buChar char="§"/>
            </a:pPr>
            <a:r>
              <a:rPr lang="en-IN" dirty="0">
                <a:solidFill>
                  <a:schemeClr val="tx2"/>
                </a:solidFill>
              </a:rPr>
              <a:t> https://unctad.org/en/docs/gds20091_en.pdf https://www.researchgate.net/publication/255668975_The_Global_Economic_Crisi </a:t>
            </a:r>
            <a:r>
              <a:rPr lang="en-IN" dirty="0" err="1">
                <a:solidFill>
                  <a:schemeClr val="tx2"/>
                </a:solidFill>
              </a:rPr>
              <a:t>s_and_Developing_Countries_Impact_and_Response</a:t>
            </a:r>
            <a:endParaRPr lang="en-IN" dirty="0">
              <a:solidFill>
                <a:schemeClr val="tx2"/>
              </a:solidFill>
            </a:endParaRPr>
          </a:p>
          <a:p>
            <a:pPr marL="0" indent="0">
              <a:buNone/>
            </a:pPr>
            <a:endParaRPr lang="en-IN" dirty="0">
              <a:solidFill>
                <a:schemeClr val="tx2"/>
              </a:solidFill>
            </a:endParaRPr>
          </a:p>
          <a:p>
            <a:pPr>
              <a:buFont typeface="Wingdings" pitchFamily="2" charset="2"/>
              <a:buChar char="§"/>
            </a:pPr>
            <a:r>
              <a:rPr lang="en-IN" dirty="0">
                <a:solidFill>
                  <a:schemeClr val="tx2"/>
                </a:solidFill>
              </a:rPr>
              <a:t> https://www.adb.org/sites/default/files/publication/156019/adbi-wp164.pdf</a:t>
            </a:r>
          </a:p>
        </p:txBody>
      </p:sp>
      <p:sp>
        <p:nvSpPr>
          <p:cNvPr id="3" name="Title 2"/>
          <p:cNvSpPr>
            <a:spLocks noGrp="1"/>
          </p:cNvSpPr>
          <p:nvPr>
            <p:ph type="title"/>
          </p:nvPr>
        </p:nvSpPr>
        <p:spPr/>
        <p:txBody>
          <a:bodyPr/>
          <a:lstStyle/>
          <a:p>
            <a:pPr algn="l"/>
            <a:r>
              <a:rPr lang="en-IN" sz="4800" dirty="0">
                <a:solidFill>
                  <a:schemeClr val="accent3">
                    <a:lumMod val="75000"/>
                  </a:schemeClr>
                </a:solidFill>
                <a:latin typeface="Arial" pitchFamily="34" charset="0"/>
                <a:cs typeface="Arial" pitchFamily="34" charset="0"/>
              </a:rPr>
              <a:t>Bibliography</a:t>
            </a:r>
          </a:p>
        </p:txBody>
      </p:sp>
    </p:spTree>
    <p:extLst>
      <p:ext uri="{BB962C8B-B14F-4D97-AF65-F5344CB8AC3E}">
        <p14:creationId xmlns:p14="http://schemas.microsoft.com/office/powerpoint/2010/main" val="36575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3068960"/>
            <a:ext cx="7756263" cy="1003718"/>
          </a:xfrm>
        </p:spPr>
        <p:txBody>
          <a:bodyPr/>
          <a:lstStyle/>
          <a:p>
            <a:r>
              <a:rPr lang="en-IN" dirty="0">
                <a:solidFill>
                  <a:schemeClr val="accent3">
                    <a:lumMod val="75000"/>
                  </a:schemeClr>
                </a:solidFill>
                <a:latin typeface="Harrington" panose="04040505050A02020702" pitchFamily="82" charset="0"/>
              </a:rPr>
              <a:t>THANK</a:t>
            </a:r>
            <a:r>
              <a:rPr lang="en-IN" dirty="0">
                <a:solidFill>
                  <a:schemeClr val="accent3">
                    <a:lumMod val="75000"/>
                  </a:schemeClr>
                </a:solidFill>
                <a:latin typeface="Lucida Calligraphy" pitchFamily="66" charset="0"/>
              </a:rPr>
              <a:t> </a:t>
            </a:r>
            <a:br>
              <a:rPr lang="en-IN" dirty="0">
                <a:solidFill>
                  <a:schemeClr val="accent3">
                    <a:lumMod val="75000"/>
                  </a:schemeClr>
                </a:solidFill>
                <a:latin typeface="Lucida Calligraphy" pitchFamily="66" charset="0"/>
              </a:rPr>
            </a:br>
            <a:r>
              <a:rPr lang="en-IN" dirty="0">
                <a:solidFill>
                  <a:schemeClr val="accent3">
                    <a:lumMod val="75000"/>
                  </a:schemeClr>
                </a:solidFill>
                <a:latin typeface="Harrington" panose="04040505050A02020702" pitchFamily="82" charset="0"/>
              </a:rPr>
              <a:t>YOU</a:t>
            </a:r>
          </a:p>
        </p:txBody>
      </p:sp>
    </p:spTree>
    <p:extLst>
      <p:ext uri="{BB962C8B-B14F-4D97-AF65-F5344CB8AC3E}">
        <p14:creationId xmlns:p14="http://schemas.microsoft.com/office/powerpoint/2010/main" val="414648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87489"/>
            <a:ext cx="7745505" cy="3877815"/>
          </a:xfrm>
        </p:spPr>
        <p:txBody>
          <a:bodyPr/>
          <a:lstStyle/>
          <a:p>
            <a:pPr>
              <a:buFont typeface="Arial" pitchFamily="34" charset="0"/>
              <a:buChar char="•"/>
            </a:pPr>
            <a:r>
              <a:rPr lang="en-IN" dirty="0">
                <a:solidFill>
                  <a:schemeClr val="accent3">
                    <a:lumMod val="75000"/>
                  </a:schemeClr>
                </a:solidFill>
                <a:latin typeface="Arial" pitchFamily="34" charset="0"/>
                <a:cs typeface="Arial" pitchFamily="34" charset="0"/>
              </a:rPr>
              <a:t>Introduction</a:t>
            </a:r>
          </a:p>
          <a:p>
            <a:pPr>
              <a:buFont typeface="Arial" pitchFamily="34" charset="0"/>
              <a:buChar char="•"/>
            </a:pPr>
            <a:r>
              <a:rPr lang="en-IN" dirty="0">
                <a:solidFill>
                  <a:schemeClr val="accent3">
                    <a:lumMod val="75000"/>
                  </a:schemeClr>
                </a:solidFill>
                <a:latin typeface="Arial" pitchFamily="34" charset="0"/>
                <a:cs typeface="Arial" pitchFamily="34" charset="0"/>
              </a:rPr>
              <a:t>Objective of the study</a:t>
            </a:r>
          </a:p>
          <a:p>
            <a:pPr>
              <a:buFont typeface="Arial" pitchFamily="34" charset="0"/>
              <a:buChar char="•"/>
            </a:pPr>
            <a:r>
              <a:rPr lang="en-IN" dirty="0">
                <a:solidFill>
                  <a:schemeClr val="accent3">
                    <a:lumMod val="75000"/>
                  </a:schemeClr>
                </a:solidFill>
                <a:latin typeface="Arial" pitchFamily="34" charset="0"/>
                <a:cs typeface="Arial" pitchFamily="34" charset="0"/>
              </a:rPr>
              <a:t>Research Design</a:t>
            </a:r>
          </a:p>
          <a:p>
            <a:pPr>
              <a:buFont typeface="Arial" pitchFamily="34" charset="0"/>
              <a:buChar char="•"/>
            </a:pPr>
            <a:r>
              <a:rPr lang="en-IN" dirty="0">
                <a:solidFill>
                  <a:schemeClr val="accent3">
                    <a:lumMod val="75000"/>
                  </a:schemeClr>
                </a:solidFill>
                <a:latin typeface="Arial" pitchFamily="34" charset="0"/>
                <a:cs typeface="Arial" pitchFamily="34" charset="0"/>
              </a:rPr>
              <a:t>Data Interpretation &amp; Findings</a:t>
            </a:r>
          </a:p>
          <a:p>
            <a:pPr>
              <a:buFont typeface="Arial" pitchFamily="34" charset="0"/>
              <a:buChar char="•"/>
            </a:pPr>
            <a:r>
              <a:rPr lang="en-IN" dirty="0">
                <a:solidFill>
                  <a:schemeClr val="accent3">
                    <a:lumMod val="75000"/>
                  </a:schemeClr>
                </a:solidFill>
                <a:latin typeface="Arial" pitchFamily="34" charset="0"/>
                <a:cs typeface="Arial" pitchFamily="34" charset="0"/>
              </a:rPr>
              <a:t>Conclusion</a:t>
            </a:r>
          </a:p>
          <a:p>
            <a:pPr>
              <a:buFont typeface="Arial" pitchFamily="34" charset="0"/>
              <a:buChar char="•"/>
            </a:pPr>
            <a:r>
              <a:rPr lang="en-IN" dirty="0">
                <a:solidFill>
                  <a:schemeClr val="accent3">
                    <a:lumMod val="75000"/>
                  </a:schemeClr>
                </a:solidFill>
                <a:latin typeface="Arial" pitchFamily="34" charset="0"/>
                <a:cs typeface="Arial" pitchFamily="34" charset="0"/>
              </a:rPr>
              <a:t>Suggestions</a:t>
            </a:r>
          </a:p>
          <a:p>
            <a:pPr>
              <a:buFont typeface="Arial" pitchFamily="34" charset="0"/>
              <a:buChar char="•"/>
            </a:pPr>
            <a:r>
              <a:rPr lang="en-IN" dirty="0">
                <a:solidFill>
                  <a:schemeClr val="accent3">
                    <a:lumMod val="75000"/>
                  </a:schemeClr>
                </a:solidFill>
                <a:latin typeface="Arial" pitchFamily="34" charset="0"/>
                <a:cs typeface="Arial" pitchFamily="34" charset="0"/>
              </a:rPr>
              <a:t>Bibliography</a:t>
            </a:r>
            <a:endParaRPr lang="en-IN" b="1" dirty="0">
              <a:solidFill>
                <a:schemeClr val="accent3">
                  <a:lumMod val="75000"/>
                </a:schemeClr>
              </a:solidFill>
              <a:latin typeface="Arial" pitchFamily="34" charset="0"/>
              <a:cs typeface="Arial" pitchFamily="34" charset="0"/>
            </a:endParaRPr>
          </a:p>
          <a:p>
            <a:pPr>
              <a:buFont typeface="Arial" pitchFamily="34" charset="0"/>
              <a:buChar char="•"/>
            </a:pPr>
            <a:endParaRPr lang="en-IN" dirty="0">
              <a:solidFill>
                <a:schemeClr val="accent3">
                  <a:lumMod val="75000"/>
                </a:schemeClr>
              </a:solidFill>
              <a:latin typeface="Arial" pitchFamily="34" charset="0"/>
              <a:cs typeface="Arial" pitchFamily="34" charset="0"/>
            </a:endParaRPr>
          </a:p>
          <a:p>
            <a:pPr>
              <a:buFont typeface="Arial" pitchFamily="34" charset="0"/>
              <a:buChar char="•"/>
            </a:pPr>
            <a:endParaRPr lang="en-IN" dirty="0"/>
          </a:p>
        </p:txBody>
      </p:sp>
      <p:sp>
        <p:nvSpPr>
          <p:cNvPr id="3" name="Title 2"/>
          <p:cNvSpPr>
            <a:spLocks noGrp="1"/>
          </p:cNvSpPr>
          <p:nvPr>
            <p:ph type="title"/>
          </p:nvPr>
        </p:nvSpPr>
        <p:spPr>
          <a:xfrm>
            <a:off x="688490" y="502542"/>
            <a:ext cx="7756263" cy="1054250"/>
          </a:xfrm>
        </p:spPr>
        <p:txBody>
          <a:bodyPr/>
          <a:lstStyle/>
          <a:p>
            <a:r>
              <a:rPr lang="en-IN" dirty="0"/>
              <a:t>Contents</a:t>
            </a:r>
          </a:p>
        </p:txBody>
      </p:sp>
    </p:spTree>
    <p:extLst>
      <p:ext uri="{BB962C8B-B14F-4D97-AF65-F5344CB8AC3E}">
        <p14:creationId xmlns:p14="http://schemas.microsoft.com/office/powerpoint/2010/main" val="379525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GB" dirty="0">
                <a:latin typeface="Arial" pitchFamily="34" charset="0"/>
                <a:cs typeface="Arial" pitchFamily="34" charset="0"/>
              </a:rPr>
              <a:t>“The economic crisis” started in summer </a:t>
            </a:r>
            <a:r>
              <a:rPr lang="en-GB" dirty="0">
                <a:solidFill>
                  <a:schemeClr val="tx2">
                    <a:lumMod val="75000"/>
                  </a:schemeClr>
                </a:solidFill>
                <a:latin typeface="Arial" pitchFamily="34" charset="0"/>
                <a:cs typeface="Arial" pitchFamily="34" charset="0"/>
              </a:rPr>
              <a:t>2007</a:t>
            </a:r>
            <a:r>
              <a:rPr lang="en-GB" dirty="0">
                <a:latin typeface="Arial" pitchFamily="34" charset="0"/>
                <a:cs typeface="Arial" pitchFamily="34" charset="0"/>
              </a:rPr>
              <a:t>.</a:t>
            </a:r>
          </a:p>
          <a:p>
            <a:pPr>
              <a:buFont typeface="Wingdings" pitchFamily="2" charset="2"/>
              <a:buChar char="q"/>
            </a:pPr>
            <a:r>
              <a:rPr lang="en-GB" dirty="0">
                <a:latin typeface="Arial" pitchFamily="34" charset="0"/>
                <a:cs typeface="Arial" pitchFamily="34" charset="0"/>
              </a:rPr>
              <a:t>Started off with the subprime mortgage crisis ;</a:t>
            </a:r>
          </a:p>
          <a:p>
            <a:pPr>
              <a:buFont typeface="Wingdings" pitchFamily="2" charset="2"/>
              <a:buChar char="q"/>
            </a:pPr>
            <a:r>
              <a:rPr lang="en-GB" dirty="0">
                <a:latin typeface="Arial" pitchFamily="34" charset="0"/>
                <a:cs typeface="Arial" pitchFamily="34" charset="0"/>
              </a:rPr>
              <a:t>Quickly morphed into a full-fledged crisis of historic proportions. Forced a rethinking of international financial linkages</a:t>
            </a:r>
            <a:endParaRPr lang="en-GB" b="1" dirty="0">
              <a:latin typeface="Arial" pitchFamily="34" charset="0"/>
              <a:cs typeface="Arial" pitchFamily="34" charset="0"/>
            </a:endParaRPr>
          </a:p>
          <a:p>
            <a:pPr>
              <a:buFont typeface="Wingdings" pitchFamily="2" charset="2"/>
              <a:buChar char="q"/>
            </a:pPr>
            <a:r>
              <a:rPr lang="en-GB" dirty="0">
                <a:latin typeface="Arial" pitchFamily="34" charset="0"/>
                <a:cs typeface="Arial" pitchFamily="34" charset="0"/>
              </a:rPr>
              <a:t>The global ramifications of this crisis were largely unforeseen.</a:t>
            </a:r>
          </a:p>
          <a:p>
            <a:endParaRPr lang="en-GB" dirty="0">
              <a:latin typeface="Bahnschrift SemiBold" pitchFamily="34" charset="0"/>
            </a:endParaRPr>
          </a:p>
          <a:p>
            <a:endParaRPr lang="en-GB" dirty="0"/>
          </a:p>
          <a:p>
            <a:endParaRPr lang="en-IN" dirty="0"/>
          </a:p>
        </p:txBody>
      </p:sp>
      <p:sp>
        <p:nvSpPr>
          <p:cNvPr id="3" name="Title 2"/>
          <p:cNvSpPr>
            <a:spLocks noGrp="1"/>
          </p:cNvSpPr>
          <p:nvPr>
            <p:ph type="title"/>
          </p:nvPr>
        </p:nvSpPr>
        <p:spPr/>
        <p:txBody>
          <a:bodyPr/>
          <a:lstStyle/>
          <a:p>
            <a:r>
              <a:rPr lang="en-IN" sz="4400" dirty="0">
                <a:solidFill>
                  <a:schemeClr val="accent3">
                    <a:lumMod val="75000"/>
                  </a:schemeClr>
                </a:solidFill>
                <a:latin typeface="Arial" pitchFamily="34" charset="0"/>
                <a:cs typeface="Arial" pitchFamily="34" charset="0"/>
              </a:rPr>
              <a:t>Introduction</a:t>
            </a:r>
          </a:p>
        </p:txBody>
      </p:sp>
    </p:spTree>
    <p:extLst>
      <p:ext uri="{BB962C8B-B14F-4D97-AF65-F5344CB8AC3E}">
        <p14:creationId xmlns:p14="http://schemas.microsoft.com/office/powerpoint/2010/main" val="172699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en-GB" dirty="0">
                <a:latin typeface="Arial" pitchFamily="34" charset="0"/>
                <a:cs typeface="Arial" pitchFamily="34" charset="0"/>
              </a:rPr>
              <a:t>First impact : bankruptcy of Lehmann Brothers in September</a:t>
            </a:r>
            <a:r>
              <a:rPr lang="en-GB" dirty="0">
                <a:solidFill>
                  <a:schemeClr val="tx2"/>
                </a:solidFill>
                <a:latin typeface="Arial" pitchFamily="34" charset="0"/>
                <a:cs typeface="Arial" pitchFamily="34" charset="0"/>
              </a:rPr>
              <a:t> 2008</a:t>
            </a:r>
            <a:r>
              <a:rPr lang="en-GB" dirty="0">
                <a:latin typeface="Arial" pitchFamily="34" charset="0"/>
                <a:cs typeface="Arial" pitchFamily="34" charset="0"/>
              </a:rPr>
              <a:t>.</a:t>
            </a:r>
          </a:p>
          <a:p>
            <a:pPr>
              <a:buFont typeface="Wingdings" pitchFamily="2" charset="2"/>
              <a:buChar char="q"/>
            </a:pPr>
            <a:r>
              <a:rPr lang="en-GB" dirty="0">
                <a:latin typeface="Arial" pitchFamily="34" charset="0"/>
                <a:cs typeface="Arial" pitchFamily="34" charset="0"/>
              </a:rPr>
              <a:t>The present study focuses on origin of the global economic crisis and the impact on Indian economy.</a:t>
            </a:r>
          </a:p>
          <a:p>
            <a:pPr>
              <a:buFont typeface="Wingdings" pitchFamily="2" charset="2"/>
              <a:buChar char="q"/>
            </a:pPr>
            <a:r>
              <a:rPr lang="en-GB" dirty="0">
                <a:latin typeface="Arial" pitchFamily="34" charset="0"/>
                <a:cs typeface="Arial" pitchFamily="34" charset="0"/>
              </a:rPr>
              <a:t>Commentators drawn parallels with the Great Depression(Ended with WWII) of the </a:t>
            </a:r>
            <a:r>
              <a:rPr lang="en-GB" dirty="0">
                <a:solidFill>
                  <a:schemeClr val="tx2">
                    <a:lumMod val="75000"/>
                  </a:schemeClr>
                </a:solidFill>
                <a:latin typeface="Arial" pitchFamily="34" charset="0"/>
                <a:cs typeface="Arial" pitchFamily="34" charset="0"/>
              </a:rPr>
              <a:t>1930’s.</a:t>
            </a:r>
          </a:p>
          <a:p>
            <a:pPr>
              <a:buFont typeface="Wingdings" pitchFamily="2" charset="2"/>
              <a:buChar char="q"/>
            </a:pPr>
            <a:r>
              <a:rPr lang="en-GB" dirty="0">
                <a:latin typeface="Arial" pitchFamily="34" charset="0"/>
                <a:cs typeface="Arial" pitchFamily="34" charset="0"/>
              </a:rPr>
              <a:t>The global crisis has affected India through three distinct channels: financial markets, trade flows, and exchange rates. </a:t>
            </a:r>
          </a:p>
          <a:p>
            <a:endParaRPr lang="en-GB" dirty="0">
              <a:latin typeface="Bahnschrift SemiBold" pitchFamily="34" charset="0"/>
            </a:endParaRPr>
          </a:p>
          <a:p>
            <a:endParaRPr lang="en-GB" dirty="0">
              <a:latin typeface="Bahnschrift SemiBold" pitchFamily="34" charset="0"/>
            </a:endParaRPr>
          </a:p>
          <a:p>
            <a:endParaRPr lang="en-GB" dirty="0">
              <a:latin typeface="Bahnschrift SemiBold" pitchFamily="34" charset="0"/>
            </a:endParaRPr>
          </a:p>
          <a:p>
            <a:endParaRPr lang="en-GB" dirty="0">
              <a:latin typeface="Bahnschrift SemiBold" pitchFamily="34" charset="0"/>
            </a:endParaRPr>
          </a:p>
          <a:p>
            <a:endParaRPr lang="en-GB" dirty="0">
              <a:latin typeface="Bahnschrift SemiBold" pitchFamily="34" charset="0"/>
            </a:endParaRPr>
          </a:p>
          <a:p>
            <a:endParaRPr lang="en-IN" dirty="0"/>
          </a:p>
        </p:txBody>
      </p:sp>
    </p:spTree>
    <p:extLst>
      <p:ext uri="{BB962C8B-B14F-4D97-AF65-F5344CB8AC3E}">
        <p14:creationId xmlns:p14="http://schemas.microsoft.com/office/powerpoint/2010/main" val="286789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Font typeface="Wingdings" pitchFamily="2" charset="2"/>
              <a:buChar char="q"/>
            </a:pPr>
            <a:r>
              <a:rPr lang="en-GB" dirty="0">
                <a:latin typeface="Arial" pitchFamily="34" charset="0"/>
                <a:cs typeface="Arial" pitchFamily="34" charset="0"/>
              </a:rPr>
              <a:t>To define the causes of the crisis (financial integration, capital flows and global imbalances)</a:t>
            </a:r>
          </a:p>
          <a:p>
            <a:pPr lvl="0">
              <a:buFont typeface="Wingdings" pitchFamily="2" charset="2"/>
              <a:buChar char="q"/>
            </a:pPr>
            <a:r>
              <a:rPr lang="en-GB" dirty="0">
                <a:latin typeface="Arial" pitchFamily="34" charset="0"/>
                <a:cs typeface="Arial" pitchFamily="34" charset="0"/>
              </a:rPr>
              <a:t>To explain the spread of the crisis (contagion through banks, investors, and other channels)</a:t>
            </a:r>
          </a:p>
          <a:p>
            <a:pPr lvl="0">
              <a:buFont typeface="Wingdings" pitchFamily="2" charset="2"/>
              <a:buChar char="q"/>
            </a:pPr>
            <a:r>
              <a:rPr lang="en-GB" dirty="0">
                <a:latin typeface="Arial" pitchFamily="34" charset="0"/>
                <a:cs typeface="Arial" pitchFamily="34" charset="0"/>
              </a:rPr>
              <a:t>To define the policies to reduce country vulnerability in the future(reserve accumulation, capital controls, prudential policies, and changes to the global financial architecture).</a:t>
            </a:r>
          </a:p>
          <a:p>
            <a:endParaRPr lang="en-IN" dirty="0"/>
          </a:p>
        </p:txBody>
      </p:sp>
      <p:sp>
        <p:nvSpPr>
          <p:cNvPr id="3" name="Title 2"/>
          <p:cNvSpPr>
            <a:spLocks noGrp="1"/>
          </p:cNvSpPr>
          <p:nvPr>
            <p:ph type="title"/>
          </p:nvPr>
        </p:nvSpPr>
        <p:spPr>
          <a:xfrm>
            <a:off x="683568" y="548680"/>
            <a:ext cx="7756263" cy="1054250"/>
          </a:xfrm>
        </p:spPr>
        <p:txBody>
          <a:bodyPr/>
          <a:lstStyle/>
          <a:p>
            <a:r>
              <a:rPr lang="en-IN" sz="4000" dirty="0">
                <a:solidFill>
                  <a:schemeClr val="accent3">
                    <a:lumMod val="75000"/>
                  </a:schemeClr>
                </a:solidFill>
                <a:latin typeface="Arial" pitchFamily="34" charset="0"/>
                <a:cs typeface="Arial" pitchFamily="34" charset="0"/>
              </a:rPr>
              <a:t>Objective of the study</a:t>
            </a:r>
          </a:p>
        </p:txBody>
      </p:sp>
    </p:spTree>
    <p:extLst>
      <p:ext uri="{BB962C8B-B14F-4D97-AF65-F5344CB8AC3E}">
        <p14:creationId xmlns:p14="http://schemas.microsoft.com/office/powerpoint/2010/main" val="410044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87489"/>
            <a:ext cx="7745505" cy="3877815"/>
          </a:xfrm>
        </p:spPr>
        <p:txBody>
          <a:bodyPr/>
          <a:lstStyle/>
          <a:p>
            <a:pPr>
              <a:buFont typeface="Wingdings" pitchFamily="2" charset="2"/>
              <a:buChar char="q"/>
            </a:pPr>
            <a:r>
              <a:rPr lang="en-GB" dirty="0">
                <a:latin typeface="Arial" pitchFamily="34" charset="0"/>
                <a:cs typeface="Arial" pitchFamily="34" charset="0"/>
              </a:rPr>
              <a:t>The research design is the conceptual structure within which research is conducted.</a:t>
            </a:r>
          </a:p>
          <a:p>
            <a:pPr>
              <a:buFont typeface="Wingdings" pitchFamily="2" charset="2"/>
              <a:buChar char="q"/>
            </a:pPr>
            <a:r>
              <a:rPr lang="en-GB" dirty="0">
                <a:latin typeface="Arial" pitchFamily="34" charset="0"/>
                <a:cs typeface="Arial" pitchFamily="34" charset="0"/>
              </a:rPr>
              <a:t>This research was descriptive in nature.</a:t>
            </a:r>
          </a:p>
          <a:p>
            <a:pPr>
              <a:buFont typeface="Wingdings" pitchFamily="2" charset="2"/>
              <a:buChar char="q"/>
            </a:pPr>
            <a:r>
              <a:rPr lang="en-GB" dirty="0">
                <a:latin typeface="Arial" pitchFamily="34" charset="0"/>
                <a:cs typeface="Arial" pitchFamily="34" charset="0"/>
              </a:rPr>
              <a:t>The data for the study has  been  collected  from  secondary sources.</a:t>
            </a:r>
          </a:p>
          <a:p>
            <a:pPr>
              <a:buFont typeface="Wingdings" pitchFamily="2" charset="2"/>
              <a:buChar char="q"/>
            </a:pPr>
            <a:r>
              <a:rPr lang="en-GB" dirty="0">
                <a:latin typeface="Arial" pitchFamily="34" charset="0"/>
                <a:cs typeface="Arial" pitchFamily="34" charset="0"/>
              </a:rPr>
              <a:t>The tools that are used to present the data are </a:t>
            </a:r>
          </a:p>
          <a:p>
            <a:pPr marL="0" indent="0">
              <a:buNone/>
            </a:pPr>
            <a:r>
              <a:rPr lang="en-IN" dirty="0">
                <a:latin typeface="Arial" pitchFamily="34" charset="0"/>
                <a:cs typeface="Arial" pitchFamily="34" charset="0"/>
              </a:rPr>
              <a:t>     tables and graphs.</a:t>
            </a:r>
          </a:p>
          <a:p>
            <a:pPr>
              <a:buFont typeface="Wingdings" pitchFamily="2" charset="2"/>
              <a:buChar char="q"/>
            </a:pPr>
            <a:r>
              <a:rPr lang="en-GB" dirty="0">
                <a:latin typeface="Arial" pitchFamily="34" charset="0"/>
                <a:cs typeface="Arial" pitchFamily="34" charset="0"/>
              </a:rPr>
              <a:t>Lack of sources of primary data due to the presence of COVID-19 and a nation wide lockdown.</a:t>
            </a:r>
            <a:endParaRPr lang="en-IN" dirty="0">
              <a:latin typeface="Arial" pitchFamily="34" charset="0"/>
              <a:cs typeface="Arial" pitchFamily="34" charset="0"/>
            </a:endParaRPr>
          </a:p>
          <a:p>
            <a:pPr>
              <a:buFont typeface="Wingdings" pitchFamily="2" charset="2"/>
              <a:buChar char="q"/>
            </a:pPr>
            <a:endParaRPr lang="en-GB" dirty="0"/>
          </a:p>
          <a:p>
            <a:pPr>
              <a:buFont typeface="Wingdings" pitchFamily="2" charset="2"/>
              <a:buChar char="q"/>
            </a:pPr>
            <a:endParaRPr lang="en-GB" dirty="0"/>
          </a:p>
          <a:p>
            <a:pPr>
              <a:buFont typeface="Wingdings" pitchFamily="2" charset="2"/>
              <a:buChar char="q"/>
            </a:pPr>
            <a:endParaRPr lang="en-GB" dirty="0"/>
          </a:p>
          <a:p>
            <a:pPr>
              <a:buFont typeface="Wingdings" pitchFamily="2" charset="2"/>
              <a:buChar char="q"/>
            </a:pPr>
            <a:endParaRPr lang="en-IN" dirty="0"/>
          </a:p>
        </p:txBody>
      </p:sp>
      <p:sp>
        <p:nvSpPr>
          <p:cNvPr id="3" name="Title 2"/>
          <p:cNvSpPr>
            <a:spLocks noGrp="1"/>
          </p:cNvSpPr>
          <p:nvPr>
            <p:ph type="title"/>
          </p:nvPr>
        </p:nvSpPr>
        <p:spPr/>
        <p:txBody>
          <a:bodyPr/>
          <a:lstStyle/>
          <a:p>
            <a:r>
              <a:rPr lang="en-IN" sz="4000" dirty="0">
                <a:solidFill>
                  <a:schemeClr val="accent3">
                    <a:lumMod val="75000"/>
                  </a:schemeClr>
                </a:solidFill>
                <a:latin typeface="Arial" pitchFamily="34" charset="0"/>
                <a:cs typeface="Arial" pitchFamily="34" charset="0"/>
              </a:rPr>
              <a:t>Research Design</a:t>
            </a:r>
          </a:p>
        </p:txBody>
      </p:sp>
    </p:spTree>
    <p:extLst>
      <p:ext uri="{BB962C8B-B14F-4D97-AF65-F5344CB8AC3E}">
        <p14:creationId xmlns:p14="http://schemas.microsoft.com/office/powerpoint/2010/main" val="165098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611560" y="1451917"/>
            <a:ext cx="7747000" cy="5217443"/>
          </a:xfrm>
        </p:spPr>
        <p:txBody>
          <a:bodyPr>
            <a:normAutofit/>
          </a:bodyPr>
          <a:lstStyle/>
          <a:p>
            <a:pPr marL="0" indent="0">
              <a:buNone/>
            </a:pPr>
            <a:r>
              <a:rPr lang="en-IN" b="1" dirty="0">
                <a:solidFill>
                  <a:schemeClr val="accent3">
                    <a:lumMod val="50000"/>
                  </a:schemeClr>
                </a:solidFill>
                <a:latin typeface="Arial" pitchFamily="34" charset="0"/>
                <a:cs typeface="Arial" pitchFamily="34" charset="0"/>
              </a:rPr>
              <a:t>Causes:</a:t>
            </a:r>
          </a:p>
          <a:p>
            <a:pPr marL="0" indent="0">
              <a:buNone/>
            </a:pPr>
            <a:endParaRPr lang="en-IN" sz="1600" b="1" dirty="0">
              <a:solidFill>
                <a:schemeClr val="accent3">
                  <a:lumMod val="50000"/>
                </a:schemeClr>
              </a:solidFill>
              <a:latin typeface="Arial" pitchFamily="34" charset="0"/>
              <a:cs typeface="Arial" pitchFamily="34" charset="0"/>
            </a:endParaRPr>
          </a:p>
          <a:p>
            <a:pPr lvl="0">
              <a:buFont typeface="Wingdings" pitchFamily="2" charset="2"/>
              <a:buChar char="q"/>
            </a:pPr>
            <a:r>
              <a:rPr lang="en-IN" sz="1800" b="1" dirty="0">
                <a:solidFill>
                  <a:schemeClr val="accent3">
                    <a:lumMod val="50000"/>
                  </a:schemeClr>
                </a:solidFill>
                <a:latin typeface="Arial" pitchFamily="34" charset="0"/>
                <a:cs typeface="Arial" pitchFamily="34" charset="0"/>
              </a:rPr>
              <a:t>Sub-prime mortgage</a:t>
            </a:r>
          </a:p>
          <a:p>
            <a:pPr marL="0" lvl="0" indent="0">
              <a:buNone/>
            </a:pPr>
            <a:endParaRPr lang="en-IN" sz="1600" dirty="0">
              <a:solidFill>
                <a:schemeClr val="accent3">
                  <a:lumMod val="50000"/>
                </a:schemeClr>
              </a:solidFill>
              <a:latin typeface="Arial" pitchFamily="34" charset="0"/>
              <a:cs typeface="Arial" pitchFamily="34" charset="0"/>
            </a:endParaRPr>
          </a:p>
          <a:p>
            <a:pPr lvl="1">
              <a:buFont typeface="Arial" pitchFamily="34" charset="0"/>
              <a:buChar char="•"/>
            </a:pPr>
            <a:r>
              <a:rPr lang="en-IN" sz="1800" dirty="0">
                <a:latin typeface="Arial" pitchFamily="34" charset="0"/>
                <a:cs typeface="Arial" pitchFamily="34" charset="0"/>
              </a:rPr>
              <a:t>The crisis originated from sub-prime mortgage in USA in 2007.</a:t>
            </a:r>
          </a:p>
          <a:p>
            <a:pPr lvl="1">
              <a:buFont typeface="Arial" pitchFamily="34" charset="0"/>
              <a:buChar char="•"/>
            </a:pPr>
            <a:r>
              <a:rPr lang="en-US" sz="1800" dirty="0">
                <a:latin typeface="Arial" pitchFamily="34" charset="0"/>
                <a:cs typeface="Arial" pitchFamily="34" charset="0"/>
              </a:rPr>
              <a:t>US Banks went out of their way to lend to sub-prime borrowers who had no collateral </a:t>
            </a:r>
            <a:r>
              <a:rPr lang="en-US" sz="1800" dirty="0">
                <a:solidFill>
                  <a:schemeClr val="tx1">
                    <a:lumMod val="95000"/>
                    <a:lumOff val="5000"/>
                  </a:schemeClr>
                </a:solidFill>
                <a:latin typeface="Arial" pitchFamily="34" charset="0"/>
                <a:cs typeface="Arial" pitchFamily="34" charset="0"/>
              </a:rPr>
              <a:t>assets.</a:t>
            </a:r>
          </a:p>
          <a:p>
            <a:pPr lvl="1">
              <a:buFont typeface="Arial" pitchFamily="34" charset="0"/>
              <a:buChar char="•"/>
            </a:pPr>
            <a:r>
              <a:rPr lang="en-US" sz="1800" dirty="0">
                <a:solidFill>
                  <a:schemeClr val="tx1">
                    <a:lumMod val="95000"/>
                    <a:lumOff val="5000"/>
                  </a:schemeClr>
                </a:solidFill>
                <a:latin typeface="Arial" pitchFamily="34" charset="0"/>
                <a:cs typeface="Arial" pitchFamily="34" charset="0"/>
              </a:rPr>
              <a:t>This lead to the increment of real estate prices and ownership in US.</a:t>
            </a:r>
            <a:r>
              <a:rPr lang="en-IN" sz="1800" dirty="0">
                <a:solidFill>
                  <a:schemeClr val="tx1">
                    <a:lumMod val="95000"/>
                    <a:lumOff val="5000"/>
                  </a:schemeClr>
                </a:solidFill>
                <a:latin typeface="Arial" pitchFamily="34" charset="0"/>
                <a:cs typeface="Arial" pitchFamily="34" charset="0"/>
              </a:rPr>
              <a:t> </a:t>
            </a:r>
            <a:r>
              <a:rPr lang="en-IN" sz="1800" dirty="0">
                <a:solidFill>
                  <a:schemeClr val="tx2">
                    <a:lumMod val="75000"/>
                  </a:schemeClr>
                </a:solidFill>
                <a:latin typeface="Arial" pitchFamily="34" charset="0"/>
                <a:cs typeface="Arial" pitchFamily="34" charset="0"/>
              </a:rPr>
              <a:t>50</a:t>
            </a:r>
            <a:r>
              <a:rPr lang="en-IN" sz="1800" dirty="0">
                <a:solidFill>
                  <a:schemeClr val="tx1">
                    <a:lumMod val="95000"/>
                    <a:lumOff val="5000"/>
                  </a:schemeClr>
                </a:solidFill>
                <a:latin typeface="Arial" pitchFamily="34" charset="0"/>
                <a:cs typeface="Arial" pitchFamily="34" charset="0"/>
              </a:rPr>
              <a:t> million owners were sub prime burrowers out of a total of </a:t>
            </a:r>
            <a:r>
              <a:rPr lang="en-IN" sz="1800" dirty="0">
                <a:solidFill>
                  <a:schemeClr val="tx2">
                    <a:lumMod val="75000"/>
                  </a:schemeClr>
                </a:solidFill>
                <a:latin typeface="Arial" pitchFamily="34" charset="0"/>
                <a:cs typeface="Arial" pitchFamily="34" charset="0"/>
              </a:rPr>
              <a:t>75</a:t>
            </a:r>
            <a:r>
              <a:rPr lang="en-IN" sz="1800" dirty="0">
                <a:solidFill>
                  <a:schemeClr val="tx1">
                    <a:lumMod val="95000"/>
                    <a:lumOff val="5000"/>
                  </a:schemeClr>
                </a:solidFill>
                <a:latin typeface="Arial" pitchFamily="34" charset="0"/>
                <a:cs typeface="Arial" pitchFamily="34" charset="0"/>
              </a:rPr>
              <a:t> million.</a:t>
            </a:r>
          </a:p>
          <a:p>
            <a:pPr lvl="1">
              <a:buFont typeface="Arial" pitchFamily="34" charset="0"/>
              <a:buChar char="•"/>
            </a:pPr>
            <a:r>
              <a:rPr lang="en-GB" sz="1800" dirty="0">
                <a:solidFill>
                  <a:schemeClr val="tx1">
                    <a:lumMod val="95000"/>
                    <a:lumOff val="5000"/>
                  </a:schemeClr>
                </a:solidFill>
                <a:latin typeface="Arial" pitchFamily="34" charset="0"/>
                <a:cs typeface="Arial" pitchFamily="34" charset="0"/>
              </a:rPr>
              <a:t>But, the housing bubble burst in </a:t>
            </a:r>
            <a:r>
              <a:rPr lang="en-GB" sz="1800" dirty="0">
                <a:solidFill>
                  <a:schemeClr val="tx2">
                    <a:lumMod val="75000"/>
                  </a:schemeClr>
                </a:solidFill>
                <a:latin typeface="Arial" pitchFamily="34" charset="0"/>
                <a:cs typeface="Arial" pitchFamily="34" charset="0"/>
              </a:rPr>
              <a:t>2007</a:t>
            </a:r>
            <a:r>
              <a:rPr lang="en-GB" sz="1800" dirty="0">
                <a:solidFill>
                  <a:schemeClr val="tx1">
                    <a:lumMod val="95000"/>
                    <a:lumOff val="5000"/>
                  </a:schemeClr>
                </a:solidFill>
                <a:latin typeface="Arial" pitchFamily="34" charset="0"/>
                <a:cs typeface="Arial" pitchFamily="34" charset="0"/>
              </a:rPr>
              <a:t>. Home prices fell between </a:t>
            </a:r>
            <a:r>
              <a:rPr lang="en-GB" sz="1800" dirty="0">
                <a:solidFill>
                  <a:schemeClr val="tx2">
                    <a:lumMod val="75000"/>
                  </a:schemeClr>
                </a:solidFill>
                <a:latin typeface="Arial" pitchFamily="34" charset="0"/>
                <a:cs typeface="Arial" pitchFamily="34" charset="0"/>
              </a:rPr>
              <a:t>20</a:t>
            </a:r>
            <a:r>
              <a:rPr lang="en-GB" sz="1800" dirty="0">
                <a:solidFill>
                  <a:schemeClr val="tx1">
                    <a:lumMod val="95000"/>
                    <a:lumOff val="5000"/>
                  </a:schemeClr>
                </a:solidFill>
                <a:latin typeface="Arial" pitchFamily="34" charset="0"/>
                <a:cs typeface="Arial" pitchFamily="34" charset="0"/>
              </a:rPr>
              <a:t> per cent and </a:t>
            </a:r>
            <a:r>
              <a:rPr lang="en-GB" sz="1800" dirty="0">
                <a:solidFill>
                  <a:schemeClr val="tx2">
                    <a:lumMod val="75000"/>
                  </a:schemeClr>
                </a:solidFill>
                <a:latin typeface="Arial" pitchFamily="34" charset="0"/>
                <a:cs typeface="Arial" pitchFamily="34" charset="0"/>
              </a:rPr>
              <a:t>35</a:t>
            </a:r>
            <a:r>
              <a:rPr lang="en-GB" sz="1800" dirty="0">
                <a:solidFill>
                  <a:schemeClr val="tx1">
                    <a:lumMod val="95000"/>
                    <a:lumOff val="5000"/>
                  </a:schemeClr>
                </a:solidFill>
                <a:latin typeface="Arial" pitchFamily="34" charset="0"/>
                <a:cs typeface="Arial" pitchFamily="34" charset="0"/>
              </a:rPr>
              <a:t> per cent. </a:t>
            </a:r>
          </a:p>
          <a:p>
            <a:pPr lvl="1">
              <a:buFont typeface="Arial" pitchFamily="34" charset="0"/>
              <a:buChar char="•"/>
            </a:pPr>
            <a:r>
              <a:rPr lang="en-GB" sz="1800" dirty="0">
                <a:latin typeface="Arial" pitchFamily="34" charset="0"/>
                <a:cs typeface="Arial" pitchFamily="34" charset="0"/>
              </a:rPr>
              <a:t>Consequently, sub-prime borrowers started defaulting in large numbers. The banks had to report huge losses.</a:t>
            </a:r>
          </a:p>
          <a:p>
            <a:pPr lvl="1">
              <a:buFont typeface="Arial" pitchFamily="34" charset="0"/>
              <a:buChar char="•"/>
            </a:pPr>
            <a:endParaRPr lang="en-GB" sz="1600" dirty="0">
              <a:latin typeface="Arial" pitchFamily="34" charset="0"/>
              <a:cs typeface="Arial" pitchFamily="34" charset="0"/>
            </a:endParaRPr>
          </a:p>
          <a:p>
            <a:endParaRPr lang="en-IN" sz="1600" dirty="0"/>
          </a:p>
        </p:txBody>
      </p:sp>
      <p:sp>
        <p:nvSpPr>
          <p:cNvPr id="3" name="Title 2"/>
          <p:cNvSpPr>
            <a:spLocks noGrp="1"/>
          </p:cNvSpPr>
          <p:nvPr>
            <p:ph type="title" idx="4294967295"/>
          </p:nvPr>
        </p:nvSpPr>
        <p:spPr>
          <a:xfrm>
            <a:off x="683568" y="332656"/>
            <a:ext cx="7756525" cy="1054100"/>
          </a:xfrm>
        </p:spPr>
        <p:txBody>
          <a:bodyPr/>
          <a:lstStyle/>
          <a:p>
            <a:pPr algn="l"/>
            <a:r>
              <a:rPr lang="en-IN" sz="4000" dirty="0">
                <a:solidFill>
                  <a:schemeClr val="accent3">
                    <a:lumMod val="75000"/>
                  </a:schemeClr>
                </a:solidFill>
                <a:latin typeface="Arial" pitchFamily="34" charset="0"/>
                <a:cs typeface="Arial" pitchFamily="34" charset="0"/>
              </a:rPr>
              <a:t>Data Interpretation &amp; Findings</a:t>
            </a:r>
          </a:p>
        </p:txBody>
      </p:sp>
      <p:cxnSp>
        <p:nvCxnSpPr>
          <p:cNvPr id="6" name="Straight Connector 5"/>
          <p:cNvCxnSpPr/>
          <p:nvPr/>
        </p:nvCxnSpPr>
        <p:spPr>
          <a:xfrm>
            <a:off x="827584" y="1148028"/>
            <a:ext cx="691276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74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2">
                                            <p:txEl>
                                              <p:pRg st="0" end="0"/>
                                            </p:txEl>
                                          </p:spTgt>
                                        </p:tgtEl>
                                      </p:cBhvr>
                                    </p:animEffect>
                                    <p:set>
                                      <p:cBhvr>
                                        <p:cTn id="32"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
                                            <p:txEl>
                                              <p:pRg st="2" end="2"/>
                                            </p:txEl>
                                          </p:spTgt>
                                        </p:tgtEl>
                                      </p:cBhvr>
                                    </p:animEffect>
                                    <p:set>
                                      <p:cBhvr>
                                        <p:cTn id="37" dur="1" fill="hold">
                                          <p:stCondLst>
                                            <p:cond delay="499"/>
                                          </p:stCondLst>
                                        </p:cTn>
                                        <p:tgtEl>
                                          <p:spTgt spid="2">
                                            <p:txEl>
                                              <p:pRg st="2" end="2"/>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
                                            <p:txEl>
                                              <p:pRg st="4" end="4"/>
                                            </p:txEl>
                                          </p:spTgt>
                                        </p:tgtEl>
                                      </p:cBhvr>
                                    </p:animEffect>
                                    <p:set>
                                      <p:cBhvr>
                                        <p:cTn id="40" dur="1" fill="hold">
                                          <p:stCondLst>
                                            <p:cond delay="499"/>
                                          </p:stCondLst>
                                        </p:cTn>
                                        <p:tgtEl>
                                          <p:spTgt spid="2">
                                            <p:txEl>
                                              <p:pRg st="4" end="4"/>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2">
                                            <p:txEl>
                                              <p:pRg st="5" end="5"/>
                                            </p:txEl>
                                          </p:spTgt>
                                        </p:tgtEl>
                                      </p:cBhvr>
                                    </p:animEffect>
                                    <p:set>
                                      <p:cBhvr>
                                        <p:cTn id="43" dur="1" fill="hold">
                                          <p:stCondLst>
                                            <p:cond delay="499"/>
                                          </p:stCondLst>
                                        </p:cTn>
                                        <p:tgtEl>
                                          <p:spTgt spid="2">
                                            <p:txEl>
                                              <p:pRg st="5" end="5"/>
                                            </p:txEl>
                                          </p:spTgt>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
                                            <p:txEl>
                                              <p:pRg st="6" end="6"/>
                                            </p:txEl>
                                          </p:spTgt>
                                        </p:tgtEl>
                                      </p:cBhvr>
                                    </p:animEffect>
                                    <p:set>
                                      <p:cBhvr>
                                        <p:cTn id="46" dur="1" fill="hold">
                                          <p:stCondLst>
                                            <p:cond delay="499"/>
                                          </p:stCondLst>
                                        </p:cTn>
                                        <p:tgtEl>
                                          <p:spTgt spid="2">
                                            <p:txEl>
                                              <p:pRg st="6" end="6"/>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2">
                                            <p:txEl>
                                              <p:pRg st="7" end="7"/>
                                            </p:txEl>
                                          </p:spTgt>
                                        </p:tgtEl>
                                      </p:cBhvr>
                                    </p:animEffect>
                                    <p:set>
                                      <p:cBhvr>
                                        <p:cTn id="49" dur="1" fill="hold">
                                          <p:stCondLst>
                                            <p:cond delay="499"/>
                                          </p:stCondLst>
                                        </p:cTn>
                                        <p:tgtEl>
                                          <p:spTgt spid="2">
                                            <p:txEl>
                                              <p:pRg st="7" end="7"/>
                                            </p:txEl>
                                          </p:spTgt>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2">
                                            <p:txEl>
                                              <p:pRg st="8" end="8"/>
                                            </p:txEl>
                                          </p:spTgt>
                                        </p:tgtEl>
                                      </p:cBhvr>
                                    </p:animEffect>
                                    <p:set>
                                      <p:cBhvr>
                                        <p:cTn id="52" dur="1" fill="hold">
                                          <p:stCondLst>
                                            <p:cond delay="499"/>
                                          </p:stCondLst>
                                        </p:cTn>
                                        <p:tgtEl>
                                          <p:spTgt spid="2">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692696"/>
            <a:ext cx="7920880" cy="5909310"/>
          </a:xfrm>
          <a:prstGeom prst="rect">
            <a:avLst/>
          </a:prstGeom>
          <a:noFill/>
        </p:spPr>
        <p:txBody>
          <a:bodyPr wrap="square" rtlCol="0">
            <a:spAutoFit/>
          </a:bodyPr>
          <a:lstStyle/>
          <a:p>
            <a:pPr lvl="0">
              <a:buFont typeface="Wingdings" pitchFamily="2" charset="2"/>
              <a:buChar char="q"/>
            </a:pPr>
            <a:r>
              <a:rPr lang="en-GB" b="1" dirty="0">
                <a:solidFill>
                  <a:schemeClr val="accent3">
                    <a:lumMod val="50000"/>
                  </a:schemeClr>
                </a:solidFill>
                <a:latin typeface="Arial" pitchFamily="34" charset="0"/>
                <a:cs typeface="Arial" pitchFamily="34" charset="0"/>
              </a:rPr>
              <a:t>Securitization and Repackaging of Loans:</a:t>
            </a:r>
          </a:p>
          <a:p>
            <a:pPr lvl="0"/>
            <a:endParaRPr lang="en-GB" sz="1600" b="1" dirty="0">
              <a:solidFill>
                <a:schemeClr val="accent3">
                  <a:lumMod val="50000"/>
                </a:schemeClr>
              </a:solidFill>
              <a:latin typeface="Arial" pitchFamily="34" charset="0"/>
              <a:cs typeface="Arial" pitchFamily="34" charset="0"/>
            </a:endParaRPr>
          </a:p>
          <a:p>
            <a:pPr>
              <a:buFont typeface="Arial" pitchFamily="34" charset="0"/>
              <a:buChar char="•"/>
            </a:pPr>
            <a:r>
              <a:rPr lang="en-GB" dirty="0">
                <a:latin typeface="Arial" pitchFamily="34" charset="0"/>
                <a:cs typeface="Arial" pitchFamily="34" charset="0"/>
              </a:rPr>
              <a:t> These sub-prime mortgages were securitized and re-packaged by bankers/lenders, and were sold and resold as rated products </a:t>
            </a:r>
            <a:r>
              <a:rPr lang="en-IN" dirty="0">
                <a:latin typeface="Arial" pitchFamily="34" charset="0"/>
                <a:cs typeface="Arial" pitchFamily="34" charset="0"/>
              </a:rPr>
              <a:t>of </a:t>
            </a:r>
            <a:r>
              <a:rPr lang="en-GB" dirty="0">
                <a:latin typeface="Arial" pitchFamily="34" charset="0"/>
                <a:cs typeface="Arial" pitchFamily="34" charset="0"/>
              </a:rPr>
              <a:t>profitable investments.</a:t>
            </a:r>
          </a:p>
          <a:p>
            <a:pPr>
              <a:buFont typeface="Arial" pitchFamily="34" charset="0"/>
              <a:buChar char="•"/>
            </a:pPr>
            <a:r>
              <a:rPr lang="en-GB" dirty="0">
                <a:latin typeface="Arial" pitchFamily="34" charset="0"/>
                <a:cs typeface="Arial" pitchFamily="34" charset="0"/>
              </a:rPr>
              <a:t>. In </a:t>
            </a:r>
            <a:r>
              <a:rPr lang="en-GB" dirty="0">
                <a:solidFill>
                  <a:schemeClr val="tx2"/>
                </a:solidFill>
                <a:latin typeface="Arial" pitchFamily="34" charset="0"/>
                <a:cs typeface="Arial" pitchFamily="34" charset="0"/>
              </a:rPr>
              <a:t>1980</a:t>
            </a:r>
            <a:r>
              <a:rPr lang="en-GB" dirty="0">
                <a:latin typeface="Arial" pitchFamily="34" charset="0"/>
                <a:cs typeface="Arial" pitchFamily="34" charset="0"/>
              </a:rPr>
              <a:t> only </a:t>
            </a:r>
            <a:r>
              <a:rPr lang="en-GB" dirty="0">
                <a:solidFill>
                  <a:schemeClr val="tx2"/>
                </a:solidFill>
                <a:latin typeface="Arial" pitchFamily="34" charset="0"/>
                <a:cs typeface="Arial" pitchFamily="34" charset="0"/>
              </a:rPr>
              <a:t>10</a:t>
            </a:r>
            <a:r>
              <a:rPr lang="en-GB" dirty="0">
                <a:solidFill>
                  <a:schemeClr val="accent5">
                    <a:lumMod val="50000"/>
                  </a:schemeClr>
                </a:solidFill>
                <a:latin typeface="Arial" pitchFamily="34" charset="0"/>
                <a:cs typeface="Arial" pitchFamily="34" charset="0"/>
              </a:rPr>
              <a:t> </a:t>
            </a:r>
            <a:r>
              <a:rPr lang="en-GB" dirty="0">
                <a:latin typeface="Arial" pitchFamily="34" charset="0"/>
                <a:cs typeface="Arial" pitchFamily="34" charset="0"/>
              </a:rPr>
              <a:t>per cent of US mortgages were securitized compared to </a:t>
            </a:r>
            <a:r>
              <a:rPr lang="en-GB" dirty="0">
                <a:solidFill>
                  <a:schemeClr val="tx2"/>
                </a:solidFill>
                <a:latin typeface="Arial" pitchFamily="34" charset="0"/>
                <a:cs typeface="Arial" pitchFamily="34" charset="0"/>
              </a:rPr>
              <a:t>56</a:t>
            </a:r>
            <a:r>
              <a:rPr lang="en-GB" dirty="0">
                <a:latin typeface="Arial" pitchFamily="34" charset="0"/>
                <a:cs typeface="Arial" pitchFamily="34" charset="0"/>
              </a:rPr>
              <a:t> per cent in</a:t>
            </a:r>
            <a:r>
              <a:rPr lang="en-GB" dirty="0">
                <a:solidFill>
                  <a:srgbClr val="C00000"/>
                </a:solidFill>
                <a:latin typeface="Arial" pitchFamily="34" charset="0"/>
                <a:cs typeface="Arial" pitchFamily="34" charset="0"/>
              </a:rPr>
              <a:t> 2006</a:t>
            </a:r>
            <a:r>
              <a:rPr lang="en-GB" dirty="0">
                <a:solidFill>
                  <a:schemeClr val="accent5">
                    <a:lumMod val="75000"/>
                  </a:schemeClr>
                </a:solidFill>
                <a:latin typeface="Arial" pitchFamily="34" charset="0"/>
                <a:cs typeface="Arial" pitchFamily="34" charset="0"/>
              </a:rPr>
              <a:t>.</a:t>
            </a:r>
          </a:p>
          <a:p>
            <a:pPr>
              <a:buFont typeface="Arial" pitchFamily="34" charset="0"/>
              <a:buChar char="•"/>
            </a:pPr>
            <a:r>
              <a:rPr lang="en-GB" dirty="0">
                <a:latin typeface="Arial" pitchFamily="34" charset="0"/>
                <a:cs typeface="Arial" pitchFamily="34" charset="0"/>
              </a:rPr>
              <a:t>The booming housing sector brought to the fore a system of repackaging of loans.</a:t>
            </a:r>
          </a:p>
          <a:p>
            <a:pPr>
              <a:buFont typeface="Arial" pitchFamily="34" charset="0"/>
              <a:buChar char="•"/>
            </a:pPr>
            <a:endParaRPr lang="en-GB" sz="1600" dirty="0">
              <a:latin typeface="Arial" pitchFamily="34" charset="0"/>
              <a:cs typeface="Arial" pitchFamily="34" charset="0"/>
            </a:endParaRPr>
          </a:p>
          <a:p>
            <a:pPr lvl="0">
              <a:buFont typeface="Wingdings" pitchFamily="2" charset="2"/>
              <a:buChar char="q"/>
            </a:pPr>
            <a:r>
              <a:rPr lang="en-IN" b="1" dirty="0">
                <a:solidFill>
                  <a:schemeClr val="accent3">
                    <a:lumMod val="50000"/>
                  </a:schemeClr>
                </a:solidFill>
                <a:latin typeface="Arial" pitchFamily="34" charset="0"/>
                <a:cs typeface="Arial" pitchFamily="34" charset="0"/>
              </a:rPr>
              <a:t>Excessive Leverage:</a:t>
            </a:r>
          </a:p>
          <a:p>
            <a:pPr lvl="0"/>
            <a:endParaRPr lang="en-IN" sz="1600" dirty="0">
              <a:solidFill>
                <a:schemeClr val="accent3">
                  <a:lumMod val="50000"/>
                </a:schemeClr>
              </a:solidFill>
              <a:latin typeface="Arial" pitchFamily="34" charset="0"/>
              <a:cs typeface="Arial" pitchFamily="34" charset="0"/>
            </a:endParaRPr>
          </a:p>
          <a:p>
            <a:pPr lvl="1">
              <a:buFont typeface="Arial" pitchFamily="34" charset="0"/>
              <a:buChar char="•"/>
            </a:pPr>
            <a:r>
              <a:rPr lang="en-GB" dirty="0">
                <a:latin typeface="Arial" pitchFamily="34" charset="0"/>
                <a:cs typeface="Arial" pitchFamily="34" charset="0"/>
              </a:rPr>
              <a:t>Global economic outlook </a:t>
            </a:r>
            <a:r>
              <a:rPr lang="en-GB" dirty="0">
                <a:solidFill>
                  <a:schemeClr val="tx2"/>
                </a:solidFill>
                <a:latin typeface="Arial" pitchFamily="34" charset="0"/>
                <a:cs typeface="Arial" pitchFamily="34" charset="0"/>
              </a:rPr>
              <a:t>(2008) </a:t>
            </a:r>
            <a:r>
              <a:rPr lang="en-GB" dirty="0">
                <a:latin typeface="Arial" pitchFamily="34" charset="0"/>
                <a:cs typeface="Arial" pitchFamily="34" charset="0"/>
              </a:rPr>
              <a:t>reported that the final problem came from excessive leverage. </a:t>
            </a:r>
          </a:p>
          <a:p>
            <a:pPr lvl="1">
              <a:buFont typeface="Arial" pitchFamily="34" charset="0"/>
              <a:buChar char="•"/>
            </a:pPr>
            <a:r>
              <a:rPr lang="en-GB" dirty="0">
                <a:solidFill>
                  <a:schemeClr val="tx1">
                    <a:lumMod val="95000"/>
                    <a:lumOff val="5000"/>
                  </a:schemeClr>
                </a:solidFill>
                <a:latin typeface="Arial" pitchFamily="34" charset="0"/>
                <a:cs typeface="Arial" pitchFamily="34" charset="0"/>
              </a:rPr>
              <a:t>The US (1975) leverage limit was 12 times . However, in 2004, the banks were allowed to keep more than double leverage on their balance sheets. That sends financial prices even lower.</a:t>
            </a:r>
          </a:p>
          <a:p>
            <a:pPr lvl="1">
              <a:buFont typeface="Arial" pitchFamily="34" charset="0"/>
              <a:buChar char="•"/>
            </a:pPr>
            <a:r>
              <a:rPr lang="en-GB" dirty="0">
                <a:solidFill>
                  <a:schemeClr val="tx1">
                    <a:lumMod val="95000"/>
                    <a:lumOff val="5000"/>
                  </a:schemeClr>
                </a:solidFill>
                <a:latin typeface="Arial" pitchFamily="34" charset="0"/>
                <a:cs typeface="Arial" pitchFamily="34" charset="0"/>
              </a:rPr>
              <a:t>The institutions which were highly leveraged, reported huge losses.</a:t>
            </a:r>
          </a:p>
          <a:p>
            <a:pPr lvl="1">
              <a:buFont typeface="Arial" pitchFamily="34" charset="0"/>
              <a:buChar char="•"/>
            </a:pPr>
            <a:endParaRPr lang="en-IN" dirty="0">
              <a:latin typeface="Arial" pitchFamily="34" charset="0"/>
              <a:cs typeface="Arial" pitchFamily="34" charset="0"/>
            </a:endParaRPr>
          </a:p>
          <a:p>
            <a:pPr>
              <a:buFont typeface="Arial" pitchFamily="34" charset="0"/>
              <a:buChar char="•"/>
            </a:pPr>
            <a:endParaRPr lang="en-GB"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105609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611560" y="836712"/>
            <a:ext cx="8352928" cy="5289451"/>
          </a:xfrm>
        </p:spPr>
        <p:txBody>
          <a:bodyPr>
            <a:normAutofit lnSpcReduction="10000"/>
          </a:bodyPr>
          <a:lstStyle/>
          <a:p>
            <a:pPr lvl="1">
              <a:buFont typeface="Arial" pitchFamily="34" charset="0"/>
              <a:buChar char="•"/>
            </a:pPr>
            <a:r>
              <a:rPr lang="en-GB" sz="1800" dirty="0">
                <a:solidFill>
                  <a:schemeClr val="tx1">
                    <a:lumMod val="95000"/>
                    <a:lumOff val="5000"/>
                  </a:schemeClr>
                </a:solidFill>
                <a:latin typeface="Arial" pitchFamily="34" charset="0"/>
                <a:cs typeface="Arial" pitchFamily="34" charset="0"/>
              </a:rPr>
              <a:t>All this led to massive bailout packages in USA.</a:t>
            </a:r>
          </a:p>
          <a:p>
            <a:pPr lvl="1">
              <a:buFont typeface="Arial" pitchFamily="34" charset="0"/>
              <a:buChar char="•"/>
            </a:pPr>
            <a:r>
              <a:rPr lang="en-GB" sz="1800" dirty="0">
                <a:solidFill>
                  <a:schemeClr val="tx1">
                    <a:lumMod val="95000"/>
                    <a:lumOff val="5000"/>
                  </a:schemeClr>
                </a:solidFill>
                <a:latin typeface="Arial" pitchFamily="34" charset="0"/>
                <a:cs typeface="Arial" pitchFamily="34" charset="0"/>
              </a:rPr>
              <a:t>The role of leverage and credit is, central to growth. Yet, excessive leverage is fraught with dangerous consequences.</a:t>
            </a:r>
            <a:r>
              <a:rPr lang="en-IN" sz="1800" dirty="0">
                <a:solidFill>
                  <a:schemeClr val="tx1">
                    <a:lumMod val="95000"/>
                    <a:lumOff val="5000"/>
                  </a:schemeClr>
                </a:solidFill>
                <a:latin typeface="Arial" pitchFamily="34" charset="0"/>
                <a:cs typeface="Arial" pitchFamily="34" charset="0"/>
              </a:rPr>
              <a:t> </a:t>
            </a:r>
          </a:p>
          <a:p>
            <a:pPr lvl="1">
              <a:buFont typeface="Arial" pitchFamily="34" charset="0"/>
              <a:buChar char="•"/>
            </a:pPr>
            <a:endParaRPr lang="en-IN" sz="1600" dirty="0">
              <a:solidFill>
                <a:schemeClr val="tx1">
                  <a:lumMod val="95000"/>
                  <a:lumOff val="5000"/>
                </a:schemeClr>
              </a:solidFill>
              <a:latin typeface="Arial" pitchFamily="34" charset="0"/>
              <a:cs typeface="Arial" pitchFamily="34" charset="0"/>
            </a:endParaRPr>
          </a:p>
          <a:p>
            <a:pPr lvl="0">
              <a:buFont typeface="Wingdings" pitchFamily="2" charset="2"/>
              <a:buChar char="q"/>
            </a:pPr>
            <a:r>
              <a:rPr lang="en-GB" sz="1800" b="1" dirty="0">
                <a:solidFill>
                  <a:schemeClr val="accent3">
                    <a:lumMod val="50000"/>
                  </a:schemeClr>
                </a:solidFill>
                <a:latin typeface="Arial" pitchFamily="34" charset="0"/>
                <a:cs typeface="Arial" pitchFamily="34" charset="0"/>
              </a:rPr>
              <a:t>Mismatch between Financial Innovation and Regulation:</a:t>
            </a:r>
          </a:p>
          <a:p>
            <a:pPr marL="0" lvl="0" indent="0">
              <a:buNone/>
            </a:pPr>
            <a:r>
              <a:rPr lang="en-GB" sz="1800" b="1" dirty="0">
                <a:solidFill>
                  <a:schemeClr val="accent3">
                    <a:lumMod val="50000"/>
                  </a:schemeClr>
                </a:solidFill>
                <a:latin typeface="Arial" pitchFamily="34" charset="0"/>
                <a:cs typeface="Arial" pitchFamily="34" charset="0"/>
              </a:rPr>
              <a:t> </a:t>
            </a:r>
          </a:p>
          <a:p>
            <a:pPr lvl="0">
              <a:buFont typeface="Arial" pitchFamily="34" charset="0"/>
              <a:buChar char="•"/>
            </a:pPr>
            <a:r>
              <a:rPr lang="en-GB" sz="1800" dirty="0">
                <a:latin typeface="Arial" pitchFamily="34" charset="0"/>
                <a:cs typeface="Arial" pitchFamily="34" charset="0"/>
              </a:rPr>
              <a:t>Striking a balance between freedom and restraint is imperative. </a:t>
            </a:r>
          </a:p>
          <a:p>
            <a:pPr lvl="0">
              <a:buFont typeface="Arial" pitchFamily="34" charset="0"/>
              <a:buChar char="•"/>
            </a:pPr>
            <a:endParaRPr lang="en-GB" sz="1600" dirty="0">
              <a:latin typeface="Arial" pitchFamily="34" charset="0"/>
              <a:cs typeface="Arial" pitchFamily="34" charset="0"/>
            </a:endParaRPr>
          </a:p>
          <a:p>
            <a:pPr lvl="0">
              <a:buFont typeface="Wingdings" pitchFamily="2" charset="2"/>
              <a:buChar char="q"/>
            </a:pPr>
            <a:r>
              <a:rPr lang="en-GB" sz="1800" b="1" dirty="0">
                <a:solidFill>
                  <a:schemeClr val="accent3">
                    <a:lumMod val="50000"/>
                  </a:schemeClr>
                </a:solidFill>
                <a:latin typeface="Arial" pitchFamily="34" charset="0"/>
                <a:cs typeface="Arial" pitchFamily="34" charset="0"/>
              </a:rPr>
              <a:t>Fair value accounting rules</a:t>
            </a:r>
          </a:p>
          <a:p>
            <a:pPr lvl="0">
              <a:buFont typeface="Wingdings" pitchFamily="2" charset="2"/>
              <a:buChar char="q"/>
            </a:pPr>
            <a:endParaRPr lang="en-GB" sz="1800" b="1" dirty="0">
              <a:solidFill>
                <a:schemeClr val="accent3">
                  <a:lumMod val="50000"/>
                </a:schemeClr>
              </a:solidFill>
              <a:latin typeface="Arial" pitchFamily="34" charset="0"/>
              <a:cs typeface="Arial" pitchFamily="34" charset="0"/>
            </a:endParaRPr>
          </a:p>
          <a:p>
            <a:pPr lvl="0">
              <a:buFont typeface="Arial" pitchFamily="34" charset="0"/>
              <a:buChar char="•"/>
            </a:pPr>
            <a:r>
              <a:rPr lang="en-US" sz="1800" dirty="0">
                <a:latin typeface="Arial" pitchFamily="34" charset="0"/>
                <a:cs typeface="Arial" pitchFamily="34" charset="0"/>
              </a:rPr>
              <a:t>This ensured that what began initially as a sub-prime crisis morphed into a general credit deterioration touching prime mortgages and causing their credit downgrades and system -wide mark downs.</a:t>
            </a:r>
            <a:endParaRPr lang="en-GB" sz="1800" b="1" dirty="0">
              <a:solidFill>
                <a:schemeClr val="accent3">
                  <a:lumMod val="50000"/>
                </a:schemeClr>
              </a:solidFill>
              <a:latin typeface="Arial" pitchFamily="34" charset="0"/>
              <a:cs typeface="Arial" pitchFamily="34" charset="0"/>
            </a:endParaRPr>
          </a:p>
          <a:p>
            <a:pPr marL="0" lvl="0" indent="0">
              <a:buNone/>
            </a:pPr>
            <a:endParaRPr lang="en-GB" sz="1600" dirty="0">
              <a:solidFill>
                <a:schemeClr val="tx1"/>
              </a:solidFill>
              <a:latin typeface="Arial" pitchFamily="34" charset="0"/>
              <a:cs typeface="Arial" pitchFamily="34" charset="0"/>
            </a:endParaRPr>
          </a:p>
          <a:p>
            <a:pPr lvl="0">
              <a:buFont typeface="Wingdings" pitchFamily="2" charset="2"/>
              <a:buChar char="q"/>
            </a:pPr>
            <a:r>
              <a:rPr lang="en-GB" sz="1800" b="1" dirty="0">
                <a:solidFill>
                  <a:schemeClr val="accent3">
                    <a:lumMod val="50000"/>
                  </a:schemeClr>
                </a:solidFill>
                <a:latin typeface="Arial" pitchFamily="34" charset="0"/>
                <a:cs typeface="Arial" pitchFamily="34" charset="0"/>
              </a:rPr>
              <a:t>Failure of Global Corporate Governance</a:t>
            </a:r>
          </a:p>
          <a:p>
            <a:pPr marL="0" lvl="0" indent="0">
              <a:buNone/>
            </a:pPr>
            <a:endParaRPr lang="en-GB" sz="1600" b="1" dirty="0">
              <a:solidFill>
                <a:schemeClr val="accent3">
                  <a:lumMod val="50000"/>
                </a:schemeClr>
              </a:solidFill>
              <a:latin typeface="Arial" pitchFamily="34" charset="0"/>
              <a:cs typeface="Arial" pitchFamily="34" charset="0"/>
            </a:endParaRPr>
          </a:p>
          <a:p>
            <a:pPr lvl="0">
              <a:buFont typeface="Arial" pitchFamily="34" charset="0"/>
              <a:buChar char="•"/>
            </a:pPr>
            <a:r>
              <a:rPr lang="en-GB" sz="1800" dirty="0">
                <a:solidFill>
                  <a:schemeClr val="tx1"/>
                </a:solidFill>
                <a:latin typeface="Arial" pitchFamily="34" charset="0"/>
                <a:cs typeface="Arial" pitchFamily="34" charset="0"/>
              </a:rPr>
              <a:t>Many of America's big banks moved out of the "lending" business and into the "moving business“.</a:t>
            </a:r>
          </a:p>
          <a:p>
            <a:pPr marL="0" lvl="0" indent="0">
              <a:buNone/>
            </a:pPr>
            <a:endParaRPr lang="en-GB" sz="1800" b="1" dirty="0">
              <a:solidFill>
                <a:schemeClr val="accent3">
                  <a:lumMod val="50000"/>
                </a:schemeClr>
              </a:solidFill>
              <a:latin typeface="Arial" pitchFamily="34" charset="0"/>
              <a:cs typeface="Arial" pitchFamily="34" charset="0"/>
            </a:endParaRPr>
          </a:p>
          <a:p>
            <a:endParaRPr lang="en-GB" dirty="0"/>
          </a:p>
          <a:p>
            <a:endParaRPr lang="en-IN" dirty="0"/>
          </a:p>
          <a:p>
            <a:endParaRPr lang="en-IN" dirty="0"/>
          </a:p>
        </p:txBody>
      </p:sp>
    </p:spTree>
    <p:extLst>
      <p:ext uri="{BB962C8B-B14F-4D97-AF65-F5344CB8AC3E}">
        <p14:creationId xmlns:p14="http://schemas.microsoft.com/office/powerpoint/2010/main" val="84953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animEffect transition="in" filter="fade">
                                      <p:cBhvr>
                                        <p:cTn id="35" dur="500"/>
                                        <p:tgtEl>
                                          <p:spTgt spid="4">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1202</TotalTime>
  <Words>1833</Words>
  <Application>Microsoft Office PowerPoint</Application>
  <PresentationFormat>On-screen Show (4:3)</PresentationFormat>
  <Paragraphs>149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 SemiBold</vt:lpstr>
      <vt:lpstr>Book Antiqua</vt:lpstr>
      <vt:lpstr>Calibri</vt:lpstr>
      <vt:lpstr>Harrington</vt:lpstr>
      <vt:lpstr>Lucida Calligraphy</vt:lpstr>
      <vt:lpstr>Wingdings</vt:lpstr>
      <vt:lpstr>Hardcover</vt:lpstr>
      <vt:lpstr> </vt:lpstr>
      <vt:lpstr>Contents</vt:lpstr>
      <vt:lpstr>Introduction</vt:lpstr>
      <vt:lpstr>PowerPoint Presentation</vt:lpstr>
      <vt:lpstr>Objective of the study</vt:lpstr>
      <vt:lpstr>Research Design</vt:lpstr>
      <vt:lpstr>Data Interpretation &amp;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Suggestions</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Shubhrojyoti Ghosh</cp:lastModifiedBy>
  <cp:revision>80</cp:revision>
  <dcterms:created xsi:type="dcterms:W3CDTF">2020-09-13T14:59:13Z</dcterms:created>
  <dcterms:modified xsi:type="dcterms:W3CDTF">2023-10-05T04:14:57Z</dcterms:modified>
</cp:coreProperties>
</file>