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7" r:id="rId5"/>
    <p:sldId id="266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 Heavy" panose="020B0903020102020204" pitchFamily="34" charset="0"/>
      <p:regular r:id="rId12"/>
      <p:italic r:id="rId13"/>
    </p:embeddedFont>
    <p:embeddedFont>
      <p:font typeface="Impact" panose="020B0806030902050204" pitchFamily="34" charset="0"/>
      <p:regular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82" autoAdjust="0"/>
    <p:restoredTop sz="95833" autoAdjust="0"/>
  </p:normalViewPr>
  <p:slideViewPr>
    <p:cSldViewPr>
      <p:cViewPr varScale="1">
        <p:scale>
          <a:sx n="67" d="100"/>
          <a:sy n="67" d="100"/>
        </p:scale>
        <p:origin x="6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36977" y="2769836"/>
            <a:ext cx="5598138" cy="4106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spc="-105" dirty="0">
                <a:solidFill>
                  <a:srgbClr val="7030A0"/>
                </a:solidFill>
                <a:latin typeface="Impact" panose="020B0806030902050204" pitchFamily="34" charset="0"/>
              </a:rPr>
              <a:t>AI/Machine Learning in Fintech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2762371"/>
            <a:chOff x="0" y="0"/>
            <a:chExt cx="11564591" cy="368316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Contents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1384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AI /Machine learning in digital lending startups </a:t>
              </a: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Competitor landscape</a:t>
              </a: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F5F7D83-FEF7-A26A-9715-410A3B4132F8}"/>
              </a:ext>
            </a:extLst>
          </p:cNvPr>
          <p:cNvSpPr txBox="1"/>
          <p:nvPr/>
        </p:nvSpPr>
        <p:spPr>
          <a:xfrm>
            <a:off x="2775313" y="1863368"/>
            <a:ext cx="754818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400" spc="-19" dirty="0">
                <a:solidFill>
                  <a:srgbClr val="7030A0"/>
                </a:solidFill>
                <a:latin typeface="Franklin Gothic Heavy" panose="020B0903020102020204" pitchFamily="34" charset="0"/>
              </a:rPr>
              <a:t>AI/Machine learning in digital lending startups</a:t>
            </a:r>
          </a:p>
          <a:p>
            <a:endParaRPr lang="en-US" sz="2400" spc="-19" dirty="0">
              <a:solidFill>
                <a:schemeClr val="bg1">
                  <a:lumMod val="50000"/>
                </a:schemeClr>
              </a:solidFill>
              <a:latin typeface="Franklin Gothic Heavy" panose="020B0903020102020204" pitchFamily="34" charset="0"/>
            </a:endParaRPr>
          </a:p>
          <a:p>
            <a:endParaRPr lang="en-US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Digital lending is one of the </a:t>
            </a:r>
            <a:r>
              <a:rPr lang="en-US" sz="2200" b="1" spc="-19" dirty="0">
                <a:solidFill>
                  <a:schemeClr val="tx2">
                    <a:lumMod val="50000"/>
                  </a:schemeClr>
                </a:solidFill>
              </a:rPr>
              <a:t>fastest-growing fintech </a:t>
            </a: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segments in India with a CAGR of </a:t>
            </a:r>
            <a:r>
              <a:rPr lang="en-US" sz="2200" b="1" spc="-19" dirty="0">
                <a:solidFill>
                  <a:schemeClr val="tx2">
                    <a:lumMod val="50000"/>
                  </a:schemeClr>
                </a:solidFill>
              </a:rPr>
              <a:t>39.5%.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spc="-19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Today, many companies in this industry use AI by leveraging its ability to process, analyze, and make sense of vast amounts of data in real time thus making loan processing more </a:t>
            </a:r>
            <a:r>
              <a:rPr lang="en-US" sz="2200" b="1" spc="-19" dirty="0">
                <a:solidFill>
                  <a:schemeClr val="tx2">
                    <a:lumMod val="50000"/>
                  </a:schemeClr>
                </a:solidFill>
              </a:rPr>
              <a:t>accurate, reliable, and faster</a:t>
            </a: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spc="-19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AI's predictive capability aids in seamlessly analyzing borrowers’ </a:t>
            </a:r>
            <a:r>
              <a:rPr lang="en-US" sz="2200" b="1" spc="-19" dirty="0">
                <a:solidFill>
                  <a:schemeClr val="tx2">
                    <a:lumMod val="50000"/>
                  </a:schemeClr>
                </a:solidFill>
              </a:rPr>
              <a:t>financial </a:t>
            </a:r>
            <a:r>
              <a:rPr lang="en-US" sz="2200" b="1" spc="-19" dirty="0" err="1">
                <a:solidFill>
                  <a:schemeClr val="tx2">
                    <a:lumMod val="50000"/>
                  </a:schemeClr>
                </a:solidFill>
              </a:rPr>
              <a:t>behaviour</a:t>
            </a: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spc="-19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This substantially reduces the barriers to entry for startups. Most of these startups are </a:t>
            </a:r>
            <a:r>
              <a:rPr lang="en-US" sz="2200" b="1" spc="-19" dirty="0">
                <a:solidFill>
                  <a:schemeClr val="tx2">
                    <a:lumMod val="50000"/>
                  </a:schemeClr>
                </a:solidFill>
              </a:rPr>
              <a:t>scaling very fast</a:t>
            </a: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endParaRPr lang="en-US" sz="18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r>
              <a:rPr lang="en-US" sz="18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</a:t>
            </a:r>
          </a:p>
          <a:p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3D4E7F3-24FD-FEE7-10E3-61D3B7107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6553" y="2660064"/>
            <a:ext cx="7472775" cy="46245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D56980-5734-D394-5931-F2813DDE9064}"/>
              </a:ext>
            </a:extLst>
          </p:cNvPr>
          <p:cNvSpPr txBox="1"/>
          <p:nvPr/>
        </p:nvSpPr>
        <p:spPr>
          <a:xfrm>
            <a:off x="3884176" y="8451160"/>
            <a:ext cx="137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"India being a perpetually credit-deficient society, innovative lending solutions present a relatively easier play for personal needs and corporate lending," - </a:t>
            </a:r>
            <a:r>
              <a:rPr lang="en-US" i="1" dirty="0"/>
              <a:t>Ashwani Singh, Managing partner, 35 North Ventures India Discovery Fund.</a:t>
            </a:r>
            <a:endParaRPr lang="en-IN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52E878-10DD-8431-1281-257A9E1300A4}"/>
              </a:ext>
            </a:extLst>
          </p:cNvPr>
          <p:cNvSpPr txBox="1"/>
          <p:nvPr/>
        </p:nvSpPr>
        <p:spPr>
          <a:xfrm>
            <a:off x="10323501" y="7284566"/>
            <a:ext cx="734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Allied Market Research - Financial technologies market outlook - 2030</a:t>
            </a:r>
            <a:endParaRPr lang="en-I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0671B4B-1959-45D8-C7A5-F82E03301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37" t="-1" r="6529" b="18074"/>
          <a:stretch/>
        </p:blipFill>
        <p:spPr>
          <a:xfrm>
            <a:off x="11414991" y="781697"/>
            <a:ext cx="6767813" cy="41452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E7D13B9-1D68-4CB0-8AEB-E744276187F2}"/>
              </a:ext>
            </a:extLst>
          </p:cNvPr>
          <p:cNvSpPr txBox="1"/>
          <p:nvPr/>
        </p:nvSpPr>
        <p:spPr>
          <a:xfrm>
            <a:off x="2724116" y="4427300"/>
            <a:ext cx="1508487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9" dirty="0">
                <a:solidFill>
                  <a:srgbClr val="7030A0"/>
                </a:solidFill>
                <a:latin typeface="Franklin Gothic Heavy" panose="020B0903020102020204" pitchFamily="34" charset="0"/>
              </a:rPr>
              <a:t> Insights</a:t>
            </a:r>
          </a:p>
          <a:p>
            <a:endParaRPr lang="en-US" sz="2400" spc="-19" dirty="0">
              <a:solidFill>
                <a:srgbClr val="7030A0"/>
              </a:solidFill>
              <a:latin typeface="Franklin Gothic Heavy" panose="020B09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One of the catalysts for the use of AI in lending is the launch of the </a:t>
            </a:r>
            <a:r>
              <a:rPr lang="en-US" sz="2200" b="1" spc="-19" dirty="0">
                <a:solidFill>
                  <a:schemeClr val="tx2">
                    <a:lumMod val="50000"/>
                  </a:schemeClr>
                </a:solidFill>
              </a:rPr>
              <a:t>Account Aggregator </a:t>
            </a: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(AA) framework which offers a unified view of customer financial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spc="-19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Further, the impact of generative AI in </a:t>
            </a:r>
            <a:r>
              <a:rPr lang="en-US" sz="2200" b="1" spc="-19" dirty="0">
                <a:solidFill>
                  <a:schemeClr val="tx2">
                    <a:lumMod val="50000"/>
                  </a:schemeClr>
                </a:solidFill>
              </a:rPr>
              <a:t>credit risk assessment, process streamlining, fraud detection, and real-time decision-making </a:t>
            </a: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on business lending will be far-reaching.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spc="-19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The future will lead to more customizable products created for individuals based on their requirements and enhanced customer experience-oriented.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spc="-19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India’s digital lending market was worth </a:t>
            </a:r>
            <a:r>
              <a:rPr lang="en-US" sz="2200" b="1" spc="-19" dirty="0">
                <a:solidFill>
                  <a:schemeClr val="tx2">
                    <a:lumMod val="50000"/>
                  </a:schemeClr>
                </a:solidFill>
              </a:rPr>
              <a:t>$ 270 bn </a:t>
            </a: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in 2022 and is expected to reach </a:t>
            </a:r>
            <a:r>
              <a:rPr lang="en-US" sz="2200" b="1" spc="-19" dirty="0">
                <a:solidFill>
                  <a:schemeClr val="tx2">
                    <a:lumMod val="50000"/>
                  </a:schemeClr>
                </a:solidFill>
              </a:rPr>
              <a:t>$ 350 bn </a:t>
            </a:r>
            <a:r>
              <a:rPr lang="en-US" sz="2200" spc="-19" dirty="0">
                <a:solidFill>
                  <a:schemeClr val="tx2">
                    <a:lumMod val="50000"/>
                  </a:schemeClr>
                </a:solidFill>
              </a:rPr>
              <a:t>by 2023.</a:t>
            </a: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4302D0-B22D-DC7B-1B1B-42214EE0E01E}"/>
              </a:ext>
            </a:extLst>
          </p:cNvPr>
          <p:cNvSpPr txBox="1"/>
          <p:nvPr/>
        </p:nvSpPr>
        <p:spPr>
          <a:xfrm>
            <a:off x="2774386" y="1030393"/>
            <a:ext cx="7492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9" dirty="0">
                <a:solidFill>
                  <a:srgbClr val="7030A0"/>
                </a:solidFill>
                <a:latin typeface="Franklin Gothic Heavy" panose="020B0903020102020204" pitchFamily="34" charset="0"/>
              </a:rPr>
              <a:t>Competitor Landscape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IN" sz="2200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000CA9D-32F2-14D2-00D9-5C545C693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21540"/>
              </p:ext>
            </p:extLst>
          </p:nvPr>
        </p:nvGraphicFramePr>
        <p:xfrm>
          <a:off x="2897218" y="1814716"/>
          <a:ext cx="8172531" cy="2042439"/>
        </p:xfrm>
        <a:graphic>
          <a:graphicData uri="http://schemas.openxmlformats.org/drawingml/2006/table">
            <a:tbl>
              <a:tblPr/>
              <a:tblGrid>
                <a:gridCol w="1263220">
                  <a:extLst>
                    <a:ext uri="{9D8B030D-6E8A-4147-A177-3AD203B41FA5}">
                      <a16:colId xmlns:a16="http://schemas.microsoft.com/office/drawing/2014/main" val="1062063904"/>
                    </a:ext>
                  </a:extLst>
                </a:gridCol>
                <a:gridCol w="1694886">
                  <a:extLst>
                    <a:ext uri="{9D8B030D-6E8A-4147-A177-3AD203B41FA5}">
                      <a16:colId xmlns:a16="http://schemas.microsoft.com/office/drawing/2014/main" val="4067163992"/>
                    </a:ext>
                  </a:extLst>
                </a:gridCol>
                <a:gridCol w="1228792">
                  <a:extLst>
                    <a:ext uri="{9D8B030D-6E8A-4147-A177-3AD203B41FA5}">
                      <a16:colId xmlns:a16="http://schemas.microsoft.com/office/drawing/2014/main" val="1715811154"/>
                    </a:ext>
                  </a:extLst>
                </a:gridCol>
                <a:gridCol w="1260573">
                  <a:extLst>
                    <a:ext uri="{9D8B030D-6E8A-4147-A177-3AD203B41FA5}">
                      <a16:colId xmlns:a16="http://schemas.microsoft.com/office/drawing/2014/main" val="2286118042"/>
                    </a:ext>
                  </a:extLst>
                </a:gridCol>
                <a:gridCol w="1302945">
                  <a:extLst>
                    <a:ext uri="{9D8B030D-6E8A-4147-A177-3AD203B41FA5}">
                      <a16:colId xmlns:a16="http://schemas.microsoft.com/office/drawing/2014/main" val="844912758"/>
                    </a:ext>
                  </a:extLst>
                </a:gridCol>
                <a:gridCol w="1422115">
                  <a:extLst>
                    <a:ext uri="{9D8B030D-6E8A-4147-A177-3AD203B41FA5}">
                      <a16:colId xmlns:a16="http://schemas.microsoft.com/office/drawing/2014/main" val="2525232367"/>
                    </a:ext>
                  </a:extLst>
                </a:gridCol>
              </a:tblGrid>
              <a:tr h="39296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B2b Lending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B2b+B2c lending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B2C lending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P2P Lending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Lending Saas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12444"/>
                  </a:ext>
                </a:extLst>
              </a:tr>
              <a:tr h="32989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AYE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LoanTap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Rupeek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Faircent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Bankbazaar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Perfios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171112"/>
                  </a:ext>
                </a:extLst>
              </a:tr>
              <a:tr h="32989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Lendingkart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Kissht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Finzy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Paisabazaar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Creditvidya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12794"/>
                  </a:ext>
                </a:extLst>
              </a:tr>
              <a:tr h="32989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Okcredit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 float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Zest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Lenden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Creditmantri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Skeps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645023"/>
                  </a:ext>
                </a:extLst>
              </a:tr>
              <a:tr h="32989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Moneytap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Finwego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Paysense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I-lend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Loanadda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Creditsundaar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785990"/>
                  </a:ext>
                </a:extLst>
              </a:tr>
              <a:tr h="32989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Kinara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Finreq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Better.com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Lendbox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Loanbaba</a:t>
                      </a: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5" marR="8005" marT="80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88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837A84A-F259-7C21-BAA4-6F29DF2BF4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24" y="3882638"/>
            <a:ext cx="2627617" cy="2627617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330</Words>
  <Application>Microsoft Office PowerPoint</Application>
  <PresentationFormat>Custom</PresentationFormat>
  <Paragraphs>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Tahoma</vt:lpstr>
      <vt:lpstr>Impact</vt:lpstr>
      <vt:lpstr>Franklin Gothic Heavy</vt:lpstr>
      <vt:lpstr>Graphik 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Shubhrojyoti Ghosh</cp:lastModifiedBy>
  <cp:revision>11</cp:revision>
  <dcterms:created xsi:type="dcterms:W3CDTF">2006-08-16T00:00:00Z</dcterms:created>
  <dcterms:modified xsi:type="dcterms:W3CDTF">2023-09-30T05:30:42Z</dcterms:modified>
  <dc:identifier>DAEhDyfaYKE</dc:identifier>
</cp:coreProperties>
</file>