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24bbd0ca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24bbd0c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924bbd0ca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924bbd0ca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24bbd0ca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24bbd0ca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24bbd0ca1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24bbd0ca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24bbd0ca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24bbd0ca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924bbd0ca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924bbd0ca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93a2579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93a2579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NDVI Using Parallel Processing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Shubhrose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NDVI?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373425" y="1847400"/>
            <a:ext cx="380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NDVI: Normalized Difference </a:t>
            </a:r>
            <a:r>
              <a:rPr lang="en"/>
              <a:t>Vegetation</a:t>
            </a:r>
            <a:r>
              <a:rPr lang="en"/>
              <a:t>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Ranges from -1 to +1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values: </a:t>
            </a:r>
            <a:r>
              <a:rPr b="1" lang="en"/>
              <a:t>Highly likely that its water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 to +1, high possibility that it’s </a:t>
            </a:r>
            <a:r>
              <a:rPr b="1" lang="en"/>
              <a:t>dense green leaves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 to zero, likely no green leaves and it could be </a:t>
            </a:r>
            <a:r>
              <a:rPr b="1" lang="en"/>
              <a:t>urbanized area</a:t>
            </a:r>
            <a:r>
              <a:rPr lang="en"/>
              <a:t>.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-2230" l="0" r="0" t="2230"/>
          <a:stretch/>
        </p:blipFill>
        <p:spPr>
          <a:xfrm>
            <a:off x="103425" y="1597875"/>
            <a:ext cx="5166476" cy="33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calculate NDVI?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0" y="1597875"/>
            <a:ext cx="56418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NDVI uses the NIR and red channels in its formula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25" y="1921400"/>
            <a:ext cx="1831451" cy="7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100" y="1102100"/>
            <a:ext cx="3379900" cy="37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0" y="2643575"/>
            <a:ext cx="56418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Idea</a:t>
            </a:r>
            <a:r>
              <a:rPr lang="en"/>
              <a:t>: </a:t>
            </a:r>
            <a:r>
              <a:rPr lang="en"/>
              <a:t>Healthy</a:t>
            </a:r>
            <a:r>
              <a:rPr lang="en"/>
              <a:t> vegetation (chlorophyll) reflects more near-infrared (NIR) and green light compared to other wavelengths but it absorbs more red and blue light.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Satellite sensors like Landsat and Sentinel-2 both have the necessary bands with NIR and red.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Overall</a:t>
            </a:r>
            <a:r>
              <a:rPr lang="en"/>
              <a:t>: When you have high NDVI values, you have </a:t>
            </a:r>
            <a:r>
              <a:rPr lang="en"/>
              <a:t>healthier</a:t>
            </a:r>
            <a:r>
              <a:rPr lang="en"/>
              <a:t> vegetation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NDVI?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0" y="1360050"/>
            <a:ext cx="44817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Farmers use NDVI for precision farming and to measure </a:t>
            </a:r>
            <a:r>
              <a:rPr lang="en"/>
              <a:t>biomass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Precision farming: the science of improving crop yields and assisting management decisions using high technology sensor and analysis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Foresters use NDVI to quantify forest supply and leaf area index.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NASA states that NDVI is a good indicator of drought.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water limits vegetation growth, it has a </a:t>
            </a:r>
            <a:r>
              <a:rPr lang="en"/>
              <a:t>lower</a:t>
            </a:r>
            <a:r>
              <a:rPr lang="en"/>
              <a:t> relative NDVI and </a:t>
            </a:r>
            <a:r>
              <a:rPr lang="en"/>
              <a:t>density</a:t>
            </a:r>
            <a:r>
              <a:rPr lang="en"/>
              <a:t> of vegetation. 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1489" l="0" r="0" t="-1490"/>
          <a:stretch/>
        </p:blipFill>
        <p:spPr>
          <a:xfrm>
            <a:off x="4525000" y="1597873"/>
            <a:ext cx="4481775" cy="25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>
            <a:off x="437925" y="841500"/>
            <a:ext cx="8621100" cy="4199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>
            <p:ph type="title"/>
          </p:nvPr>
        </p:nvSpPr>
        <p:spPr>
          <a:xfrm>
            <a:off x="1284575" y="209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</a:t>
            </a:r>
            <a:r>
              <a:rPr lang="en"/>
              <a:t> Processing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25" y="1496400"/>
            <a:ext cx="2217175" cy="1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1284563" y="1146525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25" y="3536850"/>
            <a:ext cx="2217175" cy="1404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1284550" y="3136650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025" y="2742425"/>
            <a:ext cx="1831451" cy="79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17"/>
          <p:cNvCxnSpPr>
            <a:stCxn id="308" idx="3"/>
            <a:endCxn id="312" idx="0"/>
          </p:cNvCxnSpPr>
          <p:nvPr/>
        </p:nvCxnSpPr>
        <p:spPr>
          <a:xfrm>
            <a:off x="2755100" y="2198875"/>
            <a:ext cx="1694700" cy="54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7"/>
          <p:cNvCxnSpPr>
            <a:stCxn id="310" idx="3"/>
            <a:endCxn id="312" idx="2"/>
          </p:cNvCxnSpPr>
          <p:nvPr/>
        </p:nvCxnSpPr>
        <p:spPr>
          <a:xfrm flipH="1" rot="10800000">
            <a:off x="2755100" y="3536721"/>
            <a:ext cx="1694700" cy="70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5" name="Google Shape;3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7075" y="2265800"/>
            <a:ext cx="2744400" cy="17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17"/>
          <p:cNvCxnSpPr>
            <a:stCxn id="312" idx="3"/>
            <a:endCxn id="315" idx="1"/>
          </p:cNvCxnSpPr>
          <p:nvPr/>
        </p:nvCxnSpPr>
        <p:spPr>
          <a:xfrm>
            <a:off x="5365476" y="3139637"/>
            <a:ext cx="8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17"/>
          <p:cNvSpPr txBox="1"/>
          <p:nvPr/>
        </p:nvSpPr>
        <p:spPr>
          <a:xfrm>
            <a:off x="7267313" y="1865600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NDVI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3516750" y="8086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Processor ID: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 rot="5400000">
            <a:off x="2035875" y="-1283475"/>
            <a:ext cx="4410000" cy="8274600"/>
          </a:xfrm>
          <a:prstGeom prst="corner">
            <a:avLst>
              <a:gd fmla="val 117184" name="adj1"/>
              <a:gd fmla="val 52009" name="adj2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 txBox="1"/>
          <p:nvPr>
            <p:ph type="title"/>
          </p:nvPr>
        </p:nvSpPr>
        <p:spPr>
          <a:xfrm>
            <a:off x="103575" y="5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 Part 1</a:t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" y="1483600"/>
            <a:ext cx="1577012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 txBox="1"/>
          <p:nvPr/>
        </p:nvSpPr>
        <p:spPr>
          <a:xfrm>
            <a:off x="586788" y="1165275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75" y="3605925"/>
            <a:ext cx="1577000" cy="99930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/>
        </p:nvSpPr>
        <p:spPr>
          <a:xfrm>
            <a:off x="586800" y="3271550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18"/>
          <p:cNvPicPr preferRelativeResize="0"/>
          <p:nvPr/>
        </p:nvPicPr>
        <p:blipFill rotWithShape="1">
          <a:blip r:embed="rId3">
            <a:alphaModFix/>
          </a:blip>
          <a:srcRect b="47728" l="0" r="0" t="0"/>
          <a:stretch/>
        </p:blipFill>
        <p:spPr>
          <a:xfrm>
            <a:off x="2694387" y="1383813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/>
        </p:nvSpPr>
        <p:spPr>
          <a:xfrm>
            <a:off x="3074300" y="1039863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1 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 b="0" l="0" r="0" t="47728"/>
          <a:stretch/>
        </p:blipFill>
        <p:spPr>
          <a:xfrm>
            <a:off x="2694387" y="2273612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/>
          <p:nvPr/>
        </p:nvSpPr>
        <p:spPr>
          <a:xfrm>
            <a:off x="3074300" y="1941038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2 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 rotWithShape="1">
          <a:blip r:embed="rId4">
            <a:alphaModFix/>
          </a:blip>
          <a:srcRect b="47728" l="0" r="0" t="0"/>
          <a:stretch/>
        </p:blipFill>
        <p:spPr>
          <a:xfrm>
            <a:off x="2759437" y="3354000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8"/>
          <p:cNvSpPr txBox="1"/>
          <p:nvPr/>
        </p:nvSpPr>
        <p:spPr>
          <a:xfrm>
            <a:off x="3139363" y="3019625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 1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4">
            <a:alphaModFix/>
          </a:blip>
          <a:srcRect b="0" l="0" r="0" t="47728"/>
          <a:stretch/>
        </p:blipFill>
        <p:spPr>
          <a:xfrm>
            <a:off x="2759437" y="4357903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3139363" y="4016725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 2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7" name="Google Shape;337;p18"/>
          <p:cNvCxnSpPr>
            <a:endCxn id="329" idx="1"/>
          </p:cNvCxnSpPr>
          <p:nvPr/>
        </p:nvCxnSpPr>
        <p:spPr>
          <a:xfrm flipH="1" rot="10800000">
            <a:off x="1777288" y="1644988"/>
            <a:ext cx="917100" cy="32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8"/>
          <p:cNvCxnSpPr>
            <a:endCxn id="331" idx="1"/>
          </p:cNvCxnSpPr>
          <p:nvPr/>
        </p:nvCxnSpPr>
        <p:spPr>
          <a:xfrm>
            <a:off x="1777288" y="2231787"/>
            <a:ext cx="917100" cy="30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8"/>
          <p:cNvCxnSpPr>
            <a:endCxn id="333" idx="1"/>
          </p:cNvCxnSpPr>
          <p:nvPr/>
        </p:nvCxnSpPr>
        <p:spPr>
          <a:xfrm flipH="1" rot="10800000">
            <a:off x="1777238" y="3615175"/>
            <a:ext cx="982200" cy="233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8"/>
          <p:cNvCxnSpPr>
            <a:endCxn id="335" idx="1"/>
          </p:cNvCxnSpPr>
          <p:nvPr/>
        </p:nvCxnSpPr>
        <p:spPr>
          <a:xfrm>
            <a:off x="1786538" y="4347578"/>
            <a:ext cx="972900" cy="271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18"/>
          <p:cNvSpPr/>
          <p:nvPr/>
        </p:nvSpPr>
        <p:spPr>
          <a:xfrm>
            <a:off x="5557225" y="3185175"/>
            <a:ext cx="2849100" cy="18408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3139375" y="652650"/>
            <a:ext cx="14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Processor ID: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6276575" y="3145838"/>
            <a:ext cx="14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Processor ID: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 b="47728" l="0" r="0" t="0"/>
          <a:stretch/>
        </p:blipFill>
        <p:spPr>
          <a:xfrm>
            <a:off x="6198025" y="1599250"/>
            <a:ext cx="1577000" cy="5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4">
            <a:alphaModFix/>
          </a:blip>
          <a:srcRect b="47728" l="0" r="0" t="0"/>
          <a:stretch/>
        </p:blipFill>
        <p:spPr>
          <a:xfrm>
            <a:off x="6198025" y="2342863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8"/>
          <p:cNvSpPr txBox="1"/>
          <p:nvPr/>
        </p:nvSpPr>
        <p:spPr>
          <a:xfrm>
            <a:off x="6699788" y="2045113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 1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6624575" y="1324950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1 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18"/>
          <p:cNvPicPr preferRelativeResize="0"/>
          <p:nvPr/>
        </p:nvPicPr>
        <p:blipFill rotWithShape="1">
          <a:blip r:embed="rId3">
            <a:alphaModFix/>
          </a:blip>
          <a:srcRect b="0" l="0" r="0" t="47728"/>
          <a:stretch/>
        </p:blipFill>
        <p:spPr>
          <a:xfrm>
            <a:off x="6198025" y="3717300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8"/>
          <p:cNvSpPr txBox="1"/>
          <p:nvPr/>
        </p:nvSpPr>
        <p:spPr>
          <a:xfrm>
            <a:off x="6577938" y="3419825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2 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18"/>
          <p:cNvPicPr preferRelativeResize="0"/>
          <p:nvPr/>
        </p:nvPicPr>
        <p:blipFill rotWithShape="1">
          <a:blip r:embed="rId4">
            <a:alphaModFix/>
          </a:blip>
          <a:srcRect b="0" l="0" r="0" t="47728"/>
          <a:stretch/>
        </p:blipFill>
        <p:spPr>
          <a:xfrm>
            <a:off x="6198025" y="4472440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8"/>
          <p:cNvSpPr txBox="1"/>
          <p:nvPr/>
        </p:nvSpPr>
        <p:spPr>
          <a:xfrm>
            <a:off x="6624575" y="4175063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 2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2" name="Google Shape;352;p18"/>
          <p:cNvCxnSpPr>
            <a:stCxn id="329" idx="3"/>
            <a:endCxn id="344" idx="1"/>
          </p:cNvCxnSpPr>
          <p:nvPr/>
        </p:nvCxnSpPr>
        <p:spPr>
          <a:xfrm>
            <a:off x="4271387" y="1644988"/>
            <a:ext cx="1926600" cy="21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18"/>
          <p:cNvCxnSpPr>
            <a:stCxn id="331" idx="3"/>
            <a:endCxn id="348" idx="1"/>
          </p:cNvCxnSpPr>
          <p:nvPr/>
        </p:nvCxnSpPr>
        <p:spPr>
          <a:xfrm>
            <a:off x="4271387" y="2534787"/>
            <a:ext cx="1926600" cy="144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18"/>
          <p:cNvCxnSpPr>
            <a:endCxn id="345" idx="1"/>
          </p:cNvCxnSpPr>
          <p:nvPr/>
        </p:nvCxnSpPr>
        <p:spPr>
          <a:xfrm flipH="1" rot="10800000">
            <a:off x="4344325" y="2604038"/>
            <a:ext cx="1853700" cy="97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8"/>
          <p:cNvCxnSpPr>
            <a:stCxn id="335" idx="3"/>
            <a:endCxn id="350" idx="1"/>
          </p:cNvCxnSpPr>
          <p:nvPr/>
        </p:nvCxnSpPr>
        <p:spPr>
          <a:xfrm>
            <a:off x="4336437" y="4619078"/>
            <a:ext cx="1861500" cy="11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8"/>
          <p:cNvCxnSpPr>
            <a:endCxn id="325" idx="3"/>
          </p:cNvCxnSpPr>
          <p:nvPr/>
        </p:nvCxnSpPr>
        <p:spPr>
          <a:xfrm>
            <a:off x="234987" y="1977850"/>
            <a:ext cx="1548900" cy="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8"/>
          <p:cNvCxnSpPr>
            <a:stCxn id="327" idx="1"/>
            <a:endCxn id="327" idx="3"/>
          </p:cNvCxnSpPr>
          <p:nvPr/>
        </p:nvCxnSpPr>
        <p:spPr>
          <a:xfrm>
            <a:off x="206875" y="4105577"/>
            <a:ext cx="1577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531300" y="42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 Part 2</a:t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338500" y="827475"/>
            <a:ext cx="8688600" cy="19935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338500" y="3153700"/>
            <a:ext cx="5726400" cy="18408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531300" y="853988"/>
            <a:ext cx="14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Processor ID: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531300" y="3094688"/>
            <a:ext cx="14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Processor ID: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19"/>
          <p:cNvPicPr preferRelativeResize="0"/>
          <p:nvPr/>
        </p:nvPicPr>
        <p:blipFill rotWithShape="1">
          <a:blip r:embed="rId3">
            <a:alphaModFix/>
          </a:blip>
          <a:srcRect b="47728" l="0" r="0" t="0"/>
          <a:stretch/>
        </p:blipFill>
        <p:spPr>
          <a:xfrm>
            <a:off x="452750" y="1528488"/>
            <a:ext cx="1577000" cy="5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9"/>
          <p:cNvPicPr preferRelativeResize="0"/>
          <p:nvPr/>
        </p:nvPicPr>
        <p:blipFill rotWithShape="1">
          <a:blip r:embed="rId4">
            <a:alphaModFix/>
          </a:blip>
          <a:srcRect b="47728" l="0" r="0" t="0"/>
          <a:stretch/>
        </p:blipFill>
        <p:spPr>
          <a:xfrm>
            <a:off x="452750" y="2272100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9"/>
          <p:cNvSpPr txBox="1"/>
          <p:nvPr/>
        </p:nvSpPr>
        <p:spPr>
          <a:xfrm>
            <a:off x="954513" y="1974350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 1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879300" y="1254188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1 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19"/>
          <p:cNvPicPr preferRelativeResize="0"/>
          <p:nvPr/>
        </p:nvPicPr>
        <p:blipFill rotWithShape="1">
          <a:blip r:embed="rId3">
            <a:alphaModFix/>
          </a:blip>
          <a:srcRect b="0" l="0" r="0" t="47728"/>
          <a:stretch/>
        </p:blipFill>
        <p:spPr>
          <a:xfrm>
            <a:off x="452750" y="3666150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9"/>
          <p:cNvSpPr txBox="1"/>
          <p:nvPr/>
        </p:nvSpPr>
        <p:spPr>
          <a:xfrm>
            <a:off x="832663" y="3368675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2 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19"/>
          <p:cNvPicPr preferRelativeResize="0"/>
          <p:nvPr/>
        </p:nvPicPr>
        <p:blipFill rotWithShape="1">
          <a:blip r:embed="rId4">
            <a:alphaModFix/>
          </a:blip>
          <a:srcRect b="0" l="0" r="0" t="47728"/>
          <a:stretch/>
        </p:blipFill>
        <p:spPr>
          <a:xfrm>
            <a:off x="452750" y="4430690"/>
            <a:ext cx="1577000" cy="5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9"/>
          <p:cNvSpPr txBox="1"/>
          <p:nvPr/>
        </p:nvSpPr>
        <p:spPr>
          <a:xfrm>
            <a:off x="879300" y="4123913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NIR 2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5" name="Google Shape;3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275" y="1913275"/>
            <a:ext cx="1204215" cy="5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275" y="4043975"/>
            <a:ext cx="1204215" cy="52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19"/>
          <p:cNvCxnSpPr>
            <a:stCxn id="367" idx="3"/>
            <a:endCxn id="375" idx="0"/>
          </p:cNvCxnSpPr>
          <p:nvPr/>
        </p:nvCxnSpPr>
        <p:spPr>
          <a:xfrm>
            <a:off x="2029750" y="1789663"/>
            <a:ext cx="1015500" cy="12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19"/>
          <p:cNvCxnSpPr>
            <a:stCxn id="368" idx="3"/>
            <a:endCxn id="375" idx="2"/>
          </p:cNvCxnSpPr>
          <p:nvPr/>
        </p:nvCxnSpPr>
        <p:spPr>
          <a:xfrm flipH="1" rot="10800000">
            <a:off x="2029750" y="2435775"/>
            <a:ext cx="1015500" cy="9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19"/>
          <p:cNvCxnSpPr>
            <a:stCxn id="371" idx="3"/>
            <a:endCxn id="376" idx="0"/>
          </p:cNvCxnSpPr>
          <p:nvPr/>
        </p:nvCxnSpPr>
        <p:spPr>
          <a:xfrm>
            <a:off x="2029750" y="3927325"/>
            <a:ext cx="1015500" cy="11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19"/>
          <p:cNvCxnSpPr>
            <a:stCxn id="373" idx="3"/>
            <a:endCxn id="376" idx="2"/>
          </p:cNvCxnSpPr>
          <p:nvPr/>
        </p:nvCxnSpPr>
        <p:spPr>
          <a:xfrm flipH="1" rot="10800000">
            <a:off x="2029750" y="4566465"/>
            <a:ext cx="1015500" cy="12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1" name="Google Shape;381;p19"/>
          <p:cNvPicPr preferRelativeResize="0"/>
          <p:nvPr/>
        </p:nvPicPr>
        <p:blipFill rotWithShape="1">
          <a:blip r:embed="rId6">
            <a:alphaModFix/>
          </a:blip>
          <a:srcRect b="48485" l="0" r="0" t="0"/>
          <a:stretch/>
        </p:blipFill>
        <p:spPr>
          <a:xfrm>
            <a:off x="4252600" y="1875681"/>
            <a:ext cx="1707350" cy="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9"/>
          <p:cNvPicPr preferRelativeResize="0"/>
          <p:nvPr/>
        </p:nvPicPr>
        <p:blipFill rotWithShape="1">
          <a:blip r:embed="rId6">
            <a:alphaModFix/>
          </a:blip>
          <a:srcRect b="0" l="0" r="0" t="48485"/>
          <a:stretch/>
        </p:blipFill>
        <p:spPr>
          <a:xfrm>
            <a:off x="4252600" y="4025106"/>
            <a:ext cx="1707350" cy="56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19"/>
          <p:cNvCxnSpPr>
            <a:stCxn id="375" idx="3"/>
            <a:endCxn id="381" idx="1"/>
          </p:cNvCxnSpPr>
          <p:nvPr/>
        </p:nvCxnSpPr>
        <p:spPr>
          <a:xfrm flipH="1" rot="10800000">
            <a:off x="3647490" y="2155850"/>
            <a:ext cx="6051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19"/>
          <p:cNvCxnSpPr>
            <a:stCxn id="376" idx="3"/>
            <a:endCxn id="382" idx="1"/>
          </p:cNvCxnSpPr>
          <p:nvPr/>
        </p:nvCxnSpPr>
        <p:spPr>
          <a:xfrm>
            <a:off x="3647490" y="4305150"/>
            <a:ext cx="6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19"/>
          <p:cNvSpPr txBox="1"/>
          <p:nvPr/>
        </p:nvSpPr>
        <p:spPr>
          <a:xfrm>
            <a:off x="4691003" y="1570863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NDVI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4691003" y="36661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NDVI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9675" y="1404925"/>
            <a:ext cx="1707350" cy="1087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19"/>
          <p:cNvCxnSpPr>
            <a:stCxn id="381" idx="3"/>
          </p:cNvCxnSpPr>
          <p:nvPr/>
        </p:nvCxnSpPr>
        <p:spPr>
          <a:xfrm flipH="1" rot="10800000">
            <a:off x="5959950" y="1655031"/>
            <a:ext cx="11865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19"/>
          <p:cNvCxnSpPr>
            <a:stCxn id="382" idx="3"/>
          </p:cNvCxnSpPr>
          <p:nvPr/>
        </p:nvCxnSpPr>
        <p:spPr>
          <a:xfrm flipH="1" rot="10800000">
            <a:off x="5959950" y="2209656"/>
            <a:ext cx="1176900" cy="20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19"/>
          <p:cNvCxnSpPr>
            <a:endCxn id="387" idx="3"/>
          </p:cNvCxnSpPr>
          <p:nvPr/>
        </p:nvCxnSpPr>
        <p:spPr>
          <a:xfrm>
            <a:off x="7146225" y="1937158"/>
            <a:ext cx="1690800" cy="1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1" name="Google Shape;391;p19"/>
          <p:cNvSpPr txBox="1"/>
          <p:nvPr/>
        </p:nvSpPr>
        <p:spPr>
          <a:xfrm>
            <a:off x="7526153" y="1065038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NDVI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25" y="536450"/>
            <a:ext cx="54006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