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B6F86A-9DCC-42A6-B91F-B53E9654720B}">
  <a:tblStyle styleId="{79B6F86A-9DCC-42A6-B91F-B53E96547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15dcb9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15dcb9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3290a3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3290a3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3290a3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3290a3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c3290a33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c3290a33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3290a3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3290a3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3290a3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3290a3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3290a3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c3290a3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SI and SIR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Shubhrose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Epidemiological Model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058500" y="21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857375"/>
                <a:gridCol w="1857375"/>
                <a:gridCol w="1857375"/>
                <a:gridCol w="18573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Time for |S| = 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b= 0.005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b= 0.001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250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500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750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1058500" y="1307850"/>
            <a:ext cx="638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 = likelihood that an infectious node will infect a susceptible node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number of nodes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58500" y="3812375"/>
            <a:ext cx="6147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</a:rPr>
              <a:t>As the number of nodes increases the time to infect everyone decreases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the beta value decreases the time to infect everyone increases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Epidemiological Model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58500" y="1076875"/>
            <a:ext cx="63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likelihood that an infectious node will recover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58500" y="4096650"/>
            <a:ext cx="6147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</a:rPr>
              <a:t>As gamma increases, time for everyone to recover decreases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n increases time until everyone recovers not greatly affected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1350275" y="14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414350"/>
                <a:gridCol w="1414350"/>
                <a:gridCol w="1414350"/>
                <a:gridCol w="141435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All recovered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 = 0.05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 = 0.1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460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1350275" y="23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346625"/>
                <a:gridCol w="1346625"/>
              </a:tblGrid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 =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250,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500,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750,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4372125" y="23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317750"/>
                <a:gridCol w="1317750"/>
              </a:tblGrid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All recovered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 =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250,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500,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750,  b=0.01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97500" y="26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</a:t>
            </a:r>
            <a:r>
              <a:rPr lang="en"/>
              <a:t> Epidemiological Model using Barabasi Albert Graph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058500" y="1076875"/>
            <a:ext cx="63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degree of each new node added for Barabasi Albert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058500" y="4096650"/>
            <a:ext cx="6147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</a:rPr>
              <a:t>As d increases, time to infect all susceptible decreases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n increases, time to infect all susceptible increases slightly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2865650" y="24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346625"/>
                <a:gridCol w="1346625"/>
              </a:tblGrid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d= 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250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500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750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1350275" y="15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431000"/>
                <a:gridCol w="1431000"/>
                <a:gridCol w="1431000"/>
                <a:gridCol w="1431000"/>
              </a:tblGrid>
              <a:tr h="3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d= 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d=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d= 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97500" y="6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Epidemiological Model using Watts Strogatz Graph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90400" y="932575"/>
            <a:ext cx="69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b_watts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replacing edge in ring lattice with new edge for Watts Strogatz Graph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 = degree of node in ring lattice for Watts Strogatz Graph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58500" y="3856800"/>
            <a:ext cx="614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</a:rPr>
              <a:t>As d increases, time to infect all susceptible decreases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b_watt value increases, time to infect all susceptible decreases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n increases, time to infect all susceptible increases slightly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5148675" y="20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346625"/>
                <a:gridCol w="1346625"/>
              </a:tblGrid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d= 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250,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500,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750, b = 0.01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781713" y="200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2063025"/>
                <a:gridCol w="537725"/>
                <a:gridCol w="569325"/>
                <a:gridCol w="537450"/>
              </a:tblGrid>
              <a:tr h="3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 = 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 =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 = 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b_watt = 0.5, b = 0.01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93038" y="29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{79B6F86A-9DCC-42A6-B91F-B53E9654720B}</a:tableStyleId>
              </a:tblPr>
              <a:tblGrid>
                <a:gridCol w="1570500"/>
                <a:gridCol w="830975"/>
                <a:gridCol w="927075"/>
                <a:gridCol w="1000800"/>
              </a:tblGrid>
              <a:tr h="3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Susceptible 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b_watt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= 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b_watt =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b_watt = 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n= 100, d = 8, b = 0.01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253375" y="0"/>
            <a:ext cx="480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Epidemiological Model using Barabasi Albert Graph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7074" l="36377" r="2204" t="9993"/>
          <a:stretch/>
        </p:blipFill>
        <p:spPr>
          <a:xfrm>
            <a:off x="589450" y="304888"/>
            <a:ext cx="3416949" cy="22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6365" l="37188" r="1514" t="10529"/>
          <a:stretch/>
        </p:blipFill>
        <p:spPr>
          <a:xfrm>
            <a:off x="4572000" y="1343400"/>
            <a:ext cx="4083776" cy="2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6276" l="37387" r="1800" t="10701"/>
          <a:stretch/>
        </p:blipFill>
        <p:spPr>
          <a:xfrm>
            <a:off x="589450" y="2852995"/>
            <a:ext cx="3416950" cy="2290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17300" y="1034700"/>
            <a:ext cx="27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678950" y="-53325"/>
            <a:ext cx="2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1138" y="791950"/>
            <a:ext cx="4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d: degree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each new node added for Barabasi Albert Graph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797175" y="2549500"/>
            <a:ext cx="2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743300" y="4033000"/>
            <a:ext cx="206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all Graphs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 =0.01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 = 0.05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 = 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130800" y="65075"/>
            <a:ext cx="446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Epidemiological Model using Watts Strogatz Graph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600" l="37134" r="0" t="9562"/>
          <a:stretch/>
        </p:blipFill>
        <p:spPr>
          <a:xfrm>
            <a:off x="764000" y="384050"/>
            <a:ext cx="3260200" cy="218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37628" r="0" t="10618"/>
          <a:stretch/>
        </p:blipFill>
        <p:spPr>
          <a:xfrm>
            <a:off x="4859250" y="1687850"/>
            <a:ext cx="3260200" cy="2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6857" l="36943" r="1657" t="10824"/>
          <a:stretch/>
        </p:blipFill>
        <p:spPr>
          <a:xfrm>
            <a:off x="737350" y="2887975"/>
            <a:ext cx="3313500" cy="2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554600" y="6507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b_watt = 0.01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686775" y="139007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b_watt =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554600" y="257175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b_watt = 0.5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353338" y="925200"/>
            <a:ext cx="464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b_watt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probability of replacing edge in ring lattice with new edge for Watts Strogatz Graph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686775" y="3772750"/>
            <a:ext cx="236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all Graphs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 =0.01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 = 0.05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 = 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947975" y="65075"/>
            <a:ext cx="464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Epidemiological Model using Watts Strogatz Graph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554600" y="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686775" y="139007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= 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554600" y="257175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 = 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353338" y="925200"/>
            <a:ext cx="4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degree of node in ring lattice for Watts Strogatz Graph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686775" y="3896725"/>
            <a:ext cx="236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all Graphs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 =0.01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 = 0.05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 = 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b_watt =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50" y="352700"/>
            <a:ext cx="3436501" cy="22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63" y="1703000"/>
            <a:ext cx="3434726" cy="225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50" y="2911150"/>
            <a:ext cx="3434724" cy="22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