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88" r:id="rId2"/>
    <p:sldId id="284" r:id="rId3"/>
    <p:sldId id="285" r:id="rId4"/>
    <p:sldId id="286" r:id="rId5"/>
    <p:sldId id="287" r:id="rId6"/>
    <p:sldId id="264" r:id="rId7"/>
    <p:sldId id="273" r:id="rId8"/>
    <p:sldId id="274" r:id="rId9"/>
    <p:sldId id="275" r:id="rId10"/>
    <p:sldId id="276" r:id="rId11"/>
    <p:sldId id="277" r:id="rId12"/>
    <p:sldId id="278" r:id="rId13"/>
    <p:sldId id="279" r:id="rId14"/>
    <p:sldId id="280" r:id="rId15"/>
    <p:sldId id="281" r:id="rId16"/>
    <p:sldId id="282" r:id="rId17"/>
    <p:sldId id="283" r:id="rId18"/>
    <p:sldId id="256" r:id="rId19"/>
    <p:sldId id="257" r:id="rId20"/>
    <p:sldId id="258" r:id="rId21"/>
    <p:sldId id="259" r:id="rId22"/>
    <p:sldId id="260" r:id="rId23"/>
    <p:sldId id="263" r:id="rId24"/>
    <p:sldId id="261"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2"/>
  </p:normalViewPr>
  <p:slideViewPr>
    <p:cSldViewPr snapToGrid="0">
      <p:cViewPr varScale="1">
        <p:scale>
          <a:sx n="91" d="100"/>
          <a:sy n="91"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BCBBEC-2441-EC4A-9505-B1D624B2BC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5EFC24E-7F7B-A545-A757-23C4F19003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58955D-5BD8-C64C-8974-161AB3650D36}" type="datetimeFigureOut">
              <a:rPr lang="en-US" smtClean="0"/>
              <a:t>4/4/18</a:t>
            </a:fld>
            <a:endParaRPr lang="en-US"/>
          </a:p>
        </p:txBody>
      </p:sp>
      <p:sp>
        <p:nvSpPr>
          <p:cNvPr id="4" name="Footer Placeholder 3">
            <a:extLst>
              <a:ext uri="{FF2B5EF4-FFF2-40B4-BE49-F238E27FC236}">
                <a16:creationId xmlns:a16="http://schemas.microsoft.com/office/drawing/2014/main" id="{EE9EA34D-FE4A-D649-B42D-86BA672D0A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2672C4-1F44-8946-AE1B-1B881203BC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5D5618-E1F4-1440-A338-57B38F281927}" type="slidenum">
              <a:rPr lang="en-US" smtClean="0"/>
              <a:t>‹#›</a:t>
            </a:fld>
            <a:endParaRPr lang="en-US"/>
          </a:p>
        </p:txBody>
      </p:sp>
    </p:spTree>
    <p:extLst>
      <p:ext uri="{BB962C8B-B14F-4D97-AF65-F5344CB8AC3E}">
        <p14:creationId xmlns:p14="http://schemas.microsoft.com/office/powerpoint/2010/main" val="712603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344D0-688F-984B-B4F4-0BF5D9098545}" type="datetimeFigureOut">
              <a:rPr lang="en-US" smtClean="0"/>
              <a:t>4/4/18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12464-B788-4742-A4A5-CC55CDF55318}" type="slidenum">
              <a:rPr lang="en-US" smtClean="0"/>
              <a:t>‹#›</a:t>
            </a:fld>
            <a:endParaRPr lang="en-US"/>
          </a:p>
        </p:txBody>
      </p:sp>
    </p:spTree>
    <p:extLst>
      <p:ext uri="{BB962C8B-B14F-4D97-AF65-F5344CB8AC3E}">
        <p14:creationId xmlns:p14="http://schemas.microsoft.com/office/powerpoint/2010/main" val="6660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5D8A-975C-46C7-B47E-9C14DD127F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DE6FB0-EEA1-4D2C-8311-177A1F694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6F31C4-E766-4121-B9F6-D96E1A4838B6}"/>
              </a:ext>
            </a:extLst>
          </p:cNvPr>
          <p:cNvSpPr>
            <a:spLocks noGrp="1"/>
          </p:cNvSpPr>
          <p:nvPr>
            <p:ph type="dt" sz="half" idx="10"/>
          </p:nvPr>
        </p:nvSpPr>
        <p:spPr/>
        <p:txBody>
          <a:bodyPr/>
          <a:lstStyle/>
          <a:p>
            <a:fld id="{077BB33B-E592-47E2-AB85-43F05E6CC97F}" type="datetimeFigureOut">
              <a:rPr lang="en-US" smtClean="0"/>
              <a:t>4/4/18</a:t>
            </a:fld>
            <a:endParaRPr lang="en-US"/>
          </a:p>
        </p:txBody>
      </p:sp>
      <p:sp>
        <p:nvSpPr>
          <p:cNvPr id="5" name="Footer Placeholder 4">
            <a:extLst>
              <a:ext uri="{FF2B5EF4-FFF2-40B4-BE49-F238E27FC236}">
                <a16:creationId xmlns:a16="http://schemas.microsoft.com/office/drawing/2014/main" id="{DA13466E-1207-416B-A395-72F84F920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08619-10EC-4850-AB06-CAA820721141}"/>
              </a:ext>
            </a:extLst>
          </p:cNvPr>
          <p:cNvSpPr>
            <a:spLocks noGrp="1"/>
          </p:cNvSpPr>
          <p:nvPr>
            <p:ph type="sldNum" sz="quarter" idx="12"/>
          </p:nvPr>
        </p:nvSpPr>
        <p:spPr/>
        <p:txBody>
          <a:bodyPr/>
          <a:lstStyle/>
          <a:p>
            <a:fld id="{1D1307BE-E0BF-428D-AE4A-32A69C8078E9}" type="slidenum">
              <a:rPr lang="en-US" smtClean="0"/>
              <a:t>‹#›</a:t>
            </a:fld>
            <a:endParaRPr lang="en-US"/>
          </a:p>
        </p:txBody>
      </p:sp>
    </p:spTree>
    <p:extLst>
      <p:ext uri="{BB962C8B-B14F-4D97-AF65-F5344CB8AC3E}">
        <p14:creationId xmlns:p14="http://schemas.microsoft.com/office/powerpoint/2010/main" val="380332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CFB1-5043-4B89-BBB2-DF42DBD6F4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AFF2E7-8271-44B0-B94C-388552987C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F75B8-ABFC-4B40-8FF8-9A418C0974B6}"/>
              </a:ext>
            </a:extLst>
          </p:cNvPr>
          <p:cNvSpPr>
            <a:spLocks noGrp="1"/>
          </p:cNvSpPr>
          <p:nvPr>
            <p:ph type="dt" sz="half" idx="10"/>
          </p:nvPr>
        </p:nvSpPr>
        <p:spPr/>
        <p:txBody>
          <a:bodyPr/>
          <a:lstStyle/>
          <a:p>
            <a:fld id="{077BB33B-E592-47E2-AB85-43F05E6CC97F}" type="datetimeFigureOut">
              <a:rPr lang="en-US" smtClean="0"/>
              <a:t>4/4/18</a:t>
            </a:fld>
            <a:endParaRPr lang="en-US"/>
          </a:p>
        </p:txBody>
      </p:sp>
      <p:sp>
        <p:nvSpPr>
          <p:cNvPr id="5" name="Footer Placeholder 4">
            <a:extLst>
              <a:ext uri="{FF2B5EF4-FFF2-40B4-BE49-F238E27FC236}">
                <a16:creationId xmlns:a16="http://schemas.microsoft.com/office/drawing/2014/main" id="{6F5933D5-3B7A-492B-97C4-72743AADA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A9C6A-4E47-468D-8B03-DC76C4AB6FC7}"/>
              </a:ext>
            </a:extLst>
          </p:cNvPr>
          <p:cNvSpPr>
            <a:spLocks noGrp="1"/>
          </p:cNvSpPr>
          <p:nvPr>
            <p:ph type="sldNum" sz="quarter" idx="12"/>
          </p:nvPr>
        </p:nvSpPr>
        <p:spPr/>
        <p:txBody>
          <a:bodyPr/>
          <a:lstStyle/>
          <a:p>
            <a:fld id="{1D1307BE-E0BF-428D-AE4A-32A69C8078E9}" type="slidenum">
              <a:rPr lang="en-US" smtClean="0"/>
              <a:t>‹#›</a:t>
            </a:fld>
            <a:endParaRPr lang="en-US"/>
          </a:p>
        </p:txBody>
      </p:sp>
    </p:spTree>
    <p:extLst>
      <p:ext uri="{BB962C8B-B14F-4D97-AF65-F5344CB8AC3E}">
        <p14:creationId xmlns:p14="http://schemas.microsoft.com/office/powerpoint/2010/main" val="3584837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71C87-DB9F-4564-87CE-DC5839787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390B84-0EAF-4070-941F-29AE842CDC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0F8A6-EFBA-4375-846D-319A042CA928}"/>
              </a:ext>
            </a:extLst>
          </p:cNvPr>
          <p:cNvSpPr>
            <a:spLocks noGrp="1"/>
          </p:cNvSpPr>
          <p:nvPr>
            <p:ph type="dt" sz="half" idx="10"/>
          </p:nvPr>
        </p:nvSpPr>
        <p:spPr/>
        <p:txBody>
          <a:bodyPr/>
          <a:lstStyle/>
          <a:p>
            <a:fld id="{077BB33B-E592-47E2-AB85-43F05E6CC97F}" type="datetimeFigureOut">
              <a:rPr lang="en-US" smtClean="0"/>
              <a:t>4/4/18</a:t>
            </a:fld>
            <a:endParaRPr lang="en-US"/>
          </a:p>
        </p:txBody>
      </p:sp>
      <p:sp>
        <p:nvSpPr>
          <p:cNvPr id="5" name="Footer Placeholder 4">
            <a:extLst>
              <a:ext uri="{FF2B5EF4-FFF2-40B4-BE49-F238E27FC236}">
                <a16:creationId xmlns:a16="http://schemas.microsoft.com/office/drawing/2014/main" id="{9B2DFA53-D8AA-4519-820F-02D6A88DF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D68FF-0204-49B8-9FF6-E6C8747B8843}"/>
              </a:ext>
            </a:extLst>
          </p:cNvPr>
          <p:cNvSpPr>
            <a:spLocks noGrp="1"/>
          </p:cNvSpPr>
          <p:nvPr>
            <p:ph type="sldNum" sz="quarter" idx="12"/>
          </p:nvPr>
        </p:nvSpPr>
        <p:spPr/>
        <p:txBody>
          <a:bodyPr/>
          <a:lstStyle/>
          <a:p>
            <a:fld id="{1D1307BE-E0BF-428D-AE4A-32A69C8078E9}" type="slidenum">
              <a:rPr lang="en-US" smtClean="0"/>
              <a:t>‹#›</a:t>
            </a:fld>
            <a:endParaRPr lang="en-US"/>
          </a:p>
        </p:txBody>
      </p:sp>
    </p:spTree>
    <p:extLst>
      <p:ext uri="{BB962C8B-B14F-4D97-AF65-F5344CB8AC3E}">
        <p14:creationId xmlns:p14="http://schemas.microsoft.com/office/powerpoint/2010/main" val="278460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4A2D-6468-4486-9CAF-988BD6DF1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E2C465-1BE8-4637-B06B-9634DAF18A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EC5C0-F797-42C4-B8B8-563582D64CB4}"/>
              </a:ext>
            </a:extLst>
          </p:cNvPr>
          <p:cNvSpPr>
            <a:spLocks noGrp="1"/>
          </p:cNvSpPr>
          <p:nvPr>
            <p:ph type="dt" sz="half" idx="10"/>
          </p:nvPr>
        </p:nvSpPr>
        <p:spPr/>
        <p:txBody>
          <a:bodyPr/>
          <a:lstStyle/>
          <a:p>
            <a:fld id="{077BB33B-E592-47E2-AB85-43F05E6CC97F}" type="datetimeFigureOut">
              <a:rPr lang="en-US" smtClean="0"/>
              <a:t>4/4/18</a:t>
            </a:fld>
            <a:endParaRPr lang="en-US"/>
          </a:p>
        </p:txBody>
      </p:sp>
      <p:sp>
        <p:nvSpPr>
          <p:cNvPr id="5" name="Footer Placeholder 4">
            <a:extLst>
              <a:ext uri="{FF2B5EF4-FFF2-40B4-BE49-F238E27FC236}">
                <a16:creationId xmlns:a16="http://schemas.microsoft.com/office/drawing/2014/main" id="{58254D65-0B98-4AB5-97ED-9AB7FACAD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12870-AAA5-4628-ACF9-EB4182A7C963}"/>
              </a:ext>
            </a:extLst>
          </p:cNvPr>
          <p:cNvSpPr>
            <a:spLocks noGrp="1"/>
          </p:cNvSpPr>
          <p:nvPr>
            <p:ph type="sldNum" sz="quarter" idx="12"/>
          </p:nvPr>
        </p:nvSpPr>
        <p:spPr/>
        <p:txBody>
          <a:bodyPr/>
          <a:lstStyle/>
          <a:p>
            <a:fld id="{1D1307BE-E0BF-428D-AE4A-32A69C8078E9}" type="slidenum">
              <a:rPr lang="en-US" smtClean="0"/>
              <a:t>‹#›</a:t>
            </a:fld>
            <a:endParaRPr lang="en-US"/>
          </a:p>
        </p:txBody>
      </p:sp>
    </p:spTree>
    <p:extLst>
      <p:ext uri="{BB962C8B-B14F-4D97-AF65-F5344CB8AC3E}">
        <p14:creationId xmlns:p14="http://schemas.microsoft.com/office/powerpoint/2010/main" val="287168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A46E-7EDB-40BA-A34A-F5F419943B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BC185D-5276-49C3-B76F-378C54D0A7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B6E5F7-73E9-42C5-9E53-C53DE42477F2}"/>
              </a:ext>
            </a:extLst>
          </p:cNvPr>
          <p:cNvSpPr>
            <a:spLocks noGrp="1"/>
          </p:cNvSpPr>
          <p:nvPr>
            <p:ph type="dt" sz="half" idx="10"/>
          </p:nvPr>
        </p:nvSpPr>
        <p:spPr/>
        <p:txBody>
          <a:bodyPr/>
          <a:lstStyle/>
          <a:p>
            <a:fld id="{077BB33B-E592-47E2-AB85-43F05E6CC97F}" type="datetimeFigureOut">
              <a:rPr lang="en-US" smtClean="0"/>
              <a:t>4/4/18</a:t>
            </a:fld>
            <a:endParaRPr lang="en-US"/>
          </a:p>
        </p:txBody>
      </p:sp>
      <p:sp>
        <p:nvSpPr>
          <p:cNvPr id="5" name="Footer Placeholder 4">
            <a:extLst>
              <a:ext uri="{FF2B5EF4-FFF2-40B4-BE49-F238E27FC236}">
                <a16:creationId xmlns:a16="http://schemas.microsoft.com/office/drawing/2014/main" id="{4593CC35-86BA-491B-9EEC-A480F553B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5AD6C-DF9A-43F0-9C7B-51961DE31422}"/>
              </a:ext>
            </a:extLst>
          </p:cNvPr>
          <p:cNvSpPr>
            <a:spLocks noGrp="1"/>
          </p:cNvSpPr>
          <p:nvPr>
            <p:ph type="sldNum" sz="quarter" idx="12"/>
          </p:nvPr>
        </p:nvSpPr>
        <p:spPr/>
        <p:txBody>
          <a:bodyPr/>
          <a:lstStyle/>
          <a:p>
            <a:fld id="{1D1307BE-E0BF-428D-AE4A-32A69C8078E9}" type="slidenum">
              <a:rPr lang="en-US" smtClean="0"/>
              <a:t>‹#›</a:t>
            </a:fld>
            <a:endParaRPr lang="en-US"/>
          </a:p>
        </p:txBody>
      </p:sp>
    </p:spTree>
    <p:extLst>
      <p:ext uri="{BB962C8B-B14F-4D97-AF65-F5344CB8AC3E}">
        <p14:creationId xmlns:p14="http://schemas.microsoft.com/office/powerpoint/2010/main" val="96548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F5CA-42B3-4248-A87F-C2435588F9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EC589-3EE8-4AE5-94FF-5B6385608F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052DD6-AC0D-4F95-9114-F2134FBEBA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2CEE44-2F3F-45BC-977D-2DB9C926D6B4}"/>
              </a:ext>
            </a:extLst>
          </p:cNvPr>
          <p:cNvSpPr>
            <a:spLocks noGrp="1"/>
          </p:cNvSpPr>
          <p:nvPr>
            <p:ph type="dt" sz="half" idx="10"/>
          </p:nvPr>
        </p:nvSpPr>
        <p:spPr/>
        <p:txBody>
          <a:bodyPr/>
          <a:lstStyle/>
          <a:p>
            <a:fld id="{077BB33B-E592-47E2-AB85-43F05E6CC97F}" type="datetimeFigureOut">
              <a:rPr lang="en-US" smtClean="0"/>
              <a:t>4/4/18</a:t>
            </a:fld>
            <a:endParaRPr lang="en-US"/>
          </a:p>
        </p:txBody>
      </p:sp>
      <p:sp>
        <p:nvSpPr>
          <p:cNvPr id="6" name="Footer Placeholder 5">
            <a:extLst>
              <a:ext uri="{FF2B5EF4-FFF2-40B4-BE49-F238E27FC236}">
                <a16:creationId xmlns:a16="http://schemas.microsoft.com/office/drawing/2014/main" id="{D8C720DE-60AD-40E8-8A4F-E82A0646D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48D93-8E91-44D3-B7FA-BAE0C44EEF02}"/>
              </a:ext>
            </a:extLst>
          </p:cNvPr>
          <p:cNvSpPr>
            <a:spLocks noGrp="1"/>
          </p:cNvSpPr>
          <p:nvPr>
            <p:ph type="sldNum" sz="quarter" idx="12"/>
          </p:nvPr>
        </p:nvSpPr>
        <p:spPr/>
        <p:txBody>
          <a:bodyPr/>
          <a:lstStyle/>
          <a:p>
            <a:fld id="{1D1307BE-E0BF-428D-AE4A-32A69C8078E9}" type="slidenum">
              <a:rPr lang="en-US" smtClean="0"/>
              <a:t>‹#›</a:t>
            </a:fld>
            <a:endParaRPr lang="en-US"/>
          </a:p>
        </p:txBody>
      </p:sp>
    </p:spTree>
    <p:extLst>
      <p:ext uri="{BB962C8B-B14F-4D97-AF65-F5344CB8AC3E}">
        <p14:creationId xmlns:p14="http://schemas.microsoft.com/office/powerpoint/2010/main" val="258707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8EA8-BF96-4BF5-A129-41B08455A0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662C6C-4D3F-4462-A201-540AFE9C5B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0A1D3F-0AD0-4909-A691-8532ED95F5F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9D8FF6-E171-44C6-95AC-7F3D31FED6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68F175-D5C9-4229-85F9-9CD83B3CFD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4CF8EB-A27D-417A-BB51-59386A94E264}"/>
              </a:ext>
            </a:extLst>
          </p:cNvPr>
          <p:cNvSpPr>
            <a:spLocks noGrp="1"/>
          </p:cNvSpPr>
          <p:nvPr>
            <p:ph type="dt" sz="half" idx="10"/>
          </p:nvPr>
        </p:nvSpPr>
        <p:spPr/>
        <p:txBody>
          <a:bodyPr/>
          <a:lstStyle/>
          <a:p>
            <a:fld id="{077BB33B-E592-47E2-AB85-43F05E6CC97F}" type="datetimeFigureOut">
              <a:rPr lang="en-US" smtClean="0"/>
              <a:t>4/4/18</a:t>
            </a:fld>
            <a:endParaRPr lang="en-US"/>
          </a:p>
        </p:txBody>
      </p:sp>
      <p:sp>
        <p:nvSpPr>
          <p:cNvPr id="8" name="Footer Placeholder 7">
            <a:extLst>
              <a:ext uri="{FF2B5EF4-FFF2-40B4-BE49-F238E27FC236}">
                <a16:creationId xmlns:a16="http://schemas.microsoft.com/office/drawing/2014/main" id="{F690C718-57E5-4EBB-B125-A7311A190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51B796-59D5-41DA-9954-F55C4DBB0EF9}"/>
              </a:ext>
            </a:extLst>
          </p:cNvPr>
          <p:cNvSpPr>
            <a:spLocks noGrp="1"/>
          </p:cNvSpPr>
          <p:nvPr>
            <p:ph type="sldNum" sz="quarter" idx="12"/>
          </p:nvPr>
        </p:nvSpPr>
        <p:spPr/>
        <p:txBody>
          <a:bodyPr/>
          <a:lstStyle/>
          <a:p>
            <a:fld id="{1D1307BE-E0BF-428D-AE4A-32A69C8078E9}" type="slidenum">
              <a:rPr lang="en-US" smtClean="0"/>
              <a:t>‹#›</a:t>
            </a:fld>
            <a:endParaRPr lang="en-US"/>
          </a:p>
        </p:txBody>
      </p:sp>
    </p:spTree>
    <p:extLst>
      <p:ext uri="{BB962C8B-B14F-4D97-AF65-F5344CB8AC3E}">
        <p14:creationId xmlns:p14="http://schemas.microsoft.com/office/powerpoint/2010/main" val="273946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A79B-A6DC-4BB2-9FDA-8216CFCBF6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A9A87A-C82D-49AD-B8C1-E3B9E58C8F33}"/>
              </a:ext>
            </a:extLst>
          </p:cNvPr>
          <p:cNvSpPr>
            <a:spLocks noGrp="1"/>
          </p:cNvSpPr>
          <p:nvPr>
            <p:ph type="dt" sz="half" idx="10"/>
          </p:nvPr>
        </p:nvSpPr>
        <p:spPr/>
        <p:txBody>
          <a:bodyPr/>
          <a:lstStyle/>
          <a:p>
            <a:fld id="{077BB33B-E592-47E2-AB85-43F05E6CC97F}" type="datetimeFigureOut">
              <a:rPr lang="en-US" smtClean="0"/>
              <a:t>4/4/18</a:t>
            </a:fld>
            <a:endParaRPr lang="en-US"/>
          </a:p>
        </p:txBody>
      </p:sp>
      <p:sp>
        <p:nvSpPr>
          <p:cNvPr id="4" name="Footer Placeholder 3">
            <a:extLst>
              <a:ext uri="{FF2B5EF4-FFF2-40B4-BE49-F238E27FC236}">
                <a16:creationId xmlns:a16="http://schemas.microsoft.com/office/drawing/2014/main" id="{F772437D-75DD-41FB-8431-21DB8E58FF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E8FD10-FFF8-4D8C-AD26-F533E885B9EB}"/>
              </a:ext>
            </a:extLst>
          </p:cNvPr>
          <p:cNvSpPr>
            <a:spLocks noGrp="1"/>
          </p:cNvSpPr>
          <p:nvPr>
            <p:ph type="sldNum" sz="quarter" idx="12"/>
          </p:nvPr>
        </p:nvSpPr>
        <p:spPr/>
        <p:txBody>
          <a:bodyPr/>
          <a:lstStyle/>
          <a:p>
            <a:fld id="{1D1307BE-E0BF-428D-AE4A-32A69C8078E9}" type="slidenum">
              <a:rPr lang="en-US" smtClean="0"/>
              <a:t>‹#›</a:t>
            </a:fld>
            <a:endParaRPr lang="en-US"/>
          </a:p>
        </p:txBody>
      </p:sp>
    </p:spTree>
    <p:extLst>
      <p:ext uri="{BB962C8B-B14F-4D97-AF65-F5344CB8AC3E}">
        <p14:creationId xmlns:p14="http://schemas.microsoft.com/office/powerpoint/2010/main" val="63837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B766A0-C276-4FE4-B9A5-FDFF1938697D}"/>
              </a:ext>
            </a:extLst>
          </p:cNvPr>
          <p:cNvSpPr>
            <a:spLocks noGrp="1"/>
          </p:cNvSpPr>
          <p:nvPr>
            <p:ph type="dt" sz="half" idx="10"/>
          </p:nvPr>
        </p:nvSpPr>
        <p:spPr/>
        <p:txBody>
          <a:bodyPr/>
          <a:lstStyle/>
          <a:p>
            <a:fld id="{077BB33B-E592-47E2-AB85-43F05E6CC97F}" type="datetimeFigureOut">
              <a:rPr lang="en-US" smtClean="0"/>
              <a:t>4/4/18</a:t>
            </a:fld>
            <a:endParaRPr lang="en-US"/>
          </a:p>
        </p:txBody>
      </p:sp>
      <p:sp>
        <p:nvSpPr>
          <p:cNvPr id="3" name="Footer Placeholder 2">
            <a:extLst>
              <a:ext uri="{FF2B5EF4-FFF2-40B4-BE49-F238E27FC236}">
                <a16:creationId xmlns:a16="http://schemas.microsoft.com/office/drawing/2014/main" id="{F9299457-A35C-4E59-9851-14AE1A81C7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4DBB6F-CAF4-4512-BCD0-9E23FA68706B}"/>
              </a:ext>
            </a:extLst>
          </p:cNvPr>
          <p:cNvSpPr>
            <a:spLocks noGrp="1"/>
          </p:cNvSpPr>
          <p:nvPr>
            <p:ph type="sldNum" sz="quarter" idx="12"/>
          </p:nvPr>
        </p:nvSpPr>
        <p:spPr/>
        <p:txBody>
          <a:bodyPr/>
          <a:lstStyle/>
          <a:p>
            <a:fld id="{1D1307BE-E0BF-428D-AE4A-32A69C8078E9}" type="slidenum">
              <a:rPr lang="en-US" smtClean="0"/>
              <a:t>‹#›</a:t>
            </a:fld>
            <a:endParaRPr lang="en-US"/>
          </a:p>
        </p:txBody>
      </p:sp>
    </p:spTree>
    <p:extLst>
      <p:ext uri="{BB962C8B-B14F-4D97-AF65-F5344CB8AC3E}">
        <p14:creationId xmlns:p14="http://schemas.microsoft.com/office/powerpoint/2010/main" val="363562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9CB9-369A-4AC6-B66F-C5AC75E24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F240AF-26B0-4222-84C3-FEC7E3FF7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9D428C-FEB2-42D7-93A4-7DD864129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17ECAF-1BDD-4D7F-8832-593DA3DBB505}"/>
              </a:ext>
            </a:extLst>
          </p:cNvPr>
          <p:cNvSpPr>
            <a:spLocks noGrp="1"/>
          </p:cNvSpPr>
          <p:nvPr>
            <p:ph type="dt" sz="half" idx="10"/>
          </p:nvPr>
        </p:nvSpPr>
        <p:spPr/>
        <p:txBody>
          <a:bodyPr/>
          <a:lstStyle/>
          <a:p>
            <a:fld id="{077BB33B-E592-47E2-AB85-43F05E6CC97F}" type="datetimeFigureOut">
              <a:rPr lang="en-US" smtClean="0"/>
              <a:t>4/4/18</a:t>
            </a:fld>
            <a:endParaRPr lang="en-US"/>
          </a:p>
        </p:txBody>
      </p:sp>
      <p:sp>
        <p:nvSpPr>
          <p:cNvPr id="6" name="Footer Placeholder 5">
            <a:extLst>
              <a:ext uri="{FF2B5EF4-FFF2-40B4-BE49-F238E27FC236}">
                <a16:creationId xmlns:a16="http://schemas.microsoft.com/office/drawing/2014/main" id="{CE3E773F-6A99-46A6-9E1C-B3F8C3697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E0C98-E92C-41DD-81C9-0C3FC0902DC4}"/>
              </a:ext>
            </a:extLst>
          </p:cNvPr>
          <p:cNvSpPr>
            <a:spLocks noGrp="1"/>
          </p:cNvSpPr>
          <p:nvPr>
            <p:ph type="sldNum" sz="quarter" idx="12"/>
          </p:nvPr>
        </p:nvSpPr>
        <p:spPr/>
        <p:txBody>
          <a:bodyPr/>
          <a:lstStyle/>
          <a:p>
            <a:fld id="{1D1307BE-E0BF-428D-AE4A-32A69C8078E9}" type="slidenum">
              <a:rPr lang="en-US" smtClean="0"/>
              <a:t>‹#›</a:t>
            </a:fld>
            <a:endParaRPr lang="en-US"/>
          </a:p>
        </p:txBody>
      </p:sp>
    </p:spTree>
    <p:extLst>
      <p:ext uri="{BB962C8B-B14F-4D97-AF65-F5344CB8AC3E}">
        <p14:creationId xmlns:p14="http://schemas.microsoft.com/office/powerpoint/2010/main" val="143137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F32E-0264-40DA-A0DF-C5745410C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171D80-ED27-46C3-B0BF-AF9236DAF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B94C84-C4E9-4C79-ABD4-59F052FC2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88EB56-C90D-4E49-927E-663978EFCAA6}"/>
              </a:ext>
            </a:extLst>
          </p:cNvPr>
          <p:cNvSpPr>
            <a:spLocks noGrp="1"/>
          </p:cNvSpPr>
          <p:nvPr>
            <p:ph type="dt" sz="half" idx="10"/>
          </p:nvPr>
        </p:nvSpPr>
        <p:spPr/>
        <p:txBody>
          <a:bodyPr/>
          <a:lstStyle/>
          <a:p>
            <a:fld id="{077BB33B-E592-47E2-AB85-43F05E6CC97F}" type="datetimeFigureOut">
              <a:rPr lang="en-US" smtClean="0"/>
              <a:t>4/4/18</a:t>
            </a:fld>
            <a:endParaRPr lang="en-US"/>
          </a:p>
        </p:txBody>
      </p:sp>
      <p:sp>
        <p:nvSpPr>
          <p:cNvPr id="6" name="Footer Placeholder 5">
            <a:extLst>
              <a:ext uri="{FF2B5EF4-FFF2-40B4-BE49-F238E27FC236}">
                <a16:creationId xmlns:a16="http://schemas.microsoft.com/office/drawing/2014/main" id="{EAF2D489-223C-499B-B0DF-15CFE5EA1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DE64A-EB0F-4B78-90A4-2C7DF090009F}"/>
              </a:ext>
            </a:extLst>
          </p:cNvPr>
          <p:cNvSpPr>
            <a:spLocks noGrp="1"/>
          </p:cNvSpPr>
          <p:nvPr>
            <p:ph type="sldNum" sz="quarter" idx="12"/>
          </p:nvPr>
        </p:nvSpPr>
        <p:spPr/>
        <p:txBody>
          <a:bodyPr/>
          <a:lstStyle/>
          <a:p>
            <a:fld id="{1D1307BE-E0BF-428D-AE4A-32A69C8078E9}" type="slidenum">
              <a:rPr lang="en-US" smtClean="0"/>
              <a:t>‹#›</a:t>
            </a:fld>
            <a:endParaRPr lang="en-US"/>
          </a:p>
        </p:txBody>
      </p:sp>
    </p:spTree>
    <p:extLst>
      <p:ext uri="{BB962C8B-B14F-4D97-AF65-F5344CB8AC3E}">
        <p14:creationId xmlns:p14="http://schemas.microsoft.com/office/powerpoint/2010/main" val="75385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50730-3816-4F4D-88D6-86B7591ED1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5682A6-3D07-4CCA-8907-7A66C93CF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475ED-78DA-4D0D-8805-968FFD6537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BB33B-E592-47E2-AB85-43F05E6CC97F}" type="datetimeFigureOut">
              <a:rPr lang="en-US" smtClean="0"/>
              <a:t>4/4/18</a:t>
            </a:fld>
            <a:endParaRPr lang="en-US"/>
          </a:p>
        </p:txBody>
      </p:sp>
      <p:sp>
        <p:nvSpPr>
          <p:cNvPr id="5" name="Footer Placeholder 4">
            <a:extLst>
              <a:ext uri="{FF2B5EF4-FFF2-40B4-BE49-F238E27FC236}">
                <a16:creationId xmlns:a16="http://schemas.microsoft.com/office/drawing/2014/main" id="{67E2F0FC-BB34-40D9-B31B-45A86B1C6D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CE9DE2-62D4-4525-8D35-5C61ECD89E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307BE-E0BF-428D-AE4A-32A69C8078E9}" type="slidenum">
              <a:rPr lang="en-US" smtClean="0"/>
              <a:t>‹#›</a:t>
            </a:fld>
            <a:endParaRPr lang="en-US"/>
          </a:p>
        </p:txBody>
      </p:sp>
    </p:spTree>
    <p:extLst>
      <p:ext uri="{BB962C8B-B14F-4D97-AF65-F5344CB8AC3E}">
        <p14:creationId xmlns:p14="http://schemas.microsoft.com/office/powerpoint/2010/main" val="133350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9696" y="2607275"/>
            <a:ext cx="6418305" cy="1748438"/>
          </a:xfrm>
        </p:spPr>
        <p:txBody>
          <a:bodyPr>
            <a:normAutofit/>
          </a:bodyPr>
          <a:lstStyle/>
          <a:p>
            <a:pPr>
              <a:lnSpc>
                <a:spcPts val="6480"/>
              </a:lnSpc>
            </a:pPr>
            <a:r>
              <a:rPr lang="en-US" dirty="0"/>
              <a:t>Employment Status</a:t>
            </a:r>
            <a:br>
              <a:rPr lang="en-US" dirty="0"/>
            </a:br>
            <a:r>
              <a:rPr lang="en-US" dirty="0"/>
              <a:t> Prediction</a:t>
            </a:r>
          </a:p>
        </p:txBody>
      </p:sp>
    </p:spTree>
    <p:extLst>
      <p:ext uri="{BB962C8B-B14F-4D97-AF65-F5344CB8AC3E}">
        <p14:creationId xmlns:p14="http://schemas.microsoft.com/office/powerpoint/2010/main" val="581673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03384"/>
            <a:ext cx="4316412" cy="1044526"/>
          </a:xfrm>
        </p:spPr>
        <p:txBody>
          <a:bodyPr/>
          <a:lstStyle/>
          <a:p>
            <a:r>
              <a:rPr lang="en-US" dirty="0"/>
              <a:t>Change in job searching based on Age</a:t>
            </a:r>
          </a:p>
        </p:txBody>
      </p:sp>
      <p:sp>
        <p:nvSpPr>
          <p:cNvPr id="4" name="Text Placeholder 3"/>
          <p:cNvSpPr>
            <a:spLocks noGrp="1"/>
          </p:cNvSpPr>
          <p:nvPr>
            <p:ph type="body" sz="half" idx="2"/>
          </p:nvPr>
        </p:nvSpPr>
        <p:spPr/>
        <p:txBody>
          <a:bodyPr/>
          <a:lstStyle/>
          <a:p>
            <a:pPr marL="285750" indent="-285750">
              <a:buFont typeface="Arial" charset="0"/>
              <a:buChar char="•"/>
            </a:pPr>
            <a:r>
              <a:rPr lang="en-US" dirty="0"/>
              <a:t>People in ages 0-19 spends on average 0.84 minutes in a day on job searching</a:t>
            </a:r>
          </a:p>
          <a:p>
            <a:pPr marL="285750" indent="-285750">
              <a:buFont typeface="Arial" charset="0"/>
              <a:buChar char="•"/>
            </a:pPr>
            <a:r>
              <a:rPr lang="en-US" dirty="0"/>
              <a:t>Time spend on job searching decreases as a person becomes 60 years older</a:t>
            </a:r>
          </a:p>
          <a:p>
            <a:pPr marL="285750" indent="-285750">
              <a:buFont typeface="Arial" charset="0"/>
              <a:buChar char="•"/>
            </a:pPr>
            <a:r>
              <a:rPr lang="en-US" dirty="0"/>
              <a:t>The max a person spends on job searching is on average 2.3 minutes a day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700" y="101600"/>
            <a:ext cx="4979525" cy="6515100"/>
          </a:xfrm>
          <a:prstGeom prst="rect">
            <a:avLst/>
          </a:prstGeom>
        </p:spPr>
      </p:pic>
    </p:spTree>
    <p:extLst>
      <p:ext uri="{BB962C8B-B14F-4D97-AF65-F5344CB8AC3E}">
        <p14:creationId xmlns:p14="http://schemas.microsoft.com/office/powerpoint/2010/main" val="68900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4938712" cy="1600200"/>
          </a:xfrm>
        </p:spPr>
        <p:txBody>
          <a:bodyPr/>
          <a:lstStyle/>
          <a:p>
            <a:r>
              <a:rPr lang="en-US" dirty="0"/>
              <a:t>Change in job searching based on Employment and Education Level</a:t>
            </a:r>
          </a:p>
        </p:txBody>
      </p:sp>
      <p:sp>
        <p:nvSpPr>
          <p:cNvPr id="4" name="Text Placeholder 3"/>
          <p:cNvSpPr>
            <a:spLocks noGrp="1"/>
          </p:cNvSpPr>
          <p:nvPr>
            <p:ph type="body" sz="half" idx="2"/>
          </p:nvPr>
        </p:nvSpPr>
        <p:spPr/>
        <p:txBody>
          <a:bodyPr/>
          <a:lstStyle/>
          <a:p>
            <a:pPr marL="285750" indent="-285750">
              <a:buFont typeface="Arial" charset="0"/>
              <a:buChar char="•"/>
            </a:pPr>
            <a:r>
              <a:rPr lang="en-US" dirty="0"/>
              <a:t>People with prof. degree spends the least time on job searching-0.18 minutes/day</a:t>
            </a:r>
          </a:p>
          <a:p>
            <a:pPr marL="285750" indent="-285750">
              <a:buFont typeface="Arial" charset="0"/>
              <a:buChar char="•"/>
            </a:pPr>
            <a:r>
              <a:rPr lang="en-US" dirty="0"/>
              <a:t>The next  group is people having a doctorate degree-0.767 minutes/day</a:t>
            </a:r>
          </a:p>
          <a:p>
            <a:pPr marL="285750" indent="-285750">
              <a:buFont typeface="Arial" charset="0"/>
              <a:buChar char="•"/>
            </a:pPr>
            <a:r>
              <a:rPr lang="en-US" dirty="0"/>
              <a:t>Not a single person with prof. degree is unemployed.</a:t>
            </a:r>
          </a:p>
          <a:p>
            <a:pPr marL="285750" indent="-285750">
              <a:buFont typeface="Arial" charset="0"/>
              <a:buChar char="•"/>
            </a:pPr>
            <a:r>
              <a:rPr lang="en-US" dirty="0"/>
              <a:t>Out of people of all groups who are unemployed, Masters students spends the most on job searching-64 minutes</a:t>
            </a:r>
          </a:p>
          <a:p>
            <a:pPr marL="285750" indent="-285750">
              <a:buFont typeface="Arial" charset="0"/>
              <a:buChar char="•"/>
            </a:pPr>
            <a:r>
              <a:rPr lang="en-US" dirty="0"/>
              <a:t>Bachelors are spending more time than doctorate on job search.</a:t>
            </a:r>
          </a:p>
          <a:p>
            <a:pPr marL="285750" indent="-285750">
              <a:buFont typeface="Arial" charset="0"/>
              <a:buChar char="•"/>
            </a:pPr>
            <a:r>
              <a:rPr lang="en-US" dirty="0"/>
              <a:t>Job searching increased as time passed, except during 2007, where there was drop in time spent on job search</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1" y="457200"/>
            <a:ext cx="6619406" cy="6400800"/>
          </a:xfrm>
          <a:prstGeom prst="rect">
            <a:avLst/>
          </a:prstGeom>
        </p:spPr>
      </p:pic>
    </p:spTree>
    <p:extLst>
      <p:ext uri="{BB962C8B-B14F-4D97-AF65-F5344CB8AC3E}">
        <p14:creationId xmlns:p14="http://schemas.microsoft.com/office/powerpoint/2010/main" val="98491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7" y="1257300"/>
            <a:ext cx="4938712" cy="538089"/>
          </a:xfrm>
        </p:spPr>
        <p:txBody>
          <a:bodyPr/>
          <a:lstStyle/>
          <a:p>
            <a:r>
              <a:rPr lang="en-US" dirty="0"/>
              <a:t>Change in socializing time</a:t>
            </a:r>
          </a:p>
        </p:txBody>
      </p:sp>
      <p:sp>
        <p:nvSpPr>
          <p:cNvPr id="4" name="Text Placeholder 3"/>
          <p:cNvSpPr>
            <a:spLocks noGrp="1"/>
          </p:cNvSpPr>
          <p:nvPr>
            <p:ph type="body" sz="half" idx="2"/>
          </p:nvPr>
        </p:nvSpPr>
        <p:spPr>
          <a:xfrm>
            <a:off x="600637" y="2133600"/>
            <a:ext cx="3932237" cy="3811588"/>
          </a:xfrm>
        </p:spPr>
        <p:txBody>
          <a:bodyPr/>
          <a:lstStyle/>
          <a:p>
            <a:pPr marL="285750" indent="-285750">
              <a:buFont typeface="Arial" charset="0"/>
              <a:buChar char="•"/>
            </a:pPr>
            <a:r>
              <a:rPr lang="en-US" dirty="0"/>
              <a:t>On average, males spend more time on socializing compared to females</a:t>
            </a:r>
          </a:p>
          <a:p>
            <a:pPr marL="285750" indent="-285750">
              <a:buFont typeface="Arial" charset="0"/>
              <a:buChar char="•"/>
            </a:pPr>
            <a:r>
              <a:rPr lang="en-US" dirty="0"/>
              <a:t>20-29 females who are unemployed spends more time on socializing than the one who are not in labor force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101" y="1257300"/>
            <a:ext cx="6786275" cy="4687888"/>
          </a:xfrm>
          <a:prstGeom prst="rect">
            <a:avLst/>
          </a:prstGeom>
        </p:spPr>
      </p:pic>
    </p:spTree>
    <p:extLst>
      <p:ext uri="{BB962C8B-B14F-4D97-AF65-F5344CB8AC3E}">
        <p14:creationId xmlns:p14="http://schemas.microsoft.com/office/powerpoint/2010/main" val="15571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705" y="1054100"/>
            <a:ext cx="4938712" cy="608428"/>
          </a:xfrm>
        </p:spPr>
        <p:txBody>
          <a:bodyPr/>
          <a:lstStyle/>
          <a:p>
            <a:r>
              <a:rPr lang="en-US" dirty="0"/>
              <a:t>Change in golfing time</a:t>
            </a:r>
          </a:p>
        </p:txBody>
      </p:sp>
      <p:sp>
        <p:nvSpPr>
          <p:cNvPr id="4" name="Text Placeholder 3"/>
          <p:cNvSpPr>
            <a:spLocks noGrp="1"/>
          </p:cNvSpPr>
          <p:nvPr>
            <p:ph type="body" sz="half" idx="2"/>
          </p:nvPr>
        </p:nvSpPr>
        <p:spPr>
          <a:xfrm>
            <a:off x="431825" y="2069597"/>
            <a:ext cx="3932237" cy="3811588"/>
          </a:xfrm>
        </p:spPr>
        <p:txBody>
          <a:bodyPr/>
          <a:lstStyle/>
          <a:p>
            <a:pPr marL="285750" indent="-285750">
              <a:buFont typeface="Arial" charset="0"/>
              <a:buChar char="•"/>
            </a:pPr>
            <a:r>
              <a:rPr lang="en-US" dirty="0"/>
              <a:t>People do a lot of golfing till their 20’s, then it decrease till their 40’s and then again time spent on golfing increases as age goes till 79</a:t>
            </a:r>
          </a:p>
          <a:p>
            <a:pPr marL="285750" indent="-285750">
              <a:buFont typeface="Arial" charset="0"/>
              <a:buChar char="•"/>
            </a:pPr>
            <a:r>
              <a:rPr lang="en-US" dirty="0"/>
              <a:t>After 79, it again decreases exponentially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500" y="1054100"/>
            <a:ext cx="7556500" cy="5234155"/>
          </a:xfrm>
          <a:prstGeom prst="rect">
            <a:avLst/>
          </a:prstGeom>
        </p:spPr>
      </p:pic>
    </p:spTree>
    <p:extLst>
      <p:ext uri="{BB962C8B-B14F-4D97-AF65-F5344CB8AC3E}">
        <p14:creationId xmlns:p14="http://schemas.microsoft.com/office/powerpoint/2010/main" val="742793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070" y="673100"/>
            <a:ext cx="3768194" cy="933352"/>
          </a:xfrm>
        </p:spPr>
        <p:txBody>
          <a:bodyPr>
            <a:normAutofit fontScale="90000"/>
          </a:bodyPr>
          <a:lstStyle/>
          <a:p>
            <a:r>
              <a:rPr lang="en-US" dirty="0"/>
              <a:t>Change in housework </a:t>
            </a:r>
            <a:br>
              <a:rPr lang="en-US" dirty="0"/>
            </a:br>
            <a:r>
              <a:rPr lang="en-US" dirty="0"/>
              <a:t>time</a:t>
            </a:r>
          </a:p>
        </p:txBody>
      </p:sp>
      <p:sp>
        <p:nvSpPr>
          <p:cNvPr id="4" name="Text Placeholder 3"/>
          <p:cNvSpPr>
            <a:spLocks noGrp="1"/>
          </p:cNvSpPr>
          <p:nvPr>
            <p:ph type="body" sz="half" idx="2"/>
          </p:nvPr>
        </p:nvSpPr>
        <p:spPr/>
        <p:txBody>
          <a:bodyPr/>
          <a:lstStyle/>
          <a:p>
            <a:pPr marL="285750" indent="-285750">
              <a:buFont typeface="Arial" charset="0"/>
              <a:buChar char="•"/>
            </a:pPr>
            <a:r>
              <a:rPr lang="en-US" dirty="0"/>
              <a:t>Male spends 18 minutes on housework whereas female spends 58 minutes on household. </a:t>
            </a:r>
          </a:p>
          <a:p>
            <a:pPr marL="285750" indent="-285750">
              <a:buFont typeface="Arial" charset="0"/>
              <a:buChar char="•"/>
            </a:pPr>
            <a:r>
              <a:rPr lang="en-US" dirty="0"/>
              <a:t>Not in labor force&gt;unemployed&gt;employed</a:t>
            </a:r>
          </a:p>
          <a:p>
            <a:pPr marL="285750" indent="-285750">
              <a:buFont typeface="Arial" charset="0"/>
              <a:buChar char="•"/>
            </a:pPr>
            <a:r>
              <a:rPr lang="en-US" dirty="0"/>
              <a:t>Doctoral spends the least time</a:t>
            </a:r>
          </a:p>
          <a:p>
            <a:pPr marL="285750" indent="-285750">
              <a:buFont typeface="Arial" charset="0"/>
              <a:buChar char="•"/>
            </a:pPr>
            <a:r>
              <a:rPr lang="en-US" dirty="0"/>
              <a:t>High School kids spend the most time</a:t>
            </a:r>
          </a:p>
          <a:p>
            <a:pPr marL="285750" indent="-285750">
              <a:buFont typeface="Arial" charset="0"/>
              <a:buChar char="•"/>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1144" y="673100"/>
            <a:ext cx="7680856" cy="5295900"/>
          </a:xfrm>
          <a:prstGeom prst="rect">
            <a:avLst/>
          </a:prstGeom>
        </p:spPr>
      </p:pic>
    </p:spTree>
    <p:extLst>
      <p:ext uri="{BB962C8B-B14F-4D97-AF65-F5344CB8AC3E}">
        <p14:creationId xmlns:p14="http://schemas.microsoft.com/office/powerpoint/2010/main" val="1198344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444500"/>
            <a:ext cx="4938712" cy="1600200"/>
          </a:xfrm>
        </p:spPr>
        <p:txBody>
          <a:bodyPr/>
          <a:lstStyle/>
          <a:p>
            <a:r>
              <a:rPr lang="en-US" dirty="0"/>
              <a:t>Change in grooming</a:t>
            </a:r>
            <a:br>
              <a:rPr lang="en-US" dirty="0"/>
            </a:br>
            <a:r>
              <a:rPr lang="en-US" dirty="0"/>
              <a:t>time</a:t>
            </a:r>
          </a:p>
        </p:txBody>
      </p:sp>
      <p:sp>
        <p:nvSpPr>
          <p:cNvPr id="4" name="Text Placeholder 3"/>
          <p:cNvSpPr>
            <a:spLocks noGrp="1"/>
          </p:cNvSpPr>
          <p:nvPr>
            <p:ph type="body" sz="half" idx="2"/>
          </p:nvPr>
        </p:nvSpPr>
        <p:spPr>
          <a:xfrm>
            <a:off x="742950" y="2057400"/>
            <a:ext cx="3932237" cy="3811588"/>
          </a:xfrm>
        </p:spPr>
        <p:txBody>
          <a:bodyPr/>
          <a:lstStyle/>
          <a:p>
            <a:pPr marL="285750" indent="-285750">
              <a:buFont typeface="Arial" charset="0"/>
              <a:buChar char="•"/>
            </a:pPr>
            <a:r>
              <a:rPr lang="en-US" dirty="0"/>
              <a:t>On average, males spend less time on grooming compared to females</a:t>
            </a:r>
          </a:p>
          <a:p>
            <a:pPr marL="285750" indent="-285750">
              <a:buFont typeface="Arial" charset="0"/>
              <a:buChar char="•"/>
            </a:pPr>
            <a:r>
              <a:rPr lang="en-US" dirty="0"/>
              <a:t>People of Age 0-19 spend the most time on grooming no matter what their gender is</a:t>
            </a:r>
          </a:p>
          <a:p>
            <a:pPr marL="285750" indent="-285750">
              <a:buFont typeface="Arial" charset="0"/>
              <a:buChar char="•"/>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660511"/>
            <a:ext cx="7543800" cy="5208477"/>
          </a:xfrm>
          <a:prstGeom prst="rect">
            <a:avLst/>
          </a:prstGeom>
        </p:spPr>
      </p:pic>
    </p:spTree>
    <p:extLst>
      <p:ext uri="{BB962C8B-B14F-4D97-AF65-F5344CB8AC3E}">
        <p14:creationId xmlns:p14="http://schemas.microsoft.com/office/powerpoint/2010/main" val="40745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444500"/>
            <a:ext cx="4938712" cy="1600200"/>
          </a:xfrm>
        </p:spPr>
        <p:txBody>
          <a:bodyPr/>
          <a:lstStyle/>
          <a:p>
            <a:r>
              <a:rPr lang="en-US" dirty="0"/>
              <a:t>Change in television</a:t>
            </a:r>
            <a:br>
              <a:rPr lang="en-US" dirty="0"/>
            </a:br>
            <a:r>
              <a:rPr lang="en-US" dirty="0"/>
              <a:t>time</a:t>
            </a:r>
          </a:p>
        </p:txBody>
      </p:sp>
      <p:sp>
        <p:nvSpPr>
          <p:cNvPr id="4" name="Text Placeholder 3"/>
          <p:cNvSpPr>
            <a:spLocks noGrp="1"/>
          </p:cNvSpPr>
          <p:nvPr>
            <p:ph type="body" sz="half" idx="2"/>
          </p:nvPr>
        </p:nvSpPr>
        <p:spPr>
          <a:xfrm>
            <a:off x="742950" y="2057400"/>
            <a:ext cx="3932237" cy="3811588"/>
          </a:xfrm>
        </p:spPr>
        <p:txBody>
          <a:bodyPr/>
          <a:lstStyle/>
          <a:p>
            <a:pPr marL="285750" indent="-285750">
              <a:buFont typeface="Arial" charset="0"/>
              <a:buChar char="•"/>
            </a:pPr>
            <a:r>
              <a:rPr lang="en-US" dirty="0"/>
              <a:t>On average, females spend less time on television compared to males</a:t>
            </a:r>
          </a:p>
          <a:p>
            <a:pPr marL="285750" indent="-285750">
              <a:buFont typeface="Arial" charset="0"/>
              <a:buChar char="•"/>
            </a:pPr>
            <a:r>
              <a:rPr lang="en-US" dirty="0"/>
              <a:t>Till Age of 40, people who are unemployed spends more time on watching television when compared to women who are not in labor force</a:t>
            </a:r>
          </a:p>
          <a:p>
            <a:pPr marL="285750" indent="-285750">
              <a:buFont typeface="Arial"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187" y="579940"/>
            <a:ext cx="7485044" cy="5289048"/>
          </a:xfrm>
          <a:prstGeom prst="rect">
            <a:avLst/>
          </a:prstGeom>
        </p:spPr>
      </p:pic>
    </p:spTree>
    <p:extLst>
      <p:ext uri="{BB962C8B-B14F-4D97-AF65-F5344CB8AC3E}">
        <p14:creationId xmlns:p14="http://schemas.microsoft.com/office/powerpoint/2010/main" val="1987092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444500"/>
            <a:ext cx="4938712" cy="1600200"/>
          </a:xfrm>
        </p:spPr>
        <p:txBody>
          <a:bodyPr/>
          <a:lstStyle/>
          <a:p>
            <a:r>
              <a:rPr lang="en-US" dirty="0"/>
              <a:t>Change in volunteering</a:t>
            </a:r>
            <a:br>
              <a:rPr lang="en-US" dirty="0"/>
            </a:br>
            <a:r>
              <a:rPr lang="en-US" dirty="0"/>
              <a:t>time</a:t>
            </a:r>
          </a:p>
        </p:txBody>
      </p:sp>
      <p:sp>
        <p:nvSpPr>
          <p:cNvPr id="4" name="Text Placeholder 3"/>
          <p:cNvSpPr>
            <a:spLocks noGrp="1"/>
          </p:cNvSpPr>
          <p:nvPr>
            <p:ph type="body" sz="half" idx="2"/>
          </p:nvPr>
        </p:nvSpPr>
        <p:spPr>
          <a:xfrm>
            <a:off x="742950" y="2057400"/>
            <a:ext cx="3932237" cy="3811588"/>
          </a:xfrm>
        </p:spPr>
        <p:txBody>
          <a:bodyPr/>
          <a:lstStyle/>
          <a:p>
            <a:pPr marL="285750" indent="-285750">
              <a:buFont typeface="Arial" charset="0"/>
              <a:buChar char="•"/>
            </a:pPr>
            <a:r>
              <a:rPr lang="en-US" dirty="0"/>
              <a:t>On average, females spend less time on volunteering compared to males</a:t>
            </a:r>
          </a:p>
          <a:p>
            <a:pPr marL="285750" indent="-285750">
              <a:buFont typeface="Arial" charset="0"/>
              <a:buChar char="•"/>
            </a:pPr>
            <a:r>
              <a:rPr lang="en-US" dirty="0"/>
              <a:t>People with doctorate degree spends the most time on volunteering</a:t>
            </a:r>
          </a:p>
          <a:p>
            <a:pPr marL="285750" indent="-285750">
              <a:buFont typeface="Arial" charset="0"/>
              <a:buChar char="•"/>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200" y="889382"/>
            <a:ext cx="7416800" cy="5130418"/>
          </a:xfrm>
          <a:prstGeom prst="rect">
            <a:avLst/>
          </a:prstGeom>
        </p:spPr>
      </p:pic>
    </p:spTree>
    <p:extLst>
      <p:ext uri="{BB962C8B-B14F-4D97-AF65-F5344CB8AC3E}">
        <p14:creationId xmlns:p14="http://schemas.microsoft.com/office/powerpoint/2010/main" val="190958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414B74-2657-49AF-B978-7943E89CD017}"/>
              </a:ext>
            </a:extLst>
          </p:cNvPr>
          <p:cNvSpPr>
            <a:spLocks noGrp="1"/>
          </p:cNvSpPr>
          <p:nvPr>
            <p:ph type="title"/>
          </p:nvPr>
        </p:nvSpPr>
        <p:spPr/>
        <p:txBody>
          <a:bodyPr/>
          <a:lstStyle/>
          <a:p>
            <a:r>
              <a:rPr lang="en-US" dirty="0"/>
              <a:t>Change of baby care time based on Education.</a:t>
            </a:r>
          </a:p>
        </p:txBody>
      </p:sp>
      <p:sp>
        <p:nvSpPr>
          <p:cNvPr id="5" name="Picture Placeholder 4">
            <a:extLst>
              <a:ext uri="{FF2B5EF4-FFF2-40B4-BE49-F238E27FC236}">
                <a16:creationId xmlns:a16="http://schemas.microsoft.com/office/drawing/2014/main" id="{4DF644F2-BF10-48E0-8A0F-DC7E7739D206}"/>
              </a:ext>
            </a:extLst>
          </p:cNvPr>
          <p:cNvSpPr>
            <a:spLocks noGrp="1"/>
          </p:cNvSpPr>
          <p:nvPr>
            <p:ph type="pic" idx="1"/>
          </p:nvPr>
        </p:nvSpPr>
        <p:spPr/>
      </p:sp>
      <p:sp>
        <p:nvSpPr>
          <p:cNvPr id="6" name="Text Placeholder 5">
            <a:extLst>
              <a:ext uri="{FF2B5EF4-FFF2-40B4-BE49-F238E27FC236}">
                <a16:creationId xmlns:a16="http://schemas.microsoft.com/office/drawing/2014/main" id="{274DBBBD-0A30-4DBA-B908-62B53D7A648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By looking at the </a:t>
            </a:r>
            <a:r>
              <a:rPr lang="en-US" dirty="0" err="1"/>
              <a:t>treemap</a:t>
            </a:r>
            <a:r>
              <a:rPr lang="en-US" dirty="0"/>
              <a:t> graph, I can see that people having Professional Degrees tend to spend the most amount of time with babies, on an average 54.32 mins per day, followed by people having Bachelors and Masters degree. </a:t>
            </a:r>
          </a:p>
          <a:p>
            <a:pPr marL="285750" indent="-285750">
              <a:buFont typeface="Arial" panose="020B0604020202020204" pitchFamily="34" charset="0"/>
              <a:buChar char="•"/>
            </a:pPr>
            <a:r>
              <a:rPr lang="en-US" dirty="0"/>
              <a:t>The 10th grade students spend the least amount of time with babies. </a:t>
            </a:r>
          </a:p>
        </p:txBody>
      </p:sp>
      <p:pic>
        <p:nvPicPr>
          <p:cNvPr id="9" name="Picture 8">
            <a:extLst>
              <a:ext uri="{FF2B5EF4-FFF2-40B4-BE49-F238E27FC236}">
                <a16:creationId xmlns:a16="http://schemas.microsoft.com/office/drawing/2014/main" id="{D36249E0-1C5A-4527-96AD-5C45E8129559}"/>
              </a:ext>
            </a:extLst>
          </p:cNvPr>
          <p:cNvPicPr>
            <a:picLocks noChangeAspect="1"/>
          </p:cNvPicPr>
          <p:nvPr/>
        </p:nvPicPr>
        <p:blipFill>
          <a:blip r:embed="rId2"/>
          <a:stretch>
            <a:fillRect/>
          </a:stretch>
        </p:blipFill>
        <p:spPr>
          <a:xfrm>
            <a:off x="4772024" y="187690"/>
            <a:ext cx="7419975" cy="6538230"/>
          </a:xfrm>
          <a:prstGeom prst="rect">
            <a:avLst/>
          </a:prstGeom>
        </p:spPr>
      </p:pic>
    </p:spTree>
    <p:extLst>
      <p:ext uri="{BB962C8B-B14F-4D97-AF65-F5344CB8AC3E}">
        <p14:creationId xmlns:p14="http://schemas.microsoft.com/office/powerpoint/2010/main" val="413677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BE5D-7FA5-4D22-90B9-2B6C8E944A92}"/>
              </a:ext>
            </a:extLst>
          </p:cNvPr>
          <p:cNvSpPr>
            <a:spLocks noGrp="1"/>
          </p:cNvSpPr>
          <p:nvPr>
            <p:ph type="title"/>
          </p:nvPr>
        </p:nvSpPr>
        <p:spPr/>
        <p:txBody>
          <a:bodyPr/>
          <a:lstStyle/>
          <a:p>
            <a:r>
              <a:rPr lang="en-US" dirty="0"/>
              <a:t>Change of baby care time based on Working Hours</a:t>
            </a:r>
          </a:p>
        </p:txBody>
      </p:sp>
      <p:sp>
        <p:nvSpPr>
          <p:cNvPr id="3" name="Picture Placeholder 2">
            <a:extLst>
              <a:ext uri="{FF2B5EF4-FFF2-40B4-BE49-F238E27FC236}">
                <a16:creationId xmlns:a16="http://schemas.microsoft.com/office/drawing/2014/main" id="{F1A50DBC-A40B-46CD-909C-9B537279CEF0}"/>
              </a:ext>
            </a:extLst>
          </p:cNvPr>
          <p:cNvSpPr>
            <a:spLocks noGrp="1"/>
          </p:cNvSpPr>
          <p:nvPr>
            <p:ph type="pic" idx="1"/>
          </p:nvPr>
        </p:nvSpPr>
        <p:spPr/>
      </p:sp>
      <p:sp>
        <p:nvSpPr>
          <p:cNvPr id="4" name="Text Placeholder 3">
            <a:extLst>
              <a:ext uri="{FF2B5EF4-FFF2-40B4-BE49-F238E27FC236}">
                <a16:creationId xmlns:a16="http://schemas.microsoft.com/office/drawing/2014/main" id="{8E148C77-F63B-41A8-AD1A-32EB9EDCCC0C}"/>
              </a:ext>
            </a:extLst>
          </p:cNvPr>
          <p:cNvSpPr>
            <a:spLocks noGrp="1"/>
          </p:cNvSpPr>
          <p:nvPr>
            <p:ph type="body" sz="half" idx="2"/>
          </p:nvPr>
        </p:nvSpPr>
        <p:spPr>
          <a:xfrm>
            <a:off x="839787" y="2500569"/>
            <a:ext cx="3932237" cy="1847335"/>
          </a:xfrm>
        </p:spPr>
        <p:txBody>
          <a:bodyPr/>
          <a:lstStyle/>
          <a:p>
            <a:pPr marL="285750" indent="-285750">
              <a:buFont typeface="Arial" panose="020B0604020202020204" pitchFamily="34" charset="0"/>
              <a:buChar char="•"/>
            </a:pPr>
            <a:r>
              <a:rPr lang="en-US" dirty="0"/>
              <a:t>I can see that the time spent with babies is decreasing as the hours worked per week are increasing. Except for a few sudden peeks, the decrease is constant.</a:t>
            </a:r>
          </a:p>
          <a:p>
            <a:pPr marL="285750" indent="-285750">
              <a:buFont typeface="Arial" panose="020B0604020202020204" pitchFamily="34" charset="0"/>
              <a:buChar char="•"/>
            </a:pPr>
            <a:r>
              <a:rPr lang="en-US" dirty="0"/>
              <a:t>This makes sense, as intuitively, people spending more hours working will have less time to spend with their babies.</a:t>
            </a:r>
          </a:p>
        </p:txBody>
      </p:sp>
      <p:pic>
        <p:nvPicPr>
          <p:cNvPr id="5" name="Picture 4">
            <a:extLst>
              <a:ext uri="{FF2B5EF4-FFF2-40B4-BE49-F238E27FC236}">
                <a16:creationId xmlns:a16="http://schemas.microsoft.com/office/drawing/2014/main" id="{5691A1CF-082E-4191-8083-BF63BF47E6E1}"/>
              </a:ext>
            </a:extLst>
          </p:cNvPr>
          <p:cNvPicPr>
            <a:picLocks noChangeAspect="1"/>
          </p:cNvPicPr>
          <p:nvPr/>
        </p:nvPicPr>
        <p:blipFill>
          <a:blip r:embed="rId2"/>
          <a:stretch>
            <a:fillRect/>
          </a:stretch>
        </p:blipFill>
        <p:spPr>
          <a:xfrm>
            <a:off x="5183188" y="235216"/>
            <a:ext cx="7008812" cy="6387567"/>
          </a:xfrm>
          <a:prstGeom prst="rect">
            <a:avLst/>
          </a:prstGeom>
        </p:spPr>
      </p:pic>
    </p:spTree>
    <p:extLst>
      <p:ext uri="{BB962C8B-B14F-4D97-AF65-F5344CB8AC3E}">
        <p14:creationId xmlns:p14="http://schemas.microsoft.com/office/powerpoint/2010/main" val="360778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A4D6-1F03-47E0-A466-12344C0E3028}"/>
              </a:ext>
            </a:extLst>
          </p:cNvPr>
          <p:cNvSpPr>
            <a:spLocks noGrp="1"/>
          </p:cNvSpPr>
          <p:nvPr>
            <p:ph type="title"/>
          </p:nvPr>
        </p:nvSpPr>
        <p:spPr>
          <a:xfrm>
            <a:off x="919301" y="987425"/>
            <a:ext cx="3932237" cy="1600200"/>
          </a:xfrm>
        </p:spPr>
        <p:txBody>
          <a:bodyPr>
            <a:noAutofit/>
          </a:bodyPr>
          <a:lstStyle/>
          <a:p>
            <a:r>
              <a:rPr lang="en-US" dirty="0"/>
              <a:t>Which is the most significant variable effecting the employment as well as unemployment?</a:t>
            </a:r>
          </a:p>
        </p:txBody>
      </p:sp>
      <p:pic>
        <p:nvPicPr>
          <p:cNvPr id="5" name="Picture 4">
            <a:extLst>
              <a:ext uri="{FF2B5EF4-FFF2-40B4-BE49-F238E27FC236}">
                <a16:creationId xmlns:a16="http://schemas.microsoft.com/office/drawing/2014/main" id="{B07C57CB-FCC6-4828-BAB2-785B639E7676}"/>
              </a:ext>
            </a:extLst>
          </p:cNvPr>
          <p:cNvPicPr>
            <a:picLocks noChangeAspect="1"/>
          </p:cNvPicPr>
          <p:nvPr/>
        </p:nvPicPr>
        <p:blipFill>
          <a:blip r:embed="rId2"/>
          <a:stretch>
            <a:fillRect/>
          </a:stretch>
        </p:blipFill>
        <p:spPr>
          <a:xfrm>
            <a:off x="5332275" y="505032"/>
            <a:ext cx="6172200" cy="5629275"/>
          </a:xfrm>
          <a:prstGeom prst="rect">
            <a:avLst/>
          </a:prstGeom>
        </p:spPr>
      </p:pic>
      <p:sp>
        <p:nvSpPr>
          <p:cNvPr id="4" name="Text Placeholder 3">
            <a:extLst>
              <a:ext uri="{FF2B5EF4-FFF2-40B4-BE49-F238E27FC236}">
                <a16:creationId xmlns:a16="http://schemas.microsoft.com/office/drawing/2014/main" id="{2FE357F3-6483-415F-B1D5-1C692342D655}"/>
              </a:ext>
            </a:extLst>
          </p:cNvPr>
          <p:cNvSpPr>
            <a:spLocks noGrp="1"/>
          </p:cNvSpPr>
          <p:nvPr>
            <p:ph type="body" sz="half" idx="2"/>
          </p:nvPr>
        </p:nvSpPr>
        <p:spPr>
          <a:xfrm>
            <a:off x="839787" y="2792896"/>
            <a:ext cx="3932237" cy="3811588"/>
          </a:xfrm>
        </p:spPr>
        <p:txBody>
          <a:bodyPr>
            <a:normAutofit/>
          </a:bodyPr>
          <a:lstStyle/>
          <a:p>
            <a:pPr marL="285750" indent="-285750">
              <a:buFont typeface="Arial" panose="020B0604020202020204" pitchFamily="34" charset="0"/>
              <a:buChar char="•"/>
            </a:pPr>
            <a:r>
              <a:rPr lang="en-US" dirty="0"/>
              <a:t>I have found importance of each variable using Random Forest Model to find out which one has the most effect on the employment status.</a:t>
            </a:r>
          </a:p>
          <a:p>
            <a:pPr marL="285750" indent="-285750">
              <a:buFont typeface="Arial" panose="020B0604020202020204" pitchFamily="34" charset="0"/>
              <a:buChar char="•"/>
            </a:pPr>
            <a:r>
              <a:rPr lang="en-US" dirty="0"/>
              <a:t>From the result, I can see that the highest is of variable “</a:t>
            </a:r>
            <a:r>
              <a:rPr lang="en-US" b="1" dirty="0"/>
              <a:t>Weekly Hours Worked</a:t>
            </a:r>
            <a:r>
              <a:rPr lang="en-US" dirty="0"/>
              <a:t>”, 0.35. Thus it is the most significant variable effecting both employment as well as unemployment.</a:t>
            </a:r>
          </a:p>
          <a:p>
            <a:endParaRPr lang="en-US" sz="2000" dirty="0"/>
          </a:p>
        </p:txBody>
      </p:sp>
    </p:spTree>
    <p:extLst>
      <p:ext uri="{BB962C8B-B14F-4D97-AF65-F5344CB8AC3E}">
        <p14:creationId xmlns:p14="http://schemas.microsoft.com/office/powerpoint/2010/main" val="1144369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E5D2-153C-4B5A-AB9E-B00884057349}"/>
              </a:ext>
            </a:extLst>
          </p:cNvPr>
          <p:cNvSpPr>
            <a:spLocks noGrp="1"/>
          </p:cNvSpPr>
          <p:nvPr>
            <p:ph type="title"/>
          </p:nvPr>
        </p:nvSpPr>
        <p:spPr/>
        <p:txBody>
          <a:bodyPr/>
          <a:lstStyle/>
          <a:p>
            <a:r>
              <a:rPr lang="en-US" dirty="0"/>
              <a:t>Change of baby care time based on income</a:t>
            </a:r>
          </a:p>
        </p:txBody>
      </p:sp>
      <p:sp>
        <p:nvSpPr>
          <p:cNvPr id="3" name="Picture Placeholder 2">
            <a:extLst>
              <a:ext uri="{FF2B5EF4-FFF2-40B4-BE49-F238E27FC236}">
                <a16:creationId xmlns:a16="http://schemas.microsoft.com/office/drawing/2014/main" id="{73F18D6B-A02C-4920-A529-0BC1C2D5D57B}"/>
              </a:ext>
            </a:extLst>
          </p:cNvPr>
          <p:cNvSpPr>
            <a:spLocks noGrp="1"/>
          </p:cNvSpPr>
          <p:nvPr>
            <p:ph type="pic" idx="1"/>
          </p:nvPr>
        </p:nvSpPr>
        <p:spPr/>
      </p:sp>
      <p:sp>
        <p:nvSpPr>
          <p:cNvPr id="4" name="Text Placeholder 3">
            <a:extLst>
              <a:ext uri="{FF2B5EF4-FFF2-40B4-BE49-F238E27FC236}">
                <a16:creationId xmlns:a16="http://schemas.microsoft.com/office/drawing/2014/main" id="{690B7D29-497E-489A-9A5D-1FD00D0382E3}"/>
              </a:ext>
            </a:extLst>
          </p:cNvPr>
          <p:cNvSpPr>
            <a:spLocks noGrp="1"/>
          </p:cNvSpPr>
          <p:nvPr>
            <p:ph type="body" sz="half" idx="2"/>
          </p:nvPr>
        </p:nvSpPr>
        <p:spPr>
          <a:xfrm>
            <a:off x="839788" y="2699951"/>
            <a:ext cx="3932237" cy="2564027"/>
          </a:xfrm>
        </p:spPr>
        <p:txBody>
          <a:bodyPr>
            <a:normAutofit lnSpcReduction="10000"/>
          </a:bodyPr>
          <a:lstStyle/>
          <a:p>
            <a:pPr marL="285750" indent="-285750">
              <a:buFont typeface="Arial" panose="020B0604020202020204" pitchFamily="34" charset="0"/>
              <a:buChar char="•"/>
            </a:pPr>
            <a:r>
              <a:rPr lang="en-US" dirty="0"/>
              <a:t>When I try to find the relation between income and time spent on baby care, I are not able to find any distinct pattern. </a:t>
            </a:r>
            <a:r>
              <a:rPr lang="en-US" b="1" dirty="0"/>
              <a:t>The values are all spread out</a:t>
            </a:r>
            <a:r>
              <a:rPr lang="en-US" dirty="0"/>
              <a:t>, but there are a few peaks in the middle region (1000-1600). This might mean that the people at both extremes of income level spend relatively less time with their babies. </a:t>
            </a:r>
            <a:r>
              <a:rPr lang="en-US" b="1" dirty="0"/>
              <a:t>The middle region shows the balanced people having substantial income and also spend enough time with their babies.</a:t>
            </a:r>
          </a:p>
        </p:txBody>
      </p:sp>
      <p:pic>
        <p:nvPicPr>
          <p:cNvPr id="5" name="Picture 4">
            <a:extLst>
              <a:ext uri="{FF2B5EF4-FFF2-40B4-BE49-F238E27FC236}">
                <a16:creationId xmlns:a16="http://schemas.microsoft.com/office/drawing/2014/main" id="{D6AB66C9-68EA-4358-B12B-720612F5E5A1}"/>
              </a:ext>
            </a:extLst>
          </p:cNvPr>
          <p:cNvPicPr>
            <a:picLocks noChangeAspect="1"/>
          </p:cNvPicPr>
          <p:nvPr/>
        </p:nvPicPr>
        <p:blipFill>
          <a:blip r:embed="rId2"/>
          <a:stretch>
            <a:fillRect/>
          </a:stretch>
        </p:blipFill>
        <p:spPr>
          <a:xfrm>
            <a:off x="5183188" y="274963"/>
            <a:ext cx="7008812" cy="6308074"/>
          </a:xfrm>
          <a:prstGeom prst="rect">
            <a:avLst/>
          </a:prstGeom>
        </p:spPr>
      </p:pic>
    </p:spTree>
    <p:extLst>
      <p:ext uri="{BB962C8B-B14F-4D97-AF65-F5344CB8AC3E}">
        <p14:creationId xmlns:p14="http://schemas.microsoft.com/office/powerpoint/2010/main" val="1578655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C372-0F89-47D1-A21B-D1124E8AEAB3}"/>
              </a:ext>
            </a:extLst>
          </p:cNvPr>
          <p:cNvSpPr>
            <a:spLocks noGrp="1"/>
          </p:cNvSpPr>
          <p:nvPr>
            <p:ph type="title"/>
          </p:nvPr>
        </p:nvSpPr>
        <p:spPr>
          <a:xfrm>
            <a:off x="839788" y="28575"/>
            <a:ext cx="3932237" cy="1600200"/>
          </a:xfrm>
        </p:spPr>
        <p:txBody>
          <a:bodyPr/>
          <a:lstStyle/>
          <a:p>
            <a:r>
              <a:rPr lang="en-US" dirty="0"/>
              <a:t>Change in leisure time based on Income</a:t>
            </a:r>
          </a:p>
        </p:txBody>
      </p:sp>
      <p:sp>
        <p:nvSpPr>
          <p:cNvPr id="3" name="Picture Placeholder 2">
            <a:extLst>
              <a:ext uri="{FF2B5EF4-FFF2-40B4-BE49-F238E27FC236}">
                <a16:creationId xmlns:a16="http://schemas.microsoft.com/office/drawing/2014/main" id="{C9FE19D8-2ABD-43A8-B6AB-B25F544F589B}"/>
              </a:ext>
            </a:extLst>
          </p:cNvPr>
          <p:cNvSpPr>
            <a:spLocks noGrp="1"/>
          </p:cNvSpPr>
          <p:nvPr>
            <p:ph type="pic" idx="1"/>
          </p:nvPr>
        </p:nvSpPr>
        <p:spPr/>
      </p:sp>
      <p:sp>
        <p:nvSpPr>
          <p:cNvPr id="4" name="Text Placeholder 3">
            <a:extLst>
              <a:ext uri="{FF2B5EF4-FFF2-40B4-BE49-F238E27FC236}">
                <a16:creationId xmlns:a16="http://schemas.microsoft.com/office/drawing/2014/main" id="{B5F52CAD-5236-4201-8A1E-088596AC0745}"/>
              </a:ext>
            </a:extLst>
          </p:cNvPr>
          <p:cNvSpPr>
            <a:spLocks noGrp="1"/>
          </p:cNvSpPr>
          <p:nvPr>
            <p:ph type="body" sz="half" idx="2"/>
          </p:nvPr>
        </p:nvSpPr>
        <p:spPr>
          <a:xfrm>
            <a:off x="827089" y="1628775"/>
            <a:ext cx="3932237" cy="3811588"/>
          </a:xfrm>
        </p:spPr>
        <p:txBody>
          <a:bodyPr>
            <a:noAutofit/>
          </a:bodyPr>
          <a:lstStyle/>
          <a:p>
            <a:pPr marL="285750" indent="-285750">
              <a:buFont typeface="Arial" panose="020B0604020202020204" pitchFamily="34" charset="0"/>
              <a:buChar char="•"/>
            </a:pPr>
            <a:r>
              <a:rPr lang="en-US" dirty="0"/>
              <a:t>I can see a sharp peak in the middle region, which tells us that </a:t>
            </a:r>
            <a:r>
              <a:rPr lang="en-US" b="1" dirty="0"/>
              <a:t>people having Weekly earnings between 1600 to 2200 tend to spend more time relaxing</a:t>
            </a:r>
            <a:r>
              <a:rPr lang="en-US" dirty="0"/>
              <a:t>. </a:t>
            </a:r>
          </a:p>
          <a:p>
            <a:pPr marL="285750" indent="-285750">
              <a:buFont typeface="Arial" panose="020B0604020202020204" pitchFamily="34" charset="0"/>
              <a:buChar char="•"/>
            </a:pPr>
            <a:r>
              <a:rPr lang="en-US" dirty="0"/>
              <a:t>I have included the following in leisure time: Golfing, Playing with Children, Running, Shopping, Socializing &amp; Relaxing, Television.</a:t>
            </a:r>
          </a:p>
          <a:p>
            <a:pPr marL="285750" indent="-285750">
              <a:buFont typeface="Arial" panose="020B0604020202020204" pitchFamily="34" charset="0"/>
              <a:buChar char="•"/>
            </a:pPr>
            <a:r>
              <a:rPr lang="en-US" dirty="0"/>
              <a:t>Looking at the pattern, I believe that the people earning between 1600-2200 have enough money to spend on these activities, as Ill as enough time to indulge in leisure activities.</a:t>
            </a:r>
          </a:p>
          <a:p>
            <a:pPr marL="285750" indent="-285750">
              <a:buFont typeface="Arial" panose="020B0604020202020204" pitchFamily="34" charset="0"/>
              <a:buChar char="•"/>
            </a:pPr>
            <a:r>
              <a:rPr lang="en-US" b="1" dirty="0"/>
              <a:t>At one extreme I have people who probably don’t earn enough to spend in the leisure activities, and at the other extreme I have very rich people who probably don’t have enough time</a:t>
            </a:r>
            <a:r>
              <a:rPr lang="en-US" dirty="0"/>
              <a:t>, since they spend most of their time earning money.</a:t>
            </a:r>
          </a:p>
        </p:txBody>
      </p:sp>
      <p:pic>
        <p:nvPicPr>
          <p:cNvPr id="5" name="Picture 4">
            <a:extLst>
              <a:ext uri="{FF2B5EF4-FFF2-40B4-BE49-F238E27FC236}">
                <a16:creationId xmlns:a16="http://schemas.microsoft.com/office/drawing/2014/main" id="{D5D1BE18-43E2-4C22-958A-0EC4557E730D}"/>
              </a:ext>
            </a:extLst>
          </p:cNvPr>
          <p:cNvPicPr>
            <a:picLocks noChangeAspect="1"/>
          </p:cNvPicPr>
          <p:nvPr/>
        </p:nvPicPr>
        <p:blipFill>
          <a:blip r:embed="rId2"/>
          <a:stretch>
            <a:fillRect/>
          </a:stretch>
        </p:blipFill>
        <p:spPr>
          <a:xfrm>
            <a:off x="5183188" y="28575"/>
            <a:ext cx="6184899" cy="6800850"/>
          </a:xfrm>
          <a:prstGeom prst="rect">
            <a:avLst/>
          </a:prstGeom>
        </p:spPr>
      </p:pic>
    </p:spTree>
    <p:extLst>
      <p:ext uri="{BB962C8B-B14F-4D97-AF65-F5344CB8AC3E}">
        <p14:creationId xmlns:p14="http://schemas.microsoft.com/office/powerpoint/2010/main" val="822323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EC5F-4D7E-4E9A-BFF8-9914C8D9D1C3}"/>
              </a:ext>
            </a:extLst>
          </p:cNvPr>
          <p:cNvSpPr>
            <a:spLocks noGrp="1"/>
          </p:cNvSpPr>
          <p:nvPr>
            <p:ph type="title"/>
          </p:nvPr>
        </p:nvSpPr>
        <p:spPr>
          <a:xfrm>
            <a:off x="839787" y="351692"/>
            <a:ext cx="3932237" cy="960120"/>
          </a:xfrm>
        </p:spPr>
        <p:txBody>
          <a:bodyPr>
            <a:normAutofit fontScale="90000"/>
          </a:bodyPr>
          <a:lstStyle/>
          <a:p>
            <a:r>
              <a:rPr lang="en-US" dirty="0"/>
              <a:t>Change in leisure time based on Generations</a:t>
            </a:r>
          </a:p>
        </p:txBody>
      </p:sp>
      <p:sp>
        <p:nvSpPr>
          <p:cNvPr id="3" name="Picture Placeholder 2">
            <a:extLst>
              <a:ext uri="{FF2B5EF4-FFF2-40B4-BE49-F238E27FC236}">
                <a16:creationId xmlns:a16="http://schemas.microsoft.com/office/drawing/2014/main" id="{BAA769DD-8CA6-4759-90CC-A81855043F2D}"/>
              </a:ext>
            </a:extLst>
          </p:cNvPr>
          <p:cNvSpPr>
            <a:spLocks noGrp="1"/>
          </p:cNvSpPr>
          <p:nvPr>
            <p:ph type="pic" idx="1"/>
          </p:nvPr>
        </p:nvSpPr>
        <p:spPr/>
      </p:sp>
      <p:sp>
        <p:nvSpPr>
          <p:cNvPr id="4" name="Text Placeholder 3">
            <a:extLst>
              <a:ext uri="{FF2B5EF4-FFF2-40B4-BE49-F238E27FC236}">
                <a16:creationId xmlns:a16="http://schemas.microsoft.com/office/drawing/2014/main" id="{B00784F1-BBAE-41D9-AA40-647600E05720}"/>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t>On analyzing the median, maximum and interquartile ranges of all the box plots, I see a pattern that</a:t>
            </a:r>
            <a:r>
              <a:rPr lang="en-US" b="1" dirty="0"/>
              <a:t> people above the age of 50 tend to spend more time in leisure activities</a:t>
            </a:r>
            <a:r>
              <a:rPr lang="en-US" dirty="0"/>
              <a:t>. The value decreases for people in their 30s and 40s, and then again increases for youngsters in their teens and 20s. </a:t>
            </a:r>
          </a:p>
          <a:p>
            <a:pPr marL="285750" indent="-285750">
              <a:buFont typeface="Arial" panose="020B0604020202020204" pitchFamily="34" charset="0"/>
              <a:buChar char="•"/>
            </a:pPr>
            <a:r>
              <a:rPr lang="en-US" dirty="0"/>
              <a:t>This, again, is very intuitive. There is more time to spend in leisure for younger people, since they only have to worry about their studies; you build your career and work hard to earn money during your 30s and 40s, thus lower time left to spend in leisure activities. After reaching their 50s, people start retiring and thus have the most time to spend in leisure activities. </a:t>
            </a:r>
          </a:p>
        </p:txBody>
      </p:sp>
      <p:pic>
        <p:nvPicPr>
          <p:cNvPr id="5" name="Picture 4">
            <a:extLst>
              <a:ext uri="{FF2B5EF4-FFF2-40B4-BE49-F238E27FC236}">
                <a16:creationId xmlns:a16="http://schemas.microsoft.com/office/drawing/2014/main" id="{AA99E3E5-2D56-4B31-886F-45699A29D14C}"/>
              </a:ext>
            </a:extLst>
          </p:cNvPr>
          <p:cNvPicPr>
            <a:picLocks noChangeAspect="1"/>
          </p:cNvPicPr>
          <p:nvPr/>
        </p:nvPicPr>
        <p:blipFill>
          <a:blip r:embed="rId2"/>
          <a:stretch>
            <a:fillRect/>
          </a:stretch>
        </p:blipFill>
        <p:spPr>
          <a:xfrm>
            <a:off x="5183188" y="22542"/>
            <a:ext cx="6399211" cy="6772275"/>
          </a:xfrm>
          <a:prstGeom prst="rect">
            <a:avLst/>
          </a:prstGeom>
        </p:spPr>
      </p:pic>
    </p:spTree>
    <p:extLst>
      <p:ext uri="{BB962C8B-B14F-4D97-AF65-F5344CB8AC3E}">
        <p14:creationId xmlns:p14="http://schemas.microsoft.com/office/powerpoint/2010/main" val="3792060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564" y="762968"/>
            <a:ext cx="4529136" cy="1642607"/>
          </a:xfrm>
        </p:spPr>
        <p:txBody>
          <a:bodyPr>
            <a:normAutofit/>
          </a:bodyPr>
          <a:lstStyle/>
          <a:p>
            <a:r>
              <a:rPr lang="en-US" sz="3600" dirty="0"/>
              <a:t>Recession affected Weekly Earnings and Work Hours</a:t>
            </a:r>
            <a:endParaRPr lang="en-US" dirty="0"/>
          </a:p>
        </p:txBody>
      </p:sp>
      <p:sp>
        <p:nvSpPr>
          <p:cNvPr id="4" name="Text Placeholder 3"/>
          <p:cNvSpPr>
            <a:spLocks noGrp="1"/>
          </p:cNvSpPr>
          <p:nvPr>
            <p:ph type="body" sz="half" idx="2"/>
          </p:nvPr>
        </p:nvSpPr>
        <p:spPr>
          <a:xfrm>
            <a:off x="814388" y="2551906"/>
            <a:ext cx="3932237" cy="1513467"/>
          </a:xfrm>
        </p:spPr>
        <p:txBody>
          <a:bodyPr/>
          <a:lstStyle/>
          <a:p>
            <a:pPr marL="285750" indent="-285750">
              <a:buFont typeface="Arial" charset="0"/>
              <a:buChar char="•"/>
            </a:pPr>
            <a:r>
              <a:rPr lang="en-US" dirty="0"/>
              <a:t>From 2008 to 2009, the avg. Weekly hours worked and avg. weekly earnings decreased and the pattern remained the same for avg. Weekly hours worked, but avg. Weekly earnings started increasing after 2010.</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0885" y="762968"/>
            <a:ext cx="6972300" cy="4812332"/>
          </a:xfrm>
          <a:prstGeom prst="rect">
            <a:avLst/>
          </a:prstGeom>
        </p:spPr>
      </p:pic>
    </p:spTree>
    <p:extLst>
      <p:ext uri="{BB962C8B-B14F-4D97-AF65-F5344CB8AC3E}">
        <p14:creationId xmlns:p14="http://schemas.microsoft.com/office/powerpoint/2010/main" val="2084234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9BA4-0B5B-4D81-891D-C4CC698CA819}"/>
              </a:ext>
            </a:extLst>
          </p:cNvPr>
          <p:cNvSpPr>
            <a:spLocks noGrp="1"/>
          </p:cNvSpPr>
          <p:nvPr>
            <p:ph type="title"/>
          </p:nvPr>
        </p:nvSpPr>
        <p:spPr>
          <a:xfrm>
            <a:off x="2627321" y="675249"/>
            <a:ext cx="7007860" cy="763002"/>
          </a:xfrm>
        </p:spPr>
        <p:txBody>
          <a:bodyPr>
            <a:normAutofit/>
          </a:bodyPr>
          <a:lstStyle/>
          <a:p>
            <a:r>
              <a:rPr lang="en-US" sz="3200" dirty="0"/>
              <a:t>Individual’s Primary Activity based on Age</a:t>
            </a:r>
          </a:p>
        </p:txBody>
      </p:sp>
      <p:pic>
        <p:nvPicPr>
          <p:cNvPr id="6" name="Picture 5">
            <a:extLst>
              <a:ext uri="{FF2B5EF4-FFF2-40B4-BE49-F238E27FC236}">
                <a16:creationId xmlns:a16="http://schemas.microsoft.com/office/drawing/2014/main" id="{D520C935-19D2-47B3-9D62-99DCE0A26F2A}"/>
              </a:ext>
            </a:extLst>
          </p:cNvPr>
          <p:cNvPicPr>
            <a:picLocks noChangeAspect="1"/>
          </p:cNvPicPr>
          <p:nvPr/>
        </p:nvPicPr>
        <p:blipFill>
          <a:blip r:embed="rId2"/>
          <a:stretch>
            <a:fillRect/>
          </a:stretch>
        </p:blipFill>
        <p:spPr>
          <a:xfrm>
            <a:off x="-14444" y="1690688"/>
            <a:ext cx="6108963" cy="4933949"/>
          </a:xfrm>
          <a:prstGeom prst="rect">
            <a:avLst/>
          </a:prstGeom>
        </p:spPr>
      </p:pic>
      <p:pic>
        <p:nvPicPr>
          <p:cNvPr id="7" name="Picture 6">
            <a:extLst>
              <a:ext uri="{FF2B5EF4-FFF2-40B4-BE49-F238E27FC236}">
                <a16:creationId xmlns:a16="http://schemas.microsoft.com/office/drawing/2014/main" id="{5418D5FF-5818-4324-BF48-B2227B0825FD}"/>
              </a:ext>
            </a:extLst>
          </p:cNvPr>
          <p:cNvPicPr>
            <a:picLocks noChangeAspect="1"/>
          </p:cNvPicPr>
          <p:nvPr/>
        </p:nvPicPr>
        <p:blipFill>
          <a:blip r:embed="rId3"/>
          <a:stretch>
            <a:fillRect/>
          </a:stretch>
        </p:blipFill>
        <p:spPr>
          <a:xfrm>
            <a:off x="6131251" y="2072640"/>
            <a:ext cx="4106468" cy="4551997"/>
          </a:xfrm>
          <a:prstGeom prst="rect">
            <a:avLst/>
          </a:prstGeom>
        </p:spPr>
      </p:pic>
      <p:pic>
        <p:nvPicPr>
          <p:cNvPr id="8" name="Picture 7">
            <a:extLst>
              <a:ext uri="{FF2B5EF4-FFF2-40B4-BE49-F238E27FC236}">
                <a16:creationId xmlns:a16="http://schemas.microsoft.com/office/drawing/2014/main" id="{6B4AC1FE-CC0C-4836-BB36-2A0C99FD895A}"/>
              </a:ext>
            </a:extLst>
          </p:cNvPr>
          <p:cNvPicPr>
            <a:picLocks noChangeAspect="1"/>
          </p:cNvPicPr>
          <p:nvPr/>
        </p:nvPicPr>
        <p:blipFill>
          <a:blip r:embed="rId4"/>
          <a:stretch>
            <a:fillRect/>
          </a:stretch>
        </p:blipFill>
        <p:spPr>
          <a:xfrm>
            <a:off x="10322127" y="2030436"/>
            <a:ext cx="1863408" cy="4551996"/>
          </a:xfrm>
          <a:prstGeom prst="rect">
            <a:avLst/>
          </a:prstGeom>
        </p:spPr>
      </p:pic>
    </p:spTree>
    <p:extLst>
      <p:ext uri="{BB962C8B-B14F-4D97-AF65-F5344CB8AC3E}">
        <p14:creationId xmlns:p14="http://schemas.microsoft.com/office/powerpoint/2010/main" val="587626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9E1B8B-DD86-4A28-952F-8E841AFE021A}"/>
              </a:ext>
            </a:extLst>
          </p:cNvPr>
          <p:cNvSpPr txBox="1"/>
          <p:nvPr/>
        </p:nvSpPr>
        <p:spPr>
          <a:xfrm>
            <a:off x="608436" y="976990"/>
            <a:ext cx="11062252" cy="5047536"/>
          </a:xfrm>
          <a:prstGeom prst="rect">
            <a:avLst/>
          </a:prstGeom>
          <a:noFill/>
        </p:spPr>
        <p:txBody>
          <a:bodyPr wrap="square" rtlCol="0">
            <a:spAutoFit/>
          </a:bodyPr>
          <a:lstStyle/>
          <a:p>
            <a:pPr marL="285750" indent="-285750">
              <a:buFont typeface="Arial" panose="020B0604020202020204" pitchFamily="34" charset="0"/>
              <a:buChar char="•"/>
            </a:pPr>
            <a:r>
              <a:rPr lang="en-US" sz="1600" dirty="0"/>
              <a:t>On observing the bars for all age ranges, I can see that for all ranges, the primary activity is sleeping, followed by socializing and relaxing, followed by watching television, followed by eating and drinking. </a:t>
            </a:r>
          </a:p>
          <a:p>
            <a:endParaRPr lang="en-US" sz="1600" dirty="0"/>
          </a:p>
          <a:p>
            <a:pPr marL="285750" indent="-285750">
              <a:buFont typeface="Arial" panose="020B0604020202020204" pitchFamily="34" charset="0"/>
              <a:buChar char="•"/>
            </a:pPr>
            <a:r>
              <a:rPr lang="en-US" sz="1600" dirty="0"/>
              <a:t>Now, let us see on which activity was the most time spent without considering the above mentioned activities.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Age Range 0-19: Grooming</a:t>
            </a:r>
          </a:p>
          <a:p>
            <a:pPr marL="285750" indent="-285750">
              <a:buFont typeface="Arial" panose="020B0604020202020204" pitchFamily="34" charset="0"/>
              <a:buChar char="•"/>
            </a:pPr>
            <a:r>
              <a:rPr lang="en-US" sz="1600" dirty="0"/>
              <a:t>Age Range 20-29: Grooming</a:t>
            </a:r>
          </a:p>
          <a:p>
            <a:pPr marL="285750" indent="-285750">
              <a:buFont typeface="Arial" panose="020B0604020202020204" pitchFamily="34" charset="0"/>
              <a:buChar char="•"/>
            </a:pPr>
            <a:r>
              <a:rPr lang="en-US" sz="1600" dirty="0"/>
              <a:t>Age Range 30-39: Housework</a:t>
            </a:r>
          </a:p>
          <a:p>
            <a:pPr marL="285750" indent="-285750">
              <a:buFont typeface="Arial" panose="020B0604020202020204" pitchFamily="34" charset="0"/>
              <a:buChar char="•"/>
            </a:pPr>
            <a:r>
              <a:rPr lang="en-US" sz="1600" dirty="0"/>
              <a:t>Age Range 40-49: Housework</a:t>
            </a:r>
          </a:p>
          <a:p>
            <a:pPr marL="285750" indent="-285750">
              <a:buFont typeface="Arial" panose="020B0604020202020204" pitchFamily="34" charset="0"/>
              <a:buChar char="•"/>
            </a:pPr>
            <a:r>
              <a:rPr lang="en-US" sz="1600" dirty="0"/>
              <a:t>Age Range 50-59: Housework</a:t>
            </a:r>
          </a:p>
          <a:p>
            <a:pPr marL="285750" indent="-285750">
              <a:buFont typeface="Arial" panose="020B0604020202020204" pitchFamily="34" charset="0"/>
              <a:buChar char="•"/>
            </a:pPr>
            <a:r>
              <a:rPr lang="en-US" sz="1600" dirty="0"/>
              <a:t>Age Range 60-69: Housework</a:t>
            </a:r>
          </a:p>
          <a:p>
            <a:pPr marL="285750" indent="-285750">
              <a:buFont typeface="Arial" panose="020B0604020202020204" pitchFamily="34" charset="0"/>
              <a:buChar char="•"/>
            </a:pPr>
            <a:r>
              <a:rPr lang="en-US" sz="1600" dirty="0"/>
              <a:t>Age Range 70-79: Housework</a:t>
            </a:r>
          </a:p>
          <a:p>
            <a:pPr marL="285750" indent="-285750">
              <a:buFont typeface="Arial" panose="020B0604020202020204" pitchFamily="34" charset="0"/>
              <a:buChar char="•"/>
            </a:pPr>
            <a:r>
              <a:rPr lang="en-US" sz="1600" dirty="0"/>
              <a:t>Age Range 80+: Housework and Grooming have almost the same height bars.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Thus, I can see that no matter what the age of the person, their main primary activities remain the same. Sleeping, socializing, eating, drinking, watching television are the activities that everybody indulges in. </a:t>
            </a:r>
          </a:p>
          <a:p>
            <a:endParaRPr lang="en-US" sz="1600" dirty="0"/>
          </a:p>
          <a:p>
            <a:pPr marL="285750" indent="-285750">
              <a:buFont typeface="Arial" panose="020B0604020202020204" pitchFamily="34" charset="0"/>
              <a:buChar char="•"/>
            </a:pPr>
            <a:r>
              <a:rPr lang="en-US" sz="1600" dirty="0"/>
              <a:t>Even the difference between grooming and housework is not a lot, thus these are also the primary activity that every individual indulges in.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8496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3D7DD6-7CB4-4387-8FF8-DC862BC81249}"/>
              </a:ext>
            </a:extLst>
          </p:cNvPr>
          <p:cNvSpPr txBox="1"/>
          <p:nvPr/>
        </p:nvSpPr>
        <p:spPr>
          <a:xfrm>
            <a:off x="924339" y="2115458"/>
            <a:ext cx="10605053" cy="3847207"/>
          </a:xfrm>
          <a:prstGeom prst="rect">
            <a:avLst/>
          </a:prstGeom>
          <a:noFill/>
        </p:spPr>
        <p:txBody>
          <a:bodyPr wrap="square" rtlCol="0">
            <a:spAutoFit/>
          </a:bodyPr>
          <a:lstStyle/>
          <a:p>
            <a:pPr marL="285750" indent="-285750">
              <a:buFont typeface="Arial" panose="020B0604020202020204" pitchFamily="34" charset="0"/>
              <a:buChar char="•"/>
            </a:pPr>
            <a:r>
              <a:rPr lang="en-US" sz="2000" dirty="0"/>
              <a:t>I have used Neural Networks from Scikit learn to predict the employment status of people. </a:t>
            </a:r>
          </a:p>
          <a:p>
            <a:pPr marL="285750" indent="-285750">
              <a:buFont typeface="Arial" panose="020B0604020202020204" pitchFamily="34" charset="0"/>
              <a:buChar char="•"/>
            </a:pPr>
            <a:r>
              <a:rPr lang="en-US" sz="2000" dirty="0"/>
              <a:t>The accuracy of the neural network when tested on the training dataset using k-cross validation  was 94.3%.</a:t>
            </a:r>
          </a:p>
          <a:p>
            <a:pPr marL="285750" indent="-285750">
              <a:buFont typeface="Arial" panose="020B0604020202020204" pitchFamily="34" charset="0"/>
              <a:buChar char="•"/>
            </a:pPr>
            <a:r>
              <a:rPr lang="en-US" sz="2000" dirty="0"/>
              <a:t>The prediction model is implemented using Python. </a:t>
            </a:r>
          </a:p>
          <a:p>
            <a:pPr marL="285750" indent="-285750">
              <a:buFont typeface="Arial" panose="020B0604020202020204" pitchFamily="34" charset="0"/>
              <a:buChar char="•"/>
            </a:pPr>
            <a:r>
              <a:rPr lang="en-US" sz="2000" dirty="0"/>
              <a:t>I have used pandas library of Python for feature engineering, and numpy for data processing.</a:t>
            </a:r>
          </a:p>
          <a:p>
            <a:pPr marL="285750" indent="-285750">
              <a:buFont typeface="Arial" panose="020B0604020202020204" pitchFamily="34" charset="0"/>
              <a:buChar char="•"/>
            </a:pPr>
            <a:r>
              <a:rPr lang="en-US" sz="1600" dirty="0"/>
              <a:t>I have used the following notations:	</a:t>
            </a:r>
          </a:p>
          <a:p>
            <a:r>
              <a:rPr lang="en-US" sz="1600" dirty="0"/>
              <a:t>	Gender:</a:t>
            </a:r>
          </a:p>
          <a:p>
            <a:pPr lvl="3"/>
            <a:r>
              <a:rPr lang="en-US" sz="1600" dirty="0"/>
              <a:t>Male: 1, Female: 2</a:t>
            </a:r>
          </a:p>
          <a:p>
            <a:pPr lvl="2"/>
            <a:r>
              <a:rPr lang="en-US" sz="1600" dirty="0"/>
              <a:t>Employment Status:</a:t>
            </a:r>
          </a:p>
          <a:p>
            <a:pPr lvl="3"/>
            <a:r>
              <a:rPr lang="en-US" sz="1600" dirty="0"/>
              <a:t>Unemployed: 3, Employed: 4, Not in labor: 5</a:t>
            </a:r>
          </a:p>
          <a:p>
            <a:r>
              <a:rPr lang="en-US" sz="1600" dirty="0"/>
              <a:t>	Education:</a:t>
            </a:r>
          </a:p>
          <a:p>
            <a:pPr lvl="3"/>
            <a:r>
              <a:rPr lang="en-US" sz="1600" dirty="0"/>
              <a:t>9th grade: 9, 10th grade: 10, 11th grade: 11, 12th grade: 12, High School: 13</a:t>
            </a:r>
          </a:p>
          <a:p>
            <a:pPr lvl="3"/>
            <a:r>
              <a:rPr lang="en-US" sz="1600" dirty="0"/>
              <a:t>Associate Degree: 14, Bachelor: 15, Master: 16, Doctoral Degree: 17</a:t>
            </a:r>
          </a:p>
          <a:p>
            <a:pPr lvl="3"/>
            <a:r>
              <a:rPr lang="en-US" sz="1600" dirty="0"/>
              <a:t>Prof. Degree: 18, Some College: 19</a:t>
            </a:r>
          </a:p>
        </p:txBody>
      </p:sp>
      <p:sp>
        <p:nvSpPr>
          <p:cNvPr id="7" name="TextBox 6">
            <a:extLst>
              <a:ext uri="{FF2B5EF4-FFF2-40B4-BE49-F238E27FC236}">
                <a16:creationId xmlns:a16="http://schemas.microsoft.com/office/drawing/2014/main" id="{0EF6068B-DBC0-4841-92CF-A47A5A3391AE}"/>
              </a:ext>
            </a:extLst>
          </p:cNvPr>
          <p:cNvSpPr txBox="1"/>
          <p:nvPr/>
        </p:nvSpPr>
        <p:spPr>
          <a:xfrm>
            <a:off x="1103243" y="397565"/>
            <a:ext cx="8617227" cy="1077218"/>
          </a:xfrm>
          <a:prstGeom prst="rect">
            <a:avLst/>
          </a:prstGeom>
          <a:noFill/>
        </p:spPr>
        <p:txBody>
          <a:bodyPr wrap="square" rtlCol="0">
            <a:spAutoFit/>
          </a:bodyPr>
          <a:lstStyle/>
          <a:p>
            <a:r>
              <a:rPr lang="en-US" sz="3200" dirty="0">
                <a:latin typeface="+mj-lt"/>
              </a:rPr>
              <a:t>Predict the values for employment variable in the test data set. </a:t>
            </a:r>
          </a:p>
        </p:txBody>
      </p:sp>
    </p:spTree>
    <p:extLst>
      <p:ext uri="{BB962C8B-B14F-4D97-AF65-F5344CB8AC3E}">
        <p14:creationId xmlns:p14="http://schemas.microsoft.com/office/powerpoint/2010/main" val="55397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097" y="101600"/>
            <a:ext cx="9677400" cy="1600200"/>
          </a:xfrm>
        </p:spPr>
        <p:txBody>
          <a:bodyPr/>
          <a:lstStyle/>
          <a:p>
            <a:r>
              <a:rPr lang="en-US" dirty="0"/>
              <a:t>Summary in 2012(Average Time Spend on Activities)</a:t>
            </a:r>
          </a:p>
        </p:txBody>
      </p:sp>
      <p:graphicFrame>
        <p:nvGraphicFramePr>
          <p:cNvPr id="5" name="Picture Placeholder 4"/>
          <p:cNvGraphicFramePr>
            <a:graphicFrameLocks noGrp="1"/>
          </p:cNvGraphicFramePr>
          <p:nvPr>
            <p:ph type="pic" idx="1"/>
            <p:extLst>
              <p:ext uri="{D42A27DB-BD31-4B8C-83A1-F6EECF244321}">
                <p14:modId xmlns:p14="http://schemas.microsoft.com/office/powerpoint/2010/main" val="489975802"/>
              </p:ext>
            </p:extLst>
          </p:nvPr>
        </p:nvGraphicFramePr>
        <p:xfrm>
          <a:off x="2324097" y="1854200"/>
          <a:ext cx="9004302" cy="3987795"/>
        </p:xfrm>
        <a:graphic>
          <a:graphicData uri="http://schemas.openxmlformats.org/drawingml/2006/table">
            <a:tbl>
              <a:tblPr firstRow="1" firstCol="1" bandRow="1">
                <a:tableStyleId>{5C22544A-7EE6-4342-B048-85BDC9FD1C3A}</a:tableStyleId>
              </a:tblPr>
              <a:tblGrid>
                <a:gridCol w="4502151">
                  <a:extLst>
                    <a:ext uri="{9D8B030D-6E8A-4147-A177-3AD203B41FA5}">
                      <a16:colId xmlns:a16="http://schemas.microsoft.com/office/drawing/2014/main" val="20000"/>
                    </a:ext>
                  </a:extLst>
                </a:gridCol>
                <a:gridCol w="4502151">
                  <a:extLst>
                    <a:ext uri="{9D8B030D-6E8A-4147-A177-3AD203B41FA5}">
                      <a16:colId xmlns:a16="http://schemas.microsoft.com/office/drawing/2014/main" val="20001"/>
                    </a:ext>
                  </a:extLst>
                </a:gridCol>
              </a:tblGrid>
              <a:tr h="265853">
                <a:tc>
                  <a:txBody>
                    <a:bodyPr/>
                    <a:lstStyle/>
                    <a:p>
                      <a:pPr marL="0" marR="0">
                        <a:spcBef>
                          <a:spcPts val="0"/>
                        </a:spcBef>
                        <a:spcAft>
                          <a:spcPts val="0"/>
                        </a:spcAft>
                      </a:pPr>
                      <a:r>
                        <a:rPr lang="en-US" sz="1200">
                          <a:effectLst/>
                        </a:rPr>
                        <a:t>Activity</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Average Time Spent</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0"/>
                  </a:ext>
                </a:extLst>
              </a:tr>
              <a:tr h="265853">
                <a:tc>
                  <a:txBody>
                    <a:bodyPr/>
                    <a:lstStyle/>
                    <a:p>
                      <a:pPr marL="0" marR="0">
                        <a:spcBef>
                          <a:spcPts val="0"/>
                        </a:spcBef>
                        <a:spcAft>
                          <a:spcPts val="0"/>
                        </a:spcAft>
                      </a:pPr>
                      <a:r>
                        <a:rPr lang="en-US" sz="1200" dirty="0">
                          <a:effectLst/>
                        </a:rPr>
                        <a:t>Sleeping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529.5290589</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1"/>
                  </a:ext>
                </a:extLst>
              </a:tr>
              <a:tr h="265853">
                <a:tc>
                  <a:txBody>
                    <a:bodyPr/>
                    <a:lstStyle/>
                    <a:p>
                      <a:pPr marL="0" marR="0">
                        <a:spcBef>
                          <a:spcPts val="0"/>
                        </a:spcBef>
                        <a:spcAft>
                          <a:spcPts val="0"/>
                        </a:spcAft>
                      </a:pPr>
                      <a:r>
                        <a:rPr lang="en-US" sz="1200" dirty="0">
                          <a:effectLst/>
                        </a:rPr>
                        <a:t>Grooming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40.39845019</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2"/>
                  </a:ext>
                </a:extLst>
              </a:tr>
              <a:tr h="265853">
                <a:tc>
                  <a:txBody>
                    <a:bodyPr/>
                    <a:lstStyle/>
                    <a:p>
                      <a:pPr marL="0" marR="0">
                        <a:spcBef>
                          <a:spcPts val="0"/>
                        </a:spcBef>
                        <a:spcAft>
                          <a:spcPts val="0"/>
                        </a:spcAft>
                      </a:pPr>
                      <a:r>
                        <a:rPr lang="en-US" sz="1200" dirty="0">
                          <a:effectLst/>
                        </a:rPr>
                        <a:t>Housework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41.43</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3"/>
                  </a:ext>
                </a:extLst>
              </a:tr>
              <a:tr h="265853">
                <a:tc>
                  <a:txBody>
                    <a:bodyPr/>
                    <a:lstStyle/>
                    <a:p>
                      <a:pPr marL="0" marR="0">
                        <a:spcBef>
                          <a:spcPts val="0"/>
                        </a:spcBef>
                        <a:spcAft>
                          <a:spcPts val="0"/>
                        </a:spcAft>
                      </a:pPr>
                      <a:r>
                        <a:rPr lang="en-US" sz="1200" dirty="0">
                          <a:effectLst/>
                        </a:rPr>
                        <a:t>Food &amp; Drink Prep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33.16</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4"/>
                  </a:ext>
                </a:extLst>
              </a:tr>
              <a:tr h="265853">
                <a:tc>
                  <a:txBody>
                    <a:bodyPr/>
                    <a:lstStyle/>
                    <a:p>
                      <a:pPr marL="0" marR="0">
                        <a:spcBef>
                          <a:spcPts val="0"/>
                        </a:spcBef>
                        <a:spcAft>
                          <a:spcPts val="0"/>
                        </a:spcAft>
                      </a:pPr>
                      <a:r>
                        <a:rPr lang="en-US" sz="1200" dirty="0">
                          <a:effectLst/>
                        </a:rPr>
                        <a:t>Caring for Children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27.57</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5"/>
                  </a:ext>
                </a:extLst>
              </a:tr>
              <a:tr h="265853">
                <a:tc>
                  <a:txBody>
                    <a:bodyPr/>
                    <a:lstStyle/>
                    <a:p>
                      <a:pPr marL="0" marR="0">
                        <a:spcBef>
                          <a:spcPts val="0"/>
                        </a:spcBef>
                        <a:spcAft>
                          <a:spcPts val="0"/>
                        </a:spcAft>
                      </a:pPr>
                      <a:r>
                        <a:rPr lang="en-US" sz="1200" dirty="0">
                          <a:effectLst/>
                        </a:rPr>
                        <a:t>Playing with Children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8.82</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6"/>
                  </a:ext>
                </a:extLst>
              </a:tr>
              <a:tr h="265853">
                <a:tc>
                  <a:txBody>
                    <a:bodyPr/>
                    <a:lstStyle/>
                    <a:p>
                      <a:pPr marL="0" marR="0">
                        <a:spcBef>
                          <a:spcPts val="0"/>
                        </a:spcBef>
                        <a:spcAft>
                          <a:spcPts val="0"/>
                        </a:spcAft>
                      </a:pPr>
                      <a:r>
                        <a:rPr lang="en-US" sz="1200" dirty="0">
                          <a:effectLst/>
                        </a:rPr>
                        <a:t>Job Search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2.13</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7"/>
                  </a:ext>
                </a:extLst>
              </a:tr>
              <a:tr h="265853">
                <a:tc>
                  <a:txBody>
                    <a:bodyPr/>
                    <a:lstStyle/>
                    <a:p>
                      <a:pPr marL="0" marR="0">
                        <a:spcBef>
                          <a:spcPts val="0"/>
                        </a:spcBef>
                        <a:spcAft>
                          <a:spcPts val="0"/>
                        </a:spcAft>
                      </a:pPr>
                      <a:r>
                        <a:rPr lang="en-US" sz="1200" dirty="0">
                          <a:effectLst/>
                        </a:rPr>
                        <a:t>Shopping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22.67</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8"/>
                  </a:ext>
                </a:extLst>
              </a:tr>
              <a:tr h="265853">
                <a:tc>
                  <a:txBody>
                    <a:bodyPr/>
                    <a:lstStyle/>
                    <a:p>
                      <a:pPr marL="0" marR="0">
                        <a:spcBef>
                          <a:spcPts val="0"/>
                        </a:spcBef>
                        <a:spcAft>
                          <a:spcPts val="0"/>
                        </a:spcAft>
                      </a:pPr>
                      <a:r>
                        <a:rPr lang="en-US" sz="1200" dirty="0">
                          <a:effectLst/>
                        </a:rPr>
                        <a:t>Eating &amp; Drinking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69.34</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9"/>
                  </a:ext>
                </a:extLst>
              </a:tr>
              <a:tr h="265853">
                <a:tc>
                  <a:txBody>
                    <a:bodyPr/>
                    <a:lstStyle/>
                    <a:p>
                      <a:pPr marL="0" marR="0">
                        <a:spcBef>
                          <a:spcPts val="0"/>
                        </a:spcBef>
                        <a:spcAft>
                          <a:spcPts val="0"/>
                        </a:spcAft>
                      </a:pPr>
                      <a:r>
                        <a:rPr lang="en-US" sz="1200" dirty="0">
                          <a:effectLst/>
                        </a:rPr>
                        <a:t>Socializing &amp; Relaxing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298.22</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10"/>
                  </a:ext>
                </a:extLst>
              </a:tr>
              <a:tr h="265853">
                <a:tc>
                  <a:txBody>
                    <a:bodyPr/>
                    <a:lstStyle/>
                    <a:p>
                      <a:pPr marL="0" marR="0">
                        <a:spcBef>
                          <a:spcPts val="0"/>
                        </a:spcBef>
                        <a:spcAft>
                          <a:spcPts val="0"/>
                        </a:spcAft>
                      </a:pPr>
                      <a:r>
                        <a:rPr lang="en-US" sz="1200" dirty="0">
                          <a:effectLst/>
                        </a:rPr>
                        <a:t>Television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173.29</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11"/>
                  </a:ext>
                </a:extLst>
              </a:tr>
              <a:tr h="265853">
                <a:tc>
                  <a:txBody>
                    <a:bodyPr/>
                    <a:lstStyle/>
                    <a:p>
                      <a:pPr marL="0" marR="0">
                        <a:spcBef>
                          <a:spcPts val="0"/>
                        </a:spcBef>
                        <a:spcAft>
                          <a:spcPts val="0"/>
                        </a:spcAft>
                      </a:pPr>
                      <a:r>
                        <a:rPr lang="en-US" sz="1200" dirty="0">
                          <a:effectLst/>
                        </a:rPr>
                        <a:t>Golfing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1.49</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12"/>
                  </a:ext>
                </a:extLst>
              </a:tr>
              <a:tr h="265853">
                <a:tc>
                  <a:txBody>
                    <a:bodyPr/>
                    <a:lstStyle/>
                    <a:p>
                      <a:pPr marL="0" marR="0">
                        <a:spcBef>
                          <a:spcPts val="0"/>
                        </a:spcBef>
                        <a:spcAft>
                          <a:spcPts val="0"/>
                        </a:spcAft>
                      </a:pPr>
                      <a:r>
                        <a:rPr lang="en-US" sz="1200" dirty="0">
                          <a:effectLst/>
                        </a:rPr>
                        <a:t>Running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0.81</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13"/>
                  </a:ext>
                </a:extLst>
              </a:tr>
              <a:tr h="265853">
                <a:tc>
                  <a:txBody>
                    <a:bodyPr/>
                    <a:lstStyle/>
                    <a:p>
                      <a:pPr marL="0" marR="0">
                        <a:spcBef>
                          <a:spcPts val="0"/>
                        </a:spcBef>
                        <a:spcAft>
                          <a:spcPts val="0"/>
                        </a:spcAft>
                      </a:pPr>
                      <a:r>
                        <a:rPr lang="en-US" sz="1200" dirty="0">
                          <a:effectLst/>
                        </a:rPr>
                        <a:t>Volunteering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dirty="0">
                          <a:effectLst/>
                        </a:rPr>
                        <a:t>9.24</a:t>
                      </a:r>
                      <a:endParaRPr lang="en-US" sz="1200" dirty="0">
                        <a:effectLst/>
                        <a:latin typeface="Times New Roman" charset="0"/>
                        <a:ea typeface="Calibri"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27483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11404600" cy="1600200"/>
          </a:xfrm>
        </p:spPr>
        <p:txBody>
          <a:bodyPr/>
          <a:lstStyle/>
          <a:p>
            <a:r>
              <a:rPr lang="en-US" dirty="0"/>
              <a:t>Summary in 2012(Standard Deviation in Time Spend on Activities)</a:t>
            </a:r>
          </a:p>
        </p:txBody>
      </p:sp>
      <p:graphicFrame>
        <p:nvGraphicFramePr>
          <p:cNvPr id="4" name="Picture Placeholder 3"/>
          <p:cNvGraphicFramePr>
            <a:graphicFrameLocks noGrp="1"/>
          </p:cNvGraphicFramePr>
          <p:nvPr>
            <p:ph type="pic" idx="1"/>
            <p:extLst>
              <p:ext uri="{D42A27DB-BD31-4B8C-83A1-F6EECF244321}">
                <p14:modId xmlns:p14="http://schemas.microsoft.com/office/powerpoint/2010/main" val="185119796"/>
              </p:ext>
            </p:extLst>
          </p:nvPr>
        </p:nvGraphicFramePr>
        <p:xfrm>
          <a:off x="2285999" y="1828796"/>
          <a:ext cx="8940802" cy="4114801"/>
        </p:xfrm>
        <a:graphic>
          <a:graphicData uri="http://schemas.openxmlformats.org/drawingml/2006/table">
            <a:tbl>
              <a:tblPr firstRow="1" firstCol="1" bandRow="1">
                <a:tableStyleId>{5C22544A-7EE6-4342-B048-85BDC9FD1C3A}</a:tableStyleId>
              </a:tblPr>
              <a:tblGrid>
                <a:gridCol w="4470401">
                  <a:extLst>
                    <a:ext uri="{9D8B030D-6E8A-4147-A177-3AD203B41FA5}">
                      <a16:colId xmlns:a16="http://schemas.microsoft.com/office/drawing/2014/main" val="20000"/>
                    </a:ext>
                  </a:extLst>
                </a:gridCol>
                <a:gridCol w="4470401">
                  <a:extLst>
                    <a:ext uri="{9D8B030D-6E8A-4147-A177-3AD203B41FA5}">
                      <a16:colId xmlns:a16="http://schemas.microsoft.com/office/drawing/2014/main" val="20001"/>
                    </a:ext>
                  </a:extLst>
                </a:gridCol>
              </a:tblGrid>
              <a:tr h="278582">
                <a:tc>
                  <a:txBody>
                    <a:bodyPr/>
                    <a:lstStyle/>
                    <a:p>
                      <a:pPr marL="0" marR="0">
                        <a:spcBef>
                          <a:spcPts val="0"/>
                        </a:spcBef>
                        <a:spcAft>
                          <a:spcPts val="0"/>
                        </a:spcAft>
                      </a:pPr>
                      <a:r>
                        <a:rPr lang="en-US" sz="1200">
                          <a:effectLst/>
                        </a:rPr>
                        <a:t>Activity</a:t>
                      </a:r>
                      <a:endParaRPr lang="en-US" sz="120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Standard Deviation in Time Spent</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0"/>
                  </a:ext>
                </a:extLst>
              </a:tr>
              <a:tr h="263055">
                <a:tc>
                  <a:txBody>
                    <a:bodyPr/>
                    <a:lstStyle/>
                    <a:p>
                      <a:pPr marL="0" marR="0">
                        <a:spcBef>
                          <a:spcPts val="0"/>
                        </a:spcBef>
                        <a:spcAft>
                          <a:spcPts val="0"/>
                        </a:spcAft>
                      </a:pPr>
                      <a:r>
                        <a:rPr lang="en-US" sz="1200" dirty="0">
                          <a:effectLst/>
                        </a:rPr>
                        <a:t>Sleeping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200">
                          <a:effectLst/>
                        </a:rPr>
                        <a:t>136.8336947</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1"/>
                  </a:ext>
                </a:extLst>
              </a:tr>
              <a:tr h="263055">
                <a:tc>
                  <a:txBody>
                    <a:bodyPr/>
                    <a:lstStyle/>
                    <a:p>
                      <a:pPr marL="0" marR="0">
                        <a:spcBef>
                          <a:spcPts val="0"/>
                        </a:spcBef>
                        <a:spcAft>
                          <a:spcPts val="0"/>
                        </a:spcAft>
                      </a:pPr>
                      <a:r>
                        <a:rPr lang="en-US" sz="1200" dirty="0">
                          <a:effectLst/>
                        </a:rPr>
                        <a:t>Grooming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37.54</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2"/>
                  </a:ext>
                </a:extLst>
              </a:tr>
              <a:tr h="263055">
                <a:tc>
                  <a:txBody>
                    <a:bodyPr/>
                    <a:lstStyle/>
                    <a:p>
                      <a:pPr marL="0" marR="0">
                        <a:spcBef>
                          <a:spcPts val="0"/>
                        </a:spcBef>
                        <a:spcAft>
                          <a:spcPts val="0"/>
                        </a:spcAft>
                      </a:pPr>
                      <a:r>
                        <a:rPr lang="en-US" sz="1200" dirty="0">
                          <a:effectLst/>
                        </a:rPr>
                        <a:t>Housework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85.60</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3"/>
                  </a:ext>
                </a:extLst>
              </a:tr>
              <a:tr h="319685">
                <a:tc>
                  <a:txBody>
                    <a:bodyPr/>
                    <a:lstStyle/>
                    <a:p>
                      <a:pPr marL="0" marR="0">
                        <a:spcBef>
                          <a:spcPts val="0"/>
                        </a:spcBef>
                        <a:spcAft>
                          <a:spcPts val="0"/>
                        </a:spcAft>
                      </a:pPr>
                      <a:r>
                        <a:rPr lang="en-US" sz="1200" dirty="0">
                          <a:effectLst/>
                        </a:rPr>
                        <a:t>Food &amp; Drink Prep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51.08</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4"/>
                  </a:ext>
                </a:extLst>
              </a:tr>
              <a:tr h="263055">
                <a:tc>
                  <a:txBody>
                    <a:bodyPr/>
                    <a:lstStyle/>
                    <a:p>
                      <a:pPr marL="0" marR="0">
                        <a:spcBef>
                          <a:spcPts val="0"/>
                        </a:spcBef>
                        <a:spcAft>
                          <a:spcPts val="0"/>
                        </a:spcAft>
                      </a:pPr>
                      <a:r>
                        <a:rPr lang="en-US" sz="1200" dirty="0">
                          <a:effectLst/>
                        </a:rPr>
                        <a:t>Caring for Children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73.77</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5"/>
                  </a:ext>
                </a:extLst>
              </a:tr>
              <a:tr h="263055">
                <a:tc>
                  <a:txBody>
                    <a:bodyPr/>
                    <a:lstStyle/>
                    <a:p>
                      <a:pPr marL="0" marR="0">
                        <a:spcBef>
                          <a:spcPts val="0"/>
                        </a:spcBef>
                        <a:spcAft>
                          <a:spcPts val="0"/>
                        </a:spcAft>
                      </a:pPr>
                      <a:r>
                        <a:rPr lang="en-US" sz="1200" dirty="0">
                          <a:effectLst/>
                        </a:rPr>
                        <a:t>Playing with Children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39.81</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6"/>
                  </a:ext>
                </a:extLst>
              </a:tr>
              <a:tr h="263055">
                <a:tc>
                  <a:txBody>
                    <a:bodyPr/>
                    <a:lstStyle/>
                    <a:p>
                      <a:pPr marL="0" marR="0">
                        <a:spcBef>
                          <a:spcPts val="0"/>
                        </a:spcBef>
                        <a:spcAft>
                          <a:spcPts val="0"/>
                        </a:spcAft>
                      </a:pPr>
                      <a:r>
                        <a:rPr lang="en-US" sz="1200" dirty="0">
                          <a:effectLst/>
                        </a:rPr>
                        <a:t>Job Search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24.88</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7"/>
                  </a:ext>
                </a:extLst>
              </a:tr>
              <a:tr h="263055">
                <a:tc>
                  <a:txBody>
                    <a:bodyPr/>
                    <a:lstStyle/>
                    <a:p>
                      <a:pPr marL="0" marR="0">
                        <a:spcBef>
                          <a:spcPts val="0"/>
                        </a:spcBef>
                        <a:spcAft>
                          <a:spcPts val="0"/>
                        </a:spcAft>
                      </a:pPr>
                      <a:r>
                        <a:rPr lang="en-US" sz="1200" dirty="0">
                          <a:effectLst/>
                        </a:rPr>
                        <a:t>Shopping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46.58</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8"/>
                  </a:ext>
                </a:extLst>
              </a:tr>
              <a:tr h="263055">
                <a:tc>
                  <a:txBody>
                    <a:bodyPr/>
                    <a:lstStyle/>
                    <a:p>
                      <a:pPr marL="0" marR="0">
                        <a:spcBef>
                          <a:spcPts val="0"/>
                        </a:spcBef>
                        <a:spcAft>
                          <a:spcPts val="0"/>
                        </a:spcAft>
                      </a:pPr>
                      <a:r>
                        <a:rPr lang="en-US" sz="1200" dirty="0">
                          <a:effectLst/>
                        </a:rPr>
                        <a:t>Eating &amp; Drinking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54.12</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09"/>
                  </a:ext>
                </a:extLst>
              </a:tr>
              <a:tr h="263055">
                <a:tc>
                  <a:txBody>
                    <a:bodyPr/>
                    <a:lstStyle/>
                    <a:p>
                      <a:pPr marL="0" marR="0">
                        <a:spcBef>
                          <a:spcPts val="0"/>
                        </a:spcBef>
                        <a:spcAft>
                          <a:spcPts val="0"/>
                        </a:spcAft>
                      </a:pPr>
                      <a:r>
                        <a:rPr lang="en-US" sz="1200" dirty="0">
                          <a:effectLst/>
                        </a:rPr>
                        <a:t>Socializing &amp; Relaxing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210.96</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10"/>
                  </a:ext>
                </a:extLst>
              </a:tr>
              <a:tr h="263055">
                <a:tc>
                  <a:txBody>
                    <a:bodyPr/>
                    <a:lstStyle/>
                    <a:p>
                      <a:pPr marL="0" marR="0">
                        <a:spcBef>
                          <a:spcPts val="0"/>
                        </a:spcBef>
                        <a:spcAft>
                          <a:spcPts val="0"/>
                        </a:spcAft>
                      </a:pPr>
                      <a:r>
                        <a:rPr lang="en-US" sz="1200" dirty="0">
                          <a:effectLst/>
                        </a:rPr>
                        <a:t>Television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176.24</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11"/>
                  </a:ext>
                </a:extLst>
              </a:tr>
              <a:tr h="327906">
                <a:tc>
                  <a:txBody>
                    <a:bodyPr/>
                    <a:lstStyle/>
                    <a:p>
                      <a:pPr marL="0" marR="0">
                        <a:spcBef>
                          <a:spcPts val="0"/>
                        </a:spcBef>
                        <a:spcAft>
                          <a:spcPts val="0"/>
                        </a:spcAft>
                      </a:pPr>
                      <a:r>
                        <a:rPr lang="en-US" sz="1200" dirty="0">
                          <a:effectLst/>
                        </a:rPr>
                        <a:t>Golfing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19.69</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12"/>
                  </a:ext>
                </a:extLst>
              </a:tr>
              <a:tr h="295023">
                <a:tc>
                  <a:txBody>
                    <a:bodyPr/>
                    <a:lstStyle/>
                    <a:p>
                      <a:pPr marL="0" marR="0">
                        <a:spcBef>
                          <a:spcPts val="0"/>
                        </a:spcBef>
                        <a:spcAft>
                          <a:spcPts val="0"/>
                        </a:spcAft>
                      </a:pPr>
                      <a:r>
                        <a:rPr lang="en-US" sz="1200" dirty="0">
                          <a:effectLst/>
                        </a:rPr>
                        <a:t>Running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a:effectLst/>
                        </a:rPr>
                        <a:t>8.45</a:t>
                      </a:r>
                      <a:endParaRPr lang="en-US" sz="1200">
                        <a:effectLst/>
                        <a:latin typeface="Times New Roman" charset="0"/>
                        <a:ea typeface="Calibri" charset="0"/>
                      </a:endParaRPr>
                    </a:p>
                  </a:txBody>
                  <a:tcPr marL="68580" marR="68580" marT="0" marB="0"/>
                </a:tc>
                <a:extLst>
                  <a:ext uri="{0D108BD9-81ED-4DB2-BD59-A6C34878D82A}">
                    <a16:rowId xmlns:a16="http://schemas.microsoft.com/office/drawing/2014/main" val="10013"/>
                  </a:ext>
                </a:extLst>
              </a:tr>
              <a:tr h="263055">
                <a:tc>
                  <a:txBody>
                    <a:bodyPr/>
                    <a:lstStyle/>
                    <a:p>
                      <a:pPr marL="0" marR="0">
                        <a:spcBef>
                          <a:spcPts val="0"/>
                        </a:spcBef>
                        <a:spcAft>
                          <a:spcPts val="0"/>
                        </a:spcAft>
                      </a:pPr>
                      <a:r>
                        <a:rPr lang="en-US" sz="1200" dirty="0">
                          <a:effectLst/>
                        </a:rPr>
                        <a:t>Volunteering </a:t>
                      </a:r>
                      <a:endParaRPr lang="en-US" sz="1200" dirty="0">
                        <a:effectLst/>
                        <a:latin typeface="Times New Roman" charset="0"/>
                        <a:ea typeface="Calibri" charset="0"/>
                      </a:endParaRPr>
                    </a:p>
                  </a:txBody>
                  <a:tcPr marL="68580" marR="68580" marT="0" marB="0"/>
                </a:tc>
                <a:tc>
                  <a:txBody>
                    <a:bodyPr/>
                    <a:lstStyle/>
                    <a:p>
                      <a:pPr marL="0" marR="0">
                        <a:spcBef>
                          <a:spcPts val="0"/>
                        </a:spcBef>
                        <a:spcAft>
                          <a:spcPts val="0"/>
                        </a:spcAft>
                      </a:pPr>
                      <a:r>
                        <a:rPr lang="en-US" sz="1100" dirty="0">
                          <a:effectLst/>
                        </a:rPr>
                        <a:t>45.98</a:t>
                      </a:r>
                      <a:endParaRPr lang="en-US" sz="1200" dirty="0">
                        <a:effectLst/>
                        <a:latin typeface="Times New Roman" charset="0"/>
                        <a:ea typeface="Calibri"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69996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622300"/>
            <a:ext cx="3932237" cy="974188"/>
          </a:xfrm>
        </p:spPr>
        <p:txBody>
          <a:bodyPr/>
          <a:lstStyle/>
          <a:p>
            <a:r>
              <a:rPr lang="en-US" dirty="0"/>
              <a:t>Change in sleeping based on age</a:t>
            </a:r>
          </a:p>
        </p:txBody>
      </p:sp>
      <p:sp>
        <p:nvSpPr>
          <p:cNvPr id="4" name="Text Placeholder 3"/>
          <p:cNvSpPr>
            <a:spLocks noGrp="1"/>
          </p:cNvSpPr>
          <p:nvPr>
            <p:ph type="body" sz="half" idx="2"/>
          </p:nvPr>
        </p:nvSpPr>
        <p:spPr/>
        <p:txBody>
          <a:bodyPr/>
          <a:lstStyle/>
          <a:p>
            <a:pPr marL="285750" lvl="0" indent="-285750">
              <a:buFont typeface="Arial" charset="0"/>
              <a:buChar char="•"/>
            </a:pPr>
            <a:r>
              <a:rPr lang="en-US" dirty="0"/>
              <a:t>The age range 0-19 has the highest average sleeping time. Then I see a gradual decrease up till the age range 40-49 and then the time increases for the further ranges.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2025" y="622300"/>
            <a:ext cx="7367839" cy="5054600"/>
          </a:xfrm>
          <a:prstGeom prst="rect">
            <a:avLst/>
          </a:prstGeom>
        </p:spPr>
      </p:pic>
    </p:spTree>
    <p:extLst>
      <p:ext uri="{BB962C8B-B14F-4D97-AF65-F5344CB8AC3E}">
        <p14:creationId xmlns:p14="http://schemas.microsoft.com/office/powerpoint/2010/main" val="205227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633046"/>
            <a:ext cx="3932237" cy="974188"/>
          </a:xfrm>
        </p:spPr>
        <p:txBody>
          <a:bodyPr/>
          <a:lstStyle/>
          <a:p>
            <a:r>
              <a:rPr lang="en-US" dirty="0"/>
              <a:t>Change in sleeping based on education</a:t>
            </a:r>
          </a:p>
        </p:txBody>
      </p:sp>
      <p:sp>
        <p:nvSpPr>
          <p:cNvPr id="4" name="Text Placeholder 3"/>
          <p:cNvSpPr>
            <a:spLocks noGrp="1"/>
          </p:cNvSpPr>
          <p:nvPr>
            <p:ph type="body" sz="half" idx="2"/>
          </p:nvPr>
        </p:nvSpPr>
        <p:spPr/>
        <p:txBody>
          <a:bodyPr/>
          <a:lstStyle/>
          <a:p>
            <a:pPr marL="285750" lvl="0" indent="-285750">
              <a:buFont typeface="Arial" charset="0"/>
              <a:buChar char="•"/>
            </a:pPr>
            <a:r>
              <a:rPr lang="en-US" dirty="0"/>
              <a:t>Higher averages for lower education and vice versa.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000" y="457200"/>
            <a:ext cx="5892800" cy="5655865"/>
          </a:xfrm>
          <a:prstGeom prst="rect">
            <a:avLst/>
          </a:prstGeom>
        </p:spPr>
      </p:pic>
    </p:spTree>
    <p:extLst>
      <p:ext uri="{BB962C8B-B14F-4D97-AF65-F5344CB8AC3E}">
        <p14:creationId xmlns:p14="http://schemas.microsoft.com/office/powerpoint/2010/main" val="3891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34573"/>
            <a:ext cx="3932237" cy="946052"/>
          </a:xfrm>
        </p:spPr>
        <p:txBody>
          <a:bodyPr>
            <a:normAutofit fontScale="90000"/>
          </a:bodyPr>
          <a:lstStyle/>
          <a:p>
            <a:r>
              <a:rPr lang="en-US" dirty="0"/>
              <a:t>Change in sleeping based on work status</a:t>
            </a:r>
          </a:p>
        </p:txBody>
      </p:sp>
      <p:sp>
        <p:nvSpPr>
          <p:cNvPr id="4" name="Text Placeholder 3"/>
          <p:cNvSpPr>
            <a:spLocks noGrp="1"/>
          </p:cNvSpPr>
          <p:nvPr>
            <p:ph type="body" sz="half" idx="2"/>
          </p:nvPr>
        </p:nvSpPr>
        <p:spPr/>
        <p:txBody>
          <a:bodyPr/>
          <a:lstStyle/>
          <a:p>
            <a:pPr marL="285750" lvl="0" indent="-285750">
              <a:buFont typeface="Arial" charset="0"/>
              <a:buChar char="•"/>
            </a:pPr>
            <a:r>
              <a:rPr lang="en-US" dirty="0"/>
              <a:t>Unemployed &gt; Not in labor &gt; Employed</a:t>
            </a:r>
          </a:p>
          <a:p>
            <a:pPr marL="285750" indent="-285750">
              <a:buFont typeface="Arial" charset="0"/>
              <a:buChar char="•"/>
            </a:pPr>
            <a:r>
              <a:rPr lang="en-US" dirty="0"/>
              <a:t>Employed people in the age range 30-60 have much lower average sleeping time than unemployed/not in labor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200" y="457200"/>
            <a:ext cx="4675149" cy="6172200"/>
          </a:xfrm>
          <a:prstGeom prst="rect">
            <a:avLst/>
          </a:prstGeom>
        </p:spPr>
      </p:pic>
    </p:spTree>
    <p:extLst>
      <p:ext uri="{BB962C8B-B14F-4D97-AF65-F5344CB8AC3E}">
        <p14:creationId xmlns:p14="http://schemas.microsoft.com/office/powerpoint/2010/main" val="147581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87789"/>
            <a:ext cx="4316412" cy="917917"/>
          </a:xfrm>
        </p:spPr>
        <p:txBody>
          <a:bodyPr>
            <a:normAutofit fontScale="90000"/>
          </a:bodyPr>
          <a:lstStyle/>
          <a:p>
            <a:r>
              <a:rPr lang="en-US" dirty="0"/>
              <a:t>Change in food and drink based on education</a:t>
            </a:r>
          </a:p>
        </p:txBody>
      </p:sp>
      <p:sp>
        <p:nvSpPr>
          <p:cNvPr id="4" name="Text Placeholder 3"/>
          <p:cNvSpPr>
            <a:spLocks noGrp="1"/>
          </p:cNvSpPr>
          <p:nvPr>
            <p:ph type="body" sz="half" idx="2"/>
          </p:nvPr>
        </p:nvSpPr>
        <p:spPr/>
        <p:txBody>
          <a:bodyPr/>
          <a:lstStyle/>
          <a:p>
            <a:pPr marL="285750" indent="-285750">
              <a:buFont typeface="Arial" charset="0"/>
              <a:buChar char="•"/>
            </a:pPr>
            <a:r>
              <a:rPr lang="en-US" dirty="0"/>
              <a:t>12</a:t>
            </a:r>
            <a:r>
              <a:rPr lang="en-US" baseline="30000" dirty="0"/>
              <a:t>th</a:t>
            </a:r>
            <a:r>
              <a:rPr lang="en-US" dirty="0"/>
              <a:t> grade students spend the most time on food and drink prep-38.79</a:t>
            </a:r>
          </a:p>
          <a:p>
            <a:pPr marL="285750" indent="-285750">
              <a:buFont typeface="Arial" charset="0"/>
              <a:buChar char="•"/>
            </a:pPr>
            <a:r>
              <a:rPr lang="en-US" dirty="0"/>
              <a:t>Male spend lot less time (20 mins) compared to female (45)</a:t>
            </a:r>
          </a:p>
          <a:p>
            <a:pPr marL="285750" indent="-285750">
              <a:buFont typeface="Arial" charset="0"/>
              <a:buChar char="•"/>
            </a:pPr>
            <a:r>
              <a:rPr lang="en-US" dirty="0"/>
              <a:t>Not in labor (44) &gt; Unemployed (39) &gt; Employed (29)</a:t>
            </a:r>
          </a:p>
          <a:p>
            <a:pPr marL="285750" indent="-285750">
              <a:buFont typeface="Arial"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700" y="989469"/>
            <a:ext cx="7099300" cy="4879519"/>
          </a:xfrm>
          <a:prstGeom prst="rect">
            <a:avLst/>
          </a:prstGeom>
        </p:spPr>
      </p:pic>
    </p:spTree>
    <p:extLst>
      <p:ext uri="{BB962C8B-B14F-4D97-AF65-F5344CB8AC3E}">
        <p14:creationId xmlns:p14="http://schemas.microsoft.com/office/powerpoint/2010/main" val="914419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1491</Words>
  <Application>Microsoft Macintosh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Employment Status  Prediction</vt:lpstr>
      <vt:lpstr>Which is the most significant variable effecting the employment as well as unemployment?</vt:lpstr>
      <vt:lpstr>PowerPoint Presentation</vt:lpstr>
      <vt:lpstr>Summary in 2012(Average Time Spend on Activities)</vt:lpstr>
      <vt:lpstr>Summary in 2012(Standard Deviation in Time Spend on Activities)</vt:lpstr>
      <vt:lpstr>Change in sleeping based on age</vt:lpstr>
      <vt:lpstr>Change in sleeping based on education</vt:lpstr>
      <vt:lpstr>Change in sleeping based on work status</vt:lpstr>
      <vt:lpstr>Change in food and drink based on education</vt:lpstr>
      <vt:lpstr>Change in job searching based on Age</vt:lpstr>
      <vt:lpstr>Change in job searching based on Employment and Education Level</vt:lpstr>
      <vt:lpstr>Change in socializing time</vt:lpstr>
      <vt:lpstr>Change in golfing time</vt:lpstr>
      <vt:lpstr>Change in housework  time</vt:lpstr>
      <vt:lpstr>Change in grooming time</vt:lpstr>
      <vt:lpstr>Change in television time</vt:lpstr>
      <vt:lpstr>Change in volunteering time</vt:lpstr>
      <vt:lpstr>Change of baby care time based on Education.</vt:lpstr>
      <vt:lpstr>Change of baby care time based on Working Hours</vt:lpstr>
      <vt:lpstr>Change of baby care time based on income</vt:lpstr>
      <vt:lpstr>Change in leisure time based on Income</vt:lpstr>
      <vt:lpstr>Change in leisure time based on Generations</vt:lpstr>
      <vt:lpstr>Recession affected Weekly Earnings and Work Hours</vt:lpstr>
      <vt:lpstr>Individual’s Primary Activity based on Age</vt:lpstr>
      <vt:lpstr>PowerPoint Presentation</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of baby care time based on Education.</dc:title>
  <dc:creator>Siddharth Sharad Vyas</dc:creator>
  <cp:lastModifiedBy>Kothari, Shubham Pradeep</cp:lastModifiedBy>
  <cp:revision>50</cp:revision>
  <cp:lastPrinted>2018-03-31T18:00:47Z</cp:lastPrinted>
  <dcterms:created xsi:type="dcterms:W3CDTF">2018-03-21T00:10:06Z</dcterms:created>
  <dcterms:modified xsi:type="dcterms:W3CDTF">2018-04-05T01:40:26Z</dcterms:modified>
</cp:coreProperties>
</file>