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60" r:id="rId3"/>
    <p:sldId id="281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82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7"/>
    </p:embeddedFont>
    <p:embeddedFont>
      <p:font typeface="Bahnschrift Light" panose="020B0502040204020203" pitchFamily="34" charset="0"/>
      <p:regular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Tahoma" panose="020B060403050404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04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118946"/>
            <a:ext cx="8512500" cy="474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-GB" sz="44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Bike Sharing Demand Prediction </a:t>
            </a:r>
            <a:endParaRPr sz="44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2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By: </a:t>
            </a:r>
            <a:br>
              <a:rPr lang="en-IN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Shubham </a:t>
            </a:r>
            <a:r>
              <a:rPr lang="en-IN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Chougule</a:t>
            </a:r>
            <a:br>
              <a:rPr lang="en-IN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Akashada</a:t>
            </a:r>
            <a:r>
              <a:rPr lang="en-IN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Phunde</a:t>
            </a:r>
            <a:br>
              <a:rPr lang="en-IN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Bhojraj</a:t>
            </a:r>
            <a:r>
              <a:rPr lang="en-IN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Jadhav</a:t>
            </a:r>
            <a:br>
              <a:rPr lang="en-IN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Shruti Jain</a:t>
            </a:r>
            <a:br>
              <a:rPr lang="en-IN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Suraj Singh</a:t>
            </a:r>
            <a:br>
              <a:rPr lang="en-IN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2FE1D-E3AB-7247-DC10-EB230462487B}"/>
              </a:ext>
            </a:extLst>
          </p:cNvPr>
          <p:cNvSpPr txBox="1"/>
          <p:nvPr/>
        </p:nvSpPr>
        <p:spPr>
          <a:xfrm>
            <a:off x="-48500" y="281568"/>
            <a:ext cx="906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C0000"/>
                </a:solidFill>
                <a:latin typeface="Arial Rounded MT Bold" panose="020F0704030504030204" pitchFamily="34" charset="0"/>
                <a:ea typeface="Montserrat"/>
                <a:cs typeface="Montserrat"/>
                <a:sym typeface="Montserrat"/>
              </a:rPr>
              <a:t>Capstone Project</a:t>
            </a:r>
            <a:endParaRPr lang="en-IN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67B8B-FA54-737C-7D0B-FC94A4DDB2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9747-1D6A-89BD-8D53-88D2AE47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1" y="31370"/>
            <a:ext cx="8834033" cy="5727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Holiday in Seasons</a:t>
            </a:r>
            <a:r>
              <a:rPr lang="en-IN" sz="2400" b="1" dirty="0">
                <a:solidFill>
                  <a:srgbClr val="C00000"/>
                </a:solidFill>
              </a:rPr>
              <a:t>:-</a:t>
            </a:r>
            <a:br>
              <a:rPr lang="en-IN" sz="2000" b="1" dirty="0">
                <a:solidFill>
                  <a:srgbClr val="C00000"/>
                </a:solidFill>
              </a:rPr>
            </a:br>
            <a:br>
              <a:rPr lang="en-IN" sz="2000" b="1" dirty="0">
                <a:solidFill>
                  <a:srgbClr val="C00000"/>
                </a:solidFill>
              </a:rPr>
            </a:br>
            <a:br>
              <a:rPr lang="en-IN" sz="2000" b="1" dirty="0">
                <a:solidFill>
                  <a:srgbClr val="C00000"/>
                </a:solidFill>
              </a:rPr>
            </a:br>
            <a:br>
              <a:rPr lang="en-IN" sz="2000" b="1" dirty="0">
                <a:solidFill>
                  <a:srgbClr val="C00000"/>
                </a:solidFill>
              </a:rPr>
            </a:br>
            <a:br>
              <a:rPr lang="en-IN" sz="2000" b="1" dirty="0">
                <a:solidFill>
                  <a:srgbClr val="C00000"/>
                </a:solidFill>
              </a:rPr>
            </a:br>
            <a:br>
              <a:rPr lang="en-IN" sz="2000" b="1" dirty="0">
                <a:solidFill>
                  <a:srgbClr val="C00000"/>
                </a:solidFill>
              </a:rPr>
            </a:br>
            <a:br>
              <a:rPr lang="en-IN" sz="2000" b="1" dirty="0">
                <a:solidFill>
                  <a:srgbClr val="C00000"/>
                </a:solidFill>
              </a:rPr>
            </a:br>
            <a:endParaRPr lang="en-IN" sz="2000" b="1" dirty="0">
              <a:solidFill>
                <a:srgbClr val="C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DA1319-6DE5-3AC0-D093-1A8F1E08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738755"/>
            <a:ext cx="5401159" cy="290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7493E-F07B-FCC9-7B8D-CD42294938D4}"/>
              </a:ext>
            </a:extLst>
          </p:cNvPr>
          <p:cNvSpPr txBox="1"/>
          <p:nvPr/>
        </p:nvSpPr>
        <p:spPr>
          <a:xfrm>
            <a:off x="85241" y="1580825"/>
            <a:ext cx="36963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Season wise differentiation of rented bike on Holiday day and Non holiday.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It is shown that number of holidays is maximum in winter season as compare to other seasons.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D93F4-3EF7-4910-2D33-8BAB95A309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52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1531-D844-BA2C-F14E-D390A04B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567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Arial Rounded MT Bold" panose="020F0704030504030204" pitchFamily="34" charset="0"/>
              </a:rPr>
              <a:t>Bike Demand as per hour</a:t>
            </a:r>
            <a:r>
              <a:rPr lang="en-IN" b="1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ACBB9-2740-254D-A946-18ED0C0F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851688"/>
            <a:ext cx="7586248" cy="1717187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/>
                </a:solidFill>
              </a:rPr>
              <a:t>The demand of rented bikes is more in morning 8:00 AM and evening at 6:00PM.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/>
                </a:solidFill>
              </a:rPr>
              <a:t>The demand of rented bikes is decline at evening and lowest at morning 4:00Am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0625F-1040-616A-4AAF-A5CF27E0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5" y="781696"/>
            <a:ext cx="7586248" cy="17900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FF652-A380-2A6B-FCB1-A7A761F886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53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6464-24A5-FD35-92BA-70756FA8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429"/>
            <a:ext cx="8520600" cy="572700"/>
          </a:xfrm>
        </p:spPr>
        <p:txBody>
          <a:bodyPr/>
          <a:lstStyle/>
          <a:p>
            <a:pPr algn="ctr"/>
            <a:r>
              <a:rPr lang="en-IN" dirty="0"/>
              <a:t> </a:t>
            </a:r>
            <a:r>
              <a:rPr lang="en-IN" b="1" dirty="0">
                <a:latin typeface="Arial Rounded MT Bold" panose="020F0704030504030204" pitchFamily="34" charset="0"/>
              </a:rPr>
              <a:t>Bike count with Date: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92D6B-9458-A132-6F53-56EC2768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038" y="1418096"/>
            <a:ext cx="3220338" cy="327789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335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Sc</a:t>
            </a:r>
            <a:r>
              <a:rPr lang="en-US" sz="2000" spc="-15" dirty="0">
                <a:solidFill>
                  <a:srgbClr val="585858"/>
                </a:solidFill>
                <a:latin typeface="+mn-lt"/>
                <a:cs typeface="Tahoma"/>
              </a:rPr>
              <a:t>a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tt</a:t>
            </a:r>
            <a:r>
              <a:rPr lang="en-US" sz="2000" spc="-20" dirty="0">
                <a:solidFill>
                  <a:srgbClr val="585858"/>
                </a:solidFill>
                <a:latin typeface="+mn-lt"/>
                <a:cs typeface="Tahoma"/>
              </a:rPr>
              <a:t>e</a:t>
            </a:r>
            <a:r>
              <a:rPr lang="en-US" sz="2000" spc="-5" dirty="0">
                <a:solidFill>
                  <a:srgbClr val="585858"/>
                </a:solidFill>
                <a:latin typeface="+mn-lt"/>
                <a:cs typeface="Tahoma"/>
              </a:rPr>
              <a:t>r</a:t>
            </a:r>
            <a:r>
              <a:rPr lang="en-US" sz="2000" spc="-60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20" dirty="0">
                <a:solidFill>
                  <a:srgbClr val="585858"/>
                </a:solidFill>
                <a:latin typeface="+mn-lt"/>
                <a:cs typeface="Tahoma"/>
              </a:rPr>
              <a:t>p</a:t>
            </a:r>
            <a:r>
              <a:rPr lang="en-US" sz="2000" spc="5" dirty="0">
                <a:solidFill>
                  <a:srgbClr val="585858"/>
                </a:solidFill>
                <a:latin typeface="+mn-lt"/>
                <a:cs typeface="Tahoma"/>
              </a:rPr>
              <a:t>l</a:t>
            </a:r>
            <a:r>
              <a:rPr lang="en-US" sz="2000" spc="10" dirty="0">
                <a:solidFill>
                  <a:srgbClr val="585858"/>
                </a:solidFill>
                <a:latin typeface="+mn-lt"/>
                <a:cs typeface="Tahoma"/>
              </a:rPr>
              <a:t>o</a:t>
            </a:r>
            <a:r>
              <a:rPr lang="en-US" sz="2000" spc="-5" dirty="0">
                <a:solidFill>
                  <a:srgbClr val="585858"/>
                </a:solidFill>
                <a:latin typeface="+mn-lt"/>
                <a:cs typeface="Tahoma"/>
              </a:rPr>
              <a:t>t</a:t>
            </a:r>
            <a:r>
              <a:rPr lang="en-US" sz="2000" spc="-95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10" dirty="0">
                <a:solidFill>
                  <a:srgbClr val="585858"/>
                </a:solidFill>
                <a:latin typeface="+mn-lt"/>
                <a:cs typeface="Tahoma"/>
              </a:rPr>
              <a:t>o</a:t>
            </a:r>
            <a:r>
              <a:rPr lang="en-US" sz="2000" spc="-5" dirty="0">
                <a:solidFill>
                  <a:srgbClr val="585858"/>
                </a:solidFill>
                <a:latin typeface="+mn-lt"/>
                <a:cs typeface="Tahoma"/>
              </a:rPr>
              <a:t>f</a:t>
            </a:r>
            <a:r>
              <a:rPr lang="en-US" sz="2000" spc="-150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20" dirty="0">
                <a:solidFill>
                  <a:srgbClr val="585858"/>
                </a:solidFill>
                <a:latin typeface="+mn-lt"/>
                <a:cs typeface="Tahoma"/>
              </a:rPr>
              <a:t>b</a:t>
            </a:r>
            <a:r>
              <a:rPr lang="en-US" sz="2000" spc="10" dirty="0">
                <a:solidFill>
                  <a:srgbClr val="585858"/>
                </a:solidFill>
                <a:latin typeface="+mn-lt"/>
                <a:cs typeface="Tahoma"/>
              </a:rPr>
              <a:t>i</a:t>
            </a:r>
            <a:r>
              <a:rPr lang="en-US" sz="2000" spc="-5" dirty="0">
                <a:solidFill>
                  <a:srgbClr val="585858"/>
                </a:solidFill>
                <a:latin typeface="+mn-lt"/>
                <a:cs typeface="Tahoma"/>
              </a:rPr>
              <a:t>ke</a:t>
            </a:r>
            <a:r>
              <a:rPr lang="en-US" sz="2000" spc="-180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c</a:t>
            </a:r>
            <a:r>
              <a:rPr lang="en-US" sz="2000" spc="-15" dirty="0">
                <a:solidFill>
                  <a:srgbClr val="585858"/>
                </a:solidFill>
                <a:latin typeface="+mn-lt"/>
                <a:cs typeface="Tahoma"/>
              </a:rPr>
              <a:t>o</a:t>
            </a:r>
            <a:r>
              <a:rPr lang="en-US" sz="2000" spc="-5" dirty="0">
                <a:solidFill>
                  <a:srgbClr val="585858"/>
                </a:solidFill>
                <a:latin typeface="+mn-lt"/>
                <a:cs typeface="Tahoma"/>
              </a:rPr>
              <a:t>u</a:t>
            </a:r>
            <a:r>
              <a:rPr lang="en-US" sz="2000" spc="-15" dirty="0">
                <a:solidFill>
                  <a:srgbClr val="585858"/>
                </a:solidFill>
                <a:latin typeface="+mn-lt"/>
                <a:cs typeface="Tahoma"/>
              </a:rPr>
              <a:t>n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t</a:t>
            </a:r>
            <a:r>
              <a:rPr lang="en-US" sz="2000" spc="-5" dirty="0">
                <a:solidFill>
                  <a:srgbClr val="585858"/>
                </a:solidFill>
                <a:latin typeface="+mn-lt"/>
                <a:cs typeface="Tahoma"/>
              </a:rPr>
              <a:t>s</a:t>
            </a:r>
            <a:r>
              <a:rPr lang="en-US" sz="2000" spc="-95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5" dirty="0">
                <a:solidFill>
                  <a:srgbClr val="585858"/>
                </a:solidFill>
                <a:latin typeface="+mn-lt"/>
                <a:cs typeface="Tahoma"/>
              </a:rPr>
              <a:t>o</a:t>
            </a:r>
            <a:r>
              <a:rPr lang="en-US" sz="2000" spc="-5" dirty="0">
                <a:solidFill>
                  <a:srgbClr val="585858"/>
                </a:solidFill>
                <a:latin typeface="+mn-lt"/>
                <a:cs typeface="Tahoma"/>
              </a:rPr>
              <a:t>n</a:t>
            </a:r>
            <a:r>
              <a:rPr lang="en-US" sz="2000" dirty="0">
                <a:latin typeface="+mn-lt"/>
                <a:cs typeface="Tahoma"/>
              </a:rPr>
              <a:t> </a:t>
            </a:r>
            <a:r>
              <a:rPr lang="en-US" sz="2000" spc="20" dirty="0">
                <a:solidFill>
                  <a:srgbClr val="585858"/>
                </a:solidFill>
                <a:latin typeface="+mn-lt"/>
                <a:cs typeface="Tahoma"/>
              </a:rPr>
              <a:t>d</a:t>
            </a:r>
            <a:r>
              <a:rPr lang="en-US" sz="2000" spc="5" dirty="0">
                <a:solidFill>
                  <a:srgbClr val="585858"/>
                </a:solidFill>
                <a:latin typeface="+mn-lt"/>
                <a:cs typeface="Tahoma"/>
              </a:rPr>
              <a:t>i</a:t>
            </a:r>
            <a:r>
              <a:rPr lang="en-US" sz="2000" spc="10" dirty="0">
                <a:solidFill>
                  <a:srgbClr val="585858"/>
                </a:solidFill>
                <a:latin typeface="+mn-lt"/>
                <a:cs typeface="Tahoma"/>
              </a:rPr>
              <a:t>f</a:t>
            </a:r>
            <a:r>
              <a:rPr lang="en-US" sz="2000" spc="-15" dirty="0">
                <a:solidFill>
                  <a:srgbClr val="585858"/>
                </a:solidFill>
                <a:latin typeface="+mn-lt"/>
                <a:cs typeface="Tahoma"/>
              </a:rPr>
              <a:t>f</a:t>
            </a:r>
            <a:r>
              <a:rPr lang="en-US" sz="2000" spc="5" dirty="0">
                <a:solidFill>
                  <a:srgbClr val="585858"/>
                </a:solidFill>
                <a:latin typeface="+mn-lt"/>
                <a:cs typeface="Tahoma"/>
              </a:rPr>
              <a:t>ere</a:t>
            </a:r>
            <a:r>
              <a:rPr lang="en-US" sz="2000" spc="10" dirty="0">
                <a:solidFill>
                  <a:srgbClr val="585858"/>
                </a:solidFill>
                <a:latin typeface="+mn-lt"/>
                <a:cs typeface="Tahoma"/>
              </a:rPr>
              <a:t>n</a:t>
            </a:r>
            <a:r>
              <a:rPr lang="en-US" sz="2000" spc="-5" dirty="0">
                <a:solidFill>
                  <a:srgbClr val="585858"/>
                </a:solidFill>
                <a:latin typeface="+mn-lt"/>
                <a:cs typeface="Tahoma"/>
              </a:rPr>
              <a:t>t</a:t>
            </a:r>
            <a:r>
              <a:rPr lang="en-US" sz="2000" spc="-90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25" dirty="0">
                <a:solidFill>
                  <a:srgbClr val="585858"/>
                </a:solidFill>
                <a:latin typeface="+mn-lt"/>
                <a:cs typeface="Tahoma"/>
              </a:rPr>
              <a:t>d</a:t>
            </a:r>
            <a:r>
              <a:rPr lang="en-US" sz="2000" spc="-40" dirty="0">
                <a:solidFill>
                  <a:srgbClr val="585858"/>
                </a:solidFill>
                <a:latin typeface="+mn-lt"/>
                <a:cs typeface="Tahoma"/>
              </a:rPr>
              <a:t>a</a:t>
            </a:r>
            <a:r>
              <a:rPr lang="en-US" sz="2000" spc="-30" dirty="0">
                <a:solidFill>
                  <a:srgbClr val="585858"/>
                </a:solidFill>
                <a:latin typeface="+mn-lt"/>
                <a:cs typeface="Tahoma"/>
              </a:rPr>
              <a:t>t</a:t>
            </a:r>
            <a:r>
              <a:rPr lang="en-US" sz="2000" spc="-40" dirty="0">
                <a:solidFill>
                  <a:srgbClr val="585858"/>
                </a:solidFill>
                <a:latin typeface="+mn-lt"/>
                <a:cs typeface="Tahoma"/>
              </a:rPr>
              <a:t>e</a:t>
            </a:r>
            <a:r>
              <a:rPr lang="en-US" sz="2000" spc="-30" dirty="0">
                <a:solidFill>
                  <a:srgbClr val="585858"/>
                </a:solidFill>
                <a:latin typeface="+mn-lt"/>
                <a:cs typeface="Tahoma"/>
              </a:rPr>
              <a:t>s</a:t>
            </a:r>
            <a:r>
              <a:rPr lang="en-US" sz="2000" spc="-5" dirty="0">
                <a:solidFill>
                  <a:srgbClr val="585858"/>
                </a:solidFill>
                <a:latin typeface="+mn-lt"/>
                <a:cs typeface="Tahoma"/>
              </a:rPr>
              <a:t>.</a:t>
            </a:r>
            <a:endParaRPr lang="en-US" sz="2000" dirty="0">
              <a:latin typeface="+mn-lt"/>
              <a:cs typeface="Tahoma"/>
            </a:endParaRPr>
          </a:p>
          <a:p>
            <a:pPr marL="285750" indent="-285750">
              <a:lnSpc>
                <a:spcPct val="100000"/>
              </a:lnSpc>
              <a:spcBef>
                <a:spcPts val="335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Using</a:t>
            </a:r>
            <a:r>
              <a:rPr lang="en-US" sz="2000" spc="60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these</a:t>
            </a:r>
            <a:r>
              <a:rPr lang="en-US" sz="2000" spc="90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graph</a:t>
            </a:r>
            <a:r>
              <a:rPr lang="en-US" sz="2000" spc="65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5" dirty="0">
                <a:solidFill>
                  <a:srgbClr val="585858"/>
                </a:solidFill>
                <a:latin typeface="+mn-lt"/>
                <a:cs typeface="Tahoma"/>
              </a:rPr>
              <a:t>we</a:t>
            </a:r>
            <a:r>
              <a:rPr lang="en-US" sz="2000" spc="20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can</a:t>
            </a:r>
            <a:r>
              <a:rPr lang="en-US" sz="2000" spc="55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say </a:t>
            </a:r>
            <a:r>
              <a:rPr lang="en-US" sz="2000" spc="-5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that</a:t>
            </a:r>
            <a:r>
              <a:rPr lang="en-US" sz="2000" spc="85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in</a:t>
            </a:r>
            <a:r>
              <a:rPr lang="en-US" sz="2000" spc="40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5" dirty="0">
                <a:solidFill>
                  <a:srgbClr val="585858"/>
                </a:solidFill>
                <a:latin typeface="+mn-lt"/>
                <a:cs typeface="Tahoma"/>
              </a:rPr>
              <a:t>2017</a:t>
            </a:r>
            <a:r>
              <a:rPr lang="en-US" sz="2000" spc="100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the</a:t>
            </a:r>
            <a:r>
              <a:rPr lang="en-US" sz="2000" spc="55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demand</a:t>
            </a:r>
            <a:r>
              <a:rPr lang="en-US" sz="2000" spc="90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of </a:t>
            </a:r>
            <a:r>
              <a:rPr lang="en-US" sz="2000" spc="-5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bikes</a:t>
            </a:r>
            <a:r>
              <a:rPr lang="en-US" sz="2000" spc="60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is</a:t>
            </a:r>
            <a:r>
              <a:rPr lang="en-US" sz="2000" spc="40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low</a:t>
            </a:r>
            <a:r>
              <a:rPr lang="en-US" sz="2000" spc="65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as</a:t>
            </a:r>
            <a:r>
              <a:rPr lang="en-US" sz="2000" spc="40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compare</a:t>
            </a:r>
            <a:r>
              <a:rPr lang="en-US" sz="2000" spc="105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to </a:t>
            </a:r>
            <a:r>
              <a:rPr lang="en-US" sz="2000" spc="-5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5" dirty="0">
                <a:solidFill>
                  <a:srgbClr val="585858"/>
                </a:solidFill>
                <a:latin typeface="+mn-lt"/>
                <a:cs typeface="Tahoma"/>
              </a:rPr>
              <a:t>2018</a:t>
            </a:r>
            <a:r>
              <a:rPr lang="en-US" sz="2000" spc="95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because</a:t>
            </a:r>
            <a:r>
              <a:rPr lang="en-US" sz="2000" spc="100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in</a:t>
            </a:r>
            <a:r>
              <a:rPr lang="en-US" sz="2000" spc="35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5" dirty="0">
                <a:solidFill>
                  <a:srgbClr val="585858"/>
                </a:solidFill>
                <a:latin typeface="+mn-lt"/>
                <a:cs typeface="Tahoma"/>
              </a:rPr>
              <a:t>2018</a:t>
            </a:r>
            <a:r>
              <a:rPr lang="en-US" sz="2000" spc="120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demand </a:t>
            </a:r>
            <a:r>
              <a:rPr lang="en-US" sz="2000" spc="-390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rises</a:t>
            </a:r>
            <a:r>
              <a:rPr lang="en-US" sz="2000" spc="75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very</a:t>
            </a:r>
            <a:r>
              <a:rPr lang="en-US" sz="2000" spc="45" dirty="0">
                <a:solidFill>
                  <a:srgbClr val="585858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+mn-lt"/>
                <a:cs typeface="Tahoma"/>
              </a:rPr>
              <a:t>sharply.</a:t>
            </a:r>
            <a:endParaRPr lang="en-US" sz="2000" dirty="0">
              <a:latin typeface="+mn-lt"/>
              <a:cs typeface="Tahoma"/>
            </a:endParaRPr>
          </a:p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AB5CEBF-50AB-976A-9DFD-3BAA897F4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610" y="1234701"/>
            <a:ext cx="5452094" cy="339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F7331-8358-FD01-3EB2-012261CF4F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0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516D-4F8C-1EB9-40FC-999A5273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6" y="-2500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Multicollinearity: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763F0-958E-3B3B-88F7-D66DB59F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740" y="4148372"/>
            <a:ext cx="8841783" cy="842082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spc="15" dirty="0">
                <a:solidFill>
                  <a:schemeClr val="accent2"/>
                </a:solidFill>
                <a:latin typeface="+mn-lt"/>
                <a:cs typeface="Tahoma"/>
              </a:rPr>
              <a:t>Variance inflation factor</a:t>
            </a:r>
            <a:r>
              <a:rPr lang="en-US" sz="2000" spc="-16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2000" spc="-30" dirty="0">
                <a:solidFill>
                  <a:schemeClr val="accent2"/>
                </a:solidFill>
                <a:latin typeface="+mn-lt"/>
                <a:cs typeface="Tahoma"/>
              </a:rPr>
              <a:t>has</a:t>
            </a:r>
            <a:r>
              <a:rPr lang="en-US" sz="2000" spc="-12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+mn-lt"/>
                <a:cs typeface="Tahoma"/>
              </a:rPr>
              <a:t>been</a:t>
            </a:r>
            <a:r>
              <a:rPr lang="en-US" sz="2000" spc="-18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chemeClr val="accent2"/>
                </a:solidFill>
                <a:latin typeface="+mn-lt"/>
                <a:cs typeface="Tahoma"/>
              </a:rPr>
              <a:t>used</a:t>
            </a:r>
            <a:r>
              <a:rPr lang="en-US" sz="2000" spc="-17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+mn-lt"/>
                <a:cs typeface="Tahoma"/>
              </a:rPr>
              <a:t>to</a:t>
            </a:r>
            <a:r>
              <a:rPr lang="en-US" sz="2000" spc="-11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2000" spc="15" dirty="0">
                <a:solidFill>
                  <a:schemeClr val="accent2"/>
                </a:solidFill>
                <a:latin typeface="+mn-lt"/>
                <a:cs typeface="Tahoma"/>
              </a:rPr>
              <a:t>detect</a:t>
            </a:r>
            <a:r>
              <a:rPr lang="en-US" sz="2000" spc="-20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2000" spc="10" dirty="0">
                <a:solidFill>
                  <a:schemeClr val="accent2"/>
                </a:solidFill>
                <a:latin typeface="+mn-lt"/>
                <a:cs typeface="Tahoma"/>
              </a:rPr>
              <a:t>multicollinearity</a:t>
            </a:r>
            <a:r>
              <a:rPr lang="en-US" sz="2000" spc="-4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2000" spc="-15" dirty="0">
                <a:solidFill>
                  <a:schemeClr val="accent2"/>
                </a:solidFill>
                <a:latin typeface="+mn-lt"/>
                <a:cs typeface="Tahoma"/>
              </a:rPr>
              <a:t>and</a:t>
            </a:r>
            <a:r>
              <a:rPr lang="en-US" sz="2000" spc="-15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2000" spc="-5" dirty="0">
                <a:solidFill>
                  <a:schemeClr val="accent2"/>
                </a:solidFill>
                <a:latin typeface="+mn-lt"/>
                <a:cs typeface="Tahoma"/>
              </a:rPr>
              <a:t>summer</a:t>
            </a:r>
            <a:r>
              <a:rPr lang="en-US" sz="2000" spc="-21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2000" spc="5" dirty="0">
                <a:solidFill>
                  <a:schemeClr val="accent2"/>
                </a:solidFill>
                <a:latin typeface="+mn-lt"/>
                <a:cs typeface="Tahoma"/>
              </a:rPr>
              <a:t>feature</a:t>
            </a:r>
            <a:r>
              <a:rPr lang="en-US" sz="2000" spc="-13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chemeClr val="accent2"/>
                </a:solidFill>
                <a:latin typeface="+mn-lt"/>
                <a:cs typeface="Tahoma"/>
              </a:rPr>
              <a:t>is</a:t>
            </a:r>
            <a:r>
              <a:rPr lang="en-US" sz="2000" spc="-15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2000" spc="-15" dirty="0">
                <a:solidFill>
                  <a:schemeClr val="accent2"/>
                </a:solidFill>
                <a:latin typeface="+mn-lt"/>
                <a:cs typeface="Tahoma"/>
              </a:rPr>
              <a:t>highly</a:t>
            </a:r>
            <a:r>
              <a:rPr lang="en-US" sz="2000" spc="-7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2000" spc="-25" dirty="0">
                <a:solidFill>
                  <a:schemeClr val="accent2"/>
                </a:solidFill>
                <a:latin typeface="+mn-lt"/>
                <a:cs typeface="Tahoma"/>
              </a:rPr>
              <a:t>collinear so,</a:t>
            </a:r>
            <a:r>
              <a:rPr lang="en-US" sz="2000" spc="-14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2000" spc="15" dirty="0">
                <a:solidFill>
                  <a:schemeClr val="accent2"/>
                </a:solidFill>
                <a:latin typeface="+mn-lt"/>
                <a:cs typeface="Tahoma"/>
              </a:rPr>
              <a:t>it</a:t>
            </a:r>
            <a:r>
              <a:rPr lang="en-US" sz="2000" spc="-11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chemeClr val="accent2"/>
                </a:solidFill>
                <a:latin typeface="+mn-lt"/>
                <a:cs typeface="Tahoma"/>
              </a:rPr>
              <a:t>is</a:t>
            </a:r>
            <a:r>
              <a:rPr lang="en-US" sz="200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2000" spc="-5" dirty="0">
                <a:solidFill>
                  <a:schemeClr val="accent2"/>
                </a:solidFill>
                <a:latin typeface="+mn-lt"/>
                <a:cs typeface="Tahoma"/>
              </a:rPr>
              <a:t>dropped.</a:t>
            </a:r>
            <a:endParaRPr lang="en-US" sz="2000" dirty="0">
              <a:solidFill>
                <a:schemeClr val="accent2"/>
              </a:solidFill>
              <a:latin typeface="+mn-lt"/>
              <a:cs typeface="Tahoma"/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accent2"/>
                </a:solidFill>
              </a:rPr>
              <a:t> 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0252601-35DB-060B-B2E3-731595894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09" y="593448"/>
            <a:ext cx="8252847" cy="353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F343F-20AD-B3E5-C9A4-59D1719BB4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364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C9B6-CE3E-00A1-7704-2AF951C7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07" y="127310"/>
            <a:ext cx="8520600" cy="447315"/>
          </a:xfrm>
        </p:spPr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Correlation Plot Between Dependent and Non Dependent Variable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F2479BF-E487-07D6-F6A7-141B6DE5B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570" y="790656"/>
            <a:ext cx="53530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D9B08C-6820-3844-3F1A-22D482053BF5}"/>
              </a:ext>
            </a:extLst>
          </p:cNvPr>
          <p:cNvSpPr txBox="1"/>
          <p:nvPr/>
        </p:nvSpPr>
        <p:spPr>
          <a:xfrm>
            <a:off x="108488" y="1782305"/>
            <a:ext cx="33941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spc="114" dirty="0">
                <a:latin typeface="+mn-lt"/>
                <a:cs typeface="Trebuchet MS"/>
              </a:rPr>
              <a:t> W</a:t>
            </a:r>
            <a:r>
              <a:rPr lang="en-US" sz="2000" spc="-90" dirty="0">
                <a:latin typeface="+mn-lt"/>
                <a:cs typeface="Trebuchet MS"/>
              </a:rPr>
              <a:t>e</a:t>
            </a:r>
            <a:r>
              <a:rPr lang="en-US" sz="2000" spc="-10" dirty="0">
                <a:latin typeface="+mn-lt"/>
                <a:cs typeface="Trebuchet MS"/>
              </a:rPr>
              <a:t> </a:t>
            </a:r>
            <a:r>
              <a:rPr lang="en-US" sz="2000" spc="-70" dirty="0">
                <a:latin typeface="+mn-lt"/>
                <a:cs typeface="Trebuchet MS"/>
              </a:rPr>
              <a:t>c</a:t>
            </a:r>
            <a:r>
              <a:rPr lang="en-US" sz="2000" spc="-95" dirty="0">
                <a:latin typeface="+mn-lt"/>
                <a:cs typeface="Trebuchet MS"/>
              </a:rPr>
              <a:t>an</a:t>
            </a:r>
            <a:r>
              <a:rPr lang="en-US" sz="2000" spc="-40" dirty="0">
                <a:latin typeface="+mn-lt"/>
                <a:cs typeface="Trebuchet MS"/>
              </a:rPr>
              <a:t> </a:t>
            </a:r>
            <a:r>
              <a:rPr lang="en-US" sz="2000" spc="-30" dirty="0">
                <a:latin typeface="+mn-lt"/>
                <a:cs typeface="Trebuchet MS"/>
              </a:rPr>
              <a:t>s</a:t>
            </a:r>
            <a:r>
              <a:rPr lang="en-US" sz="2000" spc="-185" dirty="0">
                <a:latin typeface="+mn-lt"/>
                <a:cs typeface="Trebuchet MS"/>
              </a:rPr>
              <a:t>a</a:t>
            </a:r>
            <a:r>
              <a:rPr lang="en-US" sz="2000" spc="-75" dirty="0">
                <a:latin typeface="+mn-lt"/>
                <a:cs typeface="Trebuchet MS"/>
              </a:rPr>
              <a:t>y</a:t>
            </a:r>
            <a:r>
              <a:rPr lang="en-US" sz="2000" spc="-50" dirty="0">
                <a:latin typeface="+mn-lt"/>
                <a:cs typeface="Trebuchet MS"/>
              </a:rPr>
              <a:t> </a:t>
            </a:r>
            <a:r>
              <a:rPr lang="en-US" sz="2000" spc="-90" dirty="0">
                <a:latin typeface="+mn-lt"/>
                <a:cs typeface="Trebuchet MS"/>
              </a:rPr>
              <a:t>th</a:t>
            </a:r>
            <a:r>
              <a:rPr lang="en-US" sz="2000" spc="-105" dirty="0">
                <a:latin typeface="+mn-lt"/>
                <a:cs typeface="Trebuchet MS"/>
              </a:rPr>
              <a:t>a</a:t>
            </a:r>
            <a:r>
              <a:rPr lang="en-US" sz="2000" spc="-85" dirty="0">
                <a:latin typeface="+mn-lt"/>
                <a:cs typeface="Trebuchet MS"/>
              </a:rPr>
              <a:t>t</a:t>
            </a:r>
            <a:r>
              <a:rPr lang="en-US" sz="2000" spc="-10" dirty="0">
                <a:latin typeface="+mn-lt"/>
                <a:cs typeface="Trebuchet MS"/>
              </a:rPr>
              <a:t> </a:t>
            </a:r>
            <a:r>
              <a:rPr lang="en-US" sz="2000" spc="-70" dirty="0">
                <a:latin typeface="+mn-lt"/>
                <a:cs typeface="Trebuchet MS"/>
              </a:rPr>
              <a:t>whe</a:t>
            </a:r>
            <a:r>
              <a:rPr lang="en-US" sz="2000" spc="-60" dirty="0">
                <a:latin typeface="+mn-lt"/>
                <a:cs typeface="Trebuchet MS"/>
              </a:rPr>
              <a:t>n</a:t>
            </a:r>
            <a:r>
              <a:rPr lang="en-US" sz="2000" spc="-35" dirty="0">
                <a:latin typeface="+mn-lt"/>
                <a:cs typeface="Trebuchet MS"/>
              </a:rPr>
              <a:t> </a:t>
            </a:r>
            <a:r>
              <a:rPr lang="en-US" sz="2000" spc="-70" dirty="0">
                <a:latin typeface="+mn-lt"/>
                <a:cs typeface="Trebuchet MS"/>
              </a:rPr>
              <a:t>te</a:t>
            </a:r>
            <a:r>
              <a:rPr lang="en-US" sz="2000" spc="-114" dirty="0">
                <a:latin typeface="+mn-lt"/>
                <a:cs typeface="Trebuchet MS"/>
              </a:rPr>
              <a:t>m</a:t>
            </a:r>
            <a:r>
              <a:rPr lang="en-US" sz="2000" spc="-60" dirty="0">
                <a:latin typeface="+mn-lt"/>
                <a:cs typeface="Trebuchet MS"/>
              </a:rPr>
              <a:t>pe</a:t>
            </a:r>
            <a:r>
              <a:rPr lang="en-US" sz="2000" spc="-50" dirty="0">
                <a:latin typeface="+mn-lt"/>
                <a:cs typeface="Trebuchet MS"/>
              </a:rPr>
              <a:t>r</a:t>
            </a:r>
            <a:r>
              <a:rPr lang="en-US" sz="2000" spc="-90" dirty="0">
                <a:latin typeface="+mn-lt"/>
                <a:cs typeface="Trebuchet MS"/>
              </a:rPr>
              <a:t>at</a:t>
            </a:r>
            <a:r>
              <a:rPr lang="en-US" sz="2000" spc="-110" dirty="0">
                <a:latin typeface="+mn-lt"/>
                <a:cs typeface="Trebuchet MS"/>
              </a:rPr>
              <a:t>u</a:t>
            </a:r>
            <a:r>
              <a:rPr lang="en-US" sz="2000" spc="-30" dirty="0">
                <a:latin typeface="+mn-lt"/>
                <a:cs typeface="Trebuchet MS"/>
              </a:rPr>
              <a:t>r</a:t>
            </a:r>
            <a:r>
              <a:rPr lang="en-US" sz="2000" spc="-90" dirty="0">
                <a:latin typeface="+mn-lt"/>
                <a:cs typeface="Trebuchet MS"/>
              </a:rPr>
              <a:t>e</a:t>
            </a:r>
            <a:r>
              <a:rPr lang="en-US" sz="2000" spc="-10" dirty="0">
                <a:latin typeface="+mn-lt"/>
                <a:cs typeface="Trebuchet MS"/>
              </a:rPr>
              <a:t> </a:t>
            </a:r>
            <a:r>
              <a:rPr lang="en-US" sz="2000" spc="-55" dirty="0">
                <a:latin typeface="+mn-lt"/>
                <a:cs typeface="Trebuchet MS"/>
              </a:rPr>
              <a:t>i</a:t>
            </a:r>
            <a:r>
              <a:rPr lang="en-US" sz="2000" spc="-70" dirty="0">
                <a:latin typeface="+mn-lt"/>
                <a:cs typeface="Trebuchet MS"/>
              </a:rPr>
              <a:t>s</a:t>
            </a:r>
            <a:r>
              <a:rPr lang="en-US" sz="2000" spc="-25" dirty="0">
                <a:latin typeface="+mn-lt"/>
                <a:cs typeface="Trebuchet MS"/>
              </a:rPr>
              <a:t> </a:t>
            </a:r>
            <a:r>
              <a:rPr lang="en-US" sz="2000" spc="-35" dirty="0">
                <a:latin typeface="+mn-lt"/>
                <a:cs typeface="Trebuchet MS"/>
              </a:rPr>
              <a:t>l</a:t>
            </a:r>
            <a:r>
              <a:rPr lang="en-US" sz="2000" spc="-75" dirty="0">
                <a:latin typeface="+mn-lt"/>
                <a:cs typeface="Trebuchet MS"/>
              </a:rPr>
              <a:t>o</a:t>
            </a:r>
            <a:r>
              <a:rPr lang="en-US" sz="2000" spc="-35" dirty="0">
                <a:latin typeface="+mn-lt"/>
                <a:cs typeface="Trebuchet MS"/>
              </a:rPr>
              <a:t>w </a:t>
            </a:r>
            <a:r>
              <a:rPr lang="en-US" sz="2000" spc="-60" dirty="0">
                <a:latin typeface="+mn-lt"/>
                <a:cs typeface="Trebuchet MS"/>
              </a:rPr>
              <a:t>the</a:t>
            </a:r>
            <a:r>
              <a:rPr lang="en-US" sz="2000" spc="-85" dirty="0">
                <a:latin typeface="+mn-lt"/>
                <a:cs typeface="Trebuchet MS"/>
              </a:rPr>
              <a:t>r</a:t>
            </a:r>
            <a:r>
              <a:rPr lang="en-US" sz="2000" spc="-65" dirty="0">
                <a:latin typeface="+mn-lt"/>
                <a:cs typeface="Trebuchet MS"/>
              </a:rPr>
              <a:t>e  </a:t>
            </a:r>
            <a:r>
              <a:rPr lang="en-US" sz="2000" spc="-90" dirty="0">
                <a:latin typeface="+mn-lt"/>
                <a:cs typeface="Trebuchet MS"/>
              </a:rPr>
              <a:t>i</a:t>
            </a:r>
            <a:r>
              <a:rPr lang="en-US" sz="2000" spc="-30" dirty="0">
                <a:latin typeface="+mn-lt"/>
                <a:cs typeface="Trebuchet MS"/>
              </a:rPr>
              <a:t>s </a:t>
            </a:r>
            <a:r>
              <a:rPr lang="en-US" sz="2000" spc="-75" dirty="0">
                <a:latin typeface="+mn-lt"/>
                <a:cs typeface="Trebuchet MS"/>
              </a:rPr>
              <a:t>l</a:t>
            </a:r>
            <a:r>
              <a:rPr lang="en-US" sz="2000" spc="-125" dirty="0">
                <a:latin typeface="+mn-lt"/>
                <a:cs typeface="Trebuchet MS"/>
              </a:rPr>
              <a:t>e</a:t>
            </a:r>
            <a:r>
              <a:rPr lang="en-US" sz="2000" spc="-30" dirty="0">
                <a:latin typeface="+mn-lt"/>
                <a:cs typeface="Trebuchet MS"/>
              </a:rPr>
              <a:t>ss </a:t>
            </a:r>
            <a:r>
              <a:rPr lang="en-US" sz="2000" spc="-60" dirty="0">
                <a:latin typeface="+mn-lt"/>
                <a:cs typeface="Trebuchet MS"/>
              </a:rPr>
              <a:t>d</a:t>
            </a:r>
            <a:r>
              <a:rPr lang="en-US" sz="2000" spc="-70" dirty="0">
                <a:latin typeface="+mn-lt"/>
                <a:cs typeface="Trebuchet MS"/>
              </a:rPr>
              <a:t>e</a:t>
            </a:r>
            <a:r>
              <a:rPr lang="en-US" sz="2000" spc="-95" dirty="0">
                <a:latin typeface="+mn-lt"/>
                <a:cs typeface="Trebuchet MS"/>
              </a:rPr>
              <a:t>m</a:t>
            </a:r>
            <a:r>
              <a:rPr lang="en-US" sz="2000" spc="-90" dirty="0">
                <a:latin typeface="+mn-lt"/>
                <a:cs typeface="Trebuchet MS"/>
              </a:rPr>
              <a:t>and</a:t>
            </a:r>
            <a:r>
              <a:rPr lang="en-US" sz="2000" spc="-50" dirty="0">
                <a:latin typeface="+mn-lt"/>
                <a:cs typeface="Trebuchet MS"/>
              </a:rPr>
              <a:t> </a:t>
            </a:r>
            <a:r>
              <a:rPr lang="en-US" sz="2000" spc="15" dirty="0">
                <a:latin typeface="+mn-lt"/>
                <a:cs typeface="Trebuchet MS"/>
              </a:rPr>
              <a:t>o</a:t>
            </a:r>
            <a:r>
              <a:rPr lang="en-US" sz="2000" spc="-160" dirty="0">
                <a:latin typeface="+mn-lt"/>
                <a:cs typeface="Trebuchet MS"/>
              </a:rPr>
              <a:t>f</a:t>
            </a:r>
            <a:r>
              <a:rPr lang="en-US" sz="2000" spc="-50" dirty="0">
                <a:latin typeface="+mn-lt"/>
                <a:cs typeface="Trebuchet MS"/>
              </a:rPr>
              <a:t> </a:t>
            </a:r>
            <a:r>
              <a:rPr lang="en-US" sz="2000" spc="-85" dirty="0">
                <a:latin typeface="+mn-lt"/>
                <a:cs typeface="Trebuchet MS"/>
              </a:rPr>
              <a:t>bik</a:t>
            </a:r>
            <a:r>
              <a:rPr lang="en-US" sz="2000" spc="-90" dirty="0">
                <a:latin typeface="+mn-lt"/>
                <a:cs typeface="Trebuchet MS"/>
              </a:rPr>
              <a:t>e</a:t>
            </a:r>
            <a:r>
              <a:rPr lang="en-US" sz="2000" spc="-10" dirty="0">
                <a:latin typeface="+mn-lt"/>
                <a:cs typeface="Trebuchet MS"/>
              </a:rPr>
              <a:t> </a:t>
            </a:r>
            <a:r>
              <a:rPr lang="en-US" sz="2000" spc="-85" dirty="0">
                <a:latin typeface="+mn-lt"/>
                <a:cs typeface="Trebuchet MS"/>
              </a:rPr>
              <a:t>be</a:t>
            </a:r>
            <a:r>
              <a:rPr lang="en-US" sz="2000" spc="-65" dirty="0">
                <a:latin typeface="+mn-lt"/>
                <a:cs typeface="Trebuchet MS"/>
              </a:rPr>
              <a:t>c</a:t>
            </a:r>
            <a:r>
              <a:rPr lang="en-US" sz="2000" spc="-80" dirty="0">
                <a:latin typeface="+mn-lt"/>
                <a:cs typeface="Trebuchet MS"/>
              </a:rPr>
              <a:t>ause</a:t>
            </a:r>
            <a:r>
              <a:rPr lang="en-US" sz="2000" spc="-30" dirty="0">
                <a:latin typeface="+mn-lt"/>
                <a:cs typeface="Trebuchet MS"/>
              </a:rPr>
              <a:t> </a:t>
            </a:r>
            <a:r>
              <a:rPr lang="en-US" sz="2000" spc="-50" dirty="0">
                <a:latin typeface="+mn-lt"/>
                <a:cs typeface="Trebuchet MS"/>
              </a:rPr>
              <a:t>pe</a:t>
            </a:r>
            <a:r>
              <a:rPr lang="en-US" sz="2000" spc="-45" dirty="0">
                <a:latin typeface="+mn-lt"/>
                <a:cs typeface="Trebuchet MS"/>
              </a:rPr>
              <a:t>o</a:t>
            </a:r>
            <a:r>
              <a:rPr lang="en-US" sz="2000" spc="-90" dirty="0">
                <a:latin typeface="+mn-lt"/>
                <a:cs typeface="Trebuchet MS"/>
              </a:rPr>
              <a:t>ple</a:t>
            </a:r>
            <a:r>
              <a:rPr lang="en-US" sz="2000" spc="-35" dirty="0">
                <a:latin typeface="+mn-lt"/>
                <a:cs typeface="Trebuchet MS"/>
              </a:rPr>
              <a:t> </a:t>
            </a:r>
            <a:r>
              <a:rPr lang="en-US" sz="2000" spc="-45" dirty="0">
                <a:latin typeface="+mn-lt"/>
                <a:cs typeface="Trebuchet MS"/>
              </a:rPr>
              <a:t>p</a:t>
            </a:r>
            <a:r>
              <a:rPr lang="en-US" sz="2000" spc="-60" dirty="0">
                <a:latin typeface="+mn-lt"/>
                <a:cs typeface="Trebuchet MS"/>
              </a:rPr>
              <a:t>r</a:t>
            </a:r>
            <a:r>
              <a:rPr lang="en-US" sz="2000" spc="-150" dirty="0">
                <a:latin typeface="+mn-lt"/>
                <a:cs typeface="Trebuchet MS"/>
              </a:rPr>
              <a:t>e</a:t>
            </a:r>
            <a:r>
              <a:rPr lang="en-US" sz="2000" spc="-110" dirty="0">
                <a:latin typeface="+mn-lt"/>
                <a:cs typeface="Trebuchet MS"/>
              </a:rPr>
              <a:t>f</a:t>
            </a:r>
            <a:r>
              <a:rPr lang="en-US" sz="2000" spc="-45" dirty="0">
                <a:latin typeface="+mn-lt"/>
                <a:cs typeface="Trebuchet MS"/>
              </a:rPr>
              <a:t>er</a:t>
            </a:r>
            <a:r>
              <a:rPr lang="en-US" sz="2000" spc="-20" dirty="0">
                <a:latin typeface="+mn-lt"/>
                <a:cs typeface="Trebuchet MS"/>
              </a:rPr>
              <a:t> </a:t>
            </a:r>
            <a:r>
              <a:rPr lang="en-US" sz="2000" spc="-30" dirty="0">
                <a:latin typeface="+mn-lt"/>
                <a:cs typeface="Trebuchet MS"/>
              </a:rPr>
              <a:t>to  S</a:t>
            </a:r>
            <a:r>
              <a:rPr lang="en-US" sz="2000" spc="-95" dirty="0">
                <a:latin typeface="+mn-lt"/>
                <a:cs typeface="Trebuchet MS"/>
              </a:rPr>
              <a:t>t</a:t>
            </a:r>
            <a:r>
              <a:rPr lang="en-US" sz="2000" spc="-175" dirty="0">
                <a:latin typeface="+mn-lt"/>
                <a:cs typeface="Trebuchet MS"/>
              </a:rPr>
              <a:t>a</a:t>
            </a:r>
            <a:r>
              <a:rPr lang="en-US" sz="2000" spc="-75" dirty="0">
                <a:latin typeface="+mn-lt"/>
                <a:cs typeface="Trebuchet MS"/>
              </a:rPr>
              <a:t>y</a:t>
            </a:r>
            <a:r>
              <a:rPr lang="en-US" sz="2000" spc="-25" dirty="0">
                <a:latin typeface="+mn-lt"/>
                <a:cs typeface="Trebuchet MS"/>
              </a:rPr>
              <a:t> </a:t>
            </a:r>
            <a:r>
              <a:rPr lang="en-US" sz="2000" spc="-60" dirty="0">
                <a:latin typeface="+mn-lt"/>
                <a:cs typeface="Trebuchet MS"/>
              </a:rPr>
              <a:t>i</a:t>
            </a:r>
            <a:r>
              <a:rPr lang="en-US" sz="2000" spc="-100" dirty="0">
                <a:latin typeface="+mn-lt"/>
                <a:cs typeface="Trebuchet MS"/>
              </a:rPr>
              <a:t>n</a:t>
            </a:r>
            <a:r>
              <a:rPr lang="en-US" sz="2000" spc="-35" dirty="0">
                <a:latin typeface="+mn-lt"/>
                <a:cs typeface="Trebuchet MS"/>
              </a:rPr>
              <a:t> </a:t>
            </a:r>
            <a:r>
              <a:rPr lang="en-US" sz="2000" spc="-25" dirty="0">
                <a:latin typeface="+mn-lt"/>
                <a:cs typeface="Trebuchet MS"/>
              </a:rPr>
              <a:t>h</a:t>
            </a:r>
            <a:r>
              <a:rPr lang="en-US" sz="2000" spc="-20" dirty="0">
                <a:latin typeface="+mn-lt"/>
                <a:cs typeface="Trebuchet MS"/>
              </a:rPr>
              <a:t>o</a:t>
            </a:r>
            <a:r>
              <a:rPr lang="en-US" sz="2000" spc="-75" dirty="0">
                <a:latin typeface="+mn-lt"/>
                <a:cs typeface="Trebuchet MS"/>
              </a:rPr>
              <a:t>m</a:t>
            </a:r>
            <a:r>
              <a:rPr lang="en-US" sz="2000" spc="-90" dirty="0">
                <a:latin typeface="+mn-lt"/>
                <a:cs typeface="Trebuchet MS"/>
              </a:rPr>
              <a:t>e</a:t>
            </a:r>
            <a:r>
              <a:rPr lang="en-US" sz="2000" spc="-195" dirty="0">
                <a:latin typeface="+mn-lt"/>
                <a:cs typeface="Trebuchet MS"/>
              </a:rPr>
              <a:t>.</a:t>
            </a:r>
            <a:r>
              <a:rPr lang="en-US" sz="2000" spc="-170" dirty="0">
                <a:latin typeface="+mn-lt"/>
                <a:cs typeface="Trebuchet MS"/>
              </a:rPr>
              <a:t> </a:t>
            </a:r>
            <a:endParaRPr lang="en-US" sz="2000" spc="-110" dirty="0">
              <a:latin typeface="+mn-lt"/>
              <a:cs typeface="Trebuchet MS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spc="-170" dirty="0">
                <a:latin typeface="+mn-lt"/>
                <a:cs typeface="Trebuchet MS"/>
              </a:rPr>
              <a:t> </a:t>
            </a:r>
            <a:r>
              <a:rPr lang="en-US" sz="2000" spc="229" dirty="0">
                <a:latin typeface="+mn-lt"/>
                <a:cs typeface="Trebuchet MS"/>
              </a:rPr>
              <a:t>W</a:t>
            </a:r>
            <a:r>
              <a:rPr lang="en-US" sz="2000" spc="-75" dirty="0">
                <a:latin typeface="+mn-lt"/>
                <a:cs typeface="Trebuchet MS"/>
              </a:rPr>
              <a:t>hen</a:t>
            </a:r>
            <a:r>
              <a:rPr lang="en-US" sz="2000" spc="-35" dirty="0">
                <a:latin typeface="+mn-lt"/>
                <a:cs typeface="Trebuchet MS"/>
              </a:rPr>
              <a:t> </a:t>
            </a:r>
            <a:r>
              <a:rPr lang="en-US" sz="2000" spc="-80" dirty="0">
                <a:latin typeface="+mn-lt"/>
                <a:cs typeface="Trebuchet MS"/>
              </a:rPr>
              <a:t>the</a:t>
            </a:r>
            <a:r>
              <a:rPr lang="en-US" sz="2000" spc="-5" dirty="0">
                <a:latin typeface="+mn-lt"/>
                <a:cs typeface="Trebuchet MS"/>
              </a:rPr>
              <a:t> </a:t>
            </a:r>
            <a:r>
              <a:rPr lang="en-US" sz="2000" spc="-70" dirty="0">
                <a:latin typeface="+mn-lt"/>
                <a:cs typeface="Trebuchet MS"/>
              </a:rPr>
              <a:t>te</a:t>
            </a:r>
            <a:r>
              <a:rPr lang="en-US" sz="2000" spc="-110" dirty="0">
                <a:latin typeface="+mn-lt"/>
                <a:cs typeface="Trebuchet MS"/>
              </a:rPr>
              <a:t>m</a:t>
            </a:r>
            <a:r>
              <a:rPr lang="en-US" sz="2000" spc="-80" dirty="0">
                <a:latin typeface="+mn-lt"/>
                <a:cs typeface="Trebuchet MS"/>
              </a:rPr>
              <a:t>p</a:t>
            </a:r>
            <a:r>
              <a:rPr lang="en-US" sz="2000" spc="-35" dirty="0">
                <a:latin typeface="+mn-lt"/>
                <a:cs typeface="Trebuchet MS"/>
              </a:rPr>
              <a:t> </a:t>
            </a:r>
            <a:r>
              <a:rPr lang="en-US" sz="2000" spc="-90" dirty="0">
                <a:latin typeface="+mn-lt"/>
                <a:cs typeface="Trebuchet MS"/>
              </a:rPr>
              <a:t>i</a:t>
            </a:r>
            <a:r>
              <a:rPr lang="en-US" sz="2000" spc="-30" dirty="0">
                <a:latin typeface="+mn-lt"/>
                <a:cs typeface="Trebuchet MS"/>
              </a:rPr>
              <a:t>s </a:t>
            </a:r>
            <a:r>
              <a:rPr lang="en-US" sz="2000" spc="-75" dirty="0">
                <a:latin typeface="+mn-lt"/>
                <a:cs typeface="Trebuchet MS"/>
              </a:rPr>
              <a:t>hi</a:t>
            </a:r>
            <a:r>
              <a:rPr lang="en-US" sz="2000" spc="-85" dirty="0">
                <a:latin typeface="+mn-lt"/>
                <a:cs typeface="Trebuchet MS"/>
              </a:rPr>
              <a:t>gh</a:t>
            </a:r>
            <a:r>
              <a:rPr lang="en-US" sz="2000" spc="-35" dirty="0">
                <a:latin typeface="+mn-lt"/>
                <a:cs typeface="Trebuchet MS"/>
              </a:rPr>
              <a:t> </a:t>
            </a:r>
            <a:r>
              <a:rPr lang="en-US" sz="2000" spc="-50" dirty="0">
                <a:latin typeface="+mn-lt"/>
                <a:cs typeface="Trebuchet MS"/>
              </a:rPr>
              <a:t>pe</a:t>
            </a:r>
            <a:r>
              <a:rPr lang="en-US" sz="2000" spc="-45" dirty="0">
                <a:latin typeface="+mn-lt"/>
                <a:cs typeface="Trebuchet MS"/>
              </a:rPr>
              <a:t>o</a:t>
            </a:r>
            <a:r>
              <a:rPr lang="en-US" sz="2000" spc="-90" dirty="0">
                <a:latin typeface="+mn-lt"/>
                <a:cs typeface="Trebuchet MS"/>
              </a:rPr>
              <a:t>pl</a:t>
            </a:r>
            <a:r>
              <a:rPr lang="en-US" sz="2000" spc="-50" dirty="0">
                <a:latin typeface="+mn-lt"/>
                <a:cs typeface="Trebuchet MS"/>
              </a:rPr>
              <a:t>e  </a:t>
            </a:r>
            <a:r>
              <a:rPr lang="en-US" sz="2000" spc="-130" dirty="0">
                <a:latin typeface="+mn-lt"/>
                <a:cs typeface="Trebuchet MS"/>
              </a:rPr>
              <a:t>g</a:t>
            </a:r>
            <a:r>
              <a:rPr lang="en-US" sz="2000" spc="15" dirty="0">
                <a:latin typeface="+mn-lt"/>
                <a:cs typeface="Trebuchet MS"/>
              </a:rPr>
              <a:t>o</a:t>
            </a:r>
            <a:r>
              <a:rPr lang="en-US" sz="2000" spc="-30" dirty="0">
                <a:latin typeface="+mn-lt"/>
                <a:cs typeface="Trebuchet MS"/>
              </a:rPr>
              <a:t> </a:t>
            </a:r>
            <a:r>
              <a:rPr lang="en-US" sz="2000" spc="15" dirty="0">
                <a:latin typeface="+mn-lt"/>
                <a:cs typeface="Trebuchet MS"/>
              </a:rPr>
              <a:t>o</a:t>
            </a:r>
            <a:r>
              <a:rPr lang="en-US" sz="2000" spc="-75" dirty="0">
                <a:latin typeface="+mn-lt"/>
                <a:cs typeface="Trebuchet MS"/>
              </a:rPr>
              <a:t>ut</a:t>
            </a:r>
            <a:r>
              <a:rPr lang="en-US" sz="2000" spc="-35" dirty="0">
                <a:latin typeface="+mn-lt"/>
                <a:cs typeface="Trebuchet MS"/>
              </a:rPr>
              <a:t> </a:t>
            </a:r>
            <a:r>
              <a:rPr lang="en-US" sz="2000" spc="-90" dirty="0">
                <a:latin typeface="+mn-lt"/>
                <a:cs typeface="Trebuchet MS"/>
              </a:rPr>
              <a:t>and take bike on </a:t>
            </a:r>
            <a:r>
              <a:rPr lang="en-US" sz="2000" spc="-30" dirty="0">
                <a:latin typeface="+mn-lt"/>
                <a:cs typeface="Trebuchet MS"/>
              </a:rPr>
              <a:t>r</a:t>
            </a:r>
            <a:r>
              <a:rPr lang="en-US" sz="2000" spc="-80" dirty="0">
                <a:latin typeface="+mn-lt"/>
                <a:cs typeface="Trebuchet MS"/>
              </a:rPr>
              <a:t>ent</a:t>
            </a:r>
            <a:r>
              <a:rPr lang="en-US" sz="2000" spc="-85" dirty="0">
                <a:latin typeface="+mn-lt"/>
                <a:cs typeface="Trebuchet MS"/>
              </a:rPr>
              <a:t>.</a:t>
            </a:r>
            <a:endParaRPr lang="en-IN" sz="20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31235-4421-E800-107C-A1A1A2EE7C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70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0F21-A126-C5AC-1C38-6D696E31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2" y="73066"/>
            <a:ext cx="9012264" cy="572700"/>
          </a:xfrm>
        </p:spPr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Correlation between Hour and Rented bike count</a:t>
            </a:r>
            <a:r>
              <a:rPr lang="en-IN" b="1" dirty="0"/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69963-A248-FE16-1E7D-1E090FC5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579" y="3952662"/>
            <a:ext cx="8444842" cy="596091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585858"/>
                </a:solidFill>
                <a:latin typeface="Tahoma"/>
                <a:cs typeface="Tahoma"/>
              </a:rPr>
              <a:t>T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h</a:t>
            </a:r>
            <a:r>
              <a:rPr lang="en-US" sz="1800" spc="-15" dirty="0">
                <a:solidFill>
                  <a:srgbClr val="585858"/>
                </a:solidFill>
                <a:latin typeface="Tahoma"/>
                <a:cs typeface="Tahoma"/>
              </a:rPr>
              <a:t>i</a:t>
            </a:r>
            <a:r>
              <a:rPr lang="en-US" sz="1800" spc="-5" dirty="0">
                <a:solidFill>
                  <a:srgbClr val="585858"/>
                </a:solidFill>
                <a:latin typeface="Tahoma"/>
                <a:cs typeface="Tahoma"/>
              </a:rPr>
              <a:t>s</a:t>
            </a:r>
            <a:r>
              <a:rPr lang="en-US" sz="18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s</a:t>
            </a:r>
            <a:r>
              <a:rPr lang="en-US" sz="1800" spc="-15" dirty="0">
                <a:solidFill>
                  <a:srgbClr val="585858"/>
                </a:solidFill>
                <a:latin typeface="Tahoma"/>
                <a:cs typeface="Tahoma"/>
              </a:rPr>
              <a:t>ho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w</a:t>
            </a:r>
            <a:r>
              <a:rPr lang="en-US" sz="1800" spc="-5" dirty="0">
                <a:solidFill>
                  <a:srgbClr val="585858"/>
                </a:solidFill>
                <a:latin typeface="Tahoma"/>
                <a:cs typeface="Tahoma"/>
              </a:rPr>
              <a:t>s</a:t>
            </a:r>
            <a:r>
              <a:rPr lang="en-US" sz="18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15" dirty="0">
                <a:solidFill>
                  <a:srgbClr val="585858"/>
                </a:solidFill>
                <a:latin typeface="Tahoma"/>
                <a:cs typeface="Tahoma"/>
              </a:rPr>
              <a:t>t</a:t>
            </a:r>
            <a:r>
              <a:rPr lang="en-US" sz="1800" spc="10" dirty="0">
                <a:solidFill>
                  <a:srgbClr val="585858"/>
                </a:solidFill>
                <a:latin typeface="Tahoma"/>
                <a:cs typeface="Tahoma"/>
              </a:rPr>
              <a:t>h</a:t>
            </a:r>
            <a:r>
              <a:rPr lang="en-US" sz="1800" spc="-5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lang="en-US" sz="18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5" dirty="0">
                <a:solidFill>
                  <a:srgbClr val="585858"/>
                </a:solidFill>
                <a:latin typeface="Tahoma"/>
                <a:cs typeface="Tahoma"/>
              </a:rPr>
              <a:t>re</a:t>
            </a:r>
            <a:r>
              <a:rPr lang="en-US" sz="1800" spc="10" dirty="0">
                <a:solidFill>
                  <a:srgbClr val="585858"/>
                </a:solidFill>
                <a:latin typeface="Tahoma"/>
                <a:cs typeface="Tahoma"/>
              </a:rPr>
              <a:t>n</a:t>
            </a:r>
            <a:r>
              <a:rPr lang="en-US" sz="1800" spc="15" dirty="0">
                <a:solidFill>
                  <a:srgbClr val="585858"/>
                </a:solidFill>
                <a:latin typeface="Tahoma"/>
                <a:cs typeface="Tahoma"/>
              </a:rPr>
              <a:t>t</a:t>
            </a:r>
            <a:r>
              <a:rPr lang="en-US" sz="1800" spc="5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lang="en-US" sz="1800" spc="-5" dirty="0">
                <a:solidFill>
                  <a:srgbClr val="585858"/>
                </a:solidFill>
                <a:latin typeface="Tahoma"/>
                <a:cs typeface="Tahoma"/>
              </a:rPr>
              <a:t>d</a:t>
            </a:r>
            <a:r>
              <a:rPr lang="en-US" sz="18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20" dirty="0">
                <a:solidFill>
                  <a:srgbClr val="585858"/>
                </a:solidFill>
                <a:latin typeface="Tahoma"/>
                <a:cs typeface="Tahoma"/>
              </a:rPr>
              <a:t>b</a:t>
            </a:r>
            <a:r>
              <a:rPr lang="en-US" sz="1800" spc="10" dirty="0">
                <a:solidFill>
                  <a:srgbClr val="585858"/>
                </a:solidFill>
                <a:latin typeface="Tahoma"/>
                <a:cs typeface="Tahoma"/>
              </a:rPr>
              <a:t>i</a:t>
            </a:r>
            <a:r>
              <a:rPr lang="en-US" sz="1800" spc="-5" dirty="0">
                <a:solidFill>
                  <a:srgbClr val="585858"/>
                </a:solidFill>
                <a:latin typeface="Tahoma"/>
                <a:cs typeface="Tahoma"/>
              </a:rPr>
              <a:t>ke</a:t>
            </a:r>
            <a:r>
              <a:rPr lang="en-US" sz="18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c</a:t>
            </a:r>
            <a:r>
              <a:rPr lang="en-US" sz="1800" spc="-15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un</a:t>
            </a:r>
            <a:r>
              <a:rPr lang="en-US" sz="1800" spc="-5" dirty="0">
                <a:solidFill>
                  <a:srgbClr val="585858"/>
                </a:solidFill>
                <a:latin typeface="Tahoma"/>
                <a:cs typeface="Tahoma"/>
              </a:rPr>
              <a:t>t</a:t>
            </a:r>
            <a:r>
              <a:rPr lang="en-US" sz="1800" spc="-9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pc="-5" dirty="0">
                <a:solidFill>
                  <a:srgbClr val="585858"/>
                </a:solidFill>
                <a:latin typeface="Tahoma"/>
                <a:cs typeface="Tahoma"/>
              </a:rPr>
              <a:t>per </a:t>
            </a:r>
            <a:r>
              <a:rPr lang="en-US" sz="1800" spc="10" dirty="0">
                <a:solidFill>
                  <a:srgbClr val="585858"/>
                </a:solidFill>
                <a:latin typeface="Tahoma"/>
                <a:cs typeface="Tahoma"/>
              </a:rPr>
              <a:t>h</a:t>
            </a:r>
            <a:r>
              <a:rPr lang="en-US" sz="1800" spc="5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lang="en-US" sz="1800" spc="15" dirty="0">
                <a:solidFill>
                  <a:srgbClr val="585858"/>
                </a:solidFill>
                <a:latin typeface="Tahoma"/>
                <a:cs typeface="Tahoma"/>
              </a:rPr>
              <a:t>u</a:t>
            </a:r>
            <a:r>
              <a:rPr lang="en-US" sz="1800" spc="-260" dirty="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lang="en-US" sz="1800" spc="-5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lang="en-US" sz="1800" dirty="0">
              <a:latin typeface="Tahoma"/>
              <a:cs typeface="Tahoma"/>
            </a:endParaRPr>
          </a:p>
          <a:p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50FB3DDC-CB13-6C8A-972A-3C44E646F17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773947"/>
            <a:ext cx="8520600" cy="29611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B3680-5378-95CD-4191-E4B8342F28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032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445E-09D6-2957-A1EC-DD9C5F8A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7310"/>
            <a:ext cx="8520600" cy="572700"/>
          </a:xfrm>
        </p:spPr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Model Building :- Linear Regression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EFF7D-95FA-02B4-6A9F-1DC1DF3ED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spc="2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After</a:t>
            </a:r>
            <a:r>
              <a:rPr lang="en-US" sz="1800" spc="-7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selecting</a:t>
            </a:r>
            <a:r>
              <a:rPr lang="en-US" sz="1800" spc="-3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rented</a:t>
            </a:r>
            <a:r>
              <a:rPr lang="en-US" sz="1800" spc="-12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bikes</a:t>
            </a:r>
            <a:r>
              <a:rPr lang="en-US" sz="1800" spc="-14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feature</a:t>
            </a:r>
            <a:r>
              <a:rPr lang="en-US" sz="1800" spc="-2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as</a:t>
            </a:r>
            <a:r>
              <a:rPr lang="en-US" sz="1800" spc="-16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the</a:t>
            </a:r>
            <a:r>
              <a:rPr lang="en-US" sz="1800" spc="-12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independent</a:t>
            </a:r>
            <a:r>
              <a:rPr lang="en-US" sz="1800" spc="-4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feature</a:t>
            </a:r>
            <a:r>
              <a:rPr lang="en-US" sz="1800" spc="-2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and</a:t>
            </a:r>
            <a:r>
              <a:rPr lang="en-US" sz="1800" spc="-16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the</a:t>
            </a:r>
            <a:r>
              <a:rPr lang="en-US" sz="1800" spc="-114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rest</a:t>
            </a:r>
            <a:r>
              <a:rPr lang="en-US" sz="1800" spc="-114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other</a:t>
            </a:r>
            <a:r>
              <a:rPr lang="en-US" sz="1800" spc="-114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columns</a:t>
            </a:r>
            <a:r>
              <a:rPr lang="en-US" sz="1800" spc="-114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2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as</a:t>
            </a:r>
            <a:r>
              <a:rPr lang="en-US" sz="1800" spc="-13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dependent </a:t>
            </a:r>
            <a:r>
              <a:rPr lang="en-US" sz="1800" spc="-39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feature,</a:t>
            </a:r>
            <a:r>
              <a:rPr lang="en-US" sz="1800" spc="14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we</a:t>
            </a:r>
            <a:r>
              <a:rPr lang="en-US" sz="1800" spc="-13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split</a:t>
            </a:r>
            <a:r>
              <a:rPr lang="en-US" sz="1800" spc="-1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the</a:t>
            </a:r>
            <a:r>
              <a:rPr lang="en-US" sz="1800" spc="-15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data</a:t>
            </a:r>
            <a:r>
              <a:rPr lang="en-US" sz="1800" spc="-12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into</a:t>
            </a:r>
            <a:r>
              <a:rPr lang="en-US" sz="1800" spc="-9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train</a:t>
            </a:r>
            <a:r>
              <a:rPr lang="en-US" sz="1800" spc="-1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set</a:t>
            </a:r>
            <a:r>
              <a:rPr lang="en-US" sz="1800" spc="-12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and</a:t>
            </a:r>
            <a:r>
              <a:rPr lang="en-US" sz="1800" spc="-16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test</a:t>
            </a:r>
            <a:r>
              <a:rPr lang="en-US" sz="1800" spc="-1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set</a:t>
            </a:r>
            <a:r>
              <a:rPr lang="en-US" sz="1800" spc="-9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,</a:t>
            </a:r>
            <a:r>
              <a:rPr lang="en-US" sz="1800" spc="-27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later</a:t>
            </a:r>
            <a:r>
              <a:rPr lang="en-US" sz="1800" spc="-10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we</a:t>
            </a:r>
            <a:r>
              <a:rPr lang="en-US" sz="1800" spc="-12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transformed </a:t>
            </a:r>
            <a:r>
              <a:rPr lang="en-US" sz="1800" spc="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the</a:t>
            </a:r>
            <a:r>
              <a:rPr lang="en-US" sz="1800" spc="-12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data</a:t>
            </a:r>
            <a:r>
              <a:rPr lang="en-US" sz="1800" spc="-15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using</a:t>
            </a:r>
            <a:r>
              <a:rPr lang="en-US" sz="1800" spc="-19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minmax</a:t>
            </a:r>
            <a:r>
              <a:rPr lang="en-US" sz="1800" spc="-13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scalar </a:t>
            </a:r>
            <a:r>
              <a:rPr lang="en-US" sz="1800" spc="-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and</a:t>
            </a:r>
            <a:r>
              <a:rPr lang="en-US" sz="1800" spc="-17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we</a:t>
            </a:r>
            <a:r>
              <a:rPr lang="en-US" sz="1800" spc="-13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ﬁtted</a:t>
            </a:r>
            <a:r>
              <a:rPr lang="en-US" sz="1800" spc="15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LINEAR</a:t>
            </a:r>
            <a:r>
              <a:rPr lang="en-US" sz="1800" spc="-3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REGRESSION</a:t>
            </a:r>
            <a:r>
              <a:rPr lang="en-US" sz="1800" spc="-6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7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MODEL</a:t>
            </a:r>
            <a:r>
              <a:rPr lang="en-US" sz="1800" spc="-9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to</a:t>
            </a:r>
            <a:r>
              <a:rPr lang="en-US" sz="1800" spc="-10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the</a:t>
            </a:r>
            <a:r>
              <a:rPr lang="en-US" sz="1800" spc="-15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dataset.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spc="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T</a:t>
            </a:r>
            <a:r>
              <a:rPr lang="en-US" sz="1800" spc="-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he</a:t>
            </a:r>
            <a:r>
              <a:rPr lang="en-US" sz="1800" spc="-15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f</a:t>
            </a:r>
            <a:r>
              <a:rPr lang="en-US" sz="1800" spc="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o</a:t>
            </a:r>
            <a:r>
              <a:rPr lang="en-US" sz="1800" spc="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ll</a:t>
            </a:r>
            <a:r>
              <a:rPr lang="en-US" sz="1800" spc="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o</a:t>
            </a:r>
            <a:r>
              <a:rPr lang="en-US" sz="1800" spc="1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w</a:t>
            </a:r>
            <a:r>
              <a:rPr lang="en-US" sz="1800" spc="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i</a:t>
            </a:r>
            <a:r>
              <a:rPr lang="en-US" sz="1800" spc="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n</a:t>
            </a:r>
            <a:r>
              <a:rPr lang="en-US" sz="1800" spc="-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g</a:t>
            </a:r>
            <a:r>
              <a:rPr lang="en-US" sz="1800" spc="-13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2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r</a:t>
            </a:r>
            <a:r>
              <a:rPr lang="en-US" sz="1800" spc="-1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e</a:t>
            </a:r>
            <a:r>
              <a:rPr lang="en-US" sz="1800" spc="-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s</a:t>
            </a:r>
            <a:r>
              <a:rPr lang="en-US" sz="1800" spc="-1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ul</a:t>
            </a:r>
            <a:r>
              <a:rPr lang="en-US" sz="1800" spc="-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t</a:t>
            </a:r>
            <a:r>
              <a:rPr lang="en-US" sz="1800" spc="-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s</a:t>
            </a:r>
            <a:r>
              <a:rPr lang="en-US" sz="1800" spc="-5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1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w</a:t>
            </a:r>
            <a:r>
              <a:rPr lang="en-US" sz="1800" spc="1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e</a:t>
            </a:r>
            <a:r>
              <a:rPr lang="en-US" sz="1800" spc="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r</a:t>
            </a:r>
            <a:r>
              <a:rPr lang="en-US" sz="1800" spc="-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e</a:t>
            </a:r>
            <a:r>
              <a:rPr lang="en-US" sz="1800" spc="-13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lang="en-US" sz="1800" spc="-1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o</a:t>
            </a:r>
            <a:r>
              <a:rPr lang="en-US" sz="1800" spc="-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bt</a:t>
            </a:r>
            <a:r>
              <a:rPr lang="en-US" sz="1800" spc="-1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ai</a:t>
            </a:r>
            <a:r>
              <a:rPr lang="en-US" sz="1800" spc="-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n</a:t>
            </a:r>
            <a:r>
              <a:rPr lang="en-US" sz="1800" spc="-20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e</a:t>
            </a:r>
            <a:r>
              <a:rPr lang="en-US" sz="1800" spc="-5" dirty="0">
                <a:solidFill>
                  <a:srgbClr val="202020"/>
                </a:solidFill>
                <a:latin typeface="Arial Rounded MT Bold" panose="020F0704030504030204" pitchFamily="34" charset="0"/>
                <a:cs typeface="Tahoma"/>
              </a:rPr>
              <a:t>d</a:t>
            </a:r>
            <a:r>
              <a:rPr lang="en-US" sz="1800" spc="-5" dirty="0">
                <a:solidFill>
                  <a:srgbClr val="585858"/>
                </a:solidFill>
                <a:latin typeface="Arial Rounded MT Bold" panose="020F0704030504030204" pitchFamily="34" charset="0"/>
                <a:cs typeface="Tahoma"/>
              </a:rPr>
              <a:t>,</a:t>
            </a:r>
            <a:endParaRPr lang="en-US" dirty="0">
              <a:latin typeface="Arial Rounded MT Bold" panose="020F0704030504030204" pitchFamily="34" charset="0"/>
              <a:cs typeface="Tahoma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sz="2000" b="0" i="0" dirty="0">
                <a:solidFill>
                  <a:srgbClr val="202124"/>
                </a:solidFill>
                <a:effectLst/>
                <a:latin typeface="Arial Rounded MT Bold" panose="020F0704030504030204" pitchFamily="34" charset="0"/>
              </a:rPr>
              <a:t>MSE : 213299.99590594516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sz="2000" b="0" i="0" dirty="0">
                <a:solidFill>
                  <a:srgbClr val="202124"/>
                </a:solidFill>
                <a:effectLst/>
                <a:latin typeface="Arial Rounded MT Bold" panose="020F0704030504030204" pitchFamily="34" charset="0"/>
              </a:rPr>
              <a:t>RMSE : 461.8441251179289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sz="2000" b="0" i="0" dirty="0">
                <a:solidFill>
                  <a:srgbClr val="202124"/>
                </a:solidFill>
                <a:effectLst/>
                <a:latin typeface="Arial Rounded MT Bold" panose="020F0704030504030204" pitchFamily="34" charset="0"/>
              </a:rPr>
              <a:t>R2 : 0.48805490941404095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sz="2000" b="0" i="0" dirty="0">
                <a:solidFill>
                  <a:srgbClr val="202124"/>
                </a:solidFill>
                <a:effectLst/>
                <a:latin typeface="Arial Rounded MT Bold" panose="020F0704030504030204" pitchFamily="34" charset="0"/>
              </a:rPr>
              <a:t>Adjusted R2 : 0.484522223337542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F3CA9-EA44-EFFB-4433-5F277DD109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55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CE990-58AD-5C26-EB70-7C0A078D4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206" y="4178609"/>
            <a:ext cx="8648054" cy="754453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spc="-20" dirty="0">
                <a:solidFill>
                  <a:srgbClr val="585858"/>
                </a:solidFill>
                <a:latin typeface="Tahoma"/>
                <a:cs typeface="Tahoma"/>
              </a:rPr>
              <a:t>Re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s</a:t>
            </a:r>
            <a:r>
              <a:rPr lang="en-US" sz="1800" spc="-15" dirty="0">
                <a:solidFill>
                  <a:srgbClr val="585858"/>
                </a:solidFill>
                <a:latin typeface="Tahoma"/>
                <a:cs typeface="Tahoma"/>
              </a:rPr>
              <a:t>ul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t</a:t>
            </a:r>
            <a:r>
              <a:rPr lang="en-US" sz="1800" spc="-5" dirty="0">
                <a:solidFill>
                  <a:srgbClr val="585858"/>
                </a:solidFill>
                <a:latin typeface="Tahoma"/>
                <a:cs typeface="Tahoma"/>
              </a:rPr>
              <a:t>s</a:t>
            </a:r>
            <a:r>
              <a:rPr lang="en-US" sz="1800" spc="-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15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lang="en-US" sz="1800" spc="-5" dirty="0">
                <a:solidFill>
                  <a:srgbClr val="585858"/>
                </a:solidFill>
                <a:latin typeface="Tahoma"/>
                <a:cs typeface="Tahoma"/>
              </a:rPr>
              <a:t>bt</a:t>
            </a:r>
            <a:r>
              <a:rPr lang="en-US" sz="1800" spc="-15" dirty="0">
                <a:solidFill>
                  <a:srgbClr val="585858"/>
                </a:solidFill>
                <a:latin typeface="Tahoma"/>
                <a:cs typeface="Tahoma"/>
              </a:rPr>
              <a:t>ai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n</a:t>
            </a:r>
            <a:r>
              <a:rPr lang="en-US" sz="1800" spc="-20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lang="en-US" sz="1800" spc="-5" dirty="0">
                <a:solidFill>
                  <a:srgbClr val="585858"/>
                </a:solidFill>
                <a:latin typeface="Tahoma"/>
                <a:cs typeface="Tahoma"/>
              </a:rPr>
              <a:t>d</a:t>
            </a:r>
            <a:r>
              <a:rPr lang="en-US" sz="1800" spc="-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10" dirty="0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lang="en-US" sz="1800" spc="5" dirty="0">
                <a:solidFill>
                  <a:srgbClr val="585858"/>
                </a:solidFill>
                <a:latin typeface="Tahoma"/>
                <a:cs typeface="Tahoma"/>
              </a:rPr>
              <a:t>ro</a:t>
            </a:r>
            <a:r>
              <a:rPr lang="en-US" sz="1800" spc="-5" dirty="0">
                <a:solidFill>
                  <a:srgbClr val="585858"/>
                </a:solidFill>
                <a:latin typeface="Tahoma"/>
                <a:cs typeface="Tahoma"/>
              </a:rPr>
              <a:t>m</a:t>
            </a:r>
            <a:r>
              <a:rPr lang="en-US" sz="18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5" dirty="0">
                <a:solidFill>
                  <a:srgbClr val="585858"/>
                </a:solidFill>
                <a:latin typeface="Tahoma"/>
                <a:cs typeface="Tahoma"/>
              </a:rPr>
              <a:t>li</a:t>
            </a:r>
            <a:r>
              <a:rPr lang="en-US" sz="1800" spc="10" dirty="0">
                <a:solidFill>
                  <a:srgbClr val="585858"/>
                </a:solidFill>
                <a:latin typeface="Tahoma"/>
                <a:cs typeface="Tahoma"/>
              </a:rPr>
              <a:t>n</a:t>
            </a:r>
            <a:r>
              <a:rPr lang="en-US" sz="1800" spc="5" dirty="0">
                <a:solidFill>
                  <a:srgbClr val="585858"/>
                </a:solidFill>
                <a:latin typeface="Tahoma"/>
                <a:cs typeface="Tahoma"/>
              </a:rPr>
              <a:t>ea</a:t>
            </a:r>
            <a:r>
              <a:rPr lang="en-US" sz="1800" spc="-5" dirty="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lang="en-US" sz="18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20" dirty="0">
                <a:solidFill>
                  <a:srgbClr val="585858"/>
                </a:solidFill>
                <a:latin typeface="Tahoma"/>
                <a:cs typeface="Tahoma"/>
              </a:rPr>
              <a:t>re</a:t>
            </a:r>
            <a:r>
              <a:rPr lang="en-US" sz="1800" spc="-5" dirty="0">
                <a:solidFill>
                  <a:srgbClr val="585858"/>
                </a:solidFill>
                <a:latin typeface="Tahoma"/>
                <a:cs typeface="Tahoma"/>
              </a:rPr>
              <a:t>g</a:t>
            </a:r>
            <a:r>
              <a:rPr lang="en-US" sz="1800" spc="-15" dirty="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lang="en-US" sz="1800" spc="-20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s</a:t>
            </a:r>
            <a:r>
              <a:rPr lang="en-US" sz="1800" spc="-15" dirty="0">
                <a:solidFill>
                  <a:srgbClr val="585858"/>
                </a:solidFill>
                <a:latin typeface="Tahoma"/>
                <a:cs typeface="Tahoma"/>
              </a:rPr>
              <a:t>sio</a:t>
            </a:r>
            <a:r>
              <a:rPr lang="en-US" sz="1800" spc="-5" dirty="0">
                <a:solidFill>
                  <a:srgbClr val="585858"/>
                </a:solidFill>
                <a:latin typeface="Tahoma"/>
                <a:cs typeface="Tahoma"/>
              </a:rPr>
              <a:t>n</a:t>
            </a:r>
            <a:r>
              <a:rPr lang="en-US" sz="1800" spc="-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40" dirty="0">
                <a:solidFill>
                  <a:srgbClr val="585858"/>
                </a:solidFill>
                <a:latin typeface="Tahoma"/>
                <a:cs typeface="Tahoma"/>
              </a:rPr>
              <a:t>mo</a:t>
            </a:r>
            <a:r>
              <a:rPr lang="en-US" sz="1800" spc="-30" dirty="0">
                <a:solidFill>
                  <a:srgbClr val="585858"/>
                </a:solidFill>
                <a:latin typeface="Tahoma"/>
                <a:cs typeface="Tahoma"/>
              </a:rPr>
              <a:t>d</a:t>
            </a:r>
            <a:r>
              <a:rPr lang="en-US" sz="1800" spc="-45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lang="en-US" sz="1800" spc="-40" dirty="0">
                <a:solidFill>
                  <a:srgbClr val="585858"/>
                </a:solidFill>
                <a:latin typeface="Tahoma"/>
                <a:cs typeface="Tahoma"/>
              </a:rPr>
              <a:t>l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08BA5872-79BA-3D96-4C40-F3B5A8E8CAA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" y="325937"/>
            <a:ext cx="7513320" cy="339547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FC94-4DEA-8A5D-501B-B730808F10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61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54EF-25A4-276A-E825-6BDDE94A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Ridge Regression: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9F73B-9AC0-F9C7-C3EB-3A3F36859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472339"/>
            <a:ext cx="5004219" cy="3096535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pt-BR" b="0" i="0" dirty="0">
                <a:solidFill>
                  <a:srgbClr val="202124"/>
                </a:solidFill>
                <a:effectLst/>
                <a:latin typeface="+mn-lt"/>
              </a:rPr>
              <a:t>MSE : 213299.99590594516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pt-BR" b="0" i="0" dirty="0">
              <a:solidFill>
                <a:srgbClr val="202124"/>
              </a:solidFill>
              <a:effectLst/>
              <a:latin typeface="+mn-lt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b="0" i="0" dirty="0">
                <a:solidFill>
                  <a:srgbClr val="202124"/>
                </a:solidFill>
                <a:effectLst/>
                <a:latin typeface="+mn-lt"/>
              </a:rPr>
              <a:t>RMSE : 461.8441251179289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pt-BR" b="0" i="0" dirty="0">
              <a:solidFill>
                <a:srgbClr val="202124"/>
              </a:solidFill>
              <a:effectLst/>
              <a:latin typeface="+mn-lt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b="0" i="0" dirty="0">
                <a:solidFill>
                  <a:srgbClr val="202124"/>
                </a:solidFill>
                <a:effectLst/>
                <a:latin typeface="+mn-lt"/>
              </a:rPr>
              <a:t>R2 : 0.48805490941404095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pt-BR" b="0" i="0" dirty="0">
              <a:solidFill>
                <a:srgbClr val="202124"/>
              </a:solidFill>
              <a:effectLst/>
              <a:latin typeface="+mn-lt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b="0" i="0" dirty="0">
                <a:solidFill>
                  <a:srgbClr val="202124"/>
                </a:solidFill>
                <a:effectLst/>
                <a:latin typeface="+mn-lt"/>
              </a:rPr>
              <a:t>Adjusted R2 : 0.484522223337542</a:t>
            </a:r>
            <a:endParaRPr lang="en-IN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E5A06-A507-1FAF-5489-8B708C642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26087-806B-1E4E-E670-0C8128940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488" y="1017725"/>
            <a:ext cx="4463512" cy="364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86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A410-9C63-174B-85A9-3E0743B2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27" y="0"/>
            <a:ext cx="8520600" cy="572700"/>
          </a:xfrm>
        </p:spPr>
        <p:txBody>
          <a:bodyPr/>
          <a:lstStyle/>
          <a:p>
            <a:pPr algn="ctr"/>
            <a:r>
              <a:rPr lang="en-IN" b="1" dirty="0"/>
              <a:t>Decision Tree Model: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2FA340E-4BD8-C589-A7E2-406FF2ACC684}"/>
              </a:ext>
            </a:extLst>
          </p:cNvPr>
          <p:cNvSpPr txBox="1"/>
          <p:nvPr/>
        </p:nvSpPr>
        <p:spPr>
          <a:xfrm>
            <a:off x="433954" y="2753720"/>
            <a:ext cx="8398346" cy="19094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IN" sz="2000" spc="3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000" spc="3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sz="2000" spc="-8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</a:t>
            </a:r>
            <a:r>
              <a:rPr sz="2000" spc="-114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-15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sz="2000" spc="-8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sz="2000" spc="-14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z="2000" spc="-13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2000" spc="-18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obtained,</a:t>
            </a:r>
            <a:endParaRPr lang="en-US" sz="2000" spc="-1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sz="2000" spc="-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-19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sz="2000" spc="-15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sz="2000" spc="-18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sz="2000" spc="-23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sz="2000" spc="-17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sz="2000" spc="-23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000" spc="-17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0.7764042828411412</a:t>
            </a:r>
            <a:r>
              <a:rPr sz="2000" spc="-18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000" spc="-13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sz="2000" spc="-204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</a:t>
            </a:r>
            <a:r>
              <a:rPr sz="2000" spc="-1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5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spc="55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2000" spc="-5" dirty="0">
                <a:solidFill>
                  <a:schemeClr val="accent2"/>
                </a:solidFill>
                <a:cs typeface="Tahoma"/>
              </a:rPr>
              <a:t>The</a:t>
            </a:r>
            <a:r>
              <a:rPr lang="en-US" sz="2000" spc="-190" dirty="0">
                <a:solidFill>
                  <a:schemeClr val="accent2"/>
                </a:solidFill>
                <a:cs typeface="Tahoma"/>
              </a:rPr>
              <a:t> </a:t>
            </a:r>
            <a:r>
              <a:rPr lang="en-US" sz="2000" spc="-5" dirty="0">
                <a:solidFill>
                  <a:schemeClr val="accent2"/>
                </a:solidFill>
                <a:cs typeface="Tahoma"/>
              </a:rPr>
              <a:t>best</a:t>
            </a:r>
            <a:r>
              <a:rPr lang="en-US" sz="2000" spc="-180" dirty="0">
                <a:solidFill>
                  <a:schemeClr val="accent2"/>
                </a:solidFill>
                <a:cs typeface="Tahoma"/>
              </a:rPr>
              <a:t> </a:t>
            </a:r>
            <a:r>
              <a:rPr lang="en-US" sz="2000" spc="25" dirty="0">
                <a:solidFill>
                  <a:schemeClr val="accent2"/>
                </a:solidFill>
                <a:cs typeface="Tahoma"/>
              </a:rPr>
              <a:t>R2</a:t>
            </a:r>
            <a:r>
              <a:rPr lang="en-US" sz="2000" spc="-175" dirty="0">
                <a:solidFill>
                  <a:schemeClr val="accent2"/>
                </a:solidFill>
                <a:cs typeface="Tahoma"/>
              </a:rPr>
              <a:t> </a:t>
            </a:r>
            <a:r>
              <a:rPr lang="en-US" sz="2000" spc="15" dirty="0">
                <a:solidFill>
                  <a:schemeClr val="accent2"/>
                </a:solidFill>
                <a:cs typeface="Tahoma"/>
              </a:rPr>
              <a:t>test</a:t>
            </a:r>
            <a:r>
              <a:rPr lang="en-US" sz="2000" spc="-180" dirty="0">
                <a:solidFill>
                  <a:schemeClr val="accent2"/>
                </a:solidFill>
                <a:cs typeface="Tahoma"/>
              </a:rPr>
              <a:t> </a:t>
            </a:r>
            <a:r>
              <a:rPr lang="en-US" sz="2000" spc="20" dirty="0">
                <a:solidFill>
                  <a:schemeClr val="accent2"/>
                </a:solidFill>
                <a:cs typeface="Tahoma"/>
              </a:rPr>
              <a:t>score</a:t>
            </a:r>
            <a:r>
              <a:rPr lang="en-US" sz="2000" spc="-240" dirty="0">
                <a:solidFill>
                  <a:schemeClr val="accent2"/>
                </a:solidFill>
                <a:cs typeface="Tahoma"/>
              </a:rPr>
              <a:t> </a:t>
            </a:r>
            <a:r>
              <a:rPr lang="en-US" sz="2000" spc="5" dirty="0">
                <a:solidFill>
                  <a:schemeClr val="accent2"/>
                </a:solidFill>
                <a:cs typeface="Tahoma"/>
              </a:rPr>
              <a:t>is</a:t>
            </a:r>
            <a:r>
              <a:rPr lang="en-US" sz="2000" spc="-175" dirty="0">
                <a:solidFill>
                  <a:schemeClr val="accent2"/>
                </a:solidFill>
                <a:cs typeface="Tahoma"/>
              </a:rPr>
              <a:t> </a:t>
            </a:r>
            <a:r>
              <a:rPr lang="en-US" sz="2000" spc="40" dirty="0">
                <a:solidFill>
                  <a:schemeClr val="accent2"/>
                </a:solidFill>
                <a:cs typeface="Tahoma"/>
              </a:rPr>
              <a:t>: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0.7720060217704434</a:t>
            </a:r>
            <a:r>
              <a:rPr lang="en-US" sz="2000" spc="-220" dirty="0">
                <a:solidFill>
                  <a:schemeClr val="accent2"/>
                </a:solidFill>
                <a:cs typeface="Tahoma"/>
              </a:rPr>
              <a:t> </a:t>
            </a:r>
            <a:r>
              <a:rPr lang="en-US" sz="2000" spc="15" dirty="0">
                <a:solidFill>
                  <a:schemeClr val="accent2"/>
                </a:solidFill>
                <a:cs typeface="Tahoma"/>
              </a:rPr>
              <a:t>with</a:t>
            </a:r>
            <a:r>
              <a:rPr lang="en-US" sz="2000" spc="-140" dirty="0">
                <a:solidFill>
                  <a:schemeClr val="accent2"/>
                </a:solidFill>
                <a:cs typeface="Tahoma"/>
              </a:rPr>
              <a:t> </a:t>
            </a:r>
            <a:r>
              <a:rPr lang="en-US" sz="2000" spc="-15" dirty="0">
                <a:solidFill>
                  <a:schemeClr val="accent2"/>
                </a:solidFill>
                <a:cs typeface="Tahoma"/>
              </a:rPr>
              <a:t>max</a:t>
            </a:r>
            <a:r>
              <a:rPr lang="en-US" sz="2000" spc="-210" dirty="0">
                <a:solidFill>
                  <a:schemeClr val="accent2"/>
                </a:solidFill>
                <a:cs typeface="Tahoma"/>
              </a:rPr>
              <a:t> </a:t>
            </a:r>
            <a:r>
              <a:rPr lang="en-US" sz="2000" spc="-5" dirty="0">
                <a:solidFill>
                  <a:schemeClr val="accent2"/>
                </a:solidFill>
                <a:cs typeface="Tahoma"/>
              </a:rPr>
              <a:t>depth</a:t>
            </a:r>
            <a:r>
              <a:rPr lang="en-US" sz="2000" spc="-145" dirty="0">
                <a:solidFill>
                  <a:schemeClr val="accent2"/>
                </a:solidFill>
                <a:cs typeface="Tahoma"/>
              </a:rPr>
              <a:t> </a:t>
            </a:r>
            <a:r>
              <a:rPr lang="en-US" sz="2000" spc="-20" dirty="0">
                <a:solidFill>
                  <a:schemeClr val="accent2"/>
                </a:solidFill>
                <a:cs typeface="Tahoma"/>
              </a:rPr>
              <a:t>of10</a:t>
            </a:r>
            <a:endParaRPr lang="en-US" sz="2000" dirty="0">
              <a:solidFill>
                <a:schemeClr val="accent2"/>
              </a:solidFill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endParaRPr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A5976-0E31-2361-E6B2-3E14CC0487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3BCCA-4316-61E3-C12E-D0EFCA1FD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77" y="662253"/>
            <a:ext cx="7167966" cy="190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6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1ABD-BEF7-C5E5-5899-544ECE1D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Point of Discussion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C89EC-8FF1-DF43-EBFC-3D8E20A6F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chemeClr val="accent2"/>
              </a:buClr>
              <a:buSzPct val="90000"/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Introduction.</a:t>
            </a:r>
          </a:p>
          <a:p>
            <a:pPr marL="457200" indent="-457200">
              <a:buClr>
                <a:schemeClr val="accent2"/>
              </a:buClr>
              <a:buSzPct val="90000"/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Problem statement.</a:t>
            </a:r>
          </a:p>
          <a:p>
            <a:pPr marL="457200" indent="-457200">
              <a:buClr>
                <a:schemeClr val="accent2"/>
              </a:buClr>
              <a:buSzPct val="90000"/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Dataset.</a:t>
            </a:r>
          </a:p>
          <a:p>
            <a:pPr marL="457200" indent="-457200">
              <a:buClr>
                <a:schemeClr val="accent2"/>
              </a:buClr>
              <a:buSzPct val="90000"/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Feature engineering.</a:t>
            </a:r>
          </a:p>
          <a:p>
            <a:pPr marL="457200" indent="-457200">
              <a:buClr>
                <a:schemeClr val="accent2"/>
              </a:buClr>
              <a:buSzPct val="90000"/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Data preprocessing and exploration.</a:t>
            </a:r>
          </a:p>
          <a:p>
            <a:pPr marL="457200" indent="-457200">
              <a:buClr>
                <a:schemeClr val="accent2"/>
              </a:buClr>
              <a:buSzPct val="90000"/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Data Transformation and visualization.</a:t>
            </a:r>
          </a:p>
          <a:p>
            <a:pPr marL="457200" indent="-457200">
              <a:buClr>
                <a:schemeClr val="accent2"/>
              </a:buClr>
              <a:buSzPct val="90000"/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Model Building :- Linear Regression, Ridge Regression , Decision Tree, Random Forest.</a:t>
            </a:r>
          </a:p>
          <a:p>
            <a:pPr marL="457200" indent="-457200">
              <a:buClr>
                <a:schemeClr val="accent2"/>
              </a:buClr>
              <a:buSzPct val="90000"/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Conclusion.</a:t>
            </a:r>
          </a:p>
          <a:p>
            <a:pPr marL="114300" indent="0">
              <a:buClr>
                <a:schemeClr val="accent2"/>
              </a:buClr>
              <a:buSzPct val="100000"/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EADA5-E035-45CC-39D2-E03543D838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736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FFA2-91A4-AEC6-9B1D-FE8CAB8B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90" y="1926"/>
            <a:ext cx="8520600" cy="572700"/>
          </a:xfrm>
        </p:spPr>
        <p:txBody>
          <a:bodyPr/>
          <a:lstStyle/>
          <a:p>
            <a:pPr algn="ctr"/>
            <a:r>
              <a:rPr lang="en-IN" b="1" dirty="0"/>
              <a:t>Random Forest Regression model: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F4B65-5B1A-DBC3-6B9C-F9223E23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499852"/>
            <a:ext cx="8520600" cy="2643648"/>
          </a:xfrm>
        </p:spPr>
        <p:txBody>
          <a:bodyPr/>
          <a:lstStyle/>
          <a:p>
            <a:pPr marL="342900">
              <a:lnSpc>
                <a:spcPct val="100000"/>
              </a:lnSpc>
              <a:spcBef>
                <a:spcPts val="359"/>
              </a:spcBef>
              <a:buClrTx/>
              <a:buFont typeface="Wingdings" panose="05000000000000000000" pitchFamily="2" charset="2"/>
              <a:buChar char="q"/>
            </a:pPr>
            <a:r>
              <a:rPr lang="en-IN" sz="2000" spc="-15" dirty="0">
                <a:solidFill>
                  <a:schemeClr val="accent2"/>
                </a:solidFill>
                <a:latin typeface="Tahoma"/>
                <a:cs typeface="Tahoma"/>
              </a:rPr>
              <a:t>The</a:t>
            </a:r>
            <a:r>
              <a:rPr lang="en-IN" sz="2000" spc="-13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5" dirty="0">
                <a:solidFill>
                  <a:schemeClr val="accent2"/>
                </a:solidFill>
                <a:latin typeface="Tahoma"/>
                <a:cs typeface="Tahoma"/>
              </a:rPr>
              <a:t>best</a:t>
            </a:r>
            <a:r>
              <a:rPr lang="en-IN" sz="2000" spc="-10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20" dirty="0">
                <a:solidFill>
                  <a:schemeClr val="accent2"/>
                </a:solidFill>
                <a:latin typeface="Tahoma"/>
                <a:cs typeface="Tahoma"/>
              </a:rPr>
              <a:t>Random</a:t>
            </a:r>
            <a:r>
              <a:rPr lang="en-IN" sz="2000" spc="-10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10" dirty="0">
                <a:solidFill>
                  <a:schemeClr val="accent2"/>
                </a:solidFill>
                <a:latin typeface="Tahoma"/>
                <a:cs typeface="Tahoma"/>
              </a:rPr>
              <a:t>Forest</a:t>
            </a:r>
            <a:r>
              <a:rPr lang="en-IN" sz="2000" spc="-18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15" dirty="0">
                <a:solidFill>
                  <a:schemeClr val="accent2"/>
                </a:solidFill>
                <a:latin typeface="Tahoma"/>
                <a:cs typeface="Tahoma"/>
              </a:rPr>
              <a:t>R2</a:t>
            </a:r>
            <a:r>
              <a:rPr lang="en-IN" sz="2000" spc="-13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5" dirty="0">
                <a:solidFill>
                  <a:schemeClr val="accent2"/>
                </a:solidFill>
                <a:latin typeface="Tahoma"/>
                <a:cs typeface="Tahoma"/>
              </a:rPr>
              <a:t>train</a:t>
            </a:r>
            <a:r>
              <a:rPr lang="en-IN" sz="2000" spc="-14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5" dirty="0">
                <a:solidFill>
                  <a:schemeClr val="accent2"/>
                </a:solidFill>
                <a:latin typeface="Tahoma"/>
                <a:cs typeface="Tahoma"/>
              </a:rPr>
              <a:t>score</a:t>
            </a:r>
            <a:r>
              <a:rPr lang="en-IN" sz="2000" spc="-12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5" dirty="0">
                <a:solidFill>
                  <a:schemeClr val="accent2"/>
                </a:solidFill>
                <a:latin typeface="Tahoma"/>
                <a:cs typeface="Tahoma"/>
              </a:rPr>
              <a:t>is</a:t>
            </a:r>
            <a:r>
              <a:rPr lang="en-IN" sz="2000" spc="-1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5" dirty="0">
                <a:solidFill>
                  <a:schemeClr val="accent2"/>
                </a:solidFill>
                <a:latin typeface="Tahoma"/>
                <a:cs typeface="Tahoma"/>
              </a:rPr>
              <a:t>:</a:t>
            </a:r>
            <a:r>
              <a:rPr lang="en-IN" sz="2000" spc="-31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0.8331665844685252</a:t>
            </a:r>
            <a:r>
              <a:rPr lang="en-IN" sz="2000" spc="-2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10" dirty="0">
                <a:solidFill>
                  <a:schemeClr val="accent2"/>
                </a:solidFill>
                <a:latin typeface="Tahoma"/>
                <a:cs typeface="Tahoma"/>
              </a:rPr>
              <a:t>with</a:t>
            </a:r>
            <a:r>
              <a:rPr lang="en-IN" sz="2000" spc="-10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5" dirty="0">
                <a:solidFill>
                  <a:schemeClr val="accent2"/>
                </a:solidFill>
                <a:latin typeface="Tahoma"/>
                <a:cs typeface="Tahoma"/>
              </a:rPr>
              <a:t>n</a:t>
            </a:r>
            <a:r>
              <a:rPr lang="en-IN" sz="2000" spc="-14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10" dirty="0">
                <a:solidFill>
                  <a:schemeClr val="accent2"/>
                </a:solidFill>
                <a:latin typeface="Tahoma"/>
                <a:cs typeface="Tahoma"/>
              </a:rPr>
              <a:t>estimators</a:t>
            </a:r>
            <a:r>
              <a:rPr lang="en-IN" sz="2000" spc="-20" dirty="0">
                <a:solidFill>
                  <a:schemeClr val="accent2"/>
                </a:solidFill>
                <a:latin typeface="Tahoma"/>
                <a:cs typeface="Tahoma"/>
              </a:rPr>
              <a:t> =17,</a:t>
            </a:r>
            <a:r>
              <a:rPr lang="en-IN" sz="2000" spc="-19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35" dirty="0">
                <a:solidFill>
                  <a:schemeClr val="accent2"/>
                </a:solidFill>
                <a:latin typeface="Tahoma"/>
                <a:cs typeface="Tahoma"/>
              </a:rPr>
              <a:t>max</a:t>
            </a:r>
            <a:endParaRPr lang="en-IN" sz="2000" dirty="0">
              <a:solidFill>
                <a:schemeClr val="accent2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en-IN" sz="2000" spc="-10" dirty="0">
                <a:solidFill>
                  <a:schemeClr val="accent2"/>
                </a:solidFill>
                <a:latin typeface="Tahoma"/>
                <a:cs typeface="Tahoma"/>
              </a:rPr>
              <a:t>depth</a:t>
            </a:r>
            <a:r>
              <a:rPr lang="en-IN" sz="2000" spc="-10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5" dirty="0">
                <a:solidFill>
                  <a:schemeClr val="accent2"/>
                </a:solidFill>
                <a:latin typeface="Tahoma"/>
                <a:cs typeface="Tahoma"/>
              </a:rPr>
              <a:t>:</a:t>
            </a:r>
            <a:r>
              <a:rPr lang="en-IN" sz="2000" spc="-31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20" dirty="0">
                <a:solidFill>
                  <a:schemeClr val="accent2"/>
                </a:solidFill>
                <a:latin typeface="Tahoma"/>
                <a:cs typeface="Tahoma"/>
              </a:rPr>
              <a:t>15,</a:t>
            </a:r>
            <a:r>
              <a:rPr lang="en-IN" sz="2000" spc="-20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10" dirty="0">
                <a:solidFill>
                  <a:schemeClr val="accent2"/>
                </a:solidFill>
                <a:latin typeface="Tahoma"/>
                <a:cs typeface="Tahoma"/>
              </a:rPr>
              <a:t>min</a:t>
            </a:r>
            <a:r>
              <a:rPr lang="en-IN" sz="2000" spc="-14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10" dirty="0">
                <a:solidFill>
                  <a:schemeClr val="accent2"/>
                </a:solidFill>
                <a:latin typeface="Tahoma"/>
                <a:cs typeface="Tahoma"/>
              </a:rPr>
              <a:t>samples</a:t>
            </a:r>
            <a:r>
              <a:rPr lang="en-IN" sz="2000" spc="-204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10" dirty="0">
                <a:solidFill>
                  <a:schemeClr val="accent2"/>
                </a:solidFill>
                <a:latin typeface="Tahoma"/>
                <a:cs typeface="Tahoma"/>
              </a:rPr>
              <a:t>split</a:t>
            </a:r>
            <a:r>
              <a:rPr lang="en-IN" sz="2000" spc="-1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50" dirty="0">
                <a:solidFill>
                  <a:schemeClr val="accent2"/>
                </a:solidFill>
                <a:latin typeface="Tahoma"/>
                <a:cs typeface="Tahoma"/>
              </a:rPr>
              <a:t>:4</a:t>
            </a:r>
            <a:r>
              <a:rPr lang="en-IN" sz="2000" spc="-10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20" dirty="0">
                <a:solidFill>
                  <a:schemeClr val="accent2"/>
                </a:solidFill>
                <a:latin typeface="Tahoma"/>
                <a:cs typeface="Tahoma"/>
              </a:rPr>
              <a:t>and</a:t>
            </a:r>
            <a:r>
              <a:rPr lang="en-IN" sz="2000" spc="-17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10" dirty="0">
                <a:solidFill>
                  <a:schemeClr val="accent2"/>
                </a:solidFill>
                <a:latin typeface="Tahoma"/>
                <a:cs typeface="Tahoma"/>
              </a:rPr>
              <a:t>min</a:t>
            </a:r>
            <a:r>
              <a:rPr lang="en-IN" sz="2000" spc="-14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10" dirty="0">
                <a:solidFill>
                  <a:schemeClr val="accent2"/>
                </a:solidFill>
                <a:latin typeface="Tahoma"/>
                <a:cs typeface="Tahoma"/>
              </a:rPr>
              <a:t>samples</a:t>
            </a:r>
            <a:r>
              <a:rPr lang="en-IN" sz="2000" spc="-204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10" dirty="0">
                <a:solidFill>
                  <a:schemeClr val="accent2"/>
                </a:solidFill>
                <a:latin typeface="Tahoma"/>
                <a:cs typeface="Tahoma"/>
              </a:rPr>
              <a:t>leaf</a:t>
            </a:r>
            <a:r>
              <a:rPr lang="en-IN" sz="2000" spc="-14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5" dirty="0">
                <a:solidFill>
                  <a:schemeClr val="accent2"/>
                </a:solidFill>
                <a:latin typeface="Tahoma"/>
                <a:cs typeface="Tahoma"/>
              </a:rPr>
              <a:t>:</a:t>
            </a:r>
            <a:r>
              <a:rPr lang="en-IN" sz="2000" spc="-31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10" dirty="0">
                <a:solidFill>
                  <a:schemeClr val="accent2"/>
                </a:solidFill>
                <a:latin typeface="Tahoma"/>
                <a:cs typeface="Tahoma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endParaRPr lang="en-IN" sz="2000" spc="-15" dirty="0">
              <a:solidFill>
                <a:schemeClr val="accent2"/>
              </a:solidFill>
              <a:latin typeface="Tahoma"/>
              <a:cs typeface="Tahoma"/>
            </a:endParaRPr>
          </a:p>
          <a:p>
            <a:pPr marL="342900">
              <a:lnSpc>
                <a:spcPct val="100000"/>
              </a:lnSpc>
              <a:spcBef>
                <a:spcPts val="254"/>
              </a:spcBef>
              <a:buClrTx/>
              <a:buFont typeface="Wingdings" panose="05000000000000000000" pitchFamily="2" charset="2"/>
              <a:buChar char="q"/>
            </a:pPr>
            <a:r>
              <a:rPr lang="en-IN" sz="2000" spc="-15" dirty="0">
                <a:solidFill>
                  <a:schemeClr val="accent2"/>
                </a:solidFill>
                <a:latin typeface="Tahoma"/>
                <a:cs typeface="Tahoma"/>
              </a:rPr>
              <a:t>The</a:t>
            </a:r>
            <a:r>
              <a:rPr lang="en-IN" sz="2000" spc="-13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5" dirty="0">
                <a:solidFill>
                  <a:schemeClr val="accent2"/>
                </a:solidFill>
                <a:latin typeface="Tahoma"/>
                <a:cs typeface="Tahoma"/>
              </a:rPr>
              <a:t>best</a:t>
            </a:r>
            <a:r>
              <a:rPr lang="en-IN" sz="2000" spc="-11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20" dirty="0">
                <a:solidFill>
                  <a:schemeClr val="accent2"/>
                </a:solidFill>
                <a:latin typeface="Tahoma"/>
                <a:cs typeface="Tahoma"/>
              </a:rPr>
              <a:t>Random</a:t>
            </a:r>
            <a:r>
              <a:rPr lang="en-IN" sz="2000" spc="-10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10" dirty="0">
                <a:solidFill>
                  <a:schemeClr val="accent2"/>
                </a:solidFill>
                <a:latin typeface="Tahoma"/>
                <a:cs typeface="Tahoma"/>
              </a:rPr>
              <a:t>Forest</a:t>
            </a:r>
            <a:r>
              <a:rPr lang="en-IN" sz="2000" spc="-18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15" dirty="0">
                <a:solidFill>
                  <a:schemeClr val="accent2"/>
                </a:solidFill>
                <a:latin typeface="Tahoma"/>
                <a:cs typeface="Tahoma"/>
              </a:rPr>
              <a:t>R2</a:t>
            </a:r>
            <a:r>
              <a:rPr lang="en-IN" sz="2000" spc="-1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10" dirty="0">
                <a:solidFill>
                  <a:schemeClr val="accent2"/>
                </a:solidFill>
                <a:latin typeface="Tahoma"/>
                <a:cs typeface="Tahoma"/>
              </a:rPr>
              <a:t>test</a:t>
            </a:r>
            <a:r>
              <a:rPr lang="en-IN" sz="2000" spc="-13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5" dirty="0">
                <a:solidFill>
                  <a:schemeClr val="accent2"/>
                </a:solidFill>
                <a:latin typeface="Tahoma"/>
                <a:cs typeface="Tahoma"/>
              </a:rPr>
              <a:t>score</a:t>
            </a:r>
            <a:r>
              <a:rPr lang="en-IN" sz="2000" spc="-12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5" dirty="0">
                <a:solidFill>
                  <a:schemeClr val="accent2"/>
                </a:solidFill>
                <a:latin typeface="Tahoma"/>
                <a:cs typeface="Tahoma"/>
              </a:rPr>
              <a:t>is</a:t>
            </a:r>
            <a:r>
              <a:rPr lang="en-IN" sz="2000" spc="-1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5" dirty="0">
                <a:solidFill>
                  <a:schemeClr val="accent2"/>
                </a:solidFill>
                <a:latin typeface="Tahoma"/>
                <a:cs typeface="Tahoma"/>
              </a:rPr>
              <a:t>:</a:t>
            </a:r>
            <a:r>
              <a:rPr lang="en-IN" sz="2000" spc="-31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0.8115687467028467</a:t>
            </a:r>
            <a:r>
              <a:rPr lang="en-IN" sz="2000" spc="-3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10" dirty="0">
                <a:solidFill>
                  <a:schemeClr val="accent2"/>
                </a:solidFill>
                <a:latin typeface="Tahoma"/>
                <a:cs typeface="Tahoma"/>
              </a:rPr>
              <a:t>with</a:t>
            </a:r>
            <a:r>
              <a:rPr lang="en-IN" sz="2000" spc="-10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5" dirty="0">
                <a:solidFill>
                  <a:schemeClr val="accent2"/>
                </a:solidFill>
                <a:latin typeface="Tahoma"/>
                <a:cs typeface="Tahoma"/>
              </a:rPr>
              <a:t>n</a:t>
            </a:r>
            <a:r>
              <a:rPr lang="en-IN" sz="2000" spc="-17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5" dirty="0">
                <a:solidFill>
                  <a:schemeClr val="accent2"/>
                </a:solidFill>
                <a:latin typeface="Tahoma"/>
                <a:cs typeface="Tahoma"/>
              </a:rPr>
              <a:t>estimators</a:t>
            </a:r>
            <a:r>
              <a:rPr lang="en-IN" sz="2000" spc="-5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20" dirty="0">
                <a:solidFill>
                  <a:schemeClr val="accent2"/>
                </a:solidFill>
                <a:latin typeface="Tahoma"/>
                <a:cs typeface="Tahoma"/>
              </a:rPr>
              <a:t>=17,</a:t>
            </a:r>
            <a:r>
              <a:rPr lang="en-IN" sz="2000" spc="-19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35" dirty="0">
                <a:solidFill>
                  <a:schemeClr val="accent2"/>
                </a:solidFill>
                <a:latin typeface="Tahoma"/>
                <a:cs typeface="Tahoma"/>
              </a:rPr>
              <a:t>max</a:t>
            </a:r>
            <a:endParaRPr lang="en-IN" sz="2000" dirty="0">
              <a:solidFill>
                <a:schemeClr val="accent2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lang="en-IN" sz="2000" spc="-10" dirty="0">
                <a:solidFill>
                  <a:schemeClr val="accent2"/>
                </a:solidFill>
                <a:latin typeface="Tahoma"/>
                <a:cs typeface="Tahoma"/>
              </a:rPr>
              <a:t>depth</a:t>
            </a:r>
            <a:r>
              <a:rPr lang="en-IN" sz="2000" spc="-10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5" dirty="0">
                <a:solidFill>
                  <a:schemeClr val="accent2"/>
                </a:solidFill>
                <a:latin typeface="Tahoma"/>
                <a:cs typeface="Tahoma"/>
              </a:rPr>
              <a:t>:</a:t>
            </a:r>
            <a:r>
              <a:rPr lang="en-IN" sz="2000" spc="-31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20" dirty="0">
                <a:solidFill>
                  <a:schemeClr val="accent2"/>
                </a:solidFill>
                <a:latin typeface="Tahoma"/>
                <a:cs typeface="Tahoma"/>
              </a:rPr>
              <a:t>15,</a:t>
            </a:r>
            <a:r>
              <a:rPr lang="en-IN" sz="2000" spc="-20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10" dirty="0">
                <a:solidFill>
                  <a:schemeClr val="accent2"/>
                </a:solidFill>
                <a:latin typeface="Tahoma"/>
                <a:cs typeface="Tahoma"/>
              </a:rPr>
              <a:t>min</a:t>
            </a:r>
            <a:r>
              <a:rPr lang="en-IN" sz="2000" spc="-14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10" dirty="0">
                <a:solidFill>
                  <a:schemeClr val="accent2"/>
                </a:solidFill>
                <a:latin typeface="Tahoma"/>
                <a:cs typeface="Tahoma"/>
              </a:rPr>
              <a:t>samples</a:t>
            </a:r>
            <a:r>
              <a:rPr lang="en-IN" sz="2000" spc="-204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10" dirty="0">
                <a:solidFill>
                  <a:schemeClr val="accent2"/>
                </a:solidFill>
                <a:latin typeface="Tahoma"/>
                <a:cs typeface="Tahoma"/>
              </a:rPr>
              <a:t>split</a:t>
            </a:r>
            <a:r>
              <a:rPr lang="en-IN" sz="2000" spc="-1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50" dirty="0">
                <a:solidFill>
                  <a:schemeClr val="accent2"/>
                </a:solidFill>
                <a:latin typeface="Tahoma"/>
                <a:cs typeface="Tahoma"/>
              </a:rPr>
              <a:t>:4</a:t>
            </a:r>
            <a:r>
              <a:rPr lang="en-IN" sz="2000" spc="-10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20" dirty="0">
                <a:solidFill>
                  <a:schemeClr val="accent2"/>
                </a:solidFill>
                <a:latin typeface="Tahoma"/>
                <a:cs typeface="Tahoma"/>
              </a:rPr>
              <a:t>and</a:t>
            </a:r>
            <a:r>
              <a:rPr lang="en-IN" sz="2000" spc="-17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10" dirty="0">
                <a:solidFill>
                  <a:schemeClr val="accent2"/>
                </a:solidFill>
                <a:latin typeface="Tahoma"/>
                <a:cs typeface="Tahoma"/>
              </a:rPr>
              <a:t>min</a:t>
            </a:r>
            <a:r>
              <a:rPr lang="en-IN" sz="2000" spc="-14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10" dirty="0">
                <a:solidFill>
                  <a:schemeClr val="accent2"/>
                </a:solidFill>
                <a:latin typeface="Tahoma"/>
                <a:cs typeface="Tahoma"/>
              </a:rPr>
              <a:t>samples</a:t>
            </a:r>
            <a:r>
              <a:rPr lang="en-IN" sz="2000" spc="-204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10" dirty="0">
                <a:solidFill>
                  <a:schemeClr val="accent2"/>
                </a:solidFill>
                <a:latin typeface="Tahoma"/>
                <a:cs typeface="Tahoma"/>
              </a:rPr>
              <a:t>leaf</a:t>
            </a:r>
            <a:r>
              <a:rPr lang="en-IN" sz="2000" spc="-14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5" dirty="0">
                <a:solidFill>
                  <a:schemeClr val="accent2"/>
                </a:solidFill>
                <a:latin typeface="Tahoma"/>
                <a:cs typeface="Tahoma"/>
              </a:rPr>
              <a:t>:</a:t>
            </a:r>
            <a:r>
              <a:rPr lang="en-IN" sz="2000" spc="-31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2000" spc="-10" dirty="0">
                <a:solidFill>
                  <a:schemeClr val="accent2"/>
                </a:solidFill>
                <a:latin typeface="Tahoma"/>
                <a:cs typeface="Tahoma"/>
              </a:rPr>
              <a:t>2</a:t>
            </a:r>
            <a:endParaRPr lang="en-IN" sz="2000" dirty="0">
              <a:solidFill>
                <a:schemeClr val="accent2"/>
              </a:solidFill>
              <a:latin typeface="Tahoma"/>
              <a:cs typeface="Tahoma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CAEB4-6105-2740-6DDF-6EB68F9B9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  <p:pic>
        <p:nvPicPr>
          <p:cNvPr id="2050" name="Picture 2" descr="Guide to Random Forest Classification and Regression Algorithms">
            <a:extLst>
              <a:ext uri="{FF2B5EF4-FFF2-40B4-BE49-F238E27FC236}">
                <a16:creationId xmlns:a16="http://schemas.microsoft.com/office/drawing/2014/main" id="{5A6B07C9-5567-8BDC-1769-1A8985B6B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73208"/>
            <a:ext cx="5029200" cy="172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32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B900-DB17-A204-EE30-8ABD4778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Conclusion: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7D1D5-D5F5-50DA-BA06-FB1FB5C5F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en-US" sz="180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lang="en-US" sz="1800" spc="1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5" dirty="0">
                <a:solidFill>
                  <a:srgbClr val="585858"/>
                </a:solidFill>
                <a:latin typeface="Tahoma"/>
                <a:cs typeface="Tahoma"/>
              </a:rPr>
              <a:t>exploratory</a:t>
            </a:r>
            <a:r>
              <a:rPr lang="en-US" sz="1800" spc="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5" dirty="0">
                <a:solidFill>
                  <a:srgbClr val="585858"/>
                </a:solidFill>
                <a:latin typeface="Tahoma"/>
                <a:cs typeface="Tahoma"/>
              </a:rPr>
              <a:t>data</a:t>
            </a:r>
            <a:r>
              <a:rPr lang="en-US" sz="1800" spc="1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analysis</a:t>
            </a:r>
            <a:r>
              <a:rPr lang="en-US" sz="1800" spc="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lang="en-US" sz="1800" spc="-1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modelling</a:t>
            </a:r>
            <a:r>
              <a:rPr lang="en-US" sz="1800" spc="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585858"/>
                </a:solidFill>
                <a:latin typeface="Tahoma"/>
                <a:cs typeface="Tahoma"/>
              </a:rPr>
              <a:t>for</a:t>
            </a:r>
            <a:r>
              <a:rPr lang="en-US" sz="1800" spc="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10" dirty="0">
                <a:solidFill>
                  <a:srgbClr val="585858"/>
                </a:solidFill>
                <a:latin typeface="Tahoma"/>
                <a:cs typeface="Tahoma"/>
              </a:rPr>
              <a:t>Bike</a:t>
            </a:r>
            <a:r>
              <a:rPr lang="en-US" sz="1800" spc="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sharing</a:t>
            </a:r>
            <a:r>
              <a:rPr lang="en-US" sz="1800" spc="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demand</a:t>
            </a:r>
            <a:r>
              <a:rPr lang="en-US" sz="1800" spc="-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10" dirty="0">
                <a:solidFill>
                  <a:srgbClr val="585858"/>
                </a:solidFill>
                <a:latin typeface="Tahoma"/>
                <a:cs typeface="Tahoma"/>
              </a:rPr>
              <a:t>prediction</a:t>
            </a:r>
            <a:r>
              <a:rPr lang="en-US" sz="1800" spc="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dataset</a:t>
            </a:r>
            <a:r>
              <a:rPr lang="en-US" sz="1800" spc="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25" dirty="0">
                <a:solidFill>
                  <a:srgbClr val="585858"/>
                </a:solidFill>
                <a:latin typeface="Tahoma"/>
                <a:cs typeface="Tahoma"/>
              </a:rPr>
              <a:t>has</a:t>
            </a:r>
            <a:r>
              <a:rPr lang="en-US" sz="1800" spc="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been </a:t>
            </a:r>
            <a:r>
              <a:rPr lang="en-US" sz="1800" spc="-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successfully </a:t>
            </a:r>
            <a:r>
              <a:rPr lang="en-US" sz="1800" spc="-5" dirty="0">
                <a:solidFill>
                  <a:srgbClr val="585858"/>
                </a:solidFill>
                <a:latin typeface="Tahoma"/>
                <a:cs typeface="Tahoma"/>
              </a:rPr>
              <a:t>done</a:t>
            </a:r>
            <a:r>
              <a:rPr lang="en-US" sz="18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lang="en-US" sz="18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lang="en-US" sz="18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5" dirty="0">
                <a:solidFill>
                  <a:srgbClr val="585858"/>
                </a:solidFill>
                <a:latin typeface="Tahoma"/>
                <a:cs typeface="Tahoma"/>
              </a:rPr>
              <a:t>following</a:t>
            </a:r>
            <a:r>
              <a:rPr lang="en-US" sz="18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15" dirty="0">
                <a:solidFill>
                  <a:srgbClr val="585858"/>
                </a:solidFill>
                <a:latin typeface="Tahoma"/>
                <a:cs typeface="Tahoma"/>
              </a:rPr>
              <a:t>inferences</a:t>
            </a:r>
            <a:r>
              <a:rPr lang="en-US" sz="1800" spc="-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25" dirty="0">
                <a:solidFill>
                  <a:srgbClr val="585858"/>
                </a:solidFill>
                <a:latin typeface="Tahoma"/>
                <a:cs typeface="Tahoma"/>
              </a:rPr>
              <a:t>have</a:t>
            </a:r>
            <a:r>
              <a:rPr lang="en-US" sz="18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been</a:t>
            </a:r>
            <a:r>
              <a:rPr lang="en-US" sz="1800" spc="-114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25" dirty="0">
                <a:solidFill>
                  <a:srgbClr val="585858"/>
                </a:solidFill>
                <a:latin typeface="Tahoma"/>
                <a:cs typeface="Tahoma"/>
              </a:rPr>
              <a:t>made</a:t>
            </a:r>
            <a:r>
              <a:rPr lang="en-US" sz="1800" spc="-10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5" dirty="0">
                <a:solidFill>
                  <a:srgbClr val="585858"/>
                </a:solidFill>
                <a:latin typeface="Tahoma"/>
                <a:cs typeface="Tahoma"/>
              </a:rPr>
              <a:t>from</a:t>
            </a:r>
            <a:r>
              <a:rPr lang="en-US" sz="18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lang="en-US" sz="18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obtained</a:t>
            </a:r>
            <a:r>
              <a:rPr lang="en-US" sz="1800" spc="-1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5" dirty="0">
                <a:solidFill>
                  <a:srgbClr val="585858"/>
                </a:solidFill>
                <a:latin typeface="Tahoma"/>
                <a:cs typeface="Tahoma"/>
              </a:rPr>
              <a:t>visualizations 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lang="en-US" sz="18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also </a:t>
            </a:r>
            <a:r>
              <a:rPr lang="en-US" sz="1800" spc="-3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5" dirty="0">
                <a:solidFill>
                  <a:srgbClr val="585858"/>
                </a:solidFill>
                <a:latin typeface="Tahoma"/>
                <a:cs typeface="Tahoma"/>
              </a:rPr>
              <a:t>from</a:t>
            </a:r>
            <a:r>
              <a:rPr lang="en-US" sz="18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5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lang="en-US" sz="18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585858"/>
                </a:solidFill>
                <a:latin typeface="Tahoma"/>
                <a:cs typeface="Tahoma"/>
              </a:rPr>
              <a:t>dataset.</a:t>
            </a:r>
            <a:endParaRPr lang="en-US"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800" b="1" spc="-5" dirty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lang="en-US" sz="1800" b="1" spc="-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b="1" spc="5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lang="en-US" sz="1800" b="1" spc="-1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b="1" spc="5" dirty="0">
                <a:solidFill>
                  <a:srgbClr val="FF0000"/>
                </a:solidFill>
                <a:latin typeface="Tahoma"/>
                <a:cs typeface="Tahoma"/>
              </a:rPr>
              <a:t>linear</a:t>
            </a:r>
            <a:r>
              <a:rPr lang="en-US" sz="1800" b="1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Tahoma"/>
                <a:cs typeface="Tahoma"/>
              </a:rPr>
              <a:t>regression</a:t>
            </a:r>
            <a:r>
              <a:rPr lang="en-US" sz="18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Tahoma"/>
                <a:cs typeface="Tahoma"/>
              </a:rPr>
              <a:t>model</a:t>
            </a:r>
            <a:r>
              <a:rPr lang="en-US" sz="1800" b="1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b="1" spc="5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lang="en-US" sz="1800" b="1" spc="-1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Tahoma"/>
                <a:cs typeface="Tahoma"/>
              </a:rPr>
              <a:t>obtained</a:t>
            </a:r>
            <a:r>
              <a:rPr lang="en-US" sz="18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Tahoma"/>
                <a:cs typeface="Tahoma"/>
              </a:rPr>
              <a:t>results</a:t>
            </a:r>
            <a:r>
              <a:rPr lang="en-US" sz="18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b="1" spc="-30" dirty="0">
                <a:solidFill>
                  <a:srgbClr val="FF0000"/>
                </a:solidFill>
                <a:latin typeface="Tahoma"/>
                <a:cs typeface="Tahoma"/>
              </a:rPr>
              <a:t>are,</a:t>
            </a:r>
            <a:endParaRPr lang="en-US" b="1" spc="-30" dirty="0">
              <a:latin typeface="Tahoma"/>
              <a:cs typeface="Tahoma"/>
            </a:endParaRPr>
          </a:p>
          <a:p>
            <a:pPr marL="285750" indent="-285750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b="1" spc="-30" dirty="0">
                <a:solidFill>
                  <a:srgbClr val="202124"/>
                </a:solidFill>
                <a:latin typeface="Tahoma"/>
                <a:cs typeface="Tahoma"/>
              </a:rPr>
              <a:t> </a:t>
            </a:r>
            <a:r>
              <a:rPr lang="pt-BR" sz="1600" b="0" i="0" dirty="0">
                <a:solidFill>
                  <a:srgbClr val="202124"/>
                </a:solidFill>
                <a:effectLst/>
                <a:latin typeface="Arial Rounded MT Bold" panose="020F0704030504030204" pitchFamily="34" charset="0"/>
              </a:rPr>
              <a:t>MSE : 213299.99590594516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202124"/>
                </a:solidFill>
                <a:effectLst/>
                <a:latin typeface="Arial Rounded MT Bold" panose="020F0704030504030204" pitchFamily="34" charset="0"/>
              </a:rPr>
              <a:t>RMSE : 461.8441251179289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202124"/>
                </a:solidFill>
                <a:effectLst/>
                <a:latin typeface="Arial Rounded MT Bold" panose="020F0704030504030204" pitchFamily="34" charset="0"/>
              </a:rPr>
              <a:t>R2 : 0.48805490941404095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202124"/>
                </a:solidFill>
                <a:effectLst/>
                <a:latin typeface="Arial Rounded MT Bold" panose="020F0704030504030204" pitchFamily="34" charset="0"/>
              </a:rPr>
              <a:t>Adjusted R2 : 0.484522223337542</a:t>
            </a:r>
            <a:endParaRPr lang="en-US" sz="1600" b="1" i="0" spc="-30" dirty="0">
              <a:solidFill>
                <a:srgbClr val="202124"/>
              </a:solidFill>
              <a:effectLst/>
              <a:latin typeface="Tahoma"/>
              <a:cs typeface="Tahoma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600" b="1" spc="-30" dirty="0">
                <a:solidFill>
                  <a:srgbClr val="202124"/>
                </a:solidFill>
                <a:latin typeface="Tahoma"/>
                <a:cs typeface="Tahoma"/>
              </a:rPr>
              <a:t>  </a:t>
            </a:r>
            <a:endParaRPr lang="en-US" sz="1600" b="0" i="0" dirty="0">
              <a:solidFill>
                <a:srgbClr val="202124"/>
              </a:solidFill>
              <a:effectLst/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D54F7-C90D-2794-6B33-FEE669610D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445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CE54-A50C-CB48-B6F9-C5B4B021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8088381" cy="572700"/>
          </a:xfrm>
        </p:spPr>
        <p:txBody>
          <a:bodyPr/>
          <a:lstStyle/>
          <a:p>
            <a:r>
              <a:rPr lang="en-US" sz="1800" spc="-10" dirty="0">
                <a:solidFill>
                  <a:srgbClr val="C00000"/>
                </a:solidFill>
                <a:latin typeface="+mn-lt"/>
                <a:cs typeface="Tahoma"/>
              </a:rPr>
              <a:t>For</a:t>
            </a:r>
            <a:r>
              <a:rPr lang="en-US" sz="1800" spc="-110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1800" spc="5" dirty="0">
                <a:solidFill>
                  <a:srgbClr val="C00000"/>
                </a:solidFill>
                <a:latin typeface="+mn-lt"/>
                <a:cs typeface="Tahoma"/>
              </a:rPr>
              <a:t>the</a:t>
            </a:r>
            <a:r>
              <a:rPr lang="en-US" sz="1800" spc="-130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1800" spc="-10" dirty="0">
                <a:solidFill>
                  <a:srgbClr val="C00000"/>
                </a:solidFill>
                <a:latin typeface="+mn-lt"/>
                <a:cs typeface="Tahoma"/>
              </a:rPr>
              <a:t>decision</a:t>
            </a:r>
            <a:r>
              <a:rPr lang="en-US" sz="1800" spc="-50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1800" spc="5" dirty="0">
                <a:solidFill>
                  <a:srgbClr val="C00000"/>
                </a:solidFill>
                <a:latin typeface="+mn-lt"/>
                <a:cs typeface="Tahoma"/>
              </a:rPr>
              <a:t>tree</a:t>
            </a:r>
            <a:r>
              <a:rPr lang="en-US" sz="1800" spc="-105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1800" spc="-10" dirty="0">
                <a:solidFill>
                  <a:srgbClr val="C00000"/>
                </a:solidFill>
                <a:latin typeface="+mn-lt"/>
                <a:cs typeface="Tahoma"/>
              </a:rPr>
              <a:t>model</a:t>
            </a:r>
            <a:r>
              <a:rPr lang="en-US" sz="1800" spc="-135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1800" spc="5" dirty="0">
                <a:solidFill>
                  <a:srgbClr val="C00000"/>
                </a:solidFill>
                <a:latin typeface="+mn-lt"/>
                <a:cs typeface="Tahoma"/>
              </a:rPr>
              <a:t>the</a:t>
            </a:r>
            <a:r>
              <a:rPr lang="en-US" sz="1800" spc="-125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1800" spc="-10" dirty="0">
                <a:solidFill>
                  <a:srgbClr val="C00000"/>
                </a:solidFill>
                <a:latin typeface="+mn-lt"/>
                <a:cs typeface="Tahoma"/>
              </a:rPr>
              <a:t>obtained</a:t>
            </a:r>
            <a:r>
              <a:rPr lang="en-US" sz="1800" spc="-20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1800" spc="-10" dirty="0">
                <a:solidFill>
                  <a:srgbClr val="C00000"/>
                </a:solidFill>
                <a:latin typeface="+mn-lt"/>
                <a:cs typeface="Tahoma"/>
              </a:rPr>
              <a:t>results</a:t>
            </a:r>
            <a:r>
              <a:rPr lang="en-US" sz="1800" spc="-50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1800" spc="-15" dirty="0">
                <a:solidFill>
                  <a:srgbClr val="C00000"/>
                </a:solidFill>
                <a:latin typeface="+mn-lt"/>
                <a:cs typeface="Tahoma"/>
              </a:rPr>
              <a:t>are:</a:t>
            </a:r>
            <a:endParaRPr lang="en-IN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83CD5-743C-8100-EBD6-11376C6BC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1445"/>
              </a:lnSpc>
              <a:spcBef>
                <a:spcPts val="100"/>
              </a:spcBef>
              <a:buClrTx/>
              <a:buFont typeface="Wingdings" panose="05000000000000000000" pitchFamily="2" charset="2"/>
              <a:buChar char="Ø"/>
            </a:pP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The</a:t>
            </a:r>
            <a:r>
              <a:rPr lang="en-US" sz="1600" spc="-14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10" dirty="0">
                <a:solidFill>
                  <a:schemeClr val="accent2"/>
                </a:solidFill>
                <a:latin typeface="+mn-lt"/>
                <a:cs typeface="Tahoma"/>
              </a:rPr>
              <a:t>best</a:t>
            </a:r>
            <a:r>
              <a:rPr lang="en-US" sz="1600" spc="-114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15" dirty="0">
                <a:solidFill>
                  <a:schemeClr val="accent2"/>
                </a:solidFill>
                <a:latin typeface="+mn-lt"/>
                <a:cs typeface="Tahoma"/>
              </a:rPr>
              <a:t>Decision</a:t>
            </a:r>
            <a:r>
              <a:rPr lang="en-US" sz="1600" spc="-13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5" dirty="0">
                <a:solidFill>
                  <a:schemeClr val="accent2"/>
                </a:solidFill>
                <a:latin typeface="+mn-lt"/>
                <a:cs typeface="Tahoma"/>
              </a:rPr>
              <a:t>Tree</a:t>
            </a:r>
            <a:r>
              <a:rPr lang="en-US" sz="1600" spc="-114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5" dirty="0">
                <a:solidFill>
                  <a:schemeClr val="accent2"/>
                </a:solidFill>
                <a:latin typeface="+mn-lt"/>
                <a:cs typeface="Tahoma"/>
              </a:rPr>
              <a:t>R2</a:t>
            </a:r>
            <a:r>
              <a:rPr lang="en-US" sz="1600" spc="-8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score</a:t>
            </a:r>
            <a:r>
              <a:rPr lang="en-US" sz="1600" spc="-9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is</a:t>
            </a:r>
            <a:r>
              <a:rPr lang="en-US" sz="1600" spc="-13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0.7764042828411412</a:t>
            </a:r>
            <a:r>
              <a:rPr lang="en-US" sz="1600" spc="-2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15" dirty="0">
                <a:solidFill>
                  <a:schemeClr val="accent2"/>
                </a:solidFill>
                <a:latin typeface="+mn-lt"/>
                <a:cs typeface="Tahoma"/>
              </a:rPr>
              <a:t>with</a:t>
            </a:r>
            <a:r>
              <a:rPr lang="en-US" sz="1600" spc="-12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20" dirty="0">
                <a:solidFill>
                  <a:schemeClr val="accent2"/>
                </a:solidFill>
                <a:latin typeface="+mn-lt"/>
                <a:cs typeface="Tahoma"/>
              </a:rPr>
              <a:t>max</a:t>
            </a:r>
            <a:r>
              <a:rPr lang="en-US" sz="1600" spc="-15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10" dirty="0">
                <a:solidFill>
                  <a:schemeClr val="accent2"/>
                </a:solidFill>
                <a:latin typeface="+mn-lt"/>
                <a:cs typeface="Tahoma"/>
              </a:rPr>
              <a:t>depth</a:t>
            </a:r>
            <a:r>
              <a:rPr lang="en-US" sz="1600" spc="-10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40" dirty="0">
                <a:solidFill>
                  <a:schemeClr val="accent2"/>
                </a:solidFill>
                <a:latin typeface="+mn-lt"/>
                <a:cs typeface="Tahoma"/>
              </a:rPr>
              <a:t>10</a:t>
            </a:r>
            <a:endParaRPr lang="en-US" sz="1600" dirty="0">
              <a:solidFill>
                <a:schemeClr val="accent2"/>
              </a:solidFill>
              <a:latin typeface="+mn-lt"/>
              <a:cs typeface="Tahoma"/>
            </a:endParaRPr>
          </a:p>
          <a:p>
            <a:pPr marL="12700">
              <a:lnSpc>
                <a:spcPts val="1445"/>
              </a:lnSpc>
              <a:spcBef>
                <a:spcPts val="100"/>
              </a:spcBef>
              <a:buClrTx/>
              <a:buFont typeface="Wingdings" panose="05000000000000000000" pitchFamily="2" charset="2"/>
              <a:buChar char="Ø"/>
            </a:pPr>
            <a:endParaRPr lang="en-US" sz="1600" spc="-15" dirty="0">
              <a:solidFill>
                <a:schemeClr val="accent2"/>
              </a:solidFill>
              <a:latin typeface="+mn-lt"/>
              <a:cs typeface="Tahoma"/>
            </a:endParaRPr>
          </a:p>
          <a:p>
            <a:pPr marL="12700">
              <a:lnSpc>
                <a:spcPts val="1445"/>
              </a:lnSpc>
              <a:spcBef>
                <a:spcPts val="100"/>
              </a:spcBef>
              <a:buClrTx/>
              <a:buFont typeface="Wingdings" panose="05000000000000000000" pitchFamily="2" charset="2"/>
              <a:buChar char="Ø"/>
            </a:pPr>
            <a:r>
              <a:rPr lang="en-US" sz="1600" spc="-15" dirty="0">
                <a:solidFill>
                  <a:schemeClr val="accent2"/>
                </a:solidFill>
                <a:latin typeface="+mn-lt"/>
                <a:cs typeface="Tahoma"/>
              </a:rPr>
              <a:t>T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he</a:t>
            </a:r>
            <a:r>
              <a:rPr lang="en-US" sz="1600" spc="-14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b</a:t>
            </a:r>
            <a:r>
              <a:rPr lang="en-US" sz="1600" spc="-15" dirty="0">
                <a:solidFill>
                  <a:schemeClr val="accent2"/>
                </a:solidFill>
                <a:latin typeface="+mn-lt"/>
                <a:cs typeface="Tahoma"/>
              </a:rPr>
              <a:t>es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t</a:t>
            </a:r>
            <a:r>
              <a:rPr lang="en-US" sz="1600" spc="-13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10" dirty="0">
                <a:solidFill>
                  <a:schemeClr val="accent2"/>
                </a:solidFill>
                <a:latin typeface="+mn-lt"/>
                <a:cs typeface="Tahoma"/>
              </a:rPr>
              <a:t>R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2</a:t>
            </a:r>
            <a:r>
              <a:rPr lang="en-US" sz="1600" spc="-9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5" dirty="0">
                <a:solidFill>
                  <a:schemeClr val="accent2"/>
                </a:solidFill>
                <a:latin typeface="+mn-lt"/>
                <a:cs typeface="Tahoma"/>
              </a:rPr>
              <a:t>te</a:t>
            </a:r>
            <a:r>
              <a:rPr lang="en-US" sz="1600" spc="10" dirty="0">
                <a:solidFill>
                  <a:schemeClr val="accent2"/>
                </a:solidFill>
                <a:latin typeface="+mn-lt"/>
                <a:cs typeface="Tahoma"/>
              </a:rPr>
              <a:t>s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t</a:t>
            </a:r>
            <a:r>
              <a:rPr lang="en-US" sz="1600" spc="-13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15" dirty="0">
                <a:solidFill>
                  <a:schemeClr val="accent2"/>
                </a:solidFill>
                <a:latin typeface="+mn-lt"/>
                <a:cs typeface="Tahoma"/>
              </a:rPr>
              <a:t>s</a:t>
            </a:r>
            <a:r>
              <a:rPr lang="en-US" sz="1600" spc="-10" dirty="0">
                <a:solidFill>
                  <a:schemeClr val="accent2"/>
                </a:solidFill>
                <a:latin typeface="+mn-lt"/>
                <a:cs typeface="Tahoma"/>
              </a:rPr>
              <a:t>c</a:t>
            </a:r>
            <a:r>
              <a:rPr lang="en-US" sz="1600" spc="-15" dirty="0">
                <a:solidFill>
                  <a:schemeClr val="accent2"/>
                </a:solidFill>
                <a:latin typeface="+mn-lt"/>
                <a:cs typeface="Tahoma"/>
              </a:rPr>
              <a:t>o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re</a:t>
            </a:r>
            <a:r>
              <a:rPr lang="en-US" sz="1600" spc="-8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is</a:t>
            </a:r>
            <a:r>
              <a:rPr lang="en-US" sz="1600" spc="-13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:</a:t>
            </a:r>
            <a:r>
              <a:rPr lang="en-US" sz="1600" spc="-28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0.7720060217704434</a:t>
            </a:r>
            <a:r>
              <a:rPr lang="en-US" sz="1600" spc="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25" dirty="0">
                <a:solidFill>
                  <a:schemeClr val="accent2"/>
                </a:solidFill>
                <a:latin typeface="+mn-lt"/>
                <a:cs typeface="Tahoma"/>
              </a:rPr>
              <a:t>w</a:t>
            </a:r>
            <a:r>
              <a:rPr lang="en-US" sz="1600" spc="20" dirty="0">
                <a:solidFill>
                  <a:schemeClr val="accent2"/>
                </a:solidFill>
                <a:latin typeface="+mn-lt"/>
                <a:cs typeface="Tahoma"/>
              </a:rPr>
              <a:t>i</a:t>
            </a:r>
            <a:r>
              <a:rPr lang="en-US" sz="1600" spc="5" dirty="0">
                <a:solidFill>
                  <a:schemeClr val="accent2"/>
                </a:solidFill>
                <a:latin typeface="+mn-lt"/>
                <a:cs typeface="Tahoma"/>
              </a:rPr>
              <a:t>t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h</a:t>
            </a:r>
            <a:r>
              <a:rPr lang="en-US" sz="1600" spc="-10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25" dirty="0">
                <a:solidFill>
                  <a:schemeClr val="accent2"/>
                </a:solidFill>
                <a:latin typeface="+mn-lt"/>
                <a:cs typeface="Tahoma"/>
              </a:rPr>
              <a:t>m</a:t>
            </a:r>
            <a:r>
              <a:rPr lang="en-US" sz="1600" spc="-40" dirty="0">
                <a:solidFill>
                  <a:schemeClr val="accent2"/>
                </a:solidFill>
                <a:latin typeface="+mn-lt"/>
                <a:cs typeface="Tahoma"/>
              </a:rPr>
              <a:t>a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x</a:t>
            </a:r>
            <a:r>
              <a:rPr lang="en-US" sz="1600" spc="-14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d</a:t>
            </a:r>
            <a:r>
              <a:rPr lang="en-US" sz="1600" spc="-15" dirty="0">
                <a:solidFill>
                  <a:schemeClr val="accent2"/>
                </a:solidFill>
                <a:latin typeface="+mn-lt"/>
                <a:cs typeface="Tahoma"/>
              </a:rPr>
              <a:t>e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p</a:t>
            </a:r>
            <a:r>
              <a:rPr lang="en-US" sz="1600" spc="-15" dirty="0">
                <a:solidFill>
                  <a:schemeClr val="accent2"/>
                </a:solidFill>
                <a:latin typeface="+mn-lt"/>
                <a:cs typeface="Tahoma"/>
              </a:rPr>
              <a:t>t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h</a:t>
            </a:r>
            <a:r>
              <a:rPr lang="en-US" sz="1600" spc="-10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45" dirty="0">
                <a:solidFill>
                  <a:schemeClr val="accent2"/>
                </a:solidFill>
                <a:latin typeface="+mn-lt"/>
                <a:cs typeface="Tahoma"/>
              </a:rPr>
              <a:t>=</a:t>
            </a:r>
            <a:r>
              <a:rPr lang="en-US" sz="1600" spc="30" dirty="0">
                <a:solidFill>
                  <a:schemeClr val="accent2"/>
                </a:solidFill>
                <a:latin typeface="+mn-lt"/>
                <a:cs typeface="Tahoma"/>
              </a:rPr>
              <a:t>10</a:t>
            </a:r>
            <a:endParaRPr lang="en-US" sz="1600" dirty="0">
              <a:solidFill>
                <a:schemeClr val="accent2"/>
              </a:solidFill>
              <a:latin typeface="+mn-lt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1600" dirty="0">
              <a:solidFill>
                <a:schemeClr val="accent2"/>
              </a:solidFill>
              <a:latin typeface="+mn-lt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600" spc="-10" dirty="0">
                <a:solidFill>
                  <a:srgbClr val="C00000"/>
                </a:solidFill>
                <a:latin typeface="+mn-lt"/>
                <a:cs typeface="Tahoma"/>
              </a:rPr>
              <a:t>For</a:t>
            </a:r>
            <a:r>
              <a:rPr lang="en-US" sz="1600" spc="-110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1600" spc="5" dirty="0">
                <a:solidFill>
                  <a:srgbClr val="C00000"/>
                </a:solidFill>
                <a:latin typeface="+mn-lt"/>
                <a:cs typeface="Tahoma"/>
              </a:rPr>
              <a:t>the</a:t>
            </a:r>
            <a:r>
              <a:rPr lang="en-US" sz="1600" spc="-130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1600" spc="-10" dirty="0">
                <a:solidFill>
                  <a:srgbClr val="C00000"/>
                </a:solidFill>
                <a:latin typeface="+mn-lt"/>
                <a:cs typeface="Tahoma"/>
              </a:rPr>
              <a:t>random</a:t>
            </a:r>
            <a:r>
              <a:rPr lang="en-US" sz="1600" spc="-160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1600" spc="5" dirty="0">
                <a:solidFill>
                  <a:srgbClr val="C00000"/>
                </a:solidFill>
                <a:latin typeface="+mn-lt"/>
                <a:cs typeface="Tahoma"/>
              </a:rPr>
              <a:t>forest</a:t>
            </a:r>
            <a:r>
              <a:rPr lang="en-US" sz="1600" spc="-114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1600" spc="-10" dirty="0">
                <a:solidFill>
                  <a:srgbClr val="C00000"/>
                </a:solidFill>
                <a:latin typeface="+mn-lt"/>
                <a:cs typeface="Tahoma"/>
              </a:rPr>
              <a:t>model</a:t>
            </a:r>
            <a:r>
              <a:rPr lang="en-US" sz="1600" spc="-105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1600" spc="5" dirty="0">
                <a:solidFill>
                  <a:srgbClr val="C00000"/>
                </a:solidFill>
                <a:latin typeface="+mn-lt"/>
                <a:cs typeface="Tahoma"/>
              </a:rPr>
              <a:t>the</a:t>
            </a:r>
            <a:r>
              <a:rPr lang="en-US" sz="1600" spc="-150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1600" spc="-10" dirty="0">
                <a:solidFill>
                  <a:srgbClr val="C00000"/>
                </a:solidFill>
                <a:latin typeface="+mn-lt"/>
                <a:cs typeface="Tahoma"/>
              </a:rPr>
              <a:t>obtained</a:t>
            </a:r>
            <a:r>
              <a:rPr lang="en-US" sz="1600" spc="-30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1600" spc="-10" dirty="0">
                <a:solidFill>
                  <a:srgbClr val="C00000"/>
                </a:solidFill>
                <a:latin typeface="+mn-lt"/>
                <a:cs typeface="Tahoma"/>
              </a:rPr>
              <a:t>results</a:t>
            </a:r>
            <a:r>
              <a:rPr lang="en-US" sz="1600" spc="-45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1600" spc="-15" dirty="0">
                <a:solidFill>
                  <a:srgbClr val="C00000"/>
                </a:solidFill>
                <a:latin typeface="+mn-lt"/>
                <a:cs typeface="Tahoma"/>
              </a:rPr>
              <a:t>are</a:t>
            </a:r>
            <a:endParaRPr lang="en-US" sz="1600" dirty="0">
              <a:solidFill>
                <a:srgbClr val="C00000"/>
              </a:solidFill>
              <a:latin typeface="+mn-lt"/>
              <a:cs typeface="Tahoma"/>
            </a:endParaRPr>
          </a:p>
          <a:p>
            <a:pPr marL="12700">
              <a:lnSpc>
                <a:spcPts val="1415"/>
              </a:lnSpc>
              <a:spcBef>
                <a:spcPts val="55"/>
              </a:spcBef>
            </a:pPr>
            <a:endParaRPr lang="en-US" sz="1600" spc="-5" dirty="0">
              <a:solidFill>
                <a:schemeClr val="accent2"/>
              </a:solidFill>
              <a:latin typeface="+mn-lt"/>
              <a:cs typeface="Tahoma"/>
            </a:endParaRPr>
          </a:p>
          <a:p>
            <a:pPr marL="12700">
              <a:lnSpc>
                <a:spcPts val="1415"/>
              </a:lnSpc>
              <a:spcBef>
                <a:spcPts val="55"/>
              </a:spcBef>
              <a:buClrTx/>
              <a:buFont typeface="Wingdings" panose="05000000000000000000" pitchFamily="2" charset="2"/>
              <a:buChar char="Ø"/>
            </a:pP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The</a:t>
            </a:r>
            <a:r>
              <a:rPr lang="en-US" sz="1600" spc="-12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best</a:t>
            </a:r>
            <a:r>
              <a:rPr lang="en-US" sz="1600" spc="-10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Random</a:t>
            </a:r>
            <a:r>
              <a:rPr lang="en-US" sz="1600" spc="-16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10" dirty="0">
                <a:solidFill>
                  <a:schemeClr val="accent2"/>
                </a:solidFill>
                <a:latin typeface="+mn-lt"/>
                <a:cs typeface="Tahoma"/>
              </a:rPr>
              <a:t>Forest</a:t>
            </a:r>
            <a:r>
              <a:rPr lang="en-US" sz="1600" spc="-14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10" dirty="0">
                <a:solidFill>
                  <a:schemeClr val="accent2"/>
                </a:solidFill>
                <a:latin typeface="+mn-lt"/>
                <a:cs typeface="Tahoma"/>
              </a:rPr>
              <a:t>R2</a:t>
            </a:r>
            <a:r>
              <a:rPr lang="en-US" sz="1600" spc="-9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5" dirty="0">
                <a:solidFill>
                  <a:schemeClr val="accent2"/>
                </a:solidFill>
                <a:latin typeface="+mn-lt"/>
                <a:cs typeface="Tahoma"/>
              </a:rPr>
              <a:t>train</a:t>
            </a:r>
            <a:r>
              <a:rPr lang="en-US" sz="1600" spc="-15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10" dirty="0">
                <a:solidFill>
                  <a:schemeClr val="accent2"/>
                </a:solidFill>
                <a:latin typeface="+mn-lt"/>
                <a:cs typeface="Tahoma"/>
              </a:rPr>
              <a:t>score</a:t>
            </a:r>
            <a:r>
              <a:rPr lang="en-US" sz="1600" spc="-7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10" dirty="0">
                <a:solidFill>
                  <a:schemeClr val="accent2"/>
                </a:solidFill>
                <a:latin typeface="+mn-lt"/>
                <a:cs typeface="Tahoma"/>
              </a:rPr>
              <a:t>is</a:t>
            </a:r>
            <a:r>
              <a:rPr lang="en-US" sz="1600" spc="-114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:</a:t>
            </a:r>
            <a:r>
              <a:rPr lang="en-US" sz="1600" spc="-25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IN" sz="1600" spc="-5" dirty="0">
                <a:solidFill>
                  <a:schemeClr val="accent2"/>
                </a:solidFill>
                <a:latin typeface="Tahoma"/>
                <a:cs typeface="Tahoma"/>
              </a:rPr>
              <a:t>:</a:t>
            </a:r>
            <a:r>
              <a:rPr lang="en-IN" sz="1600" spc="-310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0.8331665844685252</a:t>
            </a:r>
            <a:r>
              <a:rPr lang="en-US" sz="1600" spc="-2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10" dirty="0">
                <a:solidFill>
                  <a:schemeClr val="accent2"/>
                </a:solidFill>
                <a:latin typeface="+mn-lt"/>
                <a:cs typeface="Tahoma"/>
              </a:rPr>
              <a:t>with</a:t>
            </a:r>
            <a:r>
              <a:rPr lang="en-US" sz="1600" spc="-8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n</a:t>
            </a:r>
            <a:r>
              <a:rPr lang="en-US" sz="1600" spc="-16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estimators</a:t>
            </a:r>
            <a:r>
              <a:rPr lang="en-US" sz="1600" spc="-15" dirty="0">
                <a:solidFill>
                  <a:schemeClr val="accent2"/>
                </a:solidFill>
                <a:latin typeface="+mn-lt"/>
                <a:cs typeface="Tahoma"/>
              </a:rPr>
              <a:t> =17,</a:t>
            </a:r>
          </a:p>
          <a:p>
            <a:pPr marL="0" indent="0">
              <a:lnSpc>
                <a:spcPts val="1415"/>
              </a:lnSpc>
              <a:spcBef>
                <a:spcPts val="55"/>
              </a:spcBef>
              <a:buClrTx/>
              <a:buNone/>
            </a:pPr>
            <a:r>
              <a:rPr lang="en-US" sz="1600" spc="-16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</a:p>
          <a:p>
            <a:pPr marL="12700">
              <a:lnSpc>
                <a:spcPts val="1415"/>
              </a:lnSpc>
              <a:spcBef>
                <a:spcPts val="55"/>
              </a:spcBef>
            </a:pPr>
            <a:r>
              <a:rPr lang="en-US" sz="1600" spc="-20" dirty="0">
                <a:solidFill>
                  <a:schemeClr val="accent2"/>
                </a:solidFill>
                <a:latin typeface="+mn-lt"/>
                <a:cs typeface="Tahoma"/>
              </a:rPr>
              <a:t>max</a:t>
            </a:r>
            <a:r>
              <a:rPr lang="en-US" sz="1600" spc="-13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depth</a:t>
            </a:r>
            <a:r>
              <a:rPr lang="en-US" sz="1600" spc="-10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:</a:t>
            </a:r>
            <a:r>
              <a:rPr lang="en-US" sz="1600" spc="-27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10" dirty="0">
                <a:solidFill>
                  <a:schemeClr val="accent2"/>
                </a:solidFill>
                <a:latin typeface="+mn-lt"/>
                <a:cs typeface="Tahoma"/>
              </a:rPr>
              <a:t>15,</a:t>
            </a:r>
            <a:r>
              <a:rPr lang="en-US" sz="1600" spc="-16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min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  </a:t>
            </a:r>
            <a:r>
              <a:rPr lang="en-US" sz="1600" spc="-10" dirty="0">
                <a:solidFill>
                  <a:schemeClr val="accent2"/>
                </a:solidFill>
                <a:latin typeface="+mn-lt"/>
                <a:cs typeface="Tahoma"/>
              </a:rPr>
              <a:t>samples</a:t>
            </a:r>
            <a:r>
              <a:rPr lang="en-US" sz="1600" spc="-19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10" dirty="0">
                <a:solidFill>
                  <a:schemeClr val="accent2"/>
                </a:solidFill>
                <a:latin typeface="+mn-lt"/>
                <a:cs typeface="Tahoma"/>
              </a:rPr>
              <a:t>split</a:t>
            </a:r>
            <a:r>
              <a:rPr lang="en-US" sz="1600" spc="-13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:</a:t>
            </a:r>
            <a:r>
              <a:rPr lang="en-US" sz="1600" spc="-27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4</a:t>
            </a:r>
            <a:r>
              <a:rPr lang="en-US" sz="1600" spc="-12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and</a:t>
            </a:r>
            <a:r>
              <a:rPr lang="en-US" sz="1600" spc="-17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min</a:t>
            </a:r>
            <a:r>
              <a:rPr lang="en-US" sz="1600" spc="-11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10" dirty="0">
                <a:solidFill>
                  <a:schemeClr val="accent2"/>
                </a:solidFill>
                <a:latin typeface="+mn-lt"/>
                <a:cs typeface="Tahoma"/>
              </a:rPr>
              <a:t>samples</a:t>
            </a:r>
            <a:r>
              <a:rPr lang="en-US" sz="1600" spc="-19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10" dirty="0">
                <a:solidFill>
                  <a:schemeClr val="accent2"/>
                </a:solidFill>
                <a:latin typeface="+mn-lt"/>
                <a:cs typeface="Tahoma"/>
              </a:rPr>
              <a:t>leaf</a:t>
            </a:r>
            <a:r>
              <a:rPr lang="en-US" sz="1600" spc="-8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:</a:t>
            </a:r>
            <a:r>
              <a:rPr lang="en-US" sz="1600" spc="-27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2</a:t>
            </a:r>
          </a:p>
          <a:p>
            <a:pPr marL="12700">
              <a:lnSpc>
                <a:spcPts val="1415"/>
              </a:lnSpc>
            </a:pPr>
            <a:endParaRPr lang="en-US" sz="1600" spc="-5" dirty="0">
              <a:solidFill>
                <a:schemeClr val="accent2"/>
              </a:solidFill>
              <a:latin typeface="+mn-lt"/>
              <a:cs typeface="Tahoma"/>
            </a:endParaRPr>
          </a:p>
          <a:p>
            <a:pPr marL="12700">
              <a:lnSpc>
                <a:spcPts val="1415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The</a:t>
            </a:r>
            <a:r>
              <a:rPr lang="en-US" sz="1600" spc="-12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best</a:t>
            </a:r>
            <a:r>
              <a:rPr lang="en-US" sz="1600" spc="-10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Random</a:t>
            </a:r>
            <a:r>
              <a:rPr lang="en-US" sz="1600" spc="-17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10" dirty="0">
                <a:solidFill>
                  <a:schemeClr val="accent2"/>
                </a:solidFill>
                <a:latin typeface="+mn-lt"/>
                <a:cs typeface="Tahoma"/>
              </a:rPr>
              <a:t>Forest</a:t>
            </a:r>
            <a:r>
              <a:rPr lang="en-US" sz="1600" spc="-14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10" dirty="0">
                <a:solidFill>
                  <a:schemeClr val="accent2"/>
                </a:solidFill>
                <a:latin typeface="+mn-lt"/>
                <a:cs typeface="Tahoma"/>
              </a:rPr>
              <a:t>R2</a:t>
            </a:r>
            <a:r>
              <a:rPr lang="en-US" sz="1600" spc="-9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10" dirty="0">
                <a:solidFill>
                  <a:schemeClr val="accent2"/>
                </a:solidFill>
                <a:latin typeface="+mn-lt"/>
                <a:cs typeface="Tahoma"/>
              </a:rPr>
              <a:t>test</a:t>
            </a:r>
            <a:r>
              <a:rPr lang="en-US" sz="1600" spc="-15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10" dirty="0">
                <a:solidFill>
                  <a:schemeClr val="accent2"/>
                </a:solidFill>
                <a:latin typeface="+mn-lt"/>
                <a:cs typeface="Tahoma"/>
              </a:rPr>
              <a:t>score</a:t>
            </a:r>
            <a:r>
              <a:rPr lang="en-US" sz="1600" spc="-6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10" dirty="0">
                <a:solidFill>
                  <a:schemeClr val="accent2"/>
                </a:solidFill>
                <a:latin typeface="+mn-lt"/>
                <a:cs typeface="Tahoma"/>
              </a:rPr>
              <a:t>is</a:t>
            </a:r>
            <a:r>
              <a:rPr lang="en-US" sz="1600" spc="-12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:</a:t>
            </a:r>
            <a:r>
              <a:rPr lang="en-US" sz="1600" spc="-25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0.8115687467028467</a:t>
            </a:r>
            <a:r>
              <a:rPr lang="en-US" sz="1600" spc="3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10" dirty="0">
                <a:solidFill>
                  <a:schemeClr val="accent2"/>
                </a:solidFill>
                <a:latin typeface="+mn-lt"/>
                <a:cs typeface="Tahoma"/>
              </a:rPr>
              <a:t>with</a:t>
            </a:r>
            <a:r>
              <a:rPr lang="en-US" sz="1600" spc="-10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n</a:t>
            </a:r>
            <a:r>
              <a:rPr lang="en-US" sz="1600" spc="-13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estimators</a:t>
            </a:r>
            <a:r>
              <a:rPr lang="en-US" sz="1600" spc="-40" dirty="0">
                <a:solidFill>
                  <a:schemeClr val="accent2"/>
                </a:solidFill>
                <a:latin typeface="+mn-lt"/>
                <a:cs typeface="Tahoma"/>
              </a:rPr>
              <a:t>   </a:t>
            </a:r>
            <a:r>
              <a:rPr lang="en-US" sz="1600" spc="-15" dirty="0">
                <a:solidFill>
                  <a:schemeClr val="accent2"/>
                </a:solidFill>
                <a:latin typeface="+mn-lt"/>
                <a:cs typeface="Tahoma"/>
              </a:rPr>
              <a:t>=17, </a:t>
            </a:r>
          </a:p>
          <a:p>
            <a:pPr marL="0" indent="0">
              <a:lnSpc>
                <a:spcPts val="1415"/>
              </a:lnSpc>
              <a:buClrTx/>
              <a:buNone/>
            </a:pPr>
            <a:r>
              <a:rPr lang="en-US" sz="1600" spc="-15" dirty="0">
                <a:solidFill>
                  <a:schemeClr val="accent2"/>
                </a:solidFill>
                <a:latin typeface="+mn-lt"/>
                <a:cs typeface="Tahoma"/>
              </a:rPr>
              <a:t>            </a:t>
            </a:r>
          </a:p>
          <a:p>
            <a:pPr marL="0" indent="0">
              <a:lnSpc>
                <a:spcPts val="1415"/>
              </a:lnSpc>
              <a:buClrTx/>
              <a:buNone/>
            </a:pPr>
            <a:r>
              <a:rPr lang="en-US" sz="1600" spc="-15" dirty="0">
                <a:solidFill>
                  <a:schemeClr val="accent2"/>
                </a:solidFill>
                <a:latin typeface="+mn-lt"/>
                <a:cs typeface="Tahoma"/>
              </a:rPr>
              <a:t>       </a:t>
            </a:r>
            <a:r>
              <a:rPr lang="en-US" sz="1600" spc="-20" dirty="0">
                <a:solidFill>
                  <a:schemeClr val="accent2"/>
                </a:solidFill>
                <a:latin typeface="+mn-lt"/>
                <a:cs typeface="Tahoma"/>
              </a:rPr>
              <a:t>max</a:t>
            </a:r>
            <a:r>
              <a:rPr lang="en-US" sz="1600" spc="-13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depth</a:t>
            </a:r>
            <a:r>
              <a:rPr lang="en-US" sz="1600" spc="-10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:</a:t>
            </a:r>
            <a:r>
              <a:rPr lang="en-US" sz="1600" spc="-27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10" dirty="0">
                <a:solidFill>
                  <a:schemeClr val="accent2"/>
                </a:solidFill>
                <a:latin typeface="+mn-lt"/>
                <a:cs typeface="Tahoma"/>
              </a:rPr>
              <a:t>15,</a:t>
            </a:r>
            <a:r>
              <a:rPr lang="en-US" sz="1600" spc="-16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min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10" dirty="0">
                <a:solidFill>
                  <a:schemeClr val="accent2"/>
                </a:solidFill>
                <a:latin typeface="+mn-lt"/>
                <a:cs typeface="Tahoma"/>
              </a:rPr>
              <a:t>samples</a:t>
            </a:r>
            <a:r>
              <a:rPr lang="en-US" sz="1600" spc="-19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10" dirty="0">
                <a:solidFill>
                  <a:schemeClr val="accent2"/>
                </a:solidFill>
                <a:latin typeface="+mn-lt"/>
                <a:cs typeface="Tahoma"/>
              </a:rPr>
              <a:t>split</a:t>
            </a:r>
            <a:r>
              <a:rPr lang="en-US" sz="1600" spc="-13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:</a:t>
            </a:r>
            <a:r>
              <a:rPr lang="en-US" sz="1600" spc="-27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4</a:t>
            </a:r>
            <a:r>
              <a:rPr lang="en-US" sz="1600" spc="-12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and</a:t>
            </a:r>
            <a:r>
              <a:rPr lang="en-US" sz="1600" spc="-17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min</a:t>
            </a:r>
            <a:r>
              <a:rPr lang="en-US" sz="1600" spc="-11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10" dirty="0">
                <a:solidFill>
                  <a:schemeClr val="accent2"/>
                </a:solidFill>
                <a:latin typeface="+mn-lt"/>
                <a:cs typeface="Tahoma"/>
              </a:rPr>
              <a:t>samples</a:t>
            </a:r>
            <a:r>
              <a:rPr lang="en-US" sz="1600" spc="-19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10" dirty="0">
                <a:solidFill>
                  <a:schemeClr val="accent2"/>
                </a:solidFill>
                <a:latin typeface="+mn-lt"/>
                <a:cs typeface="Tahoma"/>
              </a:rPr>
              <a:t>leaf</a:t>
            </a:r>
            <a:r>
              <a:rPr lang="en-US" sz="1600" spc="-8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:</a:t>
            </a:r>
            <a:r>
              <a:rPr lang="en-US" sz="1600" spc="-27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2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600" dirty="0">
              <a:solidFill>
                <a:schemeClr val="accent2"/>
              </a:solidFill>
              <a:latin typeface="+mn-lt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The</a:t>
            </a:r>
            <a:r>
              <a:rPr lang="en-US" sz="1600" spc="-12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results</a:t>
            </a:r>
            <a:r>
              <a:rPr lang="en-US" sz="1600" spc="-4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are</a:t>
            </a:r>
            <a:r>
              <a:rPr lang="en-US" sz="1600" spc="-12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obtained</a:t>
            </a:r>
            <a:r>
              <a:rPr lang="en-US" sz="1600" spc="-5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and</a:t>
            </a:r>
            <a:r>
              <a:rPr lang="en-US" sz="1600" spc="-15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compared</a:t>
            </a:r>
            <a:r>
              <a:rPr lang="en-US" sz="1600" spc="-15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thoroughly</a:t>
            </a:r>
            <a:r>
              <a:rPr lang="en-US" sz="1600" spc="-1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and</a:t>
            </a:r>
            <a:r>
              <a:rPr lang="en-US" sz="1600" spc="-17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Tahoma"/>
              </a:rPr>
              <a:t>the</a:t>
            </a:r>
            <a:r>
              <a:rPr lang="en-US" sz="1600" spc="-9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best</a:t>
            </a:r>
            <a:r>
              <a:rPr lang="en-US" sz="1600" spc="-125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15" dirty="0">
                <a:solidFill>
                  <a:schemeClr val="accent2"/>
                </a:solidFill>
                <a:latin typeface="+mn-lt"/>
                <a:cs typeface="Tahoma"/>
              </a:rPr>
              <a:t>predictions</a:t>
            </a:r>
            <a:r>
              <a:rPr lang="en-US" sz="1600" spc="-18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5" dirty="0">
                <a:solidFill>
                  <a:schemeClr val="accent2"/>
                </a:solidFill>
                <a:latin typeface="+mn-lt"/>
                <a:cs typeface="Tahoma"/>
              </a:rPr>
              <a:t>are</a:t>
            </a:r>
            <a:r>
              <a:rPr lang="en-US" sz="1600" spc="-120" dirty="0">
                <a:solidFill>
                  <a:schemeClr val="accent2"/>
                </a:solidFill>
                <a:latin typeface="+mn-lt"/>
                <a:cs typeface="Tahoma"/>
              </a:rPr>
              <a:t> </a:t>
            </a:r>
            <a:r>
              <a:rPr lang="en-US" sz="1600" spc="-25" dirty="0">
                <a:solidFill>
                  <a:schemeClr val="accent2"/>
                </a:solidFill>
                <a:latin typeface="+mn-lt"/>
                <a:cs typeface="Tahoma"/>
              </a:rPr>
              <a:t>made.</a:t>
            </a:r>
            <a:endParaRPr lang="en-US" sz="1600" dirty="0">
              <a:solidFill>
                <a:schemeClr val="accent2"/>
              </a:solidFill>
              <a:latin typeface="+mn-lt"/>
              <a:cs typeface="Tahoma"/>
            </a:endParaRPr>
          </a:p>
          <a:p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796C-536A-DB09-2659-D74CAE3879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2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A30DD-D65C-C8C9-B101-B25D9D0E4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41702"/>
            <a:ext cx="8520600" cy="4127173"/>
          </a:xfrm>
        </p:spPr>
        <p:txBody>
          <a:bodyPr/>
          <a:lstStyle/>
          <a:p>
            <a:pPr>
              <a:buClrTx/>
            </a:pPr>
            <a:r>
              <a:rPr lang="en-US" dirty="0">
                <a:solidFill>
                  <a:schemeClr val="accent2"/>
                </a:solidFill>
              </a:rPr>
              <a:t>Most numbers of Bikes were rented in Summer, followed by Autumn, Spring, and Winter .</a:t>
            </a:r>
          </a:p>
          <a:p>
            <a:pPr>
              <a:buClrTx/>
            </a:pPr>
            <a:r>
              <a:rPr lang="en-US" dirty="0">
                <a:solidFill>
                  <a:schemeClr val="accent2"/>
                </a:solidFill>
              </a:rPr>
              <a:t>May-July is the peak Bike renting Season, and Dec-Feb is the least preferred month for bike renting.</a:t>
            </a:r>
          </a:p>
          <a:p>
            <a:pPr>
              <a:buClrTx/>
            </a:pPr>
            <a:r>
              <a:rPr lang="en-US" dirty="0">
                <a:solidFill>
                  <a:schemeClr val="accent2"/>
                </a:solidFill>
              </a:rPr>
              <a:t>Majority of the client in the bike rental sector belongs to the Working class.</a:t>
            </a:r>
          </a:p>
          <a:p>
            <a:pPr>
              <a:buClrTx/>
            </a:pPr>
            <a:r>
              <a:rPr lang="en-US" dirty="0">
                <a:solidFill>
                  <a:schemeClr val="accent2"/>
                </a:solidFill>
              </a:rPr>
              <a:t>Temperature of 20-30 Degrees, evening time 4 pm- 8 pm.</a:t>
            </a:r>
          </a:p>
          <a:p>
            <a:pPr>
              <a:buClrTx/>
            </a:pPr>
            <a:r>
              <a:rPr lang="en-US" dirty="0">
                <a:solidFill>
                  <a:schemeClr val="accent2"/>
                </a:solidFill>
              </a:rPr>
              <a:t> Humidity between 40%-60% are the most favorable parameters where the Bike demand is at its peak .</a:t>
            </a:r>
          </a:p>
          <a:p>
            <a:pPr>
              <a:buClrTx/>
            </a:pPr>
            <a:r>
              <a:rPr lang="en-US" dirty="0">
                <a:solidFill>
                  <a:schemeClr val="accent2"/>
                </a:solidFill>
              </a:rPr>
              <a:t>Temperature, Hour of the day, Solar radiation, and Humidity are major driving factors for the Bike rent demand . </a:t>
            </a:r>
          </a:p>
          <a:p>
            <a:pPr>
              <a:buClrTx/>
            </a:pPr>
            <a:r>
              <a:rPr lang="en-US" dirty="0">
                <a:solidFill>
                  <a:schemeClr val="accent2"/>
                </a:solidFill>
              </a:rPr>
              <a:t>Most preferred temperature for bike renting is 20-30 Degree Celsius . </a:t>
            </a:r>
          </a:p>
          <a:p>
            <a:pPr>
              <a:buClrTx/>
            </a:pPr>
            <a:r>
              <a:rPr lang="en-US" dirty="0">
                <a:solidFill>
                  <a:schemeClr val="accent2"/>
                </a:solidFill>
              </a:rPr>
              <a:t>Humidity of 40%-60% is most favorable for bike sharing.</a:t>
            </a:r>
          </a:p>
          <a:p>
            <a:pPr>
              <a:buClrTx/>
            </a:pPr>
            <a:endParaRPr lang="en-US" dirty="0">
              <a:solidFill>
                <a:schemeClr val="accent2"/>
              </a:solidFill>
            </a:endParaRPr>
          </a:p>
          <a:p>
            <a:pPr>
              <a:buClrTx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B213A4-4BB5-AD59-EADF-F19804E98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71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31,456 Thank You Stock Photos - Free &amp; Royalty-Free Stock Photos from  Dreamstime">
            <a:extLst>
              <a:ext uri="{FF2B5EF4-FFF2-40B4-BE49-F238E27FC236}">
                <a16:creationId xmlns:a16="http://schemas.microsoft.com/office/drawing/2014/main" id="{75D5B2D8-8FF8-77EA-7508-E29D0EB2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69" y="370991"/>
            <a:ext cx="7470182" cy="440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249376-8A44-55BF-6267-D97663A12E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1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B3762-218A-98A8-F06E-0F35FDC26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A702FD-52E5-54F6-83E7-50894BE69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34" y="856126"/>
            <a:ext cx="8255574" cy="4200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DD52E-5575-5D87-1B4B-1FB2E6931FC7}"/>
              </a:ext>
            </a:extLst>
          </p:cNvPr>
          <p:cNvSpPr txBox="1"/>
          <p:nvPr/>
        </p:nvSpPr>
        <p:spPr>
          <a:xfrm>
            <a:off x="0" y="251044"/>
            <a:ext cx="908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Roadmap for the project</a:t>
            </a:r>
            <a:endParaRPr lang="en-IN" sz="28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8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E9B4-287F-709E-40BD-C74CC780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78B6C-5375-E788-3869-C1A0FA01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549"/>
            <a:ext cx="8520600" cy="387893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2"/>
                </a:solidFill>
              </a:rPr>
              <a:t>Currently  Demand of rental bikes are increasing throughout the world and specially in fast growing cities 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2"/>
                </a:solidFill>
              </a:rPr>
              <a:t>It helps individuals to Move easily without waiting for any public transport and it helps reduce dependency of public transport and reduces pollution.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E4352A-6BE4-881B-44DE-5773531A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08" y="572700"/>
            <a:ext cx="5184183" cy="20945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BA51A-BA66-BBF8-2683-874C113D4B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36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DB35C-5341-0550-0CC3-A0647D1B5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1736"/>
            <a:ext cx="8520600" cy="4437139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Problem statement</a:t>
            </a:r>
          </a:p>
          <a:p>
            <a:pPr algn="ctr"/>
            <a:endParaRPr lang="en-US" sz="28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accent2"/>
                </a:solidFill>
                <a:effectLst/>
                <a:latin typeface="+mn-lt"/>
              </a:rPr>
              <a:t>Currently Rental bikes are introduced in many urban cities for the enhancement of mobility comfort.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accent2"/>
                </a:solidFill>
                <a:effectLst/>
                <a:latin typeface="+mn-lt"/>
              </a:rPr>
              <a:t>It is important to make the rental bike available and accessible to the public at the right time as it lessens the waiting time.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accent2"/>
                </a:solidFill>
                <a:effectLst/>
                <a:latin typeface="+mn-lt"/>
              </a:rPr>
              <a:t> Eventually, providing the city with a stable supply of rental bikes becomes a major concern.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accent2"/>
                </a:solidFill>
                <a:effectLst/>
                <a:latin typeface="+mn-lt"/>
              </a:rPr>
              <a:t> The crucial part is the prediction of bike count required at each hour for the stable supply of rental bikes.</a:t>
            </a: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2B1217-8123-DFA7-6236-07E6C15AE1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99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6EC4-4131-A2BC-F589-76628A6C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07" y="135059"/>
            <a:ext cx="8520600" cy="572700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Data Collection And Understanding</a:t>
            </a:r>
            <a:br>
              <a:rPr lang="en-US" sz="2000" b="1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A89BC-FE9E-B411-8D7E-54101CE7C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03763"/>
            <a:ext cx="8520600" cy="4047206"/>
          </a:xfrm>
        </p:spPr>
        <p:txBody>
          <a:bodyPr/>
          <a:lstStyle/>
          <a:p>
            <a:pPr marL="114300" indent="0">
              <a:buClr>
                <a:schemeClr val="accent2"/>
              </a:buClr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Columns Description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</a:t>
            </a:r>
          </a:p>
          <a:p>
            <a:pPr>
              <a:buClr>
                <a:schemeClr val="accent2"/>
              </a:buClr>
              <a:buFont typeface="+mj-lt"/>
              <a:buAutoNum type="arabicParenR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Date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-It shows the dates on which bike were book on rent. </a:t>
            </a:r>
          </a:p>
          <a:p>
            <a:pPr>
              <a:buClr>
                <a:schemeClr val="accent2"/>
              </a:buClr>
              <a:buFont typeface="+mj-lt"/>
              <a:buAutoNum type="arabicParenR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Rented bike count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 It shows the count of number of bikes were booked on the basis of per hour. </a:t>
            </a:r>
          </a:p>
          <a:p>
            <a:pPr>
              <a:buClr>
                <a:schemeClr val="accent2"/>
              </a:buClr>
              <a:buFont typeface="+mj-lt"/>
              <a:buAutoNum type="arabicParenR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Hour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- It shows the format in 24 hours .</a:t>
            </a:r>
          </a:p>
          <a:p>
            <a:pPr>
              <a:buClr>
                <a:schemeClr val="accent2"/>
              </a:buClr>
              <a:buFont typeface="+mj-lt"/>
              <a:buAutoNum type="arabicParenR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Temperature(°C)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-Temperature in Celsius . </a:t>
            </a:r>
          </a:p>
          <a:p>
            <a:pPr>
              <a:buClr>
                <a:schemeClr val="accent2"/>
              </a:buClr>
              <a:buFont typeface="+mj-lt"/>
              <a:buAutoNum type="arabicParenR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Humidity(%)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-Relative humidity. </a:t>
            </a:r>
          </a:p>
          <a:p>
            <a:pPr>
              <a:buClr>
                <a:schemeClr val="accent2"/>
              </a:buClr>
              <a:buFont typeface="+mj-lt"/>
              <a:buAutoNum type="arabicParenR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Wind speed (m/s)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-Wind speed in meter per second.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CDB32-B699-C491-F201-96D8DD99CE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0825-1FEF-7D12-D842-5BAC3696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Data Collection And Understanding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072D7-9915-C9DC-2D51-CEBCD8D69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+mj-lt"/>
              <a:buAutoNum type="arabicPeriod" startAt="7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Visibility (10m)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-Visibility measure 10 meter per unit.</a:t>
            </a:r>
          </a:p>
          <a:p>
            <a:pPr>
              <a:buClr>
                <a:schemeClr val="accent2"/>
              </a:buClr>
              <a:buFont typeface="+mj-lt"/>
              <a:buAutoNum type="arabicPeriod" startAt="7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Dew point temperature(°C)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-Dew point temperature measure. </a:t>
            </a:r>
          </a:p>
          <a:p>
            <a:pPr>
              <a:buClr>
                <a:schemeClr val="accent2"/>
              </a:buClr>
              <a:buFont typeface="+mj-lt"/>
              <a:buAutoNum type="arabicPeriod" startAt="7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Solar Radiation (MJ/m2)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-Solar radiation measure. </a:t>
            </a:r>
          </a:p>
          <a:p>
            <a:pPr>
              <a:buClr>
                <a:schemeClr val="accent2"/>
              </a:buClr>
              <a:buFont typeface="+mj-lt"/>
              <a:buAutoNum type="arabicPeriod" startAt="7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Rainfall(mm)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-Rainfall in mm. </a:t>
            </a:r>
          </a:p>
          <a:p>
            <a:pPr>
              <a:buClr>
                <a:schemeClr val="accent2"/>
              </a:buClr>
              <a:buFont typeface="+mj-lt"/>
              <a:buAutoNum type="arabicPeriod" startAt="7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Snowfall (cm)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-Snowfall in cm. </a:t>
            </a:r>
          </a:p>
          <a:p>
            <a:pPr>
              <a:buClr>
                <a:schemeClr val="accent2"/>
              </a:buClr>
              <a:buFont typeface="+mj-lt"/>
              <a:buAutoNum type="arabicPeriod" startAt="7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Seasons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-It has shown 1=spring,2=summer,3=fall,4=winter. </a:t>
            </a:r>
          </a:p>
          <a:p>
            <a:pPr>
              <a:buClr>
                <a:schemeClr val="accent2"/>
              </a:buClr>
              <a:buFont typeface="+mj-lt"/>
              <a:buAutoNum type="arabicPeriod" startAt="7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Holidays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-Whether a holiday or not. </a:t>
            </a:r>
          </a:p>
          <a:p>
            <a:pPr>
              <a:buClr>
                <a:schemeClr val="accent2"/>
              </a:buClr>
              <a:buFont typeface="+mj-lt"/>
              <a:buAutoNum type="arabicPeriod" startAt="7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Functioning Day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-whether a functioning day or not.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F773-1BA0-EE4B-39EB-41D37E929B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3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5AEF-C5AC-4071-0ACC-4A931BAC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12" y="61815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+mn-lt"/>
              </a:rPr>
              <a:t>Feature Engineering and Data Visualization</a:t>
            </a:r>
            <a:br>
              <a:rPr lang="en-US" sz="2800" b="1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5A3EA4C-71F1-34EC-37B1-CFDB3371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4" y="844535"/>
            <a:ext cx="7532176" cy="322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1A54E-8A3A-3910-7805-3742B9FC79E1}"/>
              </a:ext>
            </a:extLst>
          </p:cNvPr>
          <p:cNvSpPr txBox="1"/>
          <p:nvPr/>
        </p:nvSpPr>
        <p:spPr>
          <a:xfrm>
            <a:off x="348712" y="4171376"/>
            <a:ext cx="8795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 entire colour of heatmap is same ,Hence we conclude that there is no  missing values present in our dataset.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29D9D5-054F-A822-F60E-B863053323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3435D6F-CF27-0E4A-F6E6-CC780845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31" y="1053885"/>
            <a:ext cx="3502617" cy="313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BE5E95-AD06-CC8A-70F5-353D87ABA7A7}"/>
              </a:ext>
            </a:extLst>
          </p:cNvPr>
          <p:cNvSpPr txBox="1"/>
          <p:nvPr/>
        </p:nvSpPr>
        <p:spPr>
          <a:xfrm>
            <a:off x="185979" y="1125417"/>
            <a:ext cx="5005951" cy="2587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ts val="1630"/>
              </a:lnSpc>
              <a:spcBef>
                <a:spcPts val="90"/>
              </a:spcBef>
              <a:buFont typeface="Wingdings" panose="05000000000000000000" pitchFamily="2" charset="2"/>
              <a:buChar char="ü"/>
            </a:pPr>
            <a:r>
              <a:rPr lang="en-US" sz="2000" spc="-10" dirty="0">
                <a:solidFill>
                  <a:srgbClr val="202020"/>
                </a:solidFill>
                <a:latin typeface="+mn-lt"/>
                <a:cs typeface="Tahoma"/>
              </a:rPr>
              <a:t>This</a:t>
            </a:r>
            <a:r>
              <a:rPr lang="en-US" sz="2000" spc="-125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202020"/>
                </a:solidFill>
                <a:latin typeface="+mn-lt"/>
                <a:cs typeface="Tahoma"/>
              </a:rPr>
              <a:t>shows</a:t>
            </a:r>
            <a:r>
              <a:rPr lang="en-US" sz="2000" spc="-17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+mn-lt"/>
                <a:cs typeface="Tahoma"/>
              </a:rPr>
              <a:t>the</a:t>
            </a:r>
            <a:r>
              <a:rPr lang="en-US" sz="2000" spc="-14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5" dirty="0">
                <a:solidFill>
                  <a:srgbClr val="202020"/>
                </a:solidFill>
                <a:latin typeface="+mn-lt"/>
                <a:cs typeface="Tahoma"/>
              </a:rPr>
              <a:t>total</a:t>
            </a:r>
            <a:r>
              <a:rPr lang="en-US" sz="2000" spc="-10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10" dirty="0">
                <a:solidFill>
                  <a:srgbClr val="202020"/>
                </a:solidFill>
                <a:latin typeface="+mn-lt"/>
                <a:cs typeface="Tahoma"/>
              </a:rPr>
              <a:t>count</a:t>
            </a:r>
            <a:r>
              <a:rPr lang="en-US" sz="2000" spc="-18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10" dirty="0">
                <a:solidFill>
                  <a:srgbClr val="202020"/>
                </a:solidFill>
                <a:latin typeface="+mn-lt"/>
                <a:cs typeface="Tahoma"/>
              </a:rPr>
              <a:t>of</a:t>
            </a:r>
            <a:r>
              <a:rPr lang="en-US" sz="2000" spc="-165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15" dirty="0">
                <a:solidFill>
                  <a:srgbClr val="202020"/>
                </a:solidFill>
                <a:latin typeface="+mn-lt"/>
                <a:cs typeface="Tahoma"/>
              </a:rPr>
              <a:t>rented</a:t>
            </a:r>
            <a:r>
              <a:rPr lang="en-US" sz="2000" spc="-204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202020"/>
                </a:solidFill>
                <a:latin typeface="+mn-lt"/>
                <a:cs typeface="Tahoma"/>
              </a:rPr>
              <a:t>bikes</a:t>
            </a:r>
            <a:r>
              <a:rPr lang="en-US" sz="2000" spc="-12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202020"/>
                </a:solidFill>
                <a:latin typeface="+mn-lt"/>
                <a:cs typeface="Tahoma"/>
              </a:rPr>
              <a:t>throughout </a:t>
            </a:r>
            <a:r>
              <a:rPr lang="en-US" sz="2000" spc="5" dirty="0">
                <a:solidFill>
                  <a:srgbClr val="202020"/>
                </a:solidFill>
                <a:latin typeface="+mn-lt"/>
                <a:cs typeface="Tahoma"/>
              </a:rPr>
              <a:t>a</a:t>
            </a:r>
            <a:r>
              <a:rPr lang="en-US" sz="2000" spc="10" dirty="0">
                <a:solidFill>
                  <a:srgbClr val="202020"/>
                </a:solidFill>
                <a:latin typeface="+mn-lt"/>
                <a:cs typeface="Tahoma"/>
              </a:rPr>
              <a:t>l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l</a:t>
            </a:r>
            <a:r>
              <a:rPr lang="en-US" sz="2000" spc="-13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202020"/>
                </a:solidFill>
                <a:latin typeface="+mn-lt"/>
                <a:cs typeface="Tahoma"/>
              </a:rPr>
              <a:t>s</a:t>
            </a:r>
            <a:r>
              <a:rPr lang="en-US" sz="2000" spc="5" dirty="0">
                <a:solidFill>
                  <a:srgbClr val="202020"/>
                </a:solidFill>
                <a:latin typeface="+mn-lt"/>
                <a:cs typeface="Tahoma"/>
              </a:rPr>
              <a:t>e</a:t>
            </a:r>
            <a:r>
              <a:rPr lang="en-US" sz="2000" spc="-20" dirty="0">
                <a:solidFill>
                  <a:srgbClr val="202020"/>
                </a:solidFill>
                <a:latin typeface="+mn-lt"/>
                <a:cs typeface="Tahoma"/>
              </a:rPr>
              <a:t>a</a:t>
            </a:r>
            <a:r>
              <a:rPr lang="en-US" sz="2000" spc="-10" dirty="0">
                <a:solidFill>
                  <a:srgbClr val="202020"/>
                </a:solidFill>
                <a:latin typeface="+mn-lt"/>
                <a:cs typeface="Tahoma"/>
              </a:rPr>
              <a:t>s</a:t>
            </a:r>
            <a:r>
              <a:rPr lang="en-US" sz="2000" spc="5" dirty="0">
                <a:solidFill>
                  <a:srgbClr val="202020"/>
                </a:solidFill>
                <a:latin typeface="+mn-lt"/>
                <a:cs typeface="Tahoma"/>
              </a:rPr>
              <a:t>o</a:t>
            </a:r>
            <a:r>
              <a:rPr lang="en-US" sz="2000" spc="-15" dirty="0">
                <a:solidFill>
                  <a:srgbClr val="202020"/>
                </a:solidFill>
                <a:latin typeface="+mn-lt"/>
                <a:cs typeface="Tahoma"/>
              </a:rPr>
              <a:t>n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s</a:t>
            </a:r>
            <a:r>
              <a:rPr lang="en-US" sz="2000" spc="-215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10" dirty="0">
                <a:solidFill>
                  <a:srgbClr val="202020"/>
                </a:solidFill>
                <a:latin typeface="+mn-lt"/>
                <a:cs typeface="Tahoma"/>
              </a:rPr>
              <a:t>i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n</a:t>
            </a:r>
            <a:r>
              <a:rPr lang="en-US" sz="2000" spc="-16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a</a:t>
            </a:r>
            <a:r>
              <a:rPr lang="en-US" sz="2000" spc="-19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p</a:t>
            </a:r>
            <a:r>
              <a:rPr lang="en-US" sz="2000" spc="-15" dirty="0">
                <a:solidFill>
                  <a:srgbClr val="202020"/>
                </a:solidFill>
                <a:latin typeface="+mn-lt"/>
                <a:cs typeface="Tahoma"/>
              </a:rPr>
              <a:t>i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e</a:t>
            </a:r>
            <a:r>
              <a:rPr lang="en-US" sz="2000" spc="-114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c</a:t>
            </a:r>
            <a:r>
              <a:rPr lang="en-US" sz="2000" spc="-15" dirty="0">
                <a:solidFill>
                  <a:srgbClr val="202020"/>
                </a:solidFill>
                <a:latin typeface="+mn-lt"/>
                <a:cs typeface="Tahoma"/>
              </a:rPr>
              <a:t>h</a:t>
            </a:r>
            <a:r>
              <a:rPr lang="en-US" sz="2000" spc="-20" dirty="0">
                <a:solidFill>
                  <a:srgbClr val="202020"/>
                </a:solidFill>
                <a:latin typeface="+mn-lt"/>
                <a:cs typeface="Tahoma"/>
              </a:rPr>
              <a:t>a</a:t>
            </a:r>
            <a:r>
              <a:rPr lang="en-US" sz="2000" spc="-10" dirty="0">
                <a:solidFill>
                  <a:srgbClr val="202020"/>
                </a:solidFill>
                <a:latin typeface="+mn-lt"/>
                <a:cs typeface="Tahoma"/>
              </a:rPr>
              <a:t>r</a:t>
            </a:r>
            <a:r>
              <a:rPr lang="en-US" sz="2000" spc="-15" dirty="0">
                <a:solidFill>
                  <a:srgbClr val="202020"/>
                </a:solidFill>
                <a:latin typeface="+mn-lt"/>
                <a:cs typeface="Tahoma"/>
              </a:rPr>
              <a:t>t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.</a:t>
            </a:r>
          </a:p>
          <a:p>
            <a:pPr marL="298450" indent="-285750">
              <a:lnSpc>
                <a:spcPts val="1630"/>
              </a:lnSpc>
              <a:spcBef>
                <a:spcPts val="90"/>
              </a:spcBef>
              <a:buFont typeface="Wingdings" panose="05000000000000000000" pitchFamily="2" charset="2"/>
              <a:buChar char="v"/>
            </a:pPr>
            <a:endParaRPr lang="en-US" sz="2000" dirty="0">
              <a:latin typeface="+mn-lt"/>
              <a:cs typeface="Tahoma"/>
            </a:endParaRPr>
          </a:p>
          <a:p>
            <a:pPr marL="355600" indent="-342900">
              <a:lnSpc>
                <a:spcPts val="1630"/>
              </a:lnSpc>
              <a:spcBef>
                <a:spcPts val="90"/>
              </a:spcBef>
              <a:buFont typeface="Wingdings" panose="05000000000000000000" pitchFamily="2" charset="2"/>
              <a:buChar char="ü"/>
            </a:pPr>
            <a:r>
              <a:rPr lang="en-US" sz="2000" spc="65" dirty="0">
                <a:solidFill>
                  <a:srgbClr val="202020"/>
                </a:solidFill>
                <a:latin typeface="+mn-lt"/>
                <a:cs typeface="Tahoma"/>
              </a:rPr>
              <a:t>M</a:t>
            </a:r>
            <a:r>
              <a:rPr lang="en-US" sz="2000" spc="75" dirty="0">
                <a:solidFill>
                  <a:srgbClr val="202020"/>
                </a:solidFill>
                <a:latin typeface="+mn-lt"/>
                <a:cs typeface="Tahoma"/>
              </a:rPr>
              <a:t>o</a:t>
            </a:r>
            <a:r>
              <a:rPr lang="en-US" sz="2000" spc="65" dirty="0">
                <a:solidFill>
                  <a:srgbClr val="202020"/>
                </a:solidFill>
                <a:latin typeface="+mn-lt"/>
                <a:cs typeface="Tahoma"/>
              </a:rPr>
              <a:t>s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t</a:t>
            </a:r>
            <a:r>
              <a:rPr lang="en-US" sz="2000" spc="-135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20" dirty="0">
                <a:solidFill>
                  <a:srgbClr val="202020"/>
                </a:solidFill>
                <a:latin typeface="+mn-lt"/>
                <a:cs typeface="Tahoma"/>
              </a:rPr>
              <a:t>b</a:t>
            </a:r>
            <a:r>
              <a:rPr lang="en-US" sz="2000" spc="10" dirty="0">
                <a:solidFill>
                  <a:srgbClr val="202020"/>
                </a:solidFill>
                <a:latin typeface="+mn-lt"/>
                <a:cs typeface="Tahoma"/>
              </a:rPr>
              <a:t>i</a:t>
            </a:r>
            <a:r>
              <a:rPr lang="en-US" sz="2000" spc="-50" dirty="0">
                <a:solidFill>
                  <a:srgbClr val="202020"/>
                </a:solidFill>
                <a:latin typeface="+mn-lt"/>
                <a:cs typeface="Tahoma"/>
              </a:rPr>
              <a:t>k</a:t>
            </a:r>
            <a:r>
              <a:rPr lang="en-US" sz="2000" spc="-20" dirty="0">
                <a:solidFill>
                  <a:srgbClr val="202020"/>
                </a:solidFill>
                <a:latin typeface="+mn-lt"/>
                <a:cs typeface="Tahoma"/>
              </a:rPr>
              <a:t>e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s</a:t>
            </a:r>
            <a:r>
              <a:rPr lang="en-US" sz="2000" spc="-15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40" dirty="0">
                <a:solidFill>
                  <a:srgbClr val="202020"/>
                </a:solidFill>
                <a:latin typeface="+mn-lt"/>
                <a:cs typeface="Tahoma"/>
              </a:rPr>
              <a:t>h</a:t>
            </a:r>
            <a:r>
              <a:rPr lang="en-US" sz="2000" spc="-65" dirty="0">
                <a:solidFill>
                  <a:srgbClr val="202020"/>
                </a:solidFill>
                <a:latin typeface="+mn-lt"/>
                <a:cs typeface="Tahoma"/>
              </a:rPr>
              <a:t>a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ve</a:t>
            </a:r>
            <a:r>
              <a:rPr lang="en-US" sz="2000" spc="-14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b</a:t>
            </a:r>
            <a:r>
              <a:rPr lang="en-US" sz="2000" dirty="0">
                <a:solidFill>
                  <a:srgbClr val="202020"/>
                </a:solidFill>
                <a:latin typeface="+mn-lt"/>
                <a:cs typeface="Tahoma"/>
              </a:rPr>
              <a:t>ee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n</a:t>
            </a:r>
            <a:r>
              <a:rPr lang="en-US" sz="2000" spc="-18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15" dirty="0">
                <a:solidFill>
                  <a:srgbClr val="202020"/>
                </a:solidFill>
                <a:latin typeface="+mn-lt"/>
                <a:cs typeface="Tahoma"/>
              </a:rPr>
              <a:t>r</a:t>
            </a:r>
            <a:r>
              <a:rPr lang="en-US" sz="2000" spc="25" dirty="0">
                <a:solidFill>
                  <a:srgbClr val="202020"/>
                </a:solidFill>
                <a:latin typeface="+mn-lt"/>
                <a:cs typeface="Tahoma"/>
              </a:rPr>
              <a:t>e</a:t>
            </a:r>
            <a:r>
              <a:rPr lang="en-US" sz="2000" spc="5" dirty="0">
                <a:solidFill>
                  <a:srgbClr val="202020"/>
                </a:solidFill>
                <a:latin typeface="+mn-lt"/>
                <a:cs typeface="Tahoma"/>
              </a:rPr>
              <a:t>nt</a:t>
            </a:r>
            <a:r>
              <a:rPr lang="en-US" sz="2000" spc="25" dirty="0">
                <a:solidFill>
                  <a:srgbClr val="202020"/>
                </a:solidFill>
                <a:latin typeface="+mn-lt"/>
                <a:cs typeface="Tahoma"/>
              </a:rPr>
              <a:t>e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d</a:t>
            </a:r>
            <a:r>
              <a:rPr lang="en-US" sz="2000" spc="-195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15" dirty="0">
                <a:solidFill>
                  <a:srgbClr val="202020"/>
                </a:solidFill>
                <a:latin typeface="+mn-lt"/>
                <a:cs typeface="Tahoma"/>
              </a:rPr>
              <a:t>i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n</a:t>
            </a:r>
            <a:r>
              <a:rPr lang="en-US" sz="2000" spc="-16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202020"/>
                </a:solidFill>
                <a:latin typeface="+mn-lt"/>
                <a:cs typeface="Tahoma"/>
              </a:rPr>
              <a:t>s</a:t>
            </a:r>
            <a:r>
              <a:rPr lang="en-US" sz="2000" spc="-15" dirty="0">
                <a:solidFill>
                  <a:srgbClr val="202020"/>
                </a:solidFill>
                <a:latin typeface="+mn-lt"/>
                <a:cs typeface="Tahoma"/>
              </a:rPr>
              <a:t>u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mm</a:t>
            </a:r>
            <a:r>
              <a:rPr lang="en-US" sz="2000" spc="5" dirty="0">
                <a:solidFill>
                  <a:srgbClr val="202020"/>
                </a:solidFill>
                <a:latin typeface="+mn-lt"/>
                <a:cs typeface="Tahoma"/>
              </a:rPr>
              <a:t>e</a:t>
            </a:r>
            <a:r>
              <a:rPr lang="en-US" sz="2000" spc="-295" dirty="0">
                <a:solidFill>
                  <a:srgbClr val="202020"/>
                </a:solidFill>
                <a:latin typeface="+mn-lt"/>
                <a:cs typeface="Tahoma"/>
              </a:rPr>
              <a:t>r </a:t>
            </a:r>
            <a:r>
              <a:rPr lang="en-US" sz="2000" spc="5" dirty="0">
                <a:solidFill>
                  <a:srgbClr val="202020"/>
                </a:solidFill>
                <a:latin typeface="+mn-lt"/>
                <a:cs typeface="Tahoma"/>
              </a:rPr>
              <a:t>Wh</a:t>
            </a:r>
            <a:r>
              <a:rPr lang="en-US" sz="2000" spc="25" dirty="0">
                <a:solidFill>
                  <a:srgbClr val="202020"/>
                </a:solidFill>
                <a:latin typeface="+mn-lt"/>
                <a:cs typeface="Tahoma"/>
              </a:rPr>
              <a:t>e</a:t>
            </a:r>
            <a:r>
              <a:rPr lang="en-US" sz="2000" spc="15" dirty="0">
                <a:solidFill>
                  <a:srgbClr val="202020"/>
                </a:solidFill>
                <a:latin typeface="+mn-lt"/>
                <a:cs typeface="Tahoma"/>
              </a:rPr>
              <a:t>r</a:t>
            </a:r>
            <a:r>
              <a:rPr lang="en-US" sz="2000" spc="25" dirty="0">
                <a:solidFill>
                  <a:srgbClr val="202020"/>
                </a:solidFill>
                <a:latin typeface="+mn-lt"/>
                <a:cs typeface="Tahoma"/>
              </a:rPr>
              <a:t>e </a:t>
            </a:r>
            <a:r>
              <a:rPr lang="en-US" sz="2000" spc="5" dirty="0">
                <a:solidFill>
                  <a:srgbClr val="202020"/>
                </a:solidFill>
                <a:latin typeface="+mn-lt"/>
                <a:cs typeface="Tahoma"/>
              </a:rPr>
              <a:t>a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s</a:t>
            </a:r>
            <a:r>
              <a:rPr lang="en-US" sz="2000" spc="-14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d</a:t>
            </a:r>
            <a:r>
              <a:rPr lang="en-US" sz="2000" spc="-20" dirty="0">
                <a:solidFill>
                  <a:srgbClr val="202020"/>
                </a:solidFill>
                <a:latin typeface="+mn-lt"/>
                <a:cs typeface="Tahoma"/>
              </a:rPr>
              <a:t>u</a:t>
            </a:r>
            <a:r>
              <a:rPr lang="en-US" sz="2000" spc="-10" dirty="0">
                <a:solidFill>
                  <a:srgbClr val="202020"/>
                </a:solidFill>
                <a:latin typeface="+mn-lt"/>
                <a:cs typeface="Tahoma"/>
              </a:rPr>
              <a:t>ri</a:t>
            </a:r>
            <a:r>
              <a:rPr lang="en-US" sz="2000" spc="-20" dirty="0">
                <a:solidFill>
                  <a:srgbClr val="202020"/>
                </a:solidFill>
                <a:latin typeface="+mn-lt"/>
                <a:cs typeface="Tahoma"/>
              </a:rPr>
              <a:t>n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g</a:t>
            </a:r>
            <a:r>
              <a:rPr lang="en-US" sz="2000" spc="-10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10" dirty="0">
                <a:solidFill>
                  <a:srgbClr val="202020"/>
                </a:solidFill>
                <a:latin typeface="+mn-lt"/>
                <a:cs typeface="Tahoma"/>
              </a:rPr>
              <a:t>wi</a:t>
            </a:r>
            <a:r>
              <a:rPr lang="en-US" sz="2000" spc="5" dirty="0">
                <a:solidFill>
                  <a:srgbClr val="202020"/>
                </a:solidFill>
                <a:latin typeface="+mn-lt"/>
                <a:cs typeface="Tahoma"/>
              </a:rPr>
              <a:t>nt</a:t>
            </a:r>
            <a:r>
              <a:rPr lang="en-US" sz="2000" spc="25" dirty="0">
                <a:solidFill>
                  <a:srgbClr val="202020"/>
                </a:solidFill>
                <a:latin typeface="+mn-lt"/>
                <a:cs typeface="Tahoma"/>
              </a:rPr>
              <a:t>e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r</a:t>
            </a:r>
            <a:r>
              <a:rPr lang="en-US" sz="2000" spc="-95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15" dirty="0">
                <a:solidFill>
                  <a:srgbClr val="202020"/>
                </a:solidFill>
                <a:latin typeface="+mn-lt"/>
                <a:cs typeface="Tahoma"/>
              </a:rPr>
              <a:t>l</a:t>
            </a:r>
            <a:r>
              <a:rPr lang="en-US" sz="2000" dirty="0">
                <a:solidFill>
                  <a:srgbClr val="202020"/>
                </a:solidFill>
                <a:latin typeface="+mn-lt"/>
                <a:cs typeface="Tahoma"/>
              </a:rPr>
              <a:t>e</a:t>
            </a:r>
            <a:r>
              <a:rPr lang="en-US" sz="2000" spc="-20" dirty="0">
                <a:solidFill>
                  <a:srgbClr val="202020"/>
                </a:solidFill>
                <a:latin typeface="+mn-lt"/>
                <a:cs typeface="Tahoma"/>
              </a:rPr>
              <a:t>a</a:t>
            </a:r>
            <a:r>
              <a:rPr lang="en-US" sz="2000" spc="-10" dirty="0">
                <a:solidFill>
                  <a:srgbClr val="202020"/>
                </a:solidFill>
                <a:latin typeface="+mn-lt"/>
                <a:cs typeface="Tahoma"/>
              </a:rPr>
              <a:t>s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t</a:t>
            </a:r>
            <a:r>
              <a:rPr lang="en-US" sz="2000" spc="-11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15" dirty="0">
                <a:solidFill>
                  <a:srgbClr val="202020"/>
                </a:solidFill>
                <a:latin typeface="+mn-lt"/>
                <a:cs typeface="Tahoma"/>
              </a:rPr>
              <a:t>nu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mb</a:t>
            </a:r>
            <a:r>
              <a:rPr lang="en-US" sz="2000" spc="5" dirty="0">
                <a:solidFill>
                  <a:srgbClr val="202020"/>
                </a:solidFill>
                <a:latin typeface="+mn-lt"/>
                <a:cs typeface="Tahoma"/>
              </a:rPr>
              <a:t>e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r</a:t>
            </a:r>
            <a:r>
              <a:rPr lang="en-US" sz="2000" dirty="0">
                <a:latin typeface="+mn-lt"/>
                <a:cs typeface="Tahoma"/>
              </a:rPr>
              <a:t> </a:t>
            </a:r>
            <a:r>
              <a:rPr lang="en-US" sz="2000" spc="25" dirty="0">
                <a:solidFill>
                  <a:srgbClr val="202020"/>
                </a:solidFill>
                <a:latin typeface="+mn-lt"/>
                <a:cs typeface="Tahoma"/>
              </a:rPr>
              <a:t>o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f</a:t>
            </a:r>
            <a:r>
              <a:rPr lang="en-US" sz="2000" spc="-165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15" dirty="0">
                <a:solidFill>
                  <a:srgbClr val="202020"/>
                </a:solidFill>
                <a:latin typeface="+mn-lt"/>
                <a:cs typeface="Tahoma"/>
              </a:rPr>
              <a:t>b</a:t>
            </a:r>
            <a:r>
              <a:rPr lang="en-US" sz="2000" spc="10" dirty="0">
                <a:solidFill>
                  <a:srgbClr val="202020"/>
                </a:solidFill>
                <a:latin typeface="+mn-lt"/>
                <a:cs typeface="Tahoma"/>
              </a:rPr>
              <a:t>i</a:t>
            </a:r>
            <a:r>
              <a:rPr lang="en-US" sz="2000" spc="-55" dirty="0">
                <a:solidFill>
                  <a:srgbClr val="202020"/>
                </a:solidFill>
                <a:latin typeface="+mn-lt"/>
                <a:cs typeface="Tahoma"/>
              </a:rPr>
              <a:t>k</a:t>
            </a:r>
            <a:r>
              <a:rPr lang="en-US" sz="2000" spc="-20" dirty="0">
                <a:solidFill>
                  <a:srgbClr val="202020"/>
                </a:solidFill>
                <a:latin typeface="+mn-lt"/>
                <a:cs typeface="Tahoma"/>
              </a:rPr>
              <a:t>e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s</a:t>
            </a:r>
            <a:r>
              <a:rPr lang="en-US" sz="2000" spc="-125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40" dirty="0">
                <a:solidFill>
                  <a:srgbClr val="202020"/>
                </a:solidFill>
                <a:latin typeface="+mn-lt"/>
                <a:cs typeface="Tahoma"/>
              </a:rPr>
              <a:t>h</a:t>
            </a:r>
            <a:r>
              <a:rPr lang="en-US" sz="2000" spc="-65" dirty="0">
                <a:solidFill>
                  <a:srgbClr val="202020"/>
                </a:solidFill>
                <a:latin typeface="+mn-lt"/>
                <a:cs typeface="Tahoma"/>
              </a:rPr>
              <a:t>a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ve</a:t>
            </a:r>
            <a:r>
              <a:rPr lang="en-US" sz="2000" spc="-165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b</a:t>
            </a:r>
            <a:r>
              <a:rPr lang="en-US" sz="2000" dirty="0">
                <a:solidFill>
                  <a:srgbClr val="202020"/>
                </a:solidFill>
                <a:latin typeface="+mn-lt"/>
                <a:cs typeface="Tahoma"/>
              </a:rPr>
              <a:t>ee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n</a:t>
            </a:r>
            <a:r>
              <a:rPr lang="en-US" sz="2000" spc="-16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202020"/>
                </a:solidFill>
                <a:latin typeface="+mn-lt"/>
                <a:cs typeface="Tahoma"/>
              </a:rPr>
              <a:t>r</a:t>
            </a:r>
            <a:r>
              <a:rPr lang="en-US" sz="2000" spc="5" dirty="0">
                <a:solidFill>
                  <a:srgbClr val="202020"/>
                </a:solidFill>
                <a:latin typeface="+mn-lt"/>
                <a:cs typeface="Tahoma"/>
              </a:rPr>
              <a:t>e</a:t>
            </a:r>
            <a:r>
              <a:rPr lang="en-US" sz="2000" spc="-15" dirty="0">
                <a:solidFill>
                  <a:srgbClr val="202020"/>
                </a:solidFill>
                <a:latin typeface="+mn-lt"/>
                <a:cs typeface="Tahoma"/>
              </a:rPr>
              <a:t>n</a:t>
            </a:r>
            <a:r>
              <a:rPr lang="en-US" sz="2000" spc="-20" dirty="0">
                <a:solidFill>
                  <a:srgbClr val="202020"/>
                </a:solidFill>
                <a:latin typeface="+mn-lt"/>
                <a:cs typeface="Tahoma"/>
              </a:rPr>
              <a:t>t</a:t>
            </a:r>
            <a:r>
              <a:rPr lang="en-US" sz="2000" dirty="0">
                <a:solidFill>
                  <a:srgbClr val="202020"/>
                </a:solidFill>
                <a:latin typeface="+mn-lt"/>
                <a:cs typeface="Tahoma"/>
              </a:rPr>
              <a:t>e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d.</a:t>
            </a:r>
          </a:p>
          <a:p>
            <a:pPr marL="12700">
              <a:lnSpc>
                <a:spcPts val="1630"/>
              </a:lnSpc>
            </a:pPr>
            <a:endParaRPr lang="en-US" sz="2000" spc="-5" dirty="0">
              <a:solidFill>
                <a:srgbClr val="202020"/>
              </a:solidFill>
              <a:latin typeface="+mn-lt"/>
              <a:cs typeface="Tahoma"/>
            </a:endParaRPr>
          </a:p>
          <a:p>
            <a:pPr marL="12700">
              <a:lnSpc>
                <a:spcPts val="1630"/>
              </a:lnSpc>
            </a:pPr>
            <a:endParaRPr lang="en-US" sz="2000" spc="-5" dirty="0">
              <a:solidFill>
                <a:srgbClr val="202020"/>
              </a:solidFill>
              <a:latin typeface="+mn-lt"/>
              <a:cs typeface="Tahoma"/>
            </a:endParaRPr>
          </a:p>
          <a:p>
            <a:pPr marL="355600" indent="-342900">
              <a:lnSpc>
                <a:spcPts val="1630"/>
              </a:lnSpc>
              <a:buFont typeface="Wingdings" panose="05000000000000000000" pitchFamily="2" charset="2"/>
              <a:buChar char="ü"/>
            </a:pPr>
            <a:r>
              <a:rPr lang="en-US" sz="2000" spc="20" dirty="0">
                <a:solidFill>
                  <a:srgbClr val="202020"/>
                </a:solidFill>
                <a:latin typeface="+mn-lt"/>
                <a:cs typeface="Tahoma"/>
              </a:rPr>
              <a:t>A</a:t>
            </a:r>
            <a:r>
              <a:rPr lang="en-US" sz="2000" spc="15" dirty="0">
                <a:solidFill>
                  <a:srgbClr val="202020"/>
                </a:solidFill>
                <a:latin typeface="+mn-lt"/>
                <a:cs typeface="Tahoma"/>
              </a:rPr>
              <a:t>r</a:t>
            </a:r>
            <a:r>
              <a:rPr lang="en-US" sz="2000" spc="25" dirty="0">
                <a:solidFill>
                  <a:srgbClr val="202020"/>
                </a:solidFill>
                <a:latin typeface="+mn-lt"/>
                <a:cs typeface="Tahoma"/>
              </a:rPr>
              <a:t>o</a:t>
            </a:r>
            <a:r>
              <a:rPr lang="en-US" sz="2000" spc="5" dirty="0">
                <a:solidFill>
                  <a:srgbClr val="202020"/>
                </a:solidFill>
                <a:latin typeface="+mn-lt"/>
                <a:cs typeface="Tahoma"/>
              </a:rPr>
              <a:t>un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d</a:t>
            </a:r>
            <a:r>
              <a:rPr lang="en-US" sz="2000" spc="-10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45" dirty="0">
                <a:solidFill>
                  <a:srgbClr val="202020"/>
                </a:solidFill>
                <a:latin typeface="+mn-lt"/>
                <a:cs typeface="Tahoma"/>
              </a:rPr>
              <a:t>179000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2</a:t>
            </a:r>
            <a:r>
              <a:rPr lang="en-US" sz="2000" spc="-195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10" dirty="0">
                <a:solidFill>
                  <a:srgbClr val="202020"/>
                </a:solidFill>
                <a:latin typeface="+mn-lt"/>
                <a:cs typeface="Tahoma"/>
              </a:rPr>
              <a:t>i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n</a:t>
            </a:r>
            <a:r>
              <a:rPr lang="en-US" sz="2000" spc="-14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20" dirty="0">
                <a:solidFill>
                  <a:srgbClr val="202020"/>
                </a:solidFill>
                <a:latin typeface="+mn-lt"/>
                <a:cs typeface="Tahoma"/>
              </a:rPr>
              <a:t>a</a:t>
            </a:r>
            <a:r>
              <a:rPr lang="en-US" sz="2000" spc="-15" dirty="0">
                <a:solidFill>
                  <a:srgbClr val="202020"/>
                </a:solidFill>
                <a:latin typeface="+mn-lt"/>
                <a:cs typeface="Tahoma"/>
              </a:rPr>
              <a:t>u</a:t>
            </a:r>
            <a:r>
              <a:rPr lang="en-US" sz="2000" spc="-20" dirty="0">
                <a:solidFill>
                  <a:srgbClr val="202020"/>
                </a:solidFill>
                <a:latin typeface="+mn-lt"/>
                <a:cs typeface="Tahoma"/>
              </a:rPr>
              <a:t>t</a:t>
            </a:r>
            <a:r>
              <a:rPr lang="en-US" sz="2000" spc="-15" dirty="0">
                <a:solidFill>
                  <a:srgbClr val="202020"/>
                </a:solidFill>
                <a:latin typeface="+mn-lt"/>
                <a:cs typeface="Tahoma"/>
              </a:rPr>
              <a:t>u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mn</a:t>
            </a:r>
            <a:r>
              <a:rPr lang="en-US" sz="2000" dirty="0">
                <a:latin typeface="+mn-lt"/>
                <a:cs typeface="Tahoma"/>
              </a:rPr>
              <a:t> </a:t>
            </a:r>
            <a:r>
              <a:rPr lang="en-US" sz="2000" spc="50" dirty="0">
                <a:solidFill>
                  <a:srgbClr val="202020"/>
                </a:solidFill>
                <a:latin typeface="+mn-lt"/>
                <a:cs typeface="Tahoma"/>
              </a:rPr>
              <a:t>161190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9</a:t>
            </a:r>
            <a:r>
              <a:rPr lang="en-US" sz="2000" spc="-165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10" dirty="0">
                <a:solidFill>
                  <a:srgbClr val="202020"/>
                </a:solidFill>
                <a:latin typeface="+mn-lt"/>
                <a:cs typeface="Tahoma"/>
              </a:rPr>
              <a:t>i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n</a:t>
            </a:r>
            <a:r>
              <a:rPr lang="en-US" sz="2000" spc="-16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202020"/>
                </a:solidFill>
                <a:latin typeface="+mn-lt"/>
                <a:cs typeface="Tahoma"/>
              </a:rPr>
              <a:t>sp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r</a:t>
            </a:r>
            <a:r>
              <a:rPr lang="en-US" sz="2000" spc="-15" dirty="0">
                <a:solidFill>
                  <a:srgbClr val="202020"/>
                </a:solidFill>
                <a:latin typeface="+mn-lt"/>
                <a:cs typeface="Tahoma"/>
              </a:rPr>
              <a:t>in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g</a:t>
            </a:r>
            <a:r>
              <a:rPr lang="en-US" sz="2000" dirty="0">
                <a:latin typeface="+mn-lt"/>
                <a:cs typeface="Tahoma"/>
              </a:rPr>
              <a:t> </a:t>
            </a:r>
            <a:r>
              <a:rPr lang="en-US" sz="2000" spc="50" dirty="0">
                <a:solidFill>
                  <a:srgbClr val="202020"/>
                </a:solidFill>
                <a:latin typeface="+mn-lt"/>
                <a:cs typeface="Tahoma"/>
              </a:rPr>
              <a:t>228324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3</a:t>
            </a:r>
            <a:r>
              <a:rPr lang="en-US" sz="2000" spc="-165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10" dirty="0">
                <a:solidFill>
                  <a:srgbClr val="202020"/>
                </a:solidFill>
                <a:latin typeface="+mn-lt"/>
                <a:cs typeface="Tahoma"/>
              </a:rPr>
              <a:t>i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n</a:t>
            </a:r>
            <a:r>
              <a:rPr lang="en-US" sz="2000" spc="-16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-10" dirty="0">
                <a:solidFill>
                  <a:srgbClr val="202020"/>
                </a:solidFill>
                <a:latin typeface="+mn-lt"/>
                <a:cs typeface="Tahoma"/>
              </a:rPr>
              <a:t>s</a:t>
            </a:r>
            <a:r>
              <a:rPr lang="en-US" sz="2000" spc="-15" dirty="0">
                <a:solidFill>
                  <a:srgbClr val="202020"/>
                </a:solidFill>
                <a:latin typeface="+mn-lt"/>
                <a:cs typeface="Tahoma"/>
              </a:rPr>
              <a:t>u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mmer</a:t>
            </a:r>
            <a:r>
              <a:rPr lang="en-US" sz="2000" dirty="0">
                <a:latin typeface="+mn-lt"/>
                <a:cs typeface="Tahoma"/>
              </a:rPr>
              <a:t> </a:t>
            </a:r>
            <a:r>
              <a:rPr lang="en-US" sz="2000" spc="45" dirty="0">
                <a:solidFill>
                  <a:srgbClr val="202020"/>
                </a:solidFill>
                <a:latin typeface="+mn-lt"/>
                <a:cs typeface="Tahoma"/>
              </a:rPr>
              <a:t>48716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9</a:t>
            </a:r>
            <a:r>
              <a:rPr lang="en-US" sz="2000" spc="-165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10" dirty="0">
                <a:solidFill>
                  <a:srgbClr val="202020"/>
                </a:solidFill>
                <a:latin typeface="+mn-lt"/>
                <a:cs typeface="Tahoma"/>
              </a:rPr>
              <a:t>i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n</a:t>
            </a:r>
            <a:r>
              <a:rPr lang="en-US" sz="2000" spc="-160" dirty="0">
                <a:solidFill>
                  <a:srgbClr val="202020"/>
                </a:solidFill>
                <a:latin typeface="+mn-lt"/>
                <a:cs typeface="Tahoma"/>
              </a:rPr>
              <a:t> </a:t>
            </a:r>
            <a:r>
              <a:rPr lang="en-US" sz="2000" spc="10" dirty="0">
                <a:solidFill>
                  <a:srgbClr val="202020"/>
                </a:solidFill>
                <a:latin typeface="+mn-lt"/>
                <a:cs typeface="Tahoma"/>
              </a:rPr>
              <a:t>wi</a:t>
            </a:r>
            <a:r>
              <a:rPr lang="en-US" sz="2000" spc="5" dirty="0">
                <a:solidFill>
                  <a:srgbClr val="202020"/>
                </a:solidFill>
                <a:latin typeface="+mn-lt"/>
                <a:cs typeface="Tahoma"/>
              </a:rPr>
              <a:t>nt</a:t>
            </a:r>
            <a:r>
              <a:rPr lang="en-US" sz="2000" spc="35" dirty="0">
                <a:solidFill>
                  <a:srgbClr val="202020"/>
                </a:solidFill>
                <a:latin typeface="+mn-lt"/>
                <a:cs typeface="Tahoma"/>
              </a:rPr>
              <a:t>e</a:t>
            </a:r>
            <a:r>
              <a:rPr lang="en-US" sz="2000" spc="-270" dirty="0">
                <a:solidFill>
                  <a:srgbClr val="202020"/>
                </a:solidFill>
                <a:latin typeface="+mn-lt"/>
                <a:cs typeface="Tahoma"/>
              </a:rPr>
              <a:t>r</a:t>
            </a:r>
            <a:r>
              <a:rPr lang="en-US" sz="2000" spc="-5" dirty="0">
                <a:solidFill>
                  <a:srgbClr val="202020"/>
                </a:solidFill>
                <a:latin typeface="+mn-lt"/>
                <a:cs typeface="Tahoma"/>
              </a:rPr>
              <a:t>.</a:t>
            </a:r>
            <a:endParaRPr lang="en-US" sz="2000" dirty="0">
              <a:latin typeface="+mn-lt"/>
              <a:cs typeface="Tahom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12711-34F0-0774-CA38-677BAB4013F6}"/>
              </a:ext>
            </a:extLst>
          </p:cNvPr>
          <p:cNvSpPr txBox="1"/>
          <p:nvPr/>
        </p:nvSpPr>
        <p:spPr>
          <a:xfrm>
            <a:off x="117382" y="195741"/>
            <a:ext cx="890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Season wise rented bike counts:-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BF9F5D-8FB2-1CD5-584C-F0D4690F75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3844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1205</Words>
  <Application>Microsoft Office PowerPoint</Application>
  <PresentationFormat>On-screen Show (16:9)</PresentationFormat>
  <Paragraphs>156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Wingdings</vt:lpstr>
      <vt:lpstr>Arial Rounded MT Bold</vt:lpstr>
      <vt:lpstr>Montserrat</vt:lpstr>
      <vt:lpstr>Roboto</vt:lpstr>
      <vt:lpstr>Tahoma</vt:lpstr>
      <vt:lpstr>Arial</vt:lpstr>
      <vt:lpstr>Bahnschrift Light</vt:lpstr>
      <vt:lpstr>Simple Light</vt:lpstr>
      <vt:lpstr>    Bike Sharing Demand Prediction  By:  Shubham Chougule Akashada Phunde Bhojraj Jadhav Shruti Jain Suraj Singh   </vt:lpstr>
      <vt:lpstr>Point of Discussion</vt:lpstr>
      <vt:lpstr>PowerPoint Presentation</vt:lpstr>
      <vt:lpstr>Introduction</vt:lpstr>
      <vt:lpstr>PowerPoint Presentation</vt:lpstr>
      <vt:lpstr>Data Collection And Understanding </vt:lpstr>
      <vt:lpstr>Data Collection And Understanding</vt:lpstr>
      <vt:lpstr>Feature Engineering and Data Visualization </vt:lpstr>
      <vt:lpstr>PowerPoint Presentation</vt:lpstr>
      <vt:lpstr>Holiday in Seasons:-       </vt:lpstr>
      <vt:lpstr>Bike Demand as per hour:</vt:lpstr>
      <vt:lpstr> Bike count with Date:</vt:lpstr>
      <vt:lpstr>Multicollinearity:</vt:lpstr>
      <vt:lpstr>Correlation Plot Between Dependent and Non Dependent Variable</vt:lpstr>
      <vt:lpstr>Correlation between Hour and Rented bike count:-</vt:lpstr>
      <vt:lpstr>Model Building :- Linear Regression Model</vt:lpstr>
      <vt:lpstr>PowerPoint Presentation</vt:lpstr>
      <vt:lpstr>Ridge Regression:</vt:lpstr>
      <vt:lpstr>Decision Tree Model:</vt:lpstr>
      <vt:lpstr>Random Forest Regression model:</vt:lpstr>
      <vt:lpstr>Conclusion:</vt:lpstr>
      <vt:lpstr>For the decision tree model the obtained results are: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Demand Prediction  By:                     Shubham Chougule Akashada Phunde Shruti Jain  Bhojraj Jadhav Suraj Singh</dc:title>
  <dc:creator>Motisingh Pardesi</dc:creator>
  <cp:lastModifiedBy>Priyanka</cp:lastModifiedBy>
  <cp:revision>3</cp:revision>
  <dcterms:modified xsi:type="dcterms:W3CDTF">2023-01-20T12:30:49Z</dcterms:modified>
</cp:coreProperties>
</file>