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embeddedFontLst>
    <p:embeddedFont>
      <p:font typeface="Barlow"/>
      <p:regular r:id="rId16"/>
    </p:embeddedFont>
    <p:embeddedFont>
      <p:font typeface="Barlow"/>
      <p:regular r:id="rId17"/>
    </p:embeddedFont>
    <p:embeddedFont>
      <p:font typeface="Barlow"/>
      <p:regular r:id="rId18"/>
    </p:embeddedFont>
    <p:embeddedFont>
      <p:font typeface="Barlow"/>
      <p:regular r:id="rId19"/>
    </p:embeddedFont>
    <p:embeddedFont>
      <p:font typeface="Montserrat"/>
      <p:regular r:id="rId20"/>
    </p:embeddedFont>
    <p:embeddedFont>
      <p:font typeface="Montserrat"/>
      <p:regular r:id="rId21"/>
    </p:embeddedFont>
    <p:embeddedFont>
      <p:font typeface="Montserrat"/>
      <p:regular r:id="rId22"/>
    </p:embeddedFont>
    <p:embeddedFont>
      <p:font typeface="Montserrat"/>
      <p:regular r:id="rId2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Relationship Id="rId20" Type="http://schemas.openxmlformats.org/officeDocument/2006/relationships/font" Target="fonts/font5.fntdata"/><Relationship Id="rId21" Type="http://schemas.openxmlformats.org/officeDocument/2006/relationships/font" Target="fonts/font6.fntdata"/><Relationship Id="rId22" Type="http://schemas.openxmlformats.org/officeDocument/2006/relationships/font" Target="fonts/font7.fntdata"/><Relationship Id="rId23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slideLayout" Target="../slideLayouts/slideLayout9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3402092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Fake Job Postings Detection Model</a:t>
            </a:r>
            <a:endParaRPr lang="en-US" sz="44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757130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Objective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401133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Goal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584144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Develop a machine learning solution to detect fake job postings.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7139" y="401133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Benefits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87139" y="4584144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Ensure platform integrity and user trust in job marketplaces.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0819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4065032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Model Overview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5346383"/>
            <a:ext cx="379095" cy="379095"/>
          </a:xfrm>
          <a:prstGeom prst="roundRect">
            <a:avLst>
              <a:gd name="adj" fmla="val 51437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1353979" y="534638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Problem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53979" y="5832515"/>
            <a:ext cx="3631168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Fake job postings harm companies and job seekers.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5201722" y="5346383"/>
            <a:ext cx="379095" cy="379095"/>
          </a:xfrm>
          <a:prstGeom prst="roundRect">
            <a:avLst>
              <a:gd name="adj" fmla="val 51437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5797391" y="534638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Solution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797391" y="5832515"/>
            <a:ext cx="3631168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Leverage machine learning models to identify fraudulent postings.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9645134" y="5346383"/>
            <a:ext cx="379095" cy="379095"/>
          </a:xfrm>
          <a:prstGeom prst="roundRect">
            <a:avLst>
              <a:gd name="adj" fmla="val 51437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10240804" y="534638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Models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40804" y="5832515"/>
            <a:ext cx="3631168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Random Forest and XGBoost were evaluated.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583775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Random Forest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83798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Performance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410789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Accuracy: 98.07%</a:t>
            </a:r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
</a:t>
            </a:r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ROC-AUC: 0.98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7139" y="383798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Strengths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87139" y="4410789"/>
            <a:ext cx="629257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Reliable and interpretable baseline.</a:t>
            </a:r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
</a:t>
            </a:r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Balances recall and precision.</a:t>
            </a:r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
</a:t>
            </a:r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Quick to deploy and efficient.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583775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XGBoost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83798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Performance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410789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Accuracy: 98.35%</a:t>
            </a:r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
</a:t>
            </a:r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ROC-AUC: 0.98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7139" y="383798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Strengths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87139" y="4410789"/>
            <a:ext cx="629257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Advanced optimization capabilities.</a:t>
            </a:r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
</a:t>
            </a:r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Superior performance on structured data.</a:t>
            </a:r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
</a:t>
            </a:r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High flexibility for hyperparameter tuning.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269569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Model Insights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44709" y="3307199"/>
            <a:ext cx="3705463" cy="2652832"/>
          </a:xfrm>
          <a:prstGeom prst="roundRect">
            <a:avLst>
              <a:gd name="adj" fmla="val 7350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6461284" y="352377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Random Forest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461284" y="4009906"/>
            <a:ext cx="3272314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Suitable for quick and reliable baseline models.</a:t>
            </a:r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
</a:t>
            </a:r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Interpretability makes it ideal for initial exploration.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10166747" y="3307199"/>
            <a:ext cx="3705463" cy="2652832"/>
          </a:xfrm>
          <a:prstGeom prst="roundRect">
            <a:avLst>
              <a:gd name="adj" fmla="val 7350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10383322" y="352377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XGBoost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83322" y="4009906"/>
            <a:ext cx="3272314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Excels in handling complex data patterns.</a:t>
            </a:r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
</a:t>
            </a:r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Recommended for production systems where performance is crucial.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159907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Recommendations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09" y="2197537"/>
            <a:ext cx="541615" cy="54161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8309" y="295572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Primary Deployment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58309" y="3441859"/>
            <a:ext cx="3651171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Deploy XGBoost as the primary model.</a:t>
            </a:r>
            <a:endParaRPr lang="en-US" sz="17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401" y="2197537"/>
            <a:ext cx="541615" cy="54161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34401" y="295572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Backup Model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734401" y="3441859"/>
            <a:ext cx="365129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 Random Forest as a secondary model.</a:t>
            </a:r>
            <a:endParaRPr lang="en-US" sz="17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09" y="4785241"/>
            <a:ext cx="541615" cy="54161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8309" y="554343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Future Enhancements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58309" y="6029563"/>
            <a:ext cx="3651171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Explore ensemble methods.</a:t>
            </a:r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
</a:t>
            </a:r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Incorporate domain-specific features.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303621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Business Value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4774" y="3449598"/>
            <a:ext cx="2163723" cy="78938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88594" y="3713440"/>
            <a:ext cx="95845" cy="433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100" dirty="0"/>
          </a:p>
        </p:txBody>
      </p:sp>
      <p:sp>
        <p:nvSpPr>
          <p:cNvPr id="5" name="Text 2"/>
          <p:cNvSpPr/>
          <p:nvPr/>
        </p:nvSpPr>
        <p:spPr>
          <a:xfrm>
            <a:off x="5335072" y="3666173"/>
            <a:ext cx="666155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Trust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5172551" y="4250769"/>
            <a:ext cx="8645485" cy="15240"/>
          </a:xfrm>
          <a:prstGeom prst="roundRect">
            <a:avLst>
              <a:gd name="adj" fmla="val 1279500"/>
            </a:avLst>
          </a:prstGeom>
          <a:solidFill>
            <a:srgbClr val="60646A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972" y="4293037"/>
            <a:ext cx="4327446" cy="789384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60733" y="4471035"/>
            <a:ext cx="151686" cy="433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100" dirty="0"/>
          </a:p>
        </p:txBody>
      </p:sp>
      <p:sp>
        <p:nvSpPr>
          <p:cNvPr id="9" name="Text 5"/>
          <p:cNvSpPr/>
          <p:nvPr/>
        </p:nvSpPr>
        <p:spPr>
          <a:xfrm>
            <a:off x="6416993" y="4509611"/>
            <a:ext cx="1085136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Integrity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6254472" y="5094208"/>
            <a:ext cx="7563564" cy="15240"/>
          </a:xfrm>
          <a:prstGeom prst="roundRect">
            <a:avLst>
              <a:gd name="adj" fmla="val 1279500"/>
            </a:avLst>
          </a:prstGeom>
          <a:solidFill>
            <a:srgbClr val="60646A"/>
          </a:solidFill>
          <a:ln/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51" y="5136475"/>
            <a:ext cx="6491288" cy="789384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963591" y="5314474"/>
            <a:ext cx="146209" cy="433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100" dirty="0"/>
          </a:p>
        </p:txBody>
      </p:sp>
      <p:sp>
        <p:nvSpPr>
          <p:cNvPr id="13" name="Text 8"/>
          <p:cNvSpPr/>
          <p:nvPr/>
        </p:nvSpPr>
        <p:spPr>
          <a:xfrm>
            <a:off x="7498913" y="5353050"/>
            <a:ext cx="1425178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Leadership</a:t>
            </a:r>
            <a:endParaRPr lang="en-US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249448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58309" y="3395424"/>
            <a:ext cx="2185511" cy="789384"/>
          </a:xfrm>
          <a:prstGeom prst="roundRect">
            <a:avLst>
              <a:gd name="adj" fmla="val 24702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974884" y="3573423"/>
            <a:ext cx="95845" cy="433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3160395" y="3611999"/>
            <a:ext cx="1648420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Performance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3052048" y="4169569"/>
            <a:ext cx="10711815" cy="15240"/>
          </a:xfrm>
          <a:prstGeom prst="roundRect">
            <a:avLst>
              <a:gd name="adj" fmla="val 1279500"/>
            </a:avLst>
          </a:prstGeom>
          <a:solidFill>
            <a:srgbClr val="60646A"/>
          </a:solidFill>
          <a:ln/>
        </p:spPr>
      </p:sp>
      <p:sp>
        <p:nvSpPr>
          <p:cNvPr id="7" name="Shape 5"/>
          <p:cNvSpPr/>
          <p:nvPr/>
        </p:nvSpPr>
        <p:spPr>
          <a:xfrm>
            <a:off x="758309" y="4293037"/>
            <a:ext cx="4371142" cy="789384"/>
          </a:xfrm>
          <a:prstGeom prst="roundRect">
            <a:avLst>
              <a:gd name="adj" fmla="val 24702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8" name="Text 6"/>
          <p:cNvSpPr/>
          <p:nvPr/>
        </p:nvSpPr>
        <p:spPr>
          <a:xfrm>
            <a:off x="974884" y="4471035"/>
            <a:ext cx="151686" cy="433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100" dirty="0"/>
          </a:p>
        </p:txBody>
      </p:sp>
      <p:sp>
        <p:nvSpPr>
          <p:cNvPr id="9" name="Text 7"/>
          <p:cNvSpPr/>
          <p:nvPr/>
        </p:nvSpPr>
        <p:spPr>
          <a:xfrm>
            <a:off x="5346025" y="4509611"/>
            <a:ext cx="1416725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Foundation</a:t>
            </a:r>
            <a:endParaRPr lang="en-US" sz="2200" dirty="0"/>
          </a:p>
        </p:txBody>
      </p:sp>
      <p:sp>
        <p:nvSpPr>
          <p:cNvPr id="10" name="Shape 8"/>
          <p:cNvSpPr/>
          <p:nvPr/>
        </p:nvSpPr>
        <p:spPr>
          <a:xfrm>
            <a:off x="5237678" y="5067181"/>
            <a:ext cx="8526185" cy="15240"/>
          </a:xfrm>
          <a:prstGeom prst="roundRect">
            <a:avLst>
              <a:gd name="adj" fmla="val 1279500"/>
            </a:avLst>
          </a:prstGeom>
          <a:solidFill>
            <a:srgbClr val="60646A"/>
          </a:solidFill>
          <a:ln/>
        </p:spPr>
      </p:sp>
      <p:sp>
        <p:nvSpPr>
          <p:cNvPr id="11" name="Shape 9"/>
          <p:cNvSpPr/>
          <p:nvPr/>
        </p:nvSpPr>
        <p:spPr>
          <a:xfrm>
            <a:off x="758309" y="5190649"/>
            <a:ext cx="6556891" cy="789384"/>
          </a:xfrm>
          <a:prstGeom prst="roundRect">
            <a:avLst>
              <a:gd name="adj" fmla="val 24702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12" name="Text 10"/>
          <p:cNvSpPr/>
          <p:nvPr/>
        </p:nvSpPr>
        <p:spPr>
          <a:xfrm>
            <a:off x="974884" y="5368647"/>
            <a:ext cx="146209" cy="433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100" dirty="0"/>
          </a:p>
        </p:txBody>
      </p:sp>
      <p:sp>
        <p:nvSpPr>
          <p:cNvPr id="13" name="Text 11"/>
          <p:cNvSpPr/>
          <p:nvPr/>
        </p:nvSpPr>
        <p:spPr>
          <a:xfrm>
            <a:off x="7531775" y="5407223"/>
            <a:ext cx="691277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Value</a:t>
            </a:r>
            <a:endParaRPr 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2024-12-31T03:42:02Z</dcterms:created>
  <dcterms:modified xsi:type="dcterms:W3CDTF">2024-12-31T03:42:02Z</dcterms:modified>
</cp:coreProperties>
</file>