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7" r:id="rId2"/>
    <p:sldMasterId id="2147483739" r:id="rId3"/>
  </p:sldMasterIdLst>
  <p:notesMasterIdLst>
    <p:notesMasterId r:id="rId35"/>
  </p:notesMasterIdLst>
  <p:sldIdLst>
    <p:sldId id="329" r:id="rId4"/>
    <p:sldId id="330" r:id="rId5"/>
    <p:sldId id="327" r:id="rId6"/>
    <p:sldId id="338" r:id="rId7"/>
    <p:sldId id="336" r:id="rId8"/>
    <p:sldId id="337" r:id="rId9"/>
    <p:sldId id="339" r:id="rId10"/>
    <p:sldId id="309" r:id="rId11"/>
    <p:sldId id="332" r:id="rId12"/>
    <p:sldId id="333" r:id="rId13"/>
    <p:sldId id="340" r:id="rId14"/>
    <p:sldId id="306" r:id="rId15"/>
    <p:sldId id="341" r:id="rId16"/>
    <p:sldId id="296" r:id="rId17"/>
    <p:sldId id="302" r:id="rId18"/>
    <p:sldId id="297" r:id="rId19"/>
    <p:sldId id="342" r:id="rId20"/>
    <p:sldId id="300" r:id="rId21"/>
    <p:sldId id="299" r:id="rId22"/>
    <p:sldId id="343" r:id="rId23"/>
    <p:sldId id="274" r:id="rId24"/>
    <p:sldId id="335" r:id="rId25"/>
    <p:sldId id="314" r:id="rId26"/>
    <p:sldId id="301" r:id="rId27"/>
    <p:sldId id="347" r:id="rId28"/>
    <p:sldId id="346" r:id="rId29"/>
    <p:sldId id="315" r:id="rId30"/>
    <p:sldId id="316" r:id="rId31"/>
    <p:sldId id="317" r:id="rId32"/>
    <p:sldId id="318" r:id="rId33"/>
    <p:sldId id="31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1C742-8895-4293-87F2-02029321C9B1}" type="datetimeFigureOut">
              <a:rPr lang="en-US" smtClean="0"/>
              <a:pPr/>
              <a:t>3/19/2022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A86E2-29FA-499F-B6A0-5A715C1B30AF}" type="slidenum">
              <a:rPr lang="en-US" smtClean="0"/>
              <a:pPr/>
              <a:t>‹#›</a:t>
            </a:fld>
            <a:endParaRPr lang="en-US"/>
          </a:p>
        </p:txBody>
      </p:sp>
    </p:spTree>
    <p:extLst>
      <p:ext uri="{BB962C8B-B14F-4D97-AF65-F5344CB8AC3E}">
        <p14:creationId xmlns:p14="http://schemas.microsoft.com/office/powerpoint/2010/main" val="61466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3</a:t>
            </a:fld>
            <a:endParaRPr lang="en-US"/>
          </a:p>
        </p:txBody>
      </p:sp>
    </p:spTree>
    <p:extLst>
      <p:ext uri="{BB962C8B-B14F-4D97-AF65-F5344CB8AC3E}">
        <p14:creationId xmlns:p14="http://schemas.microsoft.com/office/powerpoint/2010/main" val="1948763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12</a:t>
            </a:fld>
            <a:endParaRPr lang="en-US"/>
          </a:p>
        </p:txBody>
      </p:sp>
    </p:spTree>
    <p:extLst>
      <p:ext uri="{BB962C8B-B14F-4D97-AF65-F5344CB8AC3E}">
        <p14:creationId xmlns:p14="http://schemas.microsoft.com/office/powerpoint/2010/main" val="4185101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901044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14</a:t>
            </a:fld>
            <a:endParaRPr lang="en-US"/>
          </a:p>
        </p:txBody>
      </p:sp>
    </p:spTree>
    <p:extLst>
      <p:ext uri="{BB962C8B-B14F-4D97-AF65-F5344CB8AC3E}">
        <p14:creationId xmlns:p14="http://schemas.microsoft.com/office/powerpoint/2010/main" val="1372470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16</a:t>
            </a:fld>
            <a:endParaRPr lang="en-US"/>
          </a:p>
        </p:txBody>
      </p:sp>
    </p:spTree>
    <p:extLst>
      <p:ext uri="{BB962C8B-B14F-4D97-AF65-F5344CB8AC3E}">
        <p14:creationId xmlns:p14="http://schemas.microsoft.com/office/powerpoint/2010/main" val="3807877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507020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18</a:t>
            </a:fld>
            <a:endParaRPr lang="en-US"/>
          </a:p>
        </p:txBody>
      </p:sp>
    </p:spTree>
    <p:extLst>
      <p:ext uri="{BB962C8B-B14F-4D97-AF65-F5344CB8AC3E}">
        <p14:creationId xmlns:p14="http://schemas.microsoft.com/office/powerpoint/2010/main" val="2548541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19</a:t>
            </a:fld>
            <a:endParaRPr lang="en-US"/>
          </a:p>
        </p:txBody>
      </p:sp>
    </p:spTree>
    <p:extLst>
      <p:ext uri="{BB962C8B-B14F-4D97-AF65-F5344CB8AC3E}">
        <p14:creationId xmlns:p14="http://schemas.microsoft.com/office/powerpoint/2010/main" val="155776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718521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21</a:t>
            </a:fld>
            <a:endParaRPr lang="en-US"/>
          </a:p>
        </p:txBody>
      </p:sp>
    </p:spTree>
    <p:extLst>
      <p:ext uri="{BB962C8B-B14F-4D97-AF65-F5344CB8AC3E}">
        <p14:creationId xmlns:p14="http://schemas.microsoft.com/office/powerpoint/2010/main" val="1866253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23880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251200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23</a:t>
            </a:fld>
            <a:endParaRPr lang="en-US"/>
          </a:p>
        </p:txBody>
      </p:sp>
    </p:spTree>
    <p:extLst>
      <p:ext uri="{BB962C8B-B14F-4D97-AF65-F5344CB8AC3E}">
        <p14:creationId xmlns:p14="http://schemas.microsoft.com/office/powerpoint/2010/main" val="1757275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24</a:t>
            </a:fld>
            <a:endParaRPr lang="en-US"/>
          </a:p>
        </p:txBody>
      </p:sp>
    </p:spTree>
    <p:extLst>
      <p:ext uri="{BB962C8B-B14F-4D97-AF65-F5344CB8AC3E}">
        <p14:creationId xmlns:p14="http://schemas.microsoft.com/office/powerpoint/2010/main" val="3696469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995158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27</a:t>
            </a:fld>
            <a:endParaRPr lang="en-US"/>
          </a:p>
        </p:txBody>
      </p:sp>
    </p:spTree>
    <p:extLst>
      <p:ext uri="{BB962C8B-B14F-4D97-AF65-F5344CB8AC3E}">
        <p14:creationId xmlns:p14="http://schemas.microsoft.com/office/powerpoint/2010/main" val="3886244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28</a:t>
            </a:fld>
            <a:endParaRPr lang="en-US"/>
          </a:p>
        </p:txBody>
      </p:sp>
    </p:spTree>
    <p:extLst>
      <p:ext uri="{BB962C8B-B14F-4D97-AF65-F5344CB8AC3E}">
        <p14:creationId xmlns:p14="http://schemas.microsoft.com/office/powerpoint/2010/main" val="2900034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29</a:t>
            </a:fld>
            <a:endParaRPr lang="en-US"/>
          </a:p>
        </p:txBody>
      </p:sp>
    </p:spTree>
    <p:extLst>
      <p:ext uri="{BB962C8B-B14F-4D97-AF65-F5344CB8AC3E}">
        <p14:creationId xmlns:p14="http://schemas.microsoft.com/office/powerpoint/2010/main" val="2928821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30</a:t>
            </a:fld>
            <a:endParaRPr lang="en-US"/>
          </a:p>
        </p:txBody>
      </p:sp>
    </p:spTree>
    <p:extLst>
      <p:ext uri="{BB962C8B-B14F-4D97-AF65-F5344CB8AC3E}">
        <p14:creationId xmlns:p14="http://schemas.microsoft.com/office/powerpoint/2010/main" val="51373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31</a:t>
            </a:fld>
            <a:endParaRPr lang="en-US"/>
          </a:p>
        </p:txBody>
      </p:sp>
    </p:spTree>
    <p:extLst>
      <p:ext uri="{BB962C8B-B14F-4D97-AF65-F5344CB8AC3E}">
        <p14:creationId xmlns:p14="http://schemas.microsoft.com/office/powerpoint/2010/main" val="2953249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5</a:t>
            </a:fld>
            <a:endParaRPr lang="en-US"/>
          </a:p>
        </p:txBody>
      </p:sp>
    </p:spTree>
    <p:extLst>
      <p:ext uri="{BB962C8B-B14F-4D97-AF65-F5344CB8AC3E}">
        <p14:creationId xmlns:p14="http://schemas.microsoft.com/office/powerpoint/2010/main" val="80355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6</a:t>
            </a:fld>
            <a:endParaRPr lang="en-US"/>
          </a:p>
        </p:txBody>
      </p:sp>
    </p:spTree>
    <p:extLst>
      <p:ext uri="{BB962C8B-B14F-4D97-AF65-F5344CB8AC3E}">
        <p14:creationId xmlns:p14="http://schemas.microsoft.com/office/powerpoint/2010/main" val="4235997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194399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8</a:t>
            </a:fld>
            <a:endParaRPr lang="en-US"/>
          </a:p>
        </p:txBody>
      </p:sp>
    </p:spTree>
    <p:extLst>
      <p:ext uri="{BB962C8B-B14F-4D97-AF65-F5344CB8AC3E}">
        <p14:creationId xmlns:p14="http://schemas.microsoft.com/office/powerpoint/2010/main" val="191804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9</a:t>
            </a:fld>
            <a:endParaRPr lang="en-US"/>
          </a:p>
        </p:txBody>
      </p:sp>
    </p:spTree>
    <p:extLst>
      <p:ext uri="{BB962C8B-B14F-4D97-AF65-F5344CB8AC3E}">
        <p14:creationId xmlns:p14="http://schemas.microsoft.com/office/powerpoint/2010/main" val="1105240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pPr/>
              <a:t>10</a:t>
            </a:fld>
            <a:endParaRPr lang="en-US"/>
          </a:p>
        </p:txBody>
      </p:sp>
    </p:spTree>
    <p:extLst>
      <p:ext uri="{BB962C8B-B14F-4D97-AF65-F5344CB8AC3E}">
        <p14:creationId xmlns:p14="http://schemas.microsoft.com/office/powerpoint/2010/main" val="546416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A86E2-29FA-499F-B6A0-5A715C1B30A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2975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91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640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91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22466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68356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52724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95398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27670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11599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0773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0653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4700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16729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457224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8482071-D9C7-4DC5-AAFB-CACD2324A06F}" type="datetimeFigureOut">
              <a:rPr lang="en-IN">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90E33E-114A-41D5-94FE-06FBC702F59C}"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295706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220685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38326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18903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145124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881806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34273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2308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3270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049058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01563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438515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5AA35E-6B3A-4AB1-A7B5-2C024708AE25}" type="datetimeFigureOut">
              <a:rPr lang="en-IN">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B383B54-F753-4736-B204-3F90256F5109}" type="slidenum">
              <a:rPr lang="en-IN">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4480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786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854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343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537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855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045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36217-E903-48DD-81E9-09722C02391F}" type="datetimeFigureOut">
              <a:rPr lang="en-US" smtClean="0">
                <a:solidFill>
                  <a:prstClr val="black">
                    <a:tint val="75000"/>
                  </a:prstClr>
                </a:solidFill>
              </a:rPr>
              <a:pPr/>
              <a:t>3/19/2022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A120B-CCD6-48AF-B994-295B7CCC5E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9448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82071-D9C7-4DC5-AAFB-CACD2324A06F}" type="datetimeFigureOut">
              <a:rPr lang="en-IN" smtClean="0">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0E33E-114A-41D5-94FE-06FBC702F59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0700673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AA35E-6B3A-4AB1-A7B5-2C024708AE25}" type="datetimeFigureOut">
              <a:rPr lang="en-IN" smtClean="0">
                <a:solidFill>
                  <a:prstClr val="black">
                    <a:tint val="75000"/>
                  </a:prstClr>
                </a:solidFill>
              </a:rPr>
              <a:pPr/>
              <a:t>19-03-2022</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83B54-F753-4736-B204-3F90256F510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137586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hyperlink" Target="https://public.tableau.com/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ows.terrestris.de/osm/servic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39000" b="-39000"/>
          </a:stretch>
        </a:blipFill>
        <a:effectLst/>
      </p:bgPr>
    </p:bg>
    <p:spTree>
      <p:nvGrpSpPr>
        <p:cNvPr id="1" name=""/>
        <p:cNvGrpSpPr/>
        <p:nvPr/>
      </p:nvGrpSpPr>
      <p:grpSpPr>
        <a:xfrm>
          <a:off x="0" y="0"/>
          <a:ext cx="0" cy="0"/>
          <a:chOff x="0" y="0"/>
          <a:chExt cx="0" cy="0"/>
        </a:xfrm>
      </p:grpSpPr>
      <p:pic>
        <p:nvPicPr>
          <p:cNvPr id="2" name="Picture 2" descr="Image result for tablea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97126" y="5919536"/>
            <a:ext cx="1189700" cy="81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241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80357" y="415017"/>
            <a:ext cx="6104164" cy="5964011"/>
          </a:xfrm>
          <a:prstGeom prst="rect">
            <a:avLst/>
          </a:prstGeom>
        </p:spPr>
      </p:pic>
      <p:pic>
        <p:nvPicPr>
          <p:cNvPr id="8" name="Picture 7"/>
          <p:cNvPicPr>
            <a:picLocks noChangeAspect="1"/>
          </p:cNvPicPr>
          <p:nvPr/>
        </p:nvPicPr>
        <p:blipFill>
          <a:blip r:embed="rId4"/>
          <a:stretch>
            <a:fillRect/>
          </a:stretch>
        </p:blipFill>
        <p:spPr>
          <a:xfrm>
            <a:off x="6934200" y="864401"/>
            <a:ext cx="4667250" cy="5337054"/>
          </a:xfrm>
          <a:prstGeom prst="rect">
            <a:avLst/>
          </a:prstGeom>
        </p:spPr>
      </p:pic>
      <p:pic>
        <p:nvPicPr>
          <p:cNvPr id="3076" name="Picture 4" descr="Image result for salar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086" y="154931"/>
            <a:ext cx="1186542" cy="93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36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8246745" cy="1077218"/>
          </a:xfrm>
          <a:prstGeom prst="rect">
            <a:avLst/>
          </a:prstGeom>
          <a:noFill/>
        </p:spPr>
        <p:txBody>
          <a:bodyPr wrap="none" rtlCol="0">
            <a:spAutoFit/>
          </a:bodyPr>
          <a:lstStyle/>
          <a:p>
            <a:r>
              <a:rPr lang="en-IN" sz="3200" b="1" dirty="0">
                <a:solidFill>
                  <a:prstClr val="black"/>
                </a:solidFill>
              </a:rPr>
              <a:t>Tools available in Market for Data Visualization </a:t>
            </a:r>
          </a:p>
          <a:p>
            <a:r>
              <a:rPr lang="en-IN" sz="3200" b="1" dirty="0">
                <a:solidFill>
                  <a:prstClr val="black"/>
                </a:solidFill>
              </a:rPr>
              <a:t> </a:t>
            </a:r>
          </a:p>
        </p:txBody>
      </p:sp>
    </p:spTree>
    <p:extLst>
      <p:ext uri="{BB962C8B-B14F-4D97-AF65-F5344CB8AC3E}">
        <p14:creationId xmlns:p14="http://schemas.microsoft.com/office/powerpoint/2010/main" val="299018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9177" y="428873"/>
            <a:ext cx="10351698" cy="1323439"/>
          </a:xfrm>
          <a:prstGeom prst="rect">
            <a:avLst/>
          </a:prstGeom>
        </p:spPr>
        <p:txBody>
          <a:bodyPr wrap="square">
            <a:spAutoFit/>
          </a:bodyPr>
          <a:lstStyle/>
          <a:p>
            <a:pPr algn="just"/>
            <a:r>
              <a:rPr lang="en-US" sz="2000" b="1" dirty="0">
                <a:solidFill>
                  <a:srgbClr val="00B0F0"/>
                </a:solidFill>
                <a:ea typeface="Verdana" panose="020B0604030504040204" pitchFamily="34" charset="0"/>
                <a:cs typeface="Verdana" panose="020B0604030504040204" pitchFamily="34" charset="0"/>
              </a:rPr>
              <a:t> </a:t>
            </a:r>
          </a:p>
          <a:p>
            <a:pPr algn="just"/>
            <a:endParaRPr lang="en-US" sz="2000" b="1" i="0" dirty="0">
              <a:solidFill>
                <a:srgbClr val="00B0F0"/>
              </a:solidFill>
              <a:effectLst/>
              <a:ea typeface="Verdana" panose="020B0604030504040204" pitchFamily="34" charset="0"/>
              <a:cs typeface="Verdana" panose="020B0604030504040204" pitchFamily="34" charset="0"/>
            </a:endParaRPr>
          </a:p>
          <a:p>
            <a:pPr algn="just"/>
            <a:endParaRPr lang="en-US" sz="2000" b="1" dirty="0">
              <a:solidFill>
                <a:srgbClr val="00B0F0"/>
              </a:solidFill>
              <a:ea typeface="Verdana" panose="020B0604030504040204" pitchFamily="34" charset="0"/>
              <a:cs typeface="Verdana" panose="020B0604030504040204" pitchFamily="34" charset="0"/>
            </a:endParaRPr>
          </a:p>
          <a:p>
            <a:pPr algn="just"/>
            <a:endParaRPr lang="en-US" sz="2000" b="1" dirty="0">
              <a:solidFill>
                <a:srgbClr val="00B0F0"/>
              </a:solidFill>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stretch>
            <a:fillRect/>
          </a:stretch>
        </p:blipFill>
        <p:spPr>
          <a:xfrm>
            <a:off x="404927" y="740812"/>
            <a:ext cx="3058868" cy="1073042"/>
          </a:xfrm>
          <a:prstGeom prst="rect">
            <a:avLst/>
          </a:prstGeom>
        </p:spPr>
      </p:pic>
      <p:pic>
        <p:nvPicPr>
          <p:cNvPr id="6" name="Picture 5"/>
          <p:cNvPicPr>
            <a:picLocks noChangeAspect="1"/>
          </p:cNvPicPr>
          <p:nvPr/>
        </p:nvPicPr>
        <p:blipFill>
          <a:blip r:embed="rId4"/>
          <a:stretch>
            <a:fillRect/>
          </a:stretch>
        </p:blipFill>
        <p:spPr>
          <a:xfrm>
            <a:off x="1604333" y="2997068"/>
            <a:ext cx="4126364" cy="1418456"/>
          </a:xfrm>
          <a:prstGeom prst="rect">
            <a:avLst/>
          </a:prstGeom>
        </p:spPr>
      </p:pic>
      <p:pic>
        <p:nvPicPr>
          <p:cNvPr id="7" name="Picture 6"/>
          <p:cNvPicPr>
            <a:picLocks noChangeAspect="1"/>
          </p:cNvPicPr>
          <p:nvPr/>
        </p:nvPicPr>
        <p:blipFill>
          <a:blip r:embed="rId5"/>
          <a:stretch>
            <a:fillRect/>
          </a:stretch>
        </p:blipFill>
        <p:spPr>
          <a:xfrm>
            <a:off x="2675487" y="5155474"/>
            <a:ext cx="4300079" cy="1279872"/>
          </a:xfrm>
          <a:prstGeom prst="rect">
            <a:avLst/>
          </a:prstGeom>
        </p:spPr>
      </p:pic>
      <p:sp>
        <p:nvSpPr>
          <p:cNvPr id="10" name="TextBox 9"/>
          <p:cNvSpPr txBox="1"/>
          <p:nvPr/>
        </p:nvSpPr>
        <p:spPr>
          <a:xfrm>
            <a:off x="7526269" y="5410690"/>
            <a:ext cx="3863045" cy="769441"/>
          </a:xfrm>
          <a:prstGeom prst="rect">
            <a:avLst/>
          </a:prstGeom>
          <a:noFill/>
        </p:spPr>
        <p:txBody>
          <a:bodyPr wrap="none" rtlCol="0">
            <a:spAutoFit/>
          </a:bodyPr>
          <a:lstStyle/>
          <a:p>
            <a:r>
              <a:rPr lang="en-US" sz="4400" b="1" dirty="0"/>
              <a:t>and many more</a:t>
            </a:r>
          </a:p>
        </p:txBody>
      </p:sp>
      <p:pic>
        <p:nvPicPr>
          <p:cNvPr id="3074" name="Picture 2" descr="Image result for tableau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1643" y="1087896"/>
            <a:ext cx="5277803" cy="362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0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2569934" cy="1077218"/>
          </a:xfrm>
          <a:prstGeom prst="rect">
            <a:avLst/>
          </a:prstGeom>
          <a:noFill/>
        </p:spPr>
        <p:txBody>
          <a:bodyPr wrap="none" rtlCol="0">
            <a:spAutoFit/>
          </a:bodyPr>
          <a:lstStyle/>
          <a:p>
            <a:r>
              <a:rPr lang="en-IN" sz="3200" b="1" dirty="0">
                <a:solidFill>
                  <a:prstClr val="black"/>
                </a:solidFill>
              </a:rPr>
              <a:t>Why Tableau?</a:t>
            </a:r>
          </a:p>
          <a:p>
            <a:r>
              <a:rPr lang="en-IN" sz="3200" b="1" dirty="0">
                <a:solidFill>
                  <a:prstClr val="black"/>
                </a:solidFill>
              </a:rPr>
              <a:t> </a:t>
            </a:r>
          </a:p>
        </p:txBody>
      </p:sp>
    </p:spTree>
    <p:extLst>
      <p:ext uri="{BB962C8B-B14F-4D97-AF65-F5344CB8AC3E}">
        <p14:creationId xmlns:p14="http://schemas.microsoft.com/office/powerpoint/2010/main" val="286739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480" y="385044"/>
            <a:ext cx="4676775" cy="981075"/>
          </a:xfrm>
          <a:prstGeom prst="rect">
            <a:avLst/>
          </a:prstGeom>
        </p:spPr>
      </p:pic>
      <p:sp>
        <p:nvSpPr>
          <p:cNvPr id="7" name="Rectangle 6"/>
          <p:cNvSpPr/>
          <p:nvPr/>
        </p:nvSpPr>
        <p:spPr>
          <a:xfrm>
            <a:off x="209549" y="1582341"/>
            <a:ext cx="5345861" cy="3231654"/>
          </a:xfrm>
          <a:prstGeom prst="rect">
            <a:avLst/>
          </a:prstGeom>
        </p:spPr>
        <p:txBody>
          <a:bodyPr wrap="square">
            <a:spAutoFit/>
          </a:bodyPr>
          <a:lstStyle/>
          <a:p>
            <a:pPr marL="171450" indent="-171450" algn="just">
              <a:buFont typeface="Arial" panose="020B0604020202020204" pitchFamily="34" charset="0"/>
              <a:buChar char="•"/>
            </a:pPr>
            <a:r>
              <a:rPr lang="en-US" sz="1200" dirty="0">
                <a:solidFill>
                  <a:srgbClr val="00B0F0"/>
                </a:solidFill>
              </a:rPr>
              <a:t>Tableau is a Business Intelligence tool for visually analyzing the data. </a:t>
            </a:r>
          </a:p>
          <a:p>
            <a:pPr algn="just"/>
            <a:endParaRPr lang="en-US" sz="1200" dirty="0">
              <a:solidFill>
                <a:srgbClr val="00B0F0"/>
              </a:solidFill>
            </a:endParaRPr>
          </a:p>
          <a:p>
            <a:pPr marL="171450" indent="-171450" algn="just">
              <a:buFont typeface="Arial" panose="020B0604020202020204" pitchFamily="34" charset="0"/>
              <a:buChar char="•"/>
            </a:pPr>
            <a:r>
              <a:rPr lang="en-US" sz="1200" dirty="0">
                <a:solidFill>
                  <a:srgbClr val="00B0F0"/>
                </a:solidFill>
              </a:rPr>
              <a:t>Users can create and distribute interactive and shareable dashboards which depict the trends, variations and density of the data in form of graphs and charts. </a:t>
            </a:r>
          </a:p>
          <a:p>
            <a:pPr marL="171450" indent="-171450" algn="just">
              <a:buFont typeface="Arial" panose="020B0604020202020204" pitchFamily="34" charset="0"/>
              <a:buChar char="•"/>
            </a:pPr>
            <a:endParaRPr lang="en-US" sz="1200" dirty="0">
              <a:solidFill>
                <a:srgbClr val="00B0F0"/>
              </a:solidFill>
            </a:endParaRPr>
          </a:p>
          <a:p>
            <a:pPr marL="171450" indent="-171450" algn="just">
              <a:buFont typeface="Arial" panose="020B0604020202020204" pitchFamily="34" charset="0"/>
              <a:buChar char="•"/>
            </a:pPr>
            <a:r>
              <a:rPr lang="en-US" sz="1200" dirty="0">
                <a:solidFill>
                  <a:srgbClr val="00B0F0"/>
                </a:solidFill>
              </a:rPr>
              <a:t>Tableau can connect to files, relational and Big data sources to acquire and process data. </a:t>
            </a:r>
          </a:p>
          <a:p>
            <a:pPr marL="171450" indent="-171450" algn="just">
              <a:buFont typeface="Arial" panose="020B0604020202020204" pitchFamily="34" charset="0"/>
              <a:buChar char="•"/>
            </a:pPr>
            <a:endParaRPr lang="en-US" sz="1200" dirty="0">
              <a:solidFill>
                <a:srgbClr val="00B0F0"/>
              </a:solidFill>
            </a:endParaRPr>
          </a:p>
          <a:p>
            <a:pPr marL="171450" indent="-171450" algn="just">
              <a:buFont typeface="Arial" panose="020B0604020202020204" pitchFamily="34" charset="0"/>
              <a:buChar char="•"/>
            </a:pPr>
            <a:r>
              <a:rPr lang="en-US" sz="1200" dirty="0">
                <a:solidFill>
                  <a:srgbClr val="00B0F0"/>
                </a:solidFill>
              </a:rPr>
              <a:t>The software allows data blending and real time collaboration, which makes it very unique. </a:t>
            </a:r>
          </a:p>
          <a:p>
            <a:pPr marL="171450" indent="-171450" algn="just">
              <a:buFont typeface="Arial" panose="020B0604020202020204" pitchFamily="34" charset="0"/>
              <a:buChar char="•"/>
            </a:pPr>
            <a:endParaRPr lang="en-US" sz="1200" dirty="0">
              <a:solidFill>
                <a:srgbClr val="00B0F0"/>
              </a:solidFill>
            </a:endParaRPr>
          </a:p>
          <a:p>
            <a:pPr marL="171450" indent="-171450" algn="just">
              <a:buFont typeface="Arial" panose="020B0604020202020204" pitchFamily="34" charset="0"/>
              <a:buChar char="•"/>
            </a:pPr>
            <a:r>
              <a:rPr lang="en-US" sz="1200" dirty="0">
                <a:solidFill>
                  <a:srgbClr val="00B0F0"/>
                </a:solidFill>
              </a:rPr>
              <a:t>It is used by businesses, academic researchers and many governments to do visual data analysis. </a:t>
            </a:r>
          </a:p>
          <a:p>
            <a:pPr marL="171450" indent="-171450" algn="just">
              <a:buFont typeface="Arial" panose="020B0604020202020204" pitchFamily="34" charset="0"/>
              <a:buChar char="•"/>
            </a:pPr>
            <a:endParaRPr lang="en-US" sz="1200" dirty="0">
              <a:solidFill>
                <a:srgbClr val="00B0F0"/>
              </a:solidFill>
            </a:endParaRPr>
          </a:p>
          <a:p>
            <a:pPr marL="171450" indent="-171450" algn="just">
              <a:buFont typeface="Arial" panose="020B0604020202020204" pitchFamily="34" charset="0"/>
              <a:buChar char="•"/>
            </a:pPr>
            <a:r>
              <a:rPr lang="en-US" sz="1200" dirty="0">
                <a:solidFill>
                  <a:srgbClr val="00B0F0"/>
                </a:solidFill>
              </a:rPr>
              <a:t>It is also positioned as a leader Business Intelligence and Analytics Platform in </a:t>
            </a:r>
            <a:r>
              <a:rPr lang="en-US" sz="1200" b="1" dirty="0">
                <a:solidFill>
                  <a:srgbClr val="00B0F0"/>
                </a:solidFill>
              </a:rPr>
              <a:t>Gartner Magic Quadrant.</a:t>
            </a:r>
          </a:p>
        </p:txBody>
      </p:sp>
      <p:sp>
        <p:nvSpPr>
          <p:cNvPr id="9" name="TextBox 8"/>
          <p:cNvSpPr txBox="1"/>
          <p:nvPr/>
        </p:nvSpPr>
        <p:spPr>
          <a:xfrm>
            <a:off x="8151961" y="1369826"/>
            <a:ext cx="1745991" cy="276999"/>
          </a:xfrm>
          <a:prstGeom prst="rect">
            <a:avLst/>
          </a:prstGeom>
          <a:noFill/>
        </p:spPr>
        <p:txBody>
          <a:bodyPr wrap="none" rtlCol="0">
            <a:spAutoFit/>
          </a:bodyPr>
          <a:lstStyle/>
          <a:p>
            <a:r>
              <a:rPr lang="en-US" sz="1200" b="1" dirty="0"/>
              <a:t>Gartner Magic Quadrant</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7679" y="1635155"/>
            <a:ext cx="5148531" cy="4558611"/>
          </a:xfrm>
          <a:prstGeom prst="rect">
            <a:avLst/>
          </a:prstGeom>
        </p:spPr>
      </p:pic>
    </p:spTree>
    <p:extLst>
      <p:ext uri="{BB962C8B-B14F-4D97-AF65-F5344CB8AC3E}">
        <p14:creationId xmlns:p14="http://schemas.microsoft.com/office/powerpoint/2010/main" val="369742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sysmech.co.uk/images/logos/logo_tableau.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054" y="1163555"/>
            <a:ext cx="1616804" cy="5923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547261" y="1104507"/>
            <a:ext cx="990600" cy="640267"/>
          </a:xfrm>
          <a:prstGeom prst="rect">
            <a:avLst/>
          </a:prstGeom>
          <a:solidFill>
            <a:schemeClr val="bg1">
              <a:lumMod val="65000"/>
            </a:schemeClr>
          </a:solidFill>
          <a:ln w="12700" cap="rnd" algn="ctr">
            <a:solidFill>
              <a:schemeClr val="bg2"/>
            </a:solidFill>
            <a:miter lim="800000"/>
            <a:headEnd/>
            <a:tailEnd/>
          </a:ln>
        </p:spPr>
        <p:txBody>
          <a:bodyPr lIns="91440" rtlCol="0" anchor="ctr" anchorCtr="1"/>
          <a:lstStyle/>
          <a:p>
            <a:pPr algn="ctr" eaLnBrk="0" hangingPunct="0">
              <a:lnSpc>
                <a:spcPct val="106000"/>
              </a:lnSpc>
            </a:pPr>
            <a:r>
              <a:rPr lang="en-US" sz="1000" b="1" dirty="0">
                <a:solidFill>
                  <a:schemeClr val="bg1"/>
                </a:solidFill>
              </a:rPr>
              <a:t>Description</a:t>
            </a:r>
          </a:p>
        </p:txBody>
      </p:sp>
      <p:sp>
        <p:nvSpPr>
          <p:cNvPr id="6" name="Rectangle 5"/>
          <p:cNvSpPr/>
          <p:nvPr/>
        </p:nvSpPr>
        <p:spPr bwMode="gray">
          <a:xfrm>
            <a:off x="4579583" y="1102268"/>
            <a:ext cx="3544395" cy="640267"/>
          </a:xfrm>
          <a:prstGeom prst="rect">
            <a:avLst/>
          </a:prstGeom>
          <a:noFill/>
          <a:ln w="12700" cap="rnd" algn="ctr">
            <a:solidFill>
              <a:schemeClr val="tx2"/>
            </a:solidFill>
            <a:miter lim="800000"/>
            <a:headEnd/>
            <a:tailEnd/>
          </a:ln>
        </p:spPr>
        <p:txBody>
          <a:bodyPr lIns="91440" rtlCol="0" anchor="ctr" anchorCtr="1"/>
          <a:lstStyle/>
          <a:p>
            <a:pPr algn="ctr" eaLnBrk="0" hangingPunct="0">
              <a:lnSpc>
                <a:spcPct val="106000"/>
              </a:lnSpc>
            </a:pPr>
            <a:r>
              <a:rPr lang="en-US" sz="1000" b="1" i="1" dirty="0"/>
              <a:t>Tableau is a data visualization, discovery and analysis tool that enables fast self-service capabilities for end users</a:t>
            </a:r>
          </a:p>
        </p:txBody>
      </p:sp>
      <p:sp>
        <p:nvSpPr>
          <p:cNvPr id="7" name="Rectangle 6"/>
          <p:cNvSpPr/>
          <p:nvPr/>
        </p:nvSpPr>
        <p:spPr bwMode="gray">
          <a:xfrm>
            <a:off x="8176960" y="1102267"/>
            <a:ext cx="990600" cy="640267"/>
          </a:xfrm>
          <a:prstGeom prst="rect">
            <a:avLst/>
          </a:prstGeom>
          <a:solidFill>
            <a:schemeClr val="bg1">
              <a:lumMod val="65000"/>
            </a:schemeClr>
          </a:solidFill>
          <a:ln w="12700" cap="rnd" algn="ctr">
            <a:solidFill>
              <a:schemeClr val="bg2"/>
            </a:solidFill>
            <a:miter lim="800000"/>
            <a:headEnd/>
            <a:tailEnd/>
          </a:ln>
        </p:spPr>
        <p:txBody>
          <a:bodyPr lIns="91440" rtlCol="0" anchor="ctr" anchorCtr="1"/>
          <a:lstStyle/>
          <a:p>
            <a:pPr algn="ctr" eaLnBrk="0" hangingPunct="0">
              <a:lnSpc>
                <a:spcPct val="106000"/>
              </a:lnSpc>
            </a:pPr>
            <a:r>
              <a:rPr lang="en-US" sz="1000" b="1" dirty="0">
                <a:solidFill>
                  <a:schemeClr val="bg1"/>
                </a:solidFill>
              </a:rPr>
              <a:t>Cost</a:t>
            </a:r>
          </a:p>
        </p:txBody>
      </p:sp>
      <p:sp>
        <p:nvSpPr>
          <p:cNvPr id="8" name="Rectangle 7"/>
          <p:cNvSpPr/>
          <p:nvPr/>
        </p:nvSpPr>
        <p:spPr bwMode="gray">
          <a:xfrm>
            <a:off x="9218581" y="1095367"/>
            <a:ext cx="1010278" cy="638863"/>
          </a:xfrm>
          <a:prstGeom prst="rect">
            <a:avLst/>
          </a:prstGeom>
          <a:noFill/>
          <a:ln w="12700" cap="rnd" algn="ctr">
            <a:solidFill>
              <a:schemeClr val="tx2"/>
            </a:solidFill>
            <a:miter lim="800000"/>
            <a:headEnd/>
            <a:tailEnd/>
          </a:ln>
        </p:spPr>
        <p:txBody>
          <a:bodyPr lIns="91440" rtlCol="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ct val="106000"/>
              </a:lnSpc>
            </a:pPr>
            <a:r>
              <a:rPr lang="en-US" sz="800" b="1" i="1" dirty="0"/>
              <a:t>$999 for Desktop and $1,999 for Desktop Professional</a:t>
            </a:r>
          </a:p>
        </p:txBody>
      </p:sp>
      <p:sp>
        <p:nvSpPr>
          <p:cNvPr id="9" name="Rectangle 8"/>
          <p:cNvSpPr/>
          <p:nvPr/>
        </p:nvSpPr>
        <p:spPr bwMode="gray">
          <a:xfrm>
            <a:off x="3547262" y="2936705"/>
            <a:ext cx="990600" cy="590017"/>
          </a:xfrm>
          <a:prstGeom prst="rect">
            <a:avLst/>
          </a:prstGeom>
          <a:solidFill>
            <a:schemeClr val="bg1">
              <a:lumMod val="65000"/>
            </a:schemeClr>
          </a:solidFill>
          <a:ln w="12700" cap="rnd" algn="ctr">
            <a:solidFill>
              <a:schemeClr val="bg2"/>
            </a:solidFill>
            <a:miter lim="800000"/>
            <a:headEnd/>
            <a:tailEnd/>
          </a:ln>
        </p:spPr>
        <p:txBody>
          <a:bodyPr lIns="91440" rtlCol="0" anchor="ctr" anchorCtr="1"/>
          <a:lstStyle/>
          <a:p>
            <a:pPr algn="ctr" eaLnBrk="0" hangingPunct="0">
              <a:lnSpc>
                <a:spcPct val="106000"/>
              </a:lnSpc>
            </a:pPr>
            <a:r>
              <a:rPr lang="en-US" sz="1000" b="1" dirty="0">
                <a:solidFill>
                  <a:schemeClr val="bg1"/>
                </a:solidFill>
              </a:rPr>
              <a:t>Description</a:t>
            </a:r>
          </a:p>
        </p:txBody>
      </p:sp>
      <p:sp>
        <p:nvSpPr>
          <p:cNvPr id="10" name="Rectangle 9"/>
          <p:cNvSpPr/>
          <p:nvPr/>
        </p:nvSpPr>
        <p:spPr bwMode="gray">
          <a:xfrm>
            <a:off x="4598080" y="2936705"/>
            <a:ext cx="3525898" cy="590017"/>
          </a:xfrm>
          <a:prstGeom prst="rect">
            <a:avLst/>
          </a:prstGeom>
          <a:noFill/>
          <a:ln w="12700" cap="rnd" algn="ctr">
            <a:solidFill>
              <a:schemeClr val="tx2"/>
            </a:solidFill>
            <a:miter lim="800000"/>
            <a:headEnd/>
            <a:tailEnd/>
          </a:ln>
        </p:spPr>
        <p:txBody>
          <a:bodyPr lIns="91440" rtlCol="0" anchor="ctr" anchorCtr="1"/>
          <a:lstStyle/>
          <a:p>
            <a:pPr algn="ctr" eaLnBrk="0" hangingPunct="0">
              <a:lnSpc>
                <a:spcPct val="106000"/>
              </a:lnSpc>
            </a:pPr>
            <a:r>
              <a:rPr lang="en-US" sz="1000" b="1" i="1" dirty="0"/>
              <a:t>Microsoft’s PowerBI is a low cost cloud-based data discovery and visualization tools that offers a hybrid approach to store data on premise and visualize in the cloud</a:t>
            </a:r>
          </a:p>
        </p:txBody>
      </p:sp>
      <p:sp>
        <p:nvSpPr>
          <p:cNvPr id="11" name="Rectangle 10"/>
          <p:cNvSpPr/>
          <p:nvPr/>
        </p:nvSpPr>
        <p:spPr bwMode="gray">
          <a:xfrm>
            <a:off x="8176960" y="2936705"/>
            <a:ext cx="990600" cy="590017"/>
          </a:xfrm>
          <a:prstGeom prst="rect">
            <a:avLst/>
          </a:prstGeom>
          <a:solidFill>
            <a:schemeClr val="bg1">
              <a:lumMod val="65000"/>
            </a:schemeClr>
          </a:solidFill>
          <a:ln w="12700" cap="rnd" algn="ctr">
            <a:solidFill>
              <a:schemeClr val="bg2"/>
            </a:solidFill>
            <a:miter lim="800000"/>
            <a:headEnd/>
            <a:tailEnd/>
          </a:ln>
        </p:spPr>
        <p:txBody>
          <a:bodyPr lIns="91440" rtlCol="0" anchor="ctr" anchorCtr="1"/>
          <a:lstStyle/>
          <a:p>
            <a:pPr algn="ctr" eaLnBrk="0" hangingPunct="0">
              <a:lnSpc>
                <a:spcPct val="106000"/>
              </a:lnSpc>
            </a:pPr>
            <a:r>
              <a:rPr lang="en-US" sz="1000" b="1" dirty="0">
                <a:solidFill>
                  <a:schemeClr val="bg1"/>
                </a:solidFill>
              </a:rPr>
              <a:t>Cost</a:t>
            </a:r>
          </a:p>
        </p:txBody>
      </p:sp>
      <p:sp>
        <p:nvSpPr>
          <p:cNvPr id="12" name="Rectangle 11"/>
          <p:cNvSpPr/>
          <p:nvPr/>
        </p:nvSpPr>
        <p:spPr bwMode="gray">
          <a:xfrm>
            <a:off x="9218581" y="2932927"/>
            <a:ext cx="1010278" cy="593796"/>
          </a:xfrm>
          <a:prstGeom prst="rect">
            <a:avLst/>
          </a:prstGeom>
          <a:noFill/>
          <a:ln w="12700" cap="rnd" algn="ctr">
            <a:solidFill>
              <a:schemeClr val="tx2"/>
            </a:solidFill>
            <a:miter lim="800000"/>
            <a:headEnd/>
            <a:tailEnd/>
          </a:ln>
        </p:spPr>
        <p:txBody>
          <a:bodyPr lIns="91440" rtlCol="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ct val="106000"/>
              </a:lnSpc>
            </a:pPr>
            <a:r>
              <a:rPr lang="en-US" sz="800" b="1" i="1" dirty="0"/>
              <a:t>$9.99 user/month</a:t>
            </a:r>
          </a:p>
        </p:txBody>
      </p:sp>
      <p:pic>
        <p:nvPicPr>
          <p:cNvPr id="13" name="Picture 2" descr="http://vizionsolutions.com/virteom/uploaded_media/content/power-bi-logo-143750766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054" y="2956362"/>
            <a:ext cx="1616804" cy="57036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bwMode="gray">
          <a:xfrm>
            <a:off x="3469350" y="4969364"/>
            <a:ext cx="1068511" cy="565423"/>
          </a:xfrm>
          <a:prstGeom prst="rect">
            <a:avLst/>
          </a:prstGeom>
          <a:solidFill>
            <a:schemeClr val="bg1">
              <a:lumMod val="65000"/>
            </a:schemeClr>
          </a:solidFill>
          <a:ln w="12700" cap="rnd" algn="ctr">
            <a:solidFill>
              <a:schemeClr val="bg2"/>
            </a:solidFill>
            <a:miter lim="800000"/>
            <a:headEnd/>
            <a:tailEnd/>
          </a:ln>
        </p:spPr>
        <p:txBody>
          <a:bodyPr lIns="91440" rtlCol="0" anchor="ctr" anchorCtr="1"/>
          <a:lstStyle/>
          <a:p>
            <a:pPr algn="ctr" eaLnBrk="0" hangingPunct="0">
              <a:lnSpc>
                <a:spcPct val="106000"/>
              </a:lnSpc>
            </a:pPr>
            <a:r>
              <a:rPr lang="en-US" sz="1000" b="1" dirty="0">
                <a:solidFill>
                  <a:schemeClr val="bg1"/>
                </a:solidFill>
              </a:rPr>
              <a:t>Description</a:t>
            </a:r>
          </a:p>
        </p:txBody>
      </p:sp>
      <p:sp>
        <p:nvSpPr>
          <p:cNvPr id="15" name="Rectangle 14"/>
          <p:cNvSpPr/>
          <p:nvPr/>
        </p:nvSpPr>
        <p:spPr bwMode="gray">
          <a:xfrm>
            <a:off x="4598080" y="4969363"/>
            <a:ext cx="3544395" cy="565423"/>
          </a:xfrm>
          <a:prstGeom prst="rect">
            <a:avLst/>
          </a:prstGeom>
          <a:noFill/>
          <a:ln w="12700" cap="rnd" algn="ctr">
            <a:solidFill>
              <a:schemeClr val="tx2"/>
            </a:solidFill>
            <a:miter lim="800000"/>
            <a:headEnd/>
            <a:tailEnd/>
          </a:ln>
        </p:spPr>
        <p:txBody>
          <a:bodyPr lIns="91440" rtlCol="0" anchor="ctr" anchorCtr="1"/>
          <a:lstStyle/>
          <a:p>
            <a:pPr algn="ctr" eaLnBrk="0" hangingPunct="0">
              <a:lnSpc>
                <a:spcPct val="106000"/>
              </a:lnSpc>
            </a:pPr>
            <a:r>
              <a:rPr lang="en-US" sz="1000" b="1" i="1" dirty="0"/>
              <a:t>Regarded for its robust ETL capabilities and fine-tuned look and feel options, Qlikview is a formidable player in the BI market</a:t>
            </a:r>
          </a:p>
        </p:txBody>
      </p:sp>
      <p:sp>
        <p:nvSpPr>
          <p:cNvPr id="16" name="Rectangle 15"/>
          <p:cNvSpPr/>
          <p:nvPr/>
        </p:nvSpPr>
        <p:spPr bwMode="gray">
          <a:xfrm>
            <a:off x="8202694" y="4969362"/>
            <a:ext cx="990600" cy="565423"/>
          </a:xfrm>
          <a:prstGeom prst="rect">
            <a:avLst/>
          </a:prstGeom>
          <a:solidFill>
            <a:schemeClr val="bg1">
              <a:lumMod val="65000"/>
            </a:schemeClr>
          </a:solidFill>
          <a:ln w="12700" cap="rnd" algn="ctr">
            <a:solidFill>
              <a:schemeClr val="bg2"/>
            </a:solidFill>
            <a:miter lim="800000"/>
            <a:headEnd/>
            <a:tailEnd/>
          </a:ln>
        </p:spPr>
        <p:txBody>
          <a:bodyPr lIns="91440" rtlCol="0" anchor="ctr" anchorCtr="1"/>
          <a:lstStyle/>
          <a:p>
            <a:pPr algn="ctr" eaLnBrk="0" hangingPunct="0">
              <a:lnSpc>
                <a:spcPct val="106000"/>
              </a:lnSpc>
            </a:pPr>
            <a:r>
              <a:rPr lang="en-US" sz="1000" b="1" dirty="0">
                <a:solidFill>
                  <a:schemeClr val="bg1"/>
                </a:solidFill>
              </a:rPr>
              <a:t>Cost</a:t>
            </a:r>
          </a:p>
        </p:txBody>
      </p:sp>
      <p:sp>
        <p:nvSpPr>
          <p:cNvPr id="17" name="Rectangle 16"/>
          <p:cNvSpPr/>
          <p:nvPr/>
        </p:nvSpPr>
        <p:spPr bwMode="gray">
          <a:xfrm>
            <a:off x="9218581" y="4969362"/>
            <a:ext cx="1010278" cy="565423"/>
          </a:xfrm>
          <a:prstGeom prst="rect">
            <a:avLst/>
          </a:prstGeom>
          <a:noFill/>
          <a:ln w="12700" cap="rnd" algn="ctr">
            <a:solidFill>
              <a:schemeClr val="tx2"/>
            </a:solidFill>
            <a:miter lim="800000"/>
            <a:headEnd/>
            <a:tailEnd/>
          </a:ln>
        </p:spPr>
        <p:txBody>
          <a:bodyPr lIns="91440" rtlCol="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ct val="106000"/>
              </a:lnSpc>
            </a:pPr>
            <a:r>
              <a:rPr lang="en-US" sz="800" b="1" i="1" dirty="0"/>
              <a:t>$1,350 desktop license</a:t>
            </a:r>
          </a:p>
        </p:txBody>
      </p:sp>
      <p:pic>
        <p:nvPicPr>
          <p:cNvPr id="1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l="7013" t="14159" r="6929" b="19906"/>
          <a:stretch/>
        </p:blipFill>
        <p:spPr>
          <a:xfrm>
            <a:off x="1813054" y="5035662"/>
            <a:ext cx="1596077" cy="402443"/>
          </a:xfrm>
          <a:prstGeom prst="rect">
            <a:avLst/>
          </a:prstGeom>
        </p:spPr>
      </p:pic>
      <p:sp>
        <p:nvSpPr>
          <p:cNvPr id="23" name="Rectangle 22"/>
          <p:cNvSpPr/>
          <p:nvPr/>
        </p:nvSpPr>
        <p:spPr bwMode="gray">
          <a:xfrm>
            <a:off x="1813054" y="1909622"/>
            <a:ext cx="874191" cy="806352"/>
          </a:xfrm>
          <a:prstGeom prst="rect">
            <a:avLst/>
          </a:prstGeom>
          <a:solidFill>
            <a:schemeClr val="bg1">
              <a:lumMod val="65000"/>
            </a:schemeClr>
          </a:solidFill>
          <a:ln w="12700" cap="rnd" algn="ctr">
            <a:solidFill>
              <a:schemeClr val="bg2"/>
            </a:solidFill>
            <a:miter lim="800000"/>
            <a:headEnd/>
            <a:tailEnd/>
          </a:ln>
        </p:spPr>
        <p:txBody>
          <a:bodyPr lIns="91440" rtlCol="0" anchor="ctr" anchorCtr="1"/>
          <a:lstStyle/>
          <a:p>
            <a:pPr algn="ctr" eaLnBrk="0" hangingPunct="0">
              <a:lnSpc>
                <a:spcPct val="106000"/>
              </a:lnSpc>
            </a:pPr>
            <a:r>
              <a:rPr lang="en-US" sz="1000" b="1" dirty="0">
                <a:solidFill>
                  <a:schemeClr val="bg1"/>
                </a:solidFill>
              </a:rPr>
              <a:t>Tool Type:</a:t>
            </a:r>
          </a:p>
          <a:p>
            <a:pPr algn="ctr" eaLnBrk="0" hangingPunct="0">
              <a:lnSpc>
                <a:spcPct val="106000"/>
              </a:lnSpc>
            </a:pPr>
            <a:r>
              <a:rPr lang="en-US" sz="1000" b="1" dirty="0">
                <a:solidFill>
                  <a:schemeClr val="bg1"/>
                </a:solidFill>
              </a:rPr>
              <a:t>Visualization</a:t>
            </a:r>
          </a:p>
        </p:txBody>
      </p:sp>
      <p:sp>
        <p:nvSpPr>
          <p:cNvPr id="24" name="Rectangle 23"/>
          <p:cNvSpPr/>
          <p:nvPr/>
        </p:nvSpPr>
        <p:spPr bwMode="gray">
          <a:xfrm>
            <a:off x="2778972" y="1918422"/>
            <a:ext cx="7449887" cy="814747"/>
          </a:xfrm>
          <a:prstGeom prst="rect">
            <a:avLst/>
          </a:prstGeom>
          <a:noFill/>
          <a:ln w="12700" cap="rnd" algn="ctr">
            <a:solidFill>
              <a:schemeClr val="tx2"/>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5" name="TextBox 24"/>
          <p:cNvSpPr txBox="1"/>
          <p:nvPr/>
        </p:nvSpPr>
        <p:spPr>
          <a:xfrm>
            <a:off x="3704716" y="1944184"/>
            <a:ext cx="796194" cy="255455"/>
          </a:xfrm>
          <a:prstGeom prst="rect">
            <a:avLst/>
          </a:prstGeom>
        </p:spPr>
        <p:txBody>
          <a:bodyPr wrap="square" rtlCol="0" anchor="ctr" anchorCtr="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Usability</a:t>
            </a:r>
          </a:p>
        </p:txBody>
      </p:sp>
      <p:sp>
        <p:nvSpPr>
          <p:cNvPr id="26" name="TextBox 25"/>
          <p:cNvSpPr txBox="1"/>
          <p:nvPr/>
        </p:nvSpPr>
        <p:spPr>
          <a:xfrm>
            <a:off x="4502087" y="1943797"/>
            <a:ext cx="1189885"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Data Connectivity</a:t>
            </a:r>
          </a:p>
        </p:txBody>
      </p:sp>
      <p:sp>
        <p:nvSpPr>
          <p:cNvPr id="27" name="TextBox 26"/>
          <p:cNvSpPr txBox="1"/>
          <p:nvPr/>
        </p:nvSpPr>
        <p:spPr>
          <a:xfrm>
            <a:off x="7765122" y="1967573"/>
            <a:ext cx="2294730" cy="553998"/>
          </a:xfrm>
          <a:prstGeom prst="rect">
            <a:avLst/>
          </a:prstGeom>
          <a:noFill/>
        </p:spPr>
        <p:txBody>
          <a:bodyPr wrap="square" rtlCol="0">
            <a:spAutoFit/>
          </a:bodyPr>
          <a:lstStyle/>
          <a:p>
            <a:r>
              <a:rPr lang="en-US" sz="1000" dirty="0"/>
              <a:t>Leading data visualization and exploration tool enabling fast discovery to insight capabilities for end users</a:t>
            </a:r>
          </a:p>
        </p:txBody>
      </p:sp>
      <p:sp>
        <p:nvSpPr>
          <p:cNvPr id="28" name="TextBox 27"/>
          <p:cNvSpPr txBox="1"/>
          <p:nvPr/>
        </p:nvSpPr>
        <p:spPr>
          <a:xfrm>
            <a:off x="2841422" y="1944184"/>
            <a:ext cx="979502"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Functionality</a:t>
            </a:r>
          </a:p>
        </p:txBody>
      </p:sp>
      <p:sp>
        <p:nvSpPr>
          <p:cNvPr id="29" name="TextBox 28"/>
          <p:cNvSpPr txBox="1"/>
          <p:nvPr/>
        </p:nvSpPr>
        <p:spPr>
          <a:xfrm>
            <a:off x="6501863" y="1917178"/>
            <a:ext cx="1263258"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Market Presence</a:t>
            </a:r>
          </a:p>
        </p:txBody>
      </p:sp>
      <p:sp>
        <p:nvSpPr>
          <p:cNvPr id="30" name="TextBox 29"/>
          <p:cNvSpPr txBox="1"/>
          <p:nvPr/>
        </p:nvSpPr>
        <p:spPr>
          <a:xfrm>
            <a:off x="5700266" y="1927998"/>
            <a:ext cx="790819"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Security</a:t>
            </a:r>
          </a:p>
        </p:txBody>
      </p:sp>
      <p:sp>
        <p:nvSpPr>
          <p:cNvPr id="31" name="Oval 30"/>
          <p:cNvSpPr/>
          <p:nvPr/>
        </p:nvSpPr>
        <p:spPr>
          <a:xfrm>
            <a:off x="3182036" y="2284994"/>
            <a:ext cx="256032" cy="256032"/>
          </a:xfrm>
          <a:prstGeom prst="ellipse">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972119" y="2284994"/>
            <a:ext cx="256032" cy="256032"/>
          </a:xfrm>
          <a:prstGeom prst="ellipse">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998452" y="2284607"/>
            <a:ext cx="256032" cy="256032"/>
          </a:xfrm>
          <a:prstGeom prst="ellipse">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5989201" y="2284994"/>
            <a:ext cx="256032" cy="256032"/>
            <a:chOff x="2362200" y="1633474"/>
            <a:chExt cx="457200" cy="457200"/>
          </a:xfrm>
        </p:grpSpPr>
        <p:sp>
          <p:nvSpPr>
            <p:cNvPr id="35" name="Pie 34"/>
            <p:cNvSpPr/>
            <p:nvPr/>
          </p:nvSpPr>
          <p:spPr>
            <a:xfrm>
              <a:off x="2362200" y="1633474"/>
              <a:ext cx="457200" cy="457200"/>
            </a:xfrm>
            <a:prstGeom prst="pie">
              <a:avLst>
                <a:gd name="adj1" fmla="val 10800000"/>
                <a:gd name="adj2" fmla="val 16200000"/>
              </a:avLst>
            </a:prstGeom>
            <a:solidFill>
              <a:srgbClr val="FFFFFF"/>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Pie 35"/>
            <p:cNvSpPr/>
            <p:nvPr/>
          </p:nvSpPr>
          <p:spPr>
            <a:xfrm>
              <a:off x="2362200" y="1633474"/>
              <a:ext cx="457200" cy="457200"/>
            </a:xfrm>
            <a:prstGeom prst="pie">
              <a:avLst>
                <a:gd name="adj1" fmla="val 16200000"/>
                <a:gd name="adj2" fmla="val 10800000"/>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7" name="Oval 36"/>
          <p:cNvSpPr/>
          <p:nvPr/>
        </p:nvSpPr>
        <p:spPr>
          <a:xfrm>
            <a:off x="6951187" y="2284607"/>
            <a:ext cx="256032" cy="256032"/>
          </a:xfrm>
          <a:prstGeom prst="ellipse">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010974" y="1783381"/>
            <a:ext cx="1610546" cy="255455"/>
          </a:xfrm>
          <a:prstGeom prst="rect">
            <a:avLst/>
          </a:prstGeom>
          <a:solidFill>
            <a:schemeClr val="bg1"/>
          </a:solidFill>
        </p:spPr>
        <p:txBody>
          <a:bodyPr wrap="square" rtlCol="0">
            <a:spAutoFit/>
          </a:bodyPr>
          <a:lstStyle/>
          <a:p>
            <a:pPr marL="1588" algn="ctr" fontAlgn="base">
              <a:lnSpc>
                <a:spcPct val="106000"/>
              </a:lnSpc>
              <a:spcBef>
                <a:spcPct val="80000"/>
              </a:spcBef>
              <a:spcAft>
                <a:spcPct val="0"/>
              </a:spcAft>
              <a:buClr>
                <a:srgbClr val="000000"/>
              </a:buClr>
            </a:pPr>
            <a:r>
              <a:rPr lang="en-US" sz="1000" b="1" dirty="0">
                <a:solidFill>
                  <a:srgbClr val="000000"/>
                </a:solidFill>
                <a:latin typeface="Arial"/>
                <a:cs typeface="Arial" charset="0"/>
              </a:rPr>
              <a:t>Verdict</a:t>
            </a:r>
          </a:p>
        </p:txBody>
      </p:sp>
      <p:sp>
        <p:nvSpPr>
          <p:cNvPr id="39" name="Rectangle 38"/>
          <p:cNvSpPr/>
          <p:nvPr/>
        </p:nvSpPr>
        <p:spPr bwMode="gray">
          <a:xfrm>
            <a:off x="1813054" y="3718599"/>
            <a:ext cx="874191" cy="806352"/>
          </a:xfrm>
          <a:prstGeom prst="rect">
            <a:avLst/>
          </a:prstGeom>
          <a:solidFill>
            <a:schemeClr val="bg1">
              <a:lumMod val="65000"/>
            </a:schemeClr>
          </a:solidFill>
          <a:ln w="12700" cap="rnd" algn="ctr">
            <a:solidFill>
              <a:schemeClr val="bg2"/>
            </a:solidFill>
            <a:miter lim="800000"/>
            <a:headEnd/>
            <a:tailEnd/>
          </a:ln>
        </p:spPr>
        <p:txBody>
          <a:bodyPr lIns="91440" rtlCol="0" anchor="ctr" anchorCtr="1"/>
          <a:lstStyle/>
          <a:p>
            <a:pPr algn="ctr" eaLnBrk="0" hangingPunct="0">
              <a:lnSpc>
                <a:spcPct val="106000"/>
              </a:lnSpc>
            </a:pPr>
            <a:r>
              <a:rPr lang="en-US" sz="1000" b="1" dirty="0">
                <a:solidFill>
                  <a:schemeClr val="bg1"/>
                </a:solidFill>
              </a:rPr>
              <a:t>Tool Type:</a:t>
            </a:r>
          </a:p>
          <a:p>
            <a:pPr algn="ctr" eaLnBrk="0" hangingPunct="0">
              <a:lnSpc>
                <a:spcPct val="106000"/>
              </a:lnSpc>
            </a:pPr>
            <a:r>
              <a:rPr lang="en-US" sz="1000" b="1" dirty="0">
                <a:solidFill>
                  <a:schemeClr val="bg1"/>
                </a:solidFill>
              </a:rPr>
              <a:t>Visualization</a:t>
            </a:r>
          </a:p>
        </p:txBody>
      </p:sp>
      <p:sp>
        <p:nvSpPr>
          <p:cNvPr id="40" name="Rectangle 39"/>
          <p:cNvSpPr/>
          <p:nvPr/>
        </p:nvSpPr>
        <p:spPr bwMode="gray">
          <a:xfrm>
            <a:off x="2806686" y="3710817"/>
            <a:ext cx="7422173" cy="814747"/>
          </a:xfrm>
          <a:prstGeom prst="rect">
            <a:avLst/>
          </a:prstGeom>
          <a:noFill/>
          <a:ln w="12700" cap="rnd" algn="ctr">
            <a:solidFill>
              <a:schemeClr val="tx2"/>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41" name="TextBox 40"/>
          <p:cNvSpPr txBox="1"/>
          <p:nvPr/>
        </p:nvSpPr>
        <p:spPr>
          <a:xfrm>
            <a:off x="3704716" y="3753161"/>
            <a:ext cx="796194"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Usability</a:t>
            </a:r>
          </a:p>
        </p:txBody>
      </p:sp>
      <p:sp>
        <p:nvSpPr>
          <p:cNvPr id="42" name="TextBox 41"/>
          <p:cNvSpPr txBox="1"/>
          <p:nvPr/>
        </p:nvSpPr>
        <p:spPr>
          <a:xfrm>
            <a:off x="4519145" y="3753161"/>
            <a:ext cx="1189885"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Data Connectivity</a:t>
            </a:r>
          </a:p>
        </p:txBody>
      </p:sp>
      <p:sp>
        <p:nvSpPr>
          <p:cNvPr id="43" name="TextBox 42"/>
          <p:cNvSpPr txBox="1"/>
          <p:nvPr/>
        </p:nvSpPr>
        <p:spPr>
          <a:xfrm>
            <a:off x="7917121" y="3776550"/>
            <a:ext cx="2468665" cy="707886"/>
          </a:xfrm>
          <a:prstGeom prst="rect">
            <a:avLst/>
          </a:prstGeom>
          <a:noFill/>
        </p:spPr>
        <p:txBody>
          <a:bodyPr wrap="square" rtlCol="0">
            <a:spAutoFit/>
          </a:bodyPr>
          <a:lstStyle/>
          <a:p>
            <a:r>
              <a:rPr lang="en-US" sz="1000" dirty="0"/>
              <a:t>Low cost alternative that has the ability to offer integration with other Microsoft technologies.  Limited PowerPivot integration.</a:t>
            </a:r>
          </a:p>
        </p:txBody>
      </p:sp>
      <p:sp>
        <p:nvSpPr>
          <p:cNvPr id="44" name="TextBox 43"/>
          <p:cNvSpPr txBox="1"/>
          <p:nvPr/>
        </p:nvSpPr>
        <p:spPr>
          <a:xfrm>
            <a:off x="2841422" y="3753161"/>
            <a:ext cx="979502"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Functionality</a:t>
            </a:r>
          </a:p>
        </p:txBody>
      </p:sp>
      <p:sp>
        <p:nvSpPr>
          <p:cNvPr id="45" name="TextBox 44"/>
          <p:cNvSpPr txBox="1"/>
          <p:nvPr/>
        </p:nvSpPr>
        <p:spPr>
          <a:xfrm>
            <a:off x="6562646" y="3747161"/>
            <a:ext cx="1263258"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Market Presence</a:t>
            </a:r>
          </a:p>
        </p:txBody>
      </p:sp>
      <p:sp>
        <p:nvSpPr>
          <p:cNvPr id="46" name="TextBox 45"/>
          <p:cNvSpPr txBox="1"/>
          <p:nvPr/>
        </p:nvSpPr>
        <p:spPr>
          <a:xfrm>
            <a:off x="5700266" y="3736975"/>
            <a:ext cx="790819"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Security</a:t>
            </a:r>
          </a:p>
        </p:txBody>
      </p:sp>
      <p:grpSp>
        <p:nvGrpSpPr>
          <p:cNvPr id="47" name="Group 46"/>
          <p:cNvGrpSpPr/>
          <p:nvPr/>
        </p:nvGrpSpPr>
        <p:grpSpPr>
          <a:xfrm>
            <a:off x="5985253" y="4068690"/>
            <a:ext cx="256032" cy="256032"/>
            <a:chOff x="2362200" y="1633474"/>
            <a:chExt cx="457200" cy="457200"/>
          </a:xfrm>
        </p:grpSpPr>
        <p:sp>
          <p:nvSpPr>
            <p:cNvPr id="48" name="Pie 47"/>
            <p:cNvSpPr/>
            <p:nvPr/>
          </p:nvSpPr>
          <p:spPr>
            <a:xfrm>
              <a:off x="2362200" y="1633474"/>
              <a:ext cx="457200" cy="457200"/>
            </a:xfrm>
            <a:prstGeom prst="pie">
              <a:avLst>
                <a:gd name="adj1" fmla="val 10800000"/>
                <a:gd name="adj2" fmla="val 16200000"/>
              </a:avLst>
            </a:prstGeom>
            <a:solidFill>
              <a:srgbClr val="FFFFFF"/>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Pie 48"/>
            <p:cNvSpPr/>
            <p:nvPr/>
          </p:nvSpPr>
          <p:spPr>
            <a:xfrm>
              <a:off x="2362200" y="1633474"/>
              <a:ext cx="457200" cy="457200"/>
            </a:xfrm>
            <a:prstGeom prst="pie">
              <a:avLst>
                <a:gd name="adj1" fmla="val 16200000"/>
                <a:gd name="adj2" fmla="val 10800000"/>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0" name="Oval 49"/>
          <p:cNvSpPr/>
          <p:nvPr/>
        </p:nvSpPr>
        <p:spPr>
          <a:xfrm>
            <a:off x="6951187" y="4021204"/>
            <a:ext cx="256032" cy="256032"/>
          </a:xfrm>
          <a:prstGeom prst="ellipse">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024752" y="4085645"/>
            <a:ext cx="256032" cy="256032"/>
            <a:chOff x="2362200" y="1633474"/>
            <a:chExt cx="457200" cy="457200"/>
          </a:xfrm>
        </p:grpSpPr>
        <p:sp>
          <p:nvSpPr>
            <p:cNvPr id="52" name="Pie 51"/>
            <p:cNvSpPr/>
            <p:nvPr/>
          </p:nvSpPr>
          <p:spPr>
            <a:xfrm>
              <a:off x="2362200" y="1633474"/>
              <a:ext cx="457200" cy="457200"/>
            </a:xfrm>
            <a:prstGeom prst="pie">
              <a:avLst>
                <a:gd name="adj1" fmla="val 10800000"/>
                <a:gd name="adj2" fmla="val 16200000"/>
              </a:avLst>
            </a:prstGeom>
            <a:solidFill>
              <a:srgbClr val="FFFFFF"/>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Pie 52"/>
            <p:cNvSpPr/>
            <p:nvPr/>
          </p:nvSpPr>
          <p:spPr>
            <a:xfrm>
              <a:off x="2362200" y="1633474"/>
              <a:ext cx="457200" cy="457200"/>
            </a:xfrm>
            <a:prstGeom prst="pie">
              <a:avLst>
                <a:gd name="adj1" fmla="val 16200000"/>
                <a:gd name="adj2" fmla="val 10800000"/>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p:cNvGrpSpPr/>
          <p:nvPr/>
        </p:nvGrpSpPr>
        <p:grpSpPr>
          <a:xfrm>
            <a:off x="5015510" y="4093971"/>
            <a:ext cx="256032" cy="256032"/>
            <a:chOff x="2362200" y="1633474"/>
            <a:chExt cx="457200" cy="457200"/>
          </a:xfrm>
        </p:grpSpPr>
        <p:sp>
          <p:nvSpPr>
            <p:cNvPr id="55" name="Pie 54"/>
            <p:cNvSpPr/>
            <p:nvPr/>
          </p:nvSpPr>
          <p:spPr>
            <a:xfrm>
              <a:off x="2362200" y="1633474"/>
              <a:ext cx="457200" cy="457200"/>
            </a:xfrm>
            <a:prstGeom prst="pie">
              <a:avLst>
                <a:gd name="adj1" fmla="val 5400000"/>
                <a:gd name="adj2" fmla="val 16200000"/>
              </a:avLst>
            </a:prstGeom>
            <a:solidFill>
              <a:srgbClr val="FFFFFF"/>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Pie 55"/>
            <p:cNvSpPr/>
            <p:nvPr/>
          </p:nvSpPr>
          <p:spPr>
            <a:xfrm>
              <a:off x="2362200" y="1633474"/>
              <a:ext cx="457200" cy="457200"/>
            </a:xfrm>
            <a:prstGeom prst="pie">
              <a:avLst>
                <a:gd name="adj1" fmla="val 16200000"/>
                <a:gd name="adj2" fmla="val 5400000"/>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7" name="Group 56"/>
          <p:cNvGrpSpPr/>
          <p:nvPr/>
        </p:nvGrpSpPr>
        <p:grpSpPr>
          <a:xfrm>
            <a:off x="3169236" y="4093971"/>
            <a:ext cx="281635" cy="256032"/>
            <a:chOff x="2362200" y="1633474"/>
            <a:chExt cx="457200" cy="457200"/>
          </a:xfrm>
        </p:grpSpPr>
        <p:sp>
          <p:nvSpPr>
            <p:cNvPr id="58" name="Pie 57"/>
            <p:cNvSpPr/>
            <p:nvPr/>
          </p:nvSpPr>
          <p:spPr>
            <a:xfrm>
              <a:off x="2362200" y="1633474"/>
              <a:ext cx="457200" cy="457200"/>
            </a:xfrm>
            <a:prstGeom prst="pie">
              <a:avLst>
                <a:gd name="adj1" fmla="val 5400000"/>
                <a:gd name="adj2" fmla="val 16200000"/>
              </a:avLst>
            </a:prstGeom>
            <a:solidFill>
              <a:srgbClr val="FFFFFF"/>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Pie 58"/>
            <p:cNvSpPr/>
            <p:nvPr/>
          </p:nvSpPr>
          <p:spPr>
            <a:xfrm>
              <a:off x="2362200" y="1633474"/>
              <a:ext cx="457200" cy="457200"/>
            </a:xfrm>
            <a:prstGeom prst="pie">
              <a:avLst>
                <a:gd name="adj1" fmla="val 16200000"/>
                <a:gd name="adj2" fmla="val 5400000"/>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0" name="TextBox 59"/>
          <p:cNvSpPr txBox="1"/>
          <p:nvPr/>
        </p:nvSpPr>
        <p:spPr>
          <a:xfrm>
            <a:off x="8047255" y="3572829"/>
            <a:ext cx="1610546" cy="255455"/>
          </a:xfrm>
          <a:prstGeom prst="rect">
            <a:avLst/>
          </a:prstGeom>
          <a:solidFill>
            <a:schemeClr val="bg1"/>
          </a:solidFill>
        </p:spPr>
        <p:txBody>
          <a:bodyPr wrap="square" rtlCol="0">
            <a:spAutoFit/>
          </a:bodyPr>
          <a:lstStyle/>
          <a:p>
            <a:pPr marL="1588" algn="ctr" fontAlgn="base">
              <a:lnSpc>
                <a:spcPct val="106000"/>
              </a:lnSpc>
              <a:spcBef>
                <a:spcPct val="80000"/>
              </a:spcBef>
              <a:spcAft>
                <a:spcPct val="0"/>
              </a:spcAft>
              <a:buClr>
                <a:srgbClr val="000000"/>
              </a:buClr>
            </a:pPr>
            <a:r>
              <a:rPr lang="en-US" sz="1000" b="1" dirty="0">
                <a:solidFill>
                  <a:srgbClr val="000000"/>
                </a:solidFill>
                <a:latin typeface="Arial"/>
                <a:cs typeface="Arial" charset="0"/>
              </a:rPr>
              <a:t>Verdict</a:t>
            </a:r>
          </a:p>
        </p:txBody>
      </p:sp>
      <p:sp>
        <p:nvSpPr>
          <p:cNvPr id="61" name="Rectangle 60"/>
          <p:cNvSpPr/>
          <p:nvPr/>
        </p:nvSpPr>
        <p:spPr bwMode="gray">
          <a:xfrm>
            <a:off x="1785340" y="5854192"/>
            <a:ext cx="874191" cy="806352"/>
          </a:xfrm>
          <a:prstGeom prst="rect">
            <a:avLst/>
          </a:prstGeom>
          <a:solidFill>
            <a:schemeClr val="bg1">
              <a:lumMod val="65000"/>
            </a:schemeClr>
          </a:solidFill>
          <a:ln w="12700" cap="rnd" algn="ctr">
            <a:solidFill>
              <a:schemeClr val="bg2"/>
            </a:solidFill>
            <a:miter lim="800000"/>
            <a:headEnd/>
            <a:tailEnd/>
          </a:ln>
        </p:spPr>
        <p:txBody>
          <a:bodyPr lIns="91440" rtlCol="0" anchor="ctr" anchorCtr="1"/>
          <a:lstStyle/>
          <a:p>
            <a:pPr algn="ctr" eaLnBrk="0" hangingPunct="0">
              <a:lnSpc>
                <a:spcPct val="106000"/>
              </a:lnSpc>
            </a:pPr>
            <a:r>
              <a:rPr lang="en-US" sz="1000" b="1" dirty="0">
                <a:solidFill>
                  <a:schemeClr val="bg1"/>
                </a:solidFill>
              </a:rPr>
              <a:t>Tool Type:</a:t>
            </a:r>
          </a:p>
          <a:p>
            <a:pPr algn="ctr" eaLnBrk="0" hangingPunct="0">
              <a:lnSpc>
                <a:spcPct val="106000"/>
              </a:lnSpc>
            </a:pPr>
            <a:r>
              <a:rPr lang="en-US" sz="1000" b="1" dirty="0">
                <a:solidFill>
                  <a:schemeClr val="bg1"/>
                </a:solidFill>
              </a:rPr>
              <a:t>Visualization</a:t>
            </a:r>
          </a:p>
        </p:txBody>
      </p:sp>
      <p:sp>
        <p:nvSpPr>
          <p:cNvPr id="62" name="Rectangle 61"/>
          <p:cNvSpPr/>
          <p:nvPr/>
        </p:nvSpPr>
        <p:spPr bwMode="gray">
          <a:xfrm>
            <a:off x="2778972" y="5846410"/>
            <a:ext cx="7449887" cy="814747"/>
          </a:xfrm>
          <a:prstGeom prst="rect">
            <a:avLst/>
          </a:prstGeom>
          <a:noFill/>
          <a:ln w="12700" cap="rnd" algn="ctr">
            <a:solidFill>
              <a:schemeClr val="tx2"/>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63" name="TextBox 62"/>
          <p:cNvSpPr txBox="1"/>
          <p:nvPr/>
        </p:nvSpPr>
        <p:spPr>
          <a:xfrm>
            <a:off x="8238359" y="5726464"/>
            <a:ext cx="1248085" cy="255455"/>
          </a:xfrm>
          <a:prstGeom prst="rect">
            <a:avLst/>
          </a:prstGeom>
          <a:solidFill>
            <a:schemeClr val="bg1"/>
          </a:solidFill>
        </p:spPr>
        <p:txBody>
          <a:bodyPr wrap="square" rtlCol="0">
            <a:spAutoFit/>
          </a:bodyPr>
          <a:lstStyle/>
          <a:p>
            <a:pPr marL="1588" algn="ctr" fontAlgn="base">
              <a:lnSpc>
                <a:spcPct val="106000"/>
              </a:lnSpc>
              <a:spcBef>
                <a:spcPct val="80000"/>
              </a:spcBef>
              <a:spcAft>
                <a:spcPct val="0"/>
              </a:spcAft>
              <a:buClr>
                <a:srgbClr val="000000"/>
              </a:buClr>
            </a:pPr>
            <a:r>
              <a:rPr lang="en-US" sz="1000" b="1" dirty="0">
                <a:solidFill>
                  <a:srgbClr val="000000"/>
                </a:solidFill>
                <a:latin typeface="Arial"/>
                <a:cs typeface="Arial" charset="0"/>
              </a:rPr>
              <a:t>Verdict</a:t>
            </a:r>
          </a:p>
        </p:txBody>
      </p:sp>
      <p:sp>
        <p:nvSpPr>
          <p:cNvPr id="64" name="TextBox 63"/>
          <p:cNvSpPr txBox="1"/>
          <p:nvPr/>
        </p:nvSpPr>
        <p:spPr>
          <a:xfrm>
            <a:off x="3677002" y="5888754"/>
            <a:ext cx="796194"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Usability</a:t>
            </a:r>
          </a:p>
        </p:txBody>
      </p:sp>
      <p:sp>
        <p:nvSpPr>
          <p:cNvPr id="65" name="TextBox 64"/>
          <p:cNvSpPr txBox="1"/>
          <p:nvPr/>
        </p:nvSpPr>
        <p:spPr>
          <a:xfrm>
            <a:off x="4491431" y="5888754"/>
            <a:ext cx="1189885"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Data Connectivity</a:t>
            </a:r>
          </a:p>
        </p:txBody>
      </p:sp>
      <p:sp>
        <p:nvSpPr>
          <p:cNvPr id="66" name="TextBox 65"/>
          <p:cNvSpPr txBox="1"/>
          <p:nvPr/>
        </p:nvSpPr>
        <p:spPr>
          <a:xfrm>
            <a:off x="7894409" y="5912143"/>
            <a:ext cx="2182907" cy="707886"/>
          </a:xfrm>
          <a:prstGeom prst="rect">
            <a:avLst/>
          </a:prstGeom>
          <a:noFill/>
        </p:spPr>
        <p:txBody>
          <a:bodyPr wrap="square" rtlCol="0">
            <a:spAutoFit/>
          </a:bodyPr>
          <a:lstStyle/>
          <a:p>
            <a:r>
              <a:rPr lang="en-US" sz="1000" dirty="0"/>
              <a:t>Associative data discovery engine and ability to integrate additional visuals and functionality via API differentiate </a:t>
            </a:r>
            <a:r>
              <a:rPr lang="en-US" sz="1000" dirty="0" err="1"/>
              <a:t>Qlik</a:t>
            </a:r>
            <a:r>
              <a:rPr lang="en-US" sz="1000" dirty="0"/>
              <a:t> from competitors</a:t>
            </a:r>
          </a:p>
        </p:txBody>
      </p:sp>
      <p:sp>
        <p:nvSpPr>
          <p:cNvPr id="67" name="TextBox 66"/>
          <p:cNvSpPr txBox="1"/>
          <p:nvPr/>
        </p:nvSpPr>
        <p:spPr>
          <a:xfrm>
            <a:off x="2813708" y="5888754"/>
            <a:ext cx="979502"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Functionality</a:t>
            </a:r>
          </a:p>
        </p:txBody>
      </p:sp>
      <p:sp>
        <p:nvSpPr>
          <p:cNvPr id="68" name="TextBox 67"/>
          <p:cNvSpPr txBox="1"/>
          <p:nvPr/>
        </p:nvSpPr>
        <p:spPr>
          <a:xfrm>
            <a:off x="6584100" y="5870892"/>
            <a:ext cx="1211495"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Market Presence</a:t>
            </a:r>
          </a:p>
        </p:txBody>
      </p:sp>
      <p:sp>
        <p:nvSpPr>
          <p:cNvPr id="69" name="TextBox 68"/>
          <p:cNvSpPr txBox="1"/>
          <p:nvPr/>
        </p:nvSpPr>
        <p:spPr>
          <a:xfrm>
            <a:off x="5694467" y="5883618"/>
            <a:ext cx="790819" cy="255455"/>
          </a:xfrm>
          <a:prstGeom prst="rect">
            <a:avLst/>
          </a:prstGeom>
        </p:spPr>
        <p:txBody>
          <a:bodyPr wrap="square" rtlCol="0">
            <a:spAutoFit/>
          </a:bodyPr>
          <a:lstStyle/>
          <a:p>
            <a:pPr marL="1588" algn="ctr" fontAlgn="base">
              <a:lnSpc>
                <a:spcPct val="106000"/>
              </a:lnSpc>
              <a:spcBef>
                <a:spcPct val="80000"/>
              </a:spcBef>
              <a:spcAft>
                <a:spcPct val="0"/>
              </a:spcAft>
              <a:buClr>
                <a:srgbClr val="000000"/>
              </a:buClr>
            </a:pPr>
            <a:r>
              <a:rPr lang="en-US" sz="1000" u="sng" dirty="0">
                <a:solidFill>
                  <a:srgbClr val="000000"/>
                </a:solidFill>
                <a:latin typeface="Arial"/>
                <a:cs typeface="Arial" charset="0"/>
              </a:rPr>
              <a:t>Security</a:t>
            </a:r>
          </a:p>
        </p:txBody>
      </p:sp>
      <p:sp>
        <p:nvSpPr>
          <p:cNvPr id="70" name="Oval 69"/>
          <p:cNvSpPr/>
          <p:nvPr/>
        </p:nvSpPr>
        <p:spPr>
          <a:xfrm>
            <a:off x="3120240" y="6253782"/>
            <a:ext cx="317870" cy="264112"/>
          </a:xfrm>
          <a:prstGeom prst="ellipse">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3947927" y="6261709"/>
            <a:ext cx="317870" cy="264112"/>
            <a:chOff x="2362200" y="1633474"/>
            <a:chExt cx="457200" cy="457200"/>
          </a:xfrm>
        </p:grpSpPr>
        <p:sp>
          <p:nvSpPr>
            <p:cNvPr id="72" name="Pie 71"/>
            <p:cNvSpPr/>
            <p:nvPr/>
          </p:nvSpPr>
          <p:spPr>
            <a:xfrm>
              <a:off x="2362200" y="1633474"/>
              <a:ext cx="457200" cy="457200"/>
            </a:xfrm>
            <a:prstGeom prst="pie">
              <a:avLst>
                <a:gd name="adj1" fmla="val 10800000"/>
                <a:gd name="adj2" fmla="val 16200000"/>
              </a:avLst>
            </a:prstGeom>
            <a:solidFill>
              <a:srgbClr val="FFFFFF"/>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Pie 72"/>
            <p:cNvSpPr/>
            <p:nvPr/>
          </p:nvSpPr>
          <p:spPr>
            <a:xfrm>
              <a:off x="2362200" y="1633474"/>
              <a:ext cx="457200" cy="457200"/>
            </a:xfrm>
            <a:prstGeom prst="pie">
              <a:avLst>
                <a:gd name="adj1" fmla="val 16200000"/>
                <a:gd name="adj2" fmla="val 10800000"/>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4" name="Oval 73"/>
          <p:cNvSpPr/>
          <p:nvPr/>
        </p:nvSpPr>
        <p:spPr>
          <a:xfrm>
            <a:off x="4859896" y="6253740"/>
            <a:ext cx="317870" cy="264112"/>
          </a:xfrm>
          <a:prstGeom prst="ellipse">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p:nvPr/>
        </p:nvGrpSpPr>
        <p:grpSpPr>
          <a:xfrm>
            <a:off x="6902422" y="6245856"/>
            <a:ext cx="317870" cy="264112"/>
            <a:chOff x="2362200" y="1633474"/>
            <a:chExt cx="457200" cy="457200"/>
          </a:xfrm>
        </p:grpSpPr>
        <p:sp>
          <p:nvSpPr>
            <p:cNvPr id="76" name="Pie 75"/>
            <p:cNvSpPr/>
            <p:nvPr/>
          </p:nvSpPr>
          <p:spPr>
            <a:xfrm>
              <a:off x="2362200" y="1633474"/>
              <a:ext cx="457200" cy="457200"/>
            </a:xfrm>
            <a:prstGeom prst="pie">
              <a:avLst>
                <a:gd name="adj1" fmla="val 10800000"/>
                <a:gd name="adj2" fmla="val 16200000"/>
              </a:avLst>
            </a:prstGeom>
            <a:solidFill>
              <a:srgbClr val="FFFFFF"/>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Pie 76"/>
            <p:cNvSpPr/>
            <p:nvPr/>
          </p:nvSpPr>
          <p:spPr>
            <a:xfrm>
              <a:off x="2362200" y="1633474"/>
              <a:ext cx="457200" cy="457200"/>
            </a:xfrm>
            <a:prstGeom prst="pie">
              <a:avLst>
                <a:gd name="adj1" fmla="val 16200000"/>
                <a:gd name="adj2" fmla="val 10800000"/>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8" name="Group 77"/>
          <p:cNvGrpSpPr/>
          <p:nvPr/>
        </p:nvGrpSpPr>
        <p:grpSpPr>
          <a:xfrm>
            <a:off x="5954318" y="6253740"/>
            <a:ext cx="317870" cy="264112"/>
            <a:chOff x="2362200" y="1633474"/>
            <a:chExt cx="457200" cy="457200"/>
          </a:xfrm>
        </p:grpSpPr>
        <p:sp>
          <p:nvSpPr>
            <p:cNvPr id="79" name="Pie 78"/>
            <p:cNvSpPr/>
            <p:nvPr/>
          </p:nvSpPr>
          <p:spPr>
            <a:xfrm>
              <a:off x="2362200" y="1633474"/>
              <a:ext cx="457200" cy="457200"/>
            </a:xfrm>
            <a:prstGeom prst="pie">
              <a:avLst>
                <a:gd name="adj1" fmla="val 10800000"/>
                <a:gd name="adj2" fmla="val 16200000"/>
              </a:avLst>
            </a:prstGeom>
            <a:solidFill>
              <a:srgbClr val="FFFFFF"/>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Pie 79"/>
            <p:cNvSpPr/>
            <p:nvPr/>
          </p:nvSpPr>
          <p:spPr>
            <a:xfrm>
              <a:off x="2362200" y="1633474"/>
              <a:ext cx="457200" cy="457200"/>
            </a:xfrm>
            <a:prstGeom prst="pie">
              <a:avLst>
                <a:gd name="adj1" fmla="val 16200000"/>
                <a:gd name="adj2" fmla="val 10800000"/>
              </a:avLst>
            </a:prstGeom>
            <a:solidFill>
              <a:schemeClr val="bg1">
                <a:lumMod val="65000"/>
              </a:schemeClr>
            </a:solidFill>
            <a:ln w="9525" cap="flat" cmpd="sng" algn="ctr">
              <a:solidFill>
                <a:schemeClr val="bg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2" name="Rectangle 81"/>
          <p:cNvSpPr/>
          <p:nvPr/>
        </p:nvSpPr>
        <p:spPr>
          <a:xfrm>
            <a:off x="345057" y="748051"/>
            <a:ext cx="10351698" cy="307777"/>
          </a:xfrm>
          <a:prstGeom prst="rect">
            <a:avLst/>
          </a:prstGeom>
        </p:spPr>
        <p:txBody>
          <a:bodyPr wrap="square">
            <a:spAutoFit/>
          </a:bodyPr>
          <a:lstStyle/>
          <a:p>
            <a:pPr algn="just"/>
            <a:r>
              <a:rPr lang="en-US" sz="1400" b="1" dirty="0">
                <a:solidFill>
                  <a:srgbClr val="00B0F0"/>
                </a:solidFill>
                <a:ea typeface="Verdana" panose="020B0604030504040204" pitchFamily="34" charset="0"/>
                <a:cs typeface="Verdana" panose="020B0604030504040204" pitchFamily="34" charset="0"/>
              </a:rPr>
              <a:t>Tool comparison</a:t>
            </a:r>
          </a:p>
        </p:txBody>
      </p:sp>
    </p:spTree>
    <p:extLst>
      <p:ext uri="{BB962C8B-B14F-4D97-AF65-F5344CB8AC3E}">
        <p14:creationId xmlns:p14="http://schemas.microsoft.com/office/powerpoint/2010/main" val="428649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057" y="748051"/>
            <a:ext cx="10351698" cy="4955203"/>
          </a:xfrm>
          <a:prstGeom prst="rect">
            <a:avLst/>
          </a:prstGeom>
        </p:spPr>
        <p:txBody>
          <a:bodyPr wrap="square">
            <a:spAutoFit/>
          </a:bodyPr>
          <a:lstStyle/>
          <a:p>
            <a:pPr algn="just"/>
            <a:r>
              <a:rPr lang="en-US" sz="1400" b="1" dirty="0">
                <a:ea typeface="Verdana" panose="020B0604030504040204" pitchFamily="34" charset="0"/>
                <a:cs typeface="Verdana" panose="020B0604030504040204" pitchFamily="34" charset="0"/>
              </a:rPr>
              <a:t>Tableau Features</a:t>
            </a:r>
          </a:p>
          <a:p>
            <a:pPr algn="just"/>
            <a:endParaRPr lang="en-US" sz="1400" b="1" dirty="0">
              <a:ea typeface="Verdana" panose="020B0604030504040204" pitchFamily="34" charset="0"/>
              <a:cs typeface="Verdana" panose="020B0604030504040204" pitchFamily="34" charset="0"/>
            </a:endParaRPr>
          </a:p>
          <a:p>
            <a:pPr algn="just"/>
            <a:r>
              <a:rPr lang="en-US" sz="1200" dirty="0">
                <a:ea typeface="Verdana" panose="020B0604030504040204" pitchFamily="34" charset="0"/>
                <a:cs typeface="Verdana" panose="020B0604030504040204" pitchFamily="34" charset="0"/>
              </a:rPr>
              <a:t>Tableau provides solutions for all kinds of industries, departments and data environments. Below are the unique features which enable tableau handle so many diverse scenarios.</a:t>
            </a:r>
          </a:p>
          <a:p>
            <a:pPr algn="just"/>
            <a:endParaRPr lang="en-US" sz="1200" dirty="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n-US" sz="1200" b="1" dirty="0">
                <a:ea typeface="Verdana" panose="020B0604030504040204" pitchFamily="34" charset="0"/>
                <a:cs typeface="Verdana" panose="020B0604030504040204" pitchFamily="34" charset="0"/>
              </a:rPr>
              <a:t>Speed of Analysis</a:t>
            </a:r>
            <a:r>
              <a:rPr lang="en-US" sz="1200" dirty="0">
                <a:ea typeface="Verdana" panose="020B0604030504040204" pitchFamily="34" charset="0"/>
                <a:cs typeface="Verdana" panose="020B0604030504040204" pitchFamily="34" charset="0"/>
              </a:rPr>
              <a:t> - As it does not need high level of programming expertise, any computer user with access to data can start using it to derive value from the data.</a:t>
            </a:r>
          </a:p>
          <a:p>
            <a:pPr marL="171450" indent="-171450" algn="just">
              <a:buFont typeface="Arial" panose="020B0604020202020204" pitchFamily="34" charset="0"/>
              <a:buChar char="•"/>
            </a:pPr>
            <a:endParaRPr lang="en-US" sz="1200" dirty="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n-US" sz="1200" b="1" dirty="0">
                <a:ea typeface="Verdana" panose="020B0604030504040204" pitchFamily="34" charset="0"/>
                <a:cs typeface="Verdana" panose="020B0604030504040204" pitchFamily="34" charset="0"/>
              </a:rPr>
              <a:t>Self-Reliant</a:t>
            </a:r>
            <a:r>
              <a:rPr lang="en-US" sz="1200" dirty="0">
                <a:ea typeface="Verdana" panose="020B0604030504040204" pitchFamily="34" charset="0"/>
                <a:cs typeface="Verdana" panose="020B0604030504040204" pitchFamily="34" charset="0"/>
              </a:rPr>
              <a:t> - Tableau does not need a complex software setup. The desktop version which is used by most users is easily installed and contains all the features needed to start and complete data analysis.</a:t>
            </a:r>
          </a:p>
          <a:p>
            <a:pPr marL="171450" indent="-171450" algn="just">
              <a:buFont typeface="Arial" panose="020B0604020202020204" pitchFamily="34" charset="0"/>
              <a:buChar char="•"/>
            </a:pPr>
            <a:endParaRPr lang="en-US" sz="1200" b="1" dirty="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n-US" sz="1200" b="1" dirty="0">
                <a:ea typeface="Verdana" panose="020B0604030504040204" pitchFamily="34" charset="0"/>
                <a:cs typeface="Verdana" panose="020B0604030504040204" pitchFamily="34" charset="0"/>
              </a:rPr>
              <a:t>Visual Discovery</a:t>
            </a:r>
            <a:r>
              <a:rPr lang="en-US" sz="1200" dirty="0">
                <a:ea typeface="Verdana" panose="020B0604030504040204" pitchFamily="34" charset="0"/>
                <a:cs typeface="Verdana" panose="020B0604030504040204" pitchFamily="34" charset="0"/>
              </a:rPr>
              <a:t> - The user explores and analyses the data by using visual tools like colors, trend lines, charts and graphs. There is very little script to be written as nearly everything is done by drag and drop.</a:t>
            </a:r>
          </a:p>
          <a:p>
            <a:pPr marL="171450" indent="-171450" algn="just">
              <a:buFont typeface="Arial" panose="020B0604020202020204" pitchFamily="34" charset="0"/>
              <a:buChar char="•"/>
            </a:pPr>
            <a:endParaRPr lang="en-US" sz="1200" b="1" dirty="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n-US" sz="1200" b="1" dirty="0">
                <a:ea typeface="Verdana" panose="020B0604030504040204" pitchFamily="34" charset="0"/>
                <a:cs typeface="Verdana" panose="020B0604030504040204" pitchFamily="34" charset="0"/>
              </a:rPr>
              <a:t>Blend Diverse Data Sets</a:t>
            </a:r>
            <a:r>
              <a:rPr lang="en-US" sz="1200" dirty="0">
                <a:ea typeface="Verdana" panose="020B0604030504040204" pitchFamily="34" charset="0"/>
                <a:cs typeface="Verdana" panose="020B0604030504040204" pitchFamily="34" charset="0"/>
              </a:rPr>
              <a:t> - Tableau allows you to blend different relational, semi-structured and raw data sources in real time, without expensive up-front integration costs. The users don’t need to know the details of how data is stored.</a:t>
            </a:r>
          </a:p>
          <a:p>
            <a:pPr marL="171450" indent="-171450" algn="just">
              <a:buFont typeface="Arial" panose="020B0604020202020204" pitchFamily="34" charset="0"/>
              <a:buChar char="•"/>
            </a:pPr>
            <a:endParaRPr lang="en-US" sz="1200" b="1" dirty="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n-US" sz="1200" b="1" dirty="0">
                <a:ea typeface="Verdana" panose="020B0604030504040204" pitchFamily="34" charset="0"/>
                <a:cs typeface="Verdana" panose="020B0604030504040204" pitchFamily="34" charset="0"/>
              </a:rPr>
              <a:t>Architecture Agnostic</a:t>
            </a:r>
            <a:r>
              <a:rPr lang="en-US" sz="1200" dirty="0">
                <a:ea typeface="Verdana" panose="020B0604030504040204" pitchFamily="34" charset="0"/>
                <a:cs typeface="Verdana" panose="020B0604030504040204" pitchFamily="34" charset="0"/>
              </a:rPr>
              <a:t> - Tableau works in all kinds of devices where data flows. So the user need not worry about specific hardware or software requirements to use Tableau.</a:t>
            </a:r>
          </a:p>
          <a:p>
            <a:pPr marL="171450" indent="-171450" algn="just">
              <a:buFont typeface="Arial" panose="020B0604020202020204" pitchFamily="34" charset="0"/>
              <a:buChar char="•"/>
            </a:pPr>
            <a:endParaRPr lang="en-US" sz="1200" b="1" dirty="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n-US" sz="1200" b="1" dirty="0">
                <a:ea typeface="Verdana" panose="020B0604030504040204" pitchFamily="34" charset="0"/>
                <a:cs typeface="Verdana" panose="020B0604030504040204" pitchFamily="34" charset="0"/>
              </a:rPr>
              <a:t>Real Time Collaboration</a:t>
            </a:r>
            <a:r>
              <a:rPr lang="en-US" sz="1200" dirty="0">
                <a:ea typeface="Verdana" panose="020B0604030504040204" pitchFamily="34" charset="0"/>
                <a:cs typeface="Verdana" panose="020B0604030504040204" pitchFamily="34" charset="0"/>
              </a:rPr>
              <a:t> - Tableau can filter, sort, and discuss data on the fly and embed a live dashboard in portals like SharePoint site or Salesforce. You can save your view of data and allow colleagues to subscribe to your interactive dashboards so they see the very latest data just by refreshing their web browser.</a:t>
            </a:r>
          </a:p>
          <a:p>
            <a:pPr marL="171450" indent="-171450" algn="just">
              <a:buFont typeface="Arial" panose="020B0604020202020204" pitchFamily="34" charset="0"/>
              <a:buChar char="•"/>
            </a:pPr>
            <a:endParaRPr lang="en-US" sz="1200" b="1" dirty="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n-US" sz="1200" b="1" dirty="0">
                <a:ea typeface="Verdana" panose="020B0604030504040204" pitchFamily="34" charset="0"/>
                <a:cs typeface="Verdana" panose="020B0604030504040204" pitchFamily="34" charset="0"/>
              </a:rPr>
              <a:t>Centralized Data</a:t>
            </a:r>
            <a:r>
              <a:rPr lang="en-US" sz="1200" dirty="0">
                <a:ea typeface="Verdana" panose="020B0604030504040204" pitchFamily="34" charset="0"/>
                <a:cs typeface="Verdana" panose="020B0604030504040204" pitchFamily="34" charset="0"/>
              </a:rPr>
              <a:t> - The tableau server provides a centralized location to manage all of the organization’s published data sources. You can delete, change permissions, add tags, and manage schedules in one convenient location. It’s easy to schedule extract refreshes and manage them in the data server. Administrators can centrally define a schedule for extracts on the server for both incremental and full refreshes.</a:t>
            </a:r>
            <a:endParaRPr lang="en-US" sz="1200" b="0" i="0" dirty="0">
              <a:effectLs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21085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3802066" cy="584775"/>
          </a:xfrm>
          <a:prstGeom prst="rect">
            <a:avLst/>
          </a:prstGeom>
          <a:noFill/>
        </p:spPr>
        <p:txBody>
          <a:bodyPr wrap="none" rtlCol="0">
            <a:spAutoFit/>
          </a:bodyPr>
          <a:lstStyle/>
          <a:p>
            <a:r>
              <a:rPr lang="en-IN" sz="3200" b="1" dirty="0">
                <a:solidFill>
                  <a:prstClr val="black"/>
                </a:solidFill>
              </a:rPr>
              <a:t>What Tableau offers?</a:t>
            </a:r>
          </a:p>
        </p:txBody>
      </p:sp>
    </p:spTree>
    <p:extLst>
      <p:ext uri="{BB962C8B-B14F-4D97-AF65-F5344CB8AC3E}">
        <p14:creationId xmlns:p14="http://schemas.microsoft.com/office/powerpoint/2010/main" val="307874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057" y="748051"/>
            <a:ext cx="10351698" cy="307777"/>
          </a:xfrm>
          <a:prstGeom prst="rect">
            <a:avLst/>
          </a:prstGeom>
        </p:spPr>
        <p:txBody>
          <a:bodyPr wrap="square">
            <a:spAutoFit/>
          </a:bodyPr>
          <a:lstStyle/>
          <a:p>
            <a:pPr algn="just"/>
            <a:r>
              <a:rPr lang="en-US" sz="1400" b="1" dirty="0">
                <a:solidFill>
                  <a:srgbClr val="00B0F0"/>
                </a:solidFill>
                <a:ea typeface="Verdana" panose="020B0604030504040204" pitchFamily="34" charset="0"/>
                <a:cs typeface="Verdana" panose="020B0604030504040204" pitchFamily="34" charset="0"/>
              </a:rPr>
              <a:t>What Tableau Offers? </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941" y="1055828"/>
            <a:ext cx="57150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ableau publ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134" y="5103222"/>
            <a:ext cx="2408189" cy="146585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27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057" y="748051"/>
            <a:ext cx="10351698" cy="4401205"/>
          </a:xfrm>
          <a:prstGeom prst="rect">
            <a:avLst/>
          </a:prstGeom>
        </p:spPr>
        <p:txBody>
          <a:bodyPr wrap="square">
            <a:spAutoFit/>
          </a:bodyPr>
          <a:lstStyle/>
          <a:p>
            <a:pPr algn="just"/>
            <a:r>
              <a:rPr lang="en-US" sz="1400" b="1" dirty="0">
                <a:solidFill>
                  <a:srgbClr val="00B0F0"/>
                </a:solidFill>
                <a:ea typeface="Verdana" panose="020B0604030504040204" pitchFamily="34" charset="0"/>
                <a:cs typeface="Verdana" panose="020B0604030504040204" pitchFamily="34" charset="0"/>
              </a:rPr>
              <a:t>Important Links and details</a:t>
            </a:r>
          </a:p>
          <a:p>
            <a:pPr algn="just"/>
            <a:endParaRPr lang="en-US" sz="1400" b="1" dirty="0">
              <a:solidFill>
                <a:srgbClr val="00B0F0"/>
              </a:solidFill>
              <a:ea typeface="Verdana" panose="020B0604030504040204" pitchFamily="34" charset="0"/>
              <a:cs typeface="Verdana" panose="020B0604030504040204" pitchFamily="34" charset="0"/>
            </a:endParaRPr>
          </a:p>
          <a:p>
            <a:pPr algn="just"/>
            <a:r>
              <a:rPr lang="en-US" sz="1200" dirty="0">
                <a:solidFill>
                  <a:srgbClr val="00B0F0"/>
                </a:solidFill>
                <a:ea typeface="Verdana" panose="020B0604030504040204" pitchFamily="34" charset="0"/>
                <a:cs typeface="Verdana" panose="020B0604030504040204" pitchFamily="34" charset="0"/>
              </a:rPr>
              <a:t>Tableau Public</a:t>
            </a:r>
          </a:p>
          <a:p>
            <a:pPr algn="just"/>
            <a:r>
              <a:rPr lang="en-US" sz="1200" dirty="0">
                <a:solidFill>
                  <a:srgbClr val="00B0F0"/>
                </a:solidFill>
                <a:ea typeface="Verdana" panose="020B0604030504040204" pitchFamily="34" charset="0"/>
                <a:cs typeface="Verdana" panose="020B0604030504040204" pitchFamily="34" charset="0"/>
                <a:hlinkClick r:id="rId3"/>
              </a:rPr>
              <a:t>https://public.tableau.com/s/</a:t>
            </a:r>
            <a:endParaRPr lang="en-US" sz="1200" dirty="0">
              <a:solidFill>
                <a:srgbClr val="00B0F0"/>
              </a:solidFill>
              <a:ea typeface="Verdana" panose="020B0604030504040204" pitchFamily="34" charset="0"/>
              <a:cs typeface="Verdana" panose="020B0604030504040204" pitchFamily="34" charset="0"/>
            </a:endParaRPr>
          </a:p>
          <a:p>
            <a:pPr algn="just"/>
            <a:endParaRPr lang="en-US" sz="1200" b="0" i="0" dirty="0">
              <a:solidFill>
                <a:srgbClr val="00B0F0"/>
              </a:solidFill>
              <a:effectLst/>
              <a:ea typeface="Verdana" panose="020B0604030504040204" pitchFamily="34" charset="0"/>
              <a:cs typeface="Verdana" panose="020B0604030504040204" pitchFamily="34" charset="0"/>
            </a:endParaRPr>
          </a:p>
          <a:p>
            <a:pPr algn="just"/>
            <a:r>
              <a:rPr lang="en-US" sz="1200" dirty="0">
                <a:solidFill>
                  <a:srgbClr val="00B0F0"/>
                </a:solidFill>
                <a:ea typeface="Verdana" panose="020B0604030504040204" pitchFamily="34" charset="0"/>
                <a:cs typeface="Verdana" panose="020B0604030504040204" pitchFamily="34" charset="0"/>
              </a:rPr>
              <a:t>Google Drive Link</a:t>
            </a:r>
          </a:p>
          <a:p>
            <a:pPr algn="just"/>
            <a:endParaRPr lang="en-US" sz="1200" b="0" i="0" dirty="0">
              <a:solidFill>
                <a:srgbClr val="00B0F0"/>
              </a:solidFill>
              <a:effectLst/>
              <a:ea typeface="Verdana" panose="020B0604030504040204" pitchFamily="34" charset="0"/>
              <a:cs typeface="Verdana" panose="020B0604030504040204" pitchFamily="34" charset="0"/>
            </a:endParaRPr>
          </a:p>
          <a:p>
            <a:pPr algn="just"/>
            <a:endParaRPr lang="en-US" sz="1200" dirty="0">
              <a:solidFill>
                <a:srgbClr val="00B0F0"/>
              </a:solidFill>
              <a:ea typeface="Verdana" panose="020B0604030504040204" pitchFamily="34" charset="0"/>
              <a:cs typeface="Verdana" panose="020B0604030504040204" pitchFamily="34" charset="0"/>
            </a:endParaRPr>
          </a:p>
          <a:p>
            <a:pPr algn="just"/>
            <a:r>
              <a:rPr lang="en-US" sz="1200" b="1" i="0" dirty="0">
                <a:solidFill>
                  <a:srgbClr val="00B0F0"/>
                </a:solidFill>
                <a:effectLst/>
                <a:ea typeface="Verdana" panose="020B0604030504040204" pitchFamily="34" charset="0"/>
                <a:cs typeface="Verdana" panose="020B0604030504040204" pitchFamily="34" charset="0"/>
              </a:rPr>
              <a:t>Machine hardware requirement </a:t>
            </a:r>
          </a:p>
          <a:p>
            <a:pPr algn="just"/>
            <a:r>
              <a:rPr lang="en-US" sz="1200" b="1" dirty="0">
                <a:solidFill>
                  <a:srgbClr val="00B0F0"/>
                </a:solidFill>
                <a:ea typeface="Verdana" panose="020B0604030504040204" pitchFamily="34" charset="0"/>
                <a:cs typeface="Verdana" panose="020B0604030504040204" pitchFamily="34" charset="0"/>
              </a:rPr>
              <a:t>Windows</a:t>
            </a:r>
            <a:endParaRPr lang="en-US" sz="1200" b="1" i="0" dirty="0">
              <a:solidFill>
                <a:srgbClr val="00B0F0"/>
              </a:solidFill>
              <a:effectLst/>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n-US" sz="1200" dirty="0">
                <a:solidFill>
                  <a:srgbClr val="00B0F0"/>
                </a:solidFill>
                <a:ea typeface="Verdana" panose="020B0604030504040204" pitchFamily="34" charset="0"/>
                <a:cs typeface="Verdana" panose="020B0604030504040204" pitchFamily="34" charset="0"/>
              </a:rPr>
              <a:t>Microsoft Windows 7 or newer (32-bit and 64-bit)</a:t>
            </a:r>
          </a:p>
          <a:p>
            <a:pPr marL="171450" indent="-171450" algn="just">
              <a:buFont typeface="Arial" panose="020B0604020202020204" pitchFamily="34" charset="0"/>
              <a:buChar char="•"/>
            </a:pPr>
            <a:r>
              <a:rPr lang="en-US" sz="1200" b="0" i="0" dirty="0">
                <a:solidFill>
                  <a:srgbClr val="00B0F0"/>
                </a:solidFill>
                <a:effectLst/>
                <a:ea typeface="Verdana" panose="020B0604030504040204" pitchFamily="34" charset="0"/>
                <a:cs typeface="Verdana" panose="020B0604030504040204" pitchFamily="34" charset="0"/>
              </a:rPr>
              <a:t>Microsoft Server 2008 R2 or newer</a:t>
            </a:r>
          </a:p>
          <a:p>
            <a:pPr marL="171450" indent="-171450" algn="just">
              <a:buFont typeface="Arial" panose="020B0604020202020204" pitchFamily="34" charset="0"/>
              <a:buChar char="•"/>
            </a:pPr>
            <a:r>
              <a:rPr lang="en-US" sz="1200" dirty="0">
                <a:solidFill>
                  <a:srgbClr val="00B0F0"/>
                </a:solidFill>
                <a:ea typeface="Verdana" panose="020B0604030504040204" pitchFamily="34" charset="0"/>
                <a:cs typeface="Verdana" panose="020B0604030504040204" pitchFamily="34" charset="0"/>
              </a:rPr>
              <a:t>Intel Pentium 4 or AMD Opteron processor or newer</a:t>
            </a:r>
          </a:p>
          <a:p>
            <a:pPr marL="171450" indent="-171450" algn="just">
              <a:buFont typeface="Arial" panose="020B0604020202020204" pitchFamily="34" charset="0"/>
              <a:buChar char="•"/>
            </a:pPr>
            <a:r>
              <a:rPr lang="en-US" sz="1200" dirty="0">
                <a:solidFill>
                  <a:srgbClr val="00B0F0"/>
                </a:solidFill>
                <a:ea typeface="Verdana" panose="020B0604030504040204" pitchFamily="34" charset="0"/>
                <a:cs typeface="Verdana" panose="020B0604030504040204" pitchFamily="34" charset="0"/>
              </a:rPr>
              <a:t>2 GB memory</a:t>
            </a:r>
          </a:p>
          <a:p>
            <a:pPr marL="171450" indent="-171450" algn="just">
              <a:buFont typeface="Arial" panose="020B0604020202020204" pitchFamily="34" charset="0"/>
              <a:buChar char="•"/>
            </a:pPr>
            <a:r>
              <a:rPr lang="en-US" sz="1200" dirty="0">
                <a:solidFill>
                  <a:srgbClr val="00B0F0"/>
                </a:solidFill>
                <a:ea typeface="Verdana" panose="020B0604030504040204" pitchFamily="34" charset="0"/>
                <a:cs typeface="Verdana" panose="020B0604030504040204" pitchFamily="34" charset="0"/>
              </a:rPr>
              <a:t>1.5 GB minimum free disk space</a:t>
            </a:r>
          </a:p>
          <a:p>
            <a:pPr marL="171450" indent="-171450" algn="just">
              <a:buFont typeface="Arial" panose="020B0604020202020204" pitchFamily="34" charset="0"/>
              <a:buChar char="•"/>
            </a:pPr>
            <a:r>
              <a:rPr lang="en-US" sz="1200" dirty="0">
                <a:solidFill>
                  <a:srgbClr val="00B0F0"/>
                </a:solidFill>
                <a:ea typeface="Verdana" panose="020B0604030504040204" pitchFamily="34" charset="0"/>
                <a:cs typeface="Verdana" panose="020B0604030504040204" pitchFamily="34" charset="0"/>
              </a:rPr>
              <a:t>1366 by 768 screen resolution or higher</a:t>
            </a:r>
          </a:p>
          <a:p>
            <a:pPr algn="just"/>
            <a:endParaRPr lang="en-US" sz="1200" dirty="0">
              <a:solidFill>
                <a:srgbClr val="00B0F0"/>
              </a:solidFill>
              <a:ea typeface="Verdana" panose="020B0604030504040204" pitchFamily="34" charset="0"/>
              <a:cs typeface="Verdana" panose="020B0604030504040204" pitchFamily="34" charset="0"/>
            </a:endParaRPr>
          </a:p>
          <a:p>
            <a:pPr algn="just"/>
            <a:r>
              <a:rPr lang="en-US" sz="1200" b="1" dirty="0">
                <a:solidFill>
                  <a:srgbClr val="00B0F0"/>
                </a:solidFill>
                <a:ea typeface="Verdana" panose="020B0604030504040204" pitchFamily="34" charset="0"/>
                <a:cs typeface="Verdana" panose="020B0604030504040204" pitchFamily="34" charset="0"/>
              </a:rPr>
              <a:t>Apple </a:t>
            </a:r>
          </a:p>
          <a:p>
            <a:pPr marL="171450" indent="-171450" algn="just">
              <a:buFont typeface="Arial" panose="020B0604020202020204" pitchFamily="34" charset="0"/>
              <a:buChar char="•"/>
            </a:pPr>
            <a:r>
              <a:rPr lang="en-US" sz="1200" dirty="0">
                <a:solidFill>
                  <a:srgbClr val="00B0F0"/>
                </a:solidFill>
                <a:ea typeface="Verdana" panose="020B0604030504040204" pitchFamily="34" charset="0"/>
                <a:cs typeface="Verdana" panose="020B0604030504040204" pitchFamily="34" charset="0"/>
              </a:rPr>
              <a:t>iMac/MacBook computers 2009 or newer</a:t>
            </a:r>
          </a:p>
          <a:p>
            <a:pPr marL="171450" indent="-171450" algn="just">
              <a:buFont typeface="Arial" panose="020B0604020202020204" pitchFamily="34" charset="0"/>
              <a:buChar char="•"/>
            </a:pPr>
            <a:r>
              <a:rPr lang="en-US" sz="1200" dirty="0">
                <a:solidFill>
                  <a:srgbClr val="00B0F0"/>
                </a:solidFill>
                <a:ea typeface="Verdana" panose="020B0604030504040204" pitchFamily="34" charset="0"/>
                <a:cs typeface="Verdana" panose="020B0604030504040204" pitchFamily="34" charset="0"/>
              </a:rPr>
              <a:t>OSX 10.10 or newer</a:t>
            </a:r>
          </a:p>
          <a:p>
            <a:pPr marL="171450" indent="-171450" algn="just">
              <a:buFont typeface="Arial" panose="020B0604020202020204" pitchFamily="34" charset="0"/>
              <a:buChar char="•"/>
            </a:pPr>
            <a:r>
              <a:rPr lang="en-US" sz="1200" dirty="0">
                <a:solidFill>
                  <a:srgbClr val="00B0F0"/>
                </a:solidFill>
                <a:ea typeface="Verdana" panose="020B0604030504040204" pitchFamily="34" charset="0"/>
                <a:cs typeface="Verdana" panose="020B0604030504040204" pitchFamily="34" charset="0"/>
              </a:rPr>
              <a:t>5 GB minimum free disk space</a:t>
            </a:r>
          </a:p>
          <a:p>
            <a:pPr marL="171450" indent="-171450" algn="just">
              <a:buFont typeface="Arial" panose="020B0604020202020204" pitchFamily="34" charset="0"/>
              <a:buChar char="•"/>
            </a:pPr>
            <a:r>
              <a:rPr lang="en-US" sz="1200" dirty="0">
                <a:solidFill>
                  <a:srgbClr val="00B0F0"/>
                </a:solidFill>
                <a:ea typeface="Verdana" panose="020B0604030504040204" pitchFamily="34" charset="0"/>
                <a:cs typeface="Verdana" panose="020B0604030504040204" pitchFamily="34" charset="0"/>
              </a:rPr>
              <a:t>1366 x 768 screen resolution or higher</a:t>
            </a:r>
          </a:p>
          <a:p>
            <a:pPr algn="just"/>
            <a:endParaRPr lang="en-US" sz="1200" dirty="0">
              <a:solidFill>
                <a:srgbClr val="00B0F0"/>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6739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a:stretch>
        </a:blipFill>
        <a:effectLst/>
      </p:bgPr>
    </p:bg>
    <p:spTree>
      <p:nvGrpSpPr>
        <p:cNvPr id="1" name=""/>
        <p:cNvGrpSpPr/>
        <p:nvPr/>
      </p:nvGrpSpPr>
      <p:grpSpPr>
        <a:xfrm>
          <a:off x="0" y="0"/>
          <a:ext cx="0" cy="0"/>
          <a:chOff x="0" y="0"/>
          <a:chExt cx="0" cy="0"/>
        </a:xfrm>
      </p:grpSpPr>
      <p:grpSp>
        <p:nvGrpSpPr>
          <p:cNvPr id="33" name="Group 32"/>
          <p:cNvGrpSpPr/>
          <p:nvPr/>
        </p:nvGrpSpPr>
        <p:grpSpPr>
          <a:xfrm>
            <a:off x="245323" y="341971"/>
            <a:ext cx="12041503" cy="6395713"/>
            <a:chOff x="245323" y="341971"/>
            <a:chExt cx="12041503" cy="6395713"/>
          </a:xfrm>
        </p:grpSpPr>
        <p:grpSp>
          <p:nvGrpSpPr>
            <p:cNvPr id="26" name="Group 25"/>
            <p:cNvGrpSpPr/>
            <p:nvPr/>
          </p:nvGrpSpPr>
          <p:grpSpPr>
            <a:xfrm>
              <a:off x="245323" y="341971"/>
              <a:ext cx="11653026" cy="6214945"/>
              <a:chOff x="245323" y="341971"/>
              <a:chExt cx="11653026" cy="6214945"/>
            </a:xfrm>
          </p:grpSpPr>
          <p:grpSp>
            <p:nvGrpSpPr>
              <p:cNvPr id="18" name="Group 17"/>
              <p:cNvGrpSpPr/>
              <p:nvPr/>
            </p:nvGrpSpPr>
            <p:grpSpPr>
              <a:xfrm>
                <a:off x="434896" y="4177972"/>
                <a:ext cx="10972802" cy="2378944"/>
                <a:chOff x="434896" y="4177972"/>
                <a:chExt cx="10972802" cy="2378944"/>
              </a:xfrm>
            </p:grpSpPr>
            <p:sp>
              <p:nvSpPr>
                <p:cNvPr id="2" name="Rectangle 1"/>
                <p:cNvSpPr/>
                <p:nvPr/>
              </p:nvSpPr>
              <p:spPr>
                <a:xfrm>
                  <a:off x="434898" y="6021659"/>
                  <a:ext cx="914400" cy="535257"/>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3" name="Rectangle 2"/>
                <p:cNvSpPr/>
                <p:nvPr/>
              </p:nvSpPr>
              <p:spPr>
                <a:xfrm>
                  <a:off x="1349298" y="6021658"/>
                  <a:ext cx="914400" cy="53525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 name="Rectangle 3"/>
                <p:cNvSpPr/>
                <p:nvPr/>
              </p:nvSpPr>
              <p:spPr>
                <a:xfrm>
                  <a:off x="2263698" y="6021658"/>
                  <a:ext cx="914400" cy="535257"/>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5" name="Rectangle 4"/>
                <p:cNvSpPr/>
                <p:nvPr/>
              </p:nvSpPr>
              <p:spPr>
                <a:xfrm>
                  <a:off x="3178098" y="6021657"/>
                  <a:ext cx="914400" cy="535257"/>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6" name="Rectangle 5"/>
                <p:cNvSpPr/>
                <p:nvPr/>
              </p:nvSpPr>
              <p:spPr>
                <a:xfrm>
                  <a:off x="4092498" y="6021656"/>
                  <a:ext cx="914400" cy="535257"/>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7" name="Rectangle 6"/>
                <p:cNvSpPr/>
                <p:nvPr/>
              </p:nvSpPr>
              <p:spPr>
                <a:xfrm>
                  <a:off x="5006898" y="6021656"/>
                  <a:ext cx="914400" cy="535257"/>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8" name="Rectangle 7"/>
                <p:cNvSpPr/>
                <p:nvPr/>
              </p:nvSpPr>
              <p:spPr>
                <a:xfrm>
                  <a:off x="5921298" y="6021655"/>
                  <a:ext cx="914400" cy="535257"/>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 name="Rectangle 8"/>
                <p:cNvSpPr/>
                <p:nvPr/>
              </p:nvSpPr>
              <p:spPr>
                <a:xfrm>
                  <a:off x="6835698" y="6021654"/>
                  <a:ext cx="914400" cy="535257"/>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0" name="Rectangle 9"/>
                <p:cNvSpPr/>
                <p:nvPr/>
              </p:nvSpPr>
              <p:spPr>
                <a:xfrm>
                  <a:off x="7750098" y="6021653"/>
                  <a:ext cx="914400" cy="5352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Rectangle 10"/>
                <p:cNvSpPr/>
                <p:nvPr/>
              </p:nvSpPr>
              <p:spPr>
                <a:xfrm>
                  <a:off x="8664498" y="6021653"/>
                  <a:ext cx="914400" cy="5352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2" name="Rectangle 11"/>
                <p:cNvSpPr/>
                <p:nvPr/>
              </p:nvSpPr>
              <p:spPr>
                <a:xfrm>
                  <a:off x="9578898" y="6021652"/>
                  <a:ext cx="914400" cy="535257"/>
                </a:xfrm>
                <a:prstGeom prst="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3" name="Rectangle 12"/>
                <p:cNvSpPr/>
                <p:nvPr/>
              </p:nvSpPr>
              <p:spPr>
                <a:xfrm>
                  <a:off x="10493298" y="6021652"/>
                  <a:ext cx="914400" cy="535257"/>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4" name="Rectangle 13"/>
                <p:cNvSpPr/>
                <p:nvPr/>
              </p:nvSpPr>
              <p:spPr>
                <a:xfrm rot="5400000">
                  <a:off x="245326" y="5296824"/>
                  <a:ext cx="914400" cy="535257"/>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5" name="Rectangle 14"/>
                <p:cNvSpPr/>
                <p:nvPr/>
              </p:nvSpPr>
              <p:spPr>
                <a:xfrm rot="5400000">
                  <a:off x="245325" y="4382420"/>
                  <a:ext cx="914400" cy="535257"/>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6" name="Rectangle 15"/>
                <p:cNvSpPr/>
                <p:nvPr/>
              </p:nvSpPr>
              <p:spPr>
                <a:xfrm rot="5400000">
                  <a:off x="10682870" y="4367543"/>
                  <a:ext cx="914400" cy="535257"/>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7" name="Rectangle 16"/>
                <p:cNvSpPr/>
                <p:nvPr/>
              </p:nvSpPr>
              <p:spPr>
                <a:xfrm rot="5400000">
                  <a:off x="10682870" y="5296821"/>
                  <a:ext cx="914400" cy="535257"/>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grpSp>
          <p:sp>
            <p:nvSpPr>
              <p:cNvPr id="19" name="Rectangle 18"/>
              <p:cNvSpPr/>
              <p:nvPr/>
            </p:nvSpPr>
            <p:spPr>
              <a:xfrm>
                <a:off x="245324" y="341971"/>
                <a:ext cx="2442119" cy="535257"/>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Basic Tableau</a:t>
                </a:r>
              </a:p>
            </p:txBody>
          </p:sp>
          <p:sp>
            <p:nvSpPr>
              <p:cNvPr id="20" name="Rectangle 19"/>
              <p:cNvSpPr/>
              <p:nvPr/>
            </p:nvSpPr>
            <p:spPr>
              <a:xfrm>
                <a:off x="245323" y="877228"/>
                <a:ext cx="2442119" cy="53525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Entering to Advanced Tableau</a:t>
                </a:r>
              </a:p>
            </p:txBody>
          </p:sp>
          <p:sp>
            <p:nvSpPr>
              <p:cNvPr id="21" name="Rectangle 20"/>
              <p:cNvSpPr/>
              <p:nvPr/>
            </p:nvSpPr>
            <p:spPr>
              <a:xfrm>
                <a:off x="245324" y="1412485"/>
                <a:ext cx="2442117" cy="535257"/>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Advanced Tableau</a:t>
                </a:r>
              </a:p>
            </p:txBody>
          </p:sp>
          <p:sp>
            <p:nvSpPr>
              <p:cNvPr id="23" name="Rectangle 22"/>
              <p:cNvSpPr/>
              <p:nvPr/>
            </p:nvSpPr>
            <p:spPr>
              <a:xfrm>
                <a:off x="9456231" y="341971"/>
                <a:ext cx="2442118" cy="5352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Doubts are welcome</a:t>
                </a:r>
              </a:p>
            </p:txBody>
          </p:sp>
          <p:sp>
            <p:nvSpPr>
              <p:cNvPr id="24" name="Rectangle 23"/>
              <p:cNvSpPr/>
              <p:nvPr/>
            </p:nvSpPr>
            <p:spPr>
              <a:xfrm>
                <a:off x="9456229" y="877228"/>
                <a:ext cx="2442120" cy="535257"/>
              </a:xfrm>
              <a:prstGeom prst="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t>Interview Prep</a:t>
                </a:r>
              </a:p>
            </p:txBody>
          </p:sp>
          <p:sp>
            <p:nvSpPr>
              <p:cNvPr id="25" name="Rectangle 24"/>
              <p:cNvSpPr/>
              <p:nvPr/>
            </p:nvSpPr>
            <p:spPr>
              <a:xfrm>
                <a:off x="9456227" y="1412485"/>
                <a:ext cx="2442122" cy="535257"/>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Mock Certification Exam</a:t>
                </a:r>
              </a:p>
            </p:txBody>
          </p:sp>
        </p:grpSp>
        <p:pic>
          <p:nvPicPr>
            <p:cNvPr id="29" name="Picture 2" descr="Image result for tablea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97126" y="5919536"/>
              <a:ext cx="1189700" cy="81814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0745" y="2948171"/>
              <a:ext cx="1158649" cy="1158649"/>
            </a:xfrm>
            <a:prstGeom prst="rect">
              <a:avLst/>
            </a:prstGeom>
          </p:spPr>
        </p:pic>
      </p:grpSp>
    </p:spTree>
    <p:extLst>
      <p:ext uri="{BB962C8B-B14F-4D97-AF65-F5344CB8AC3E}">
        <p14:creationId xmlns:p14="http://schemas.microsoft.com/office/powerpoint/2010/main" val="3535827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6262420" cy="584775"/>
          </a:xfrm>
          <a:prstGeom prst="rect">
            <a:avLst/>
          </a:prstGeom>
          <a:noFill/>
        </p:spPr>
        <p:txBody>
          <a:bodyPr wrap="none" rtlCol="0">
            <a:spAutoFit/>
          </a:bodyPr>
          <a:lstStyle/>
          <a:p>
            <a:r>
              <a:rPr lang="en-IN" sz="3200" b="1" dirty="0">
                <a:solidFill>
                  <a:prstClr val="black"/>
                </a:solidFill>
              </a:rPr>
              <a:t>Tableau Architecture and Scalability</a:t>
            </a:r>
          </a:p>
        </p:txBody>
      </p:sp>
    </p:spTree>
    <p:extLst>
      <p:ext uri="{BB962C8B-B14F-4D97-AF65-F5344CB8AC3E}">
        <p14:creationId xmlns:p14="http://schemas.microsoft.com/office/powerpoint/2010/main" val="266075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33001986"/>
              </p:ext>
            </p:extLst>
          </p:nvPr>
        </p:nvGraphicFramePr>
        <p:xfrm>
          <a:off x="436033" y="1063862"/>
          <a:ext cx="10260722" cy="2910840"/>
        </p:xfrm>
        <a:graphic>
          <a:graphicData uri="http://schemas.openxmlformats.org/drawingml/2006/table">
            <a:tbl>
              <a:tblPr>
                <a:tableStyleId>{5C22544A-7EE6-4342-B048-85BDC9FD1C3A}</a:tableStyleId>
              </a:tblPr>
              <a:tblGrid>
                <a:gridCol w="1633238">
                  <a:extLst>
                    <a:ext uri="{9D8B030D-6E8A-4147-A177-3AD203B41FA5}">
                      <a16:colId xmlns:a16="http://schemas.microsoft.com/office/drawing/2014/main" val="20000"/>
                    </a:ext>
                  </a:extLst>
                </a:gridCol>
                <a:gridCol w="1199072">
                  <a:extLst>
                    <a:ext uri="{9D8B030D-6E8A-4147-A177-3AD203B41FA5}">
                      <a16:colId xmlns:a16="http://schemas.microsoft.com/office/drawing/2014/main" val="20001"/>
                    </a:ext>
                  </a:extLst>
                </a:gridCol>
                <a:gridCol w="7428412">
                  <a:extLst>
                    <a:ext uri="{9D8B030D-6E8A-4147-A177-3AD203B41FA5}">
                      <a16:colId xmlns:a16="http://schemas.microsoft.com/office/drawing/2014/main" val="20002"/>
                    </a:ext>
                  </a:extLst>
                </a:gridCol>
              </a:tblGrid>
              <a:tr h="190500">
                <a:tc>
                  <a:txBody>
                    <a:bodyPr/>
                    <a:lstStyle/>
                    <a:p>
                      <a:pPr algn="l" fontAlgn="t"/>
                      <a:r>
                        <a:rPr lang="en-US" sz="1000" b="1" u="none" strike="noStrike" dirty="0">
                          <a:solidFill>
                            <a:schemeClr val="tx1"/>
                          </a:solidFill>
                          <a:effectLst/>
                          <a:latin typeface="+mj-lt"/>
                        </a:rPr>
                        <a:t>File Type</a:t>
                      </a:r>
                      <a:endParaRPr lang="en-US" sz="1000" b="1" i="0" u="none" strike="noStrike" dirty="0">
                        <a:solidFill>
                          <a:schemeClr val="tx1"/>
                        </a:solidFill>
                        <a:effectLst/>
                        <a:latin typeface="+mj-lt"/>
                      </a:endParaRPr>
                    </a:p>
                  </a:txBody>
                  <a:tcPr marL="7620" marR="7620" marT="7620" marB="0"/>
                </a:tc>
                <a:tc>
                  <a:txBody>
                    <a:bodyPr/>
                    <a:lstStyle/>
                    <a:p>
                      <a:pPr algn="l" fontAlgn="t"/>
                      <a:r>
                        <a:rPr lang="en-US" sz="1000" b="1" u="none" strike="noStrike">
                          <a:solidFill>
                            <a:schemeClr val="tx1"/>
                          </a:solidFill>
                          <a:effectLst/>
                          <a:latin typeface="+mj-lt"/>
                        </a:rPr>
                        <a:t>File Extension</a:t>
                      </a:r>
                      <a:endParaRPr lang="en-US" sz="1000" b="1" i="0" u="none" strike="noStrike">
                        <a:solidFill>
                          <a:schemeClr val="tx1"/>
                        </a:solidFill>
                        <a:effectLst/>
                        <a:latin typeface="+mj-lt"/>
                      </a:endParaRPr>
                    </a:p>
                  </a:txBody>
                  <a:tcPr marL="7620" marR="7620" marT="7620" marB="0"/>
                </a:tc>
                <a:tc>
                  <a:txBody>
                    <a:bodyPr/>
                    <a:lstStyle/>
                    <a:p>
                      <a:pPr algn="l" fontAlgn="t"/>
                      <a:r>
                        <a:rPr lang="en-US" sz="1000" b="1" u="none" strike="noStrike" dirty="0">
                          <a:solidFill>
                            <a:schemeClr val="tx1"/>
                          </a:solidFill>
                          <a:effectLst/>
                          <a:latin typeface="+mj-lt"/>
                        </a:rPr>
                        <a:t>Purpose</a:t>
                      </a:r>
                      <a:endParaRPr lang="en-US" sz="1000" b="1"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0"/>
                  </a:ext>
                </a:extLst>
              </a:tr>
              <a:tr h="396240">
                <a:tc>
                  <a:txBody>
                    <a:bodyPr/>
                    <a:lstStyle/>
                    <a:p>
                      <a:pPr algn="l" fontAlgn="t"/>
                      <a:r>
                        <a:rPr lang="en-US" sz="1000" u="none" strike="noStrike">
                          <a:solidFill>
                            <a:schemeClr val="tx1"/>
                          </a:solidFill>
                          <a:effectLst/>
                          <a:latin typeface="+mj-lt"/>
                        </a:rPr>
                        <a:t>Tableau Workbook</a:t>
                      </a:r>
                      <a:endParaRPr lang="en-US" sz="1000" b="1" i="0" u="none" strike="noStrike">
                        <a:solidFill>
                          <a:schemeClr val="tx1"/>
                        </a:solidFill>
                        <a:effectLst/>
                        <a:latin typeface="+mj-lt"/>
                      </a:endParaRPr>
                    </a:p>
                  </a:txBody>
                  <a:tcPr marL="7620" marR="7620" marT="7620" marB="0"/>
                </a:tc>
                <a:tc>
                  <a:txBody>
                    <a:bodyPr/>
                    <a:lstStyle/>
                    <a:p>
                      <a:pPr algn="l" fontAlgn="t"/>
                      <a:r>
                        <a:rPr lang="en-US" sz="1000" u="none" strike="noStrike">
                          <a:solidFill>
                            <a:schemeClr val="tx1"/>
                          </a:solidFill>
                          <a:effectLst/>
                          <a:latin typeface="+mj-lt"/>
                        </a:rPr>
                        <a:t>.twb</a:t>
                      </a:r>
                      <a:endParaRPr lang="en-US" sz="1000" b="0" i="0" u="none" strike="noStrike">
                        <a:solidFill>
                          <a:schemeClr val="tx1"/>
                        </a:solidFill>
                        <a:effectLst/>
                        <a:latin typeface="+mj-lt"/>
                      </a:endParaRPr>
                    </a:p>
                  </a:txBody>
                  <a:tcPr marL="7620" marR="7620" marT="7620" marB="0"/>
                </a:tc>
                <a:tc>
                  <a:txBody>
                    <a:bodyPr/>
                    <a:lstStyle/>
                    <a:p>
                      <a:pPr algn="just" fontAlgn="t"/>
                      <a:r>
                        <a:rPr lang="en-IN" sz="1000" u="none" strike="noStrike" dirty="0">
                          <a:solidFill>
                            <a:schemeClr val="tx1"/>
                          </a:solidFill>
                          <a:effectLst/>
                          <a:latin typeface="+mj-lt"/>
                        </a:rPr>
                        <a:t>Tableau workbook files have the .</a:t>
                      </a:r>
                      <a:r>
                        <a:rPr lang="en-IN" sz="1000" u="none" strike="noStrike" dirty="0" err="1">
                          <a:solidFill>
                            <a:schemeClr val="tx1"/>
                          </a:solidFill>
                          <a:effectLst/>
                          <a:latin typeface="+mj-lt"/>
                        </a:rPr>
                        <a:t>twb</a:t>
                      </a:r>
                      <a:r>
                        <a:rPr lang="en-IN" sz="1000" u="none" strike="noStrike" dirty="0">
                          <a:solidFill>
                            <a:schemeClr val="tx1"/>
                          </a:solidFill>
                          <a:effectLst/>
                          <a:latin typeface="+mj-lt"/>
                        </a:rPr>
                        <a:t> file extension and are marked with the workbook icon. Workbooks hold one or more worksheets and dashboards.</a:t>
                      </a:r>
                      <a:endParaRPr lang="en-US" sz="1000" b="0"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1"/>
                  </a:ext>
                </a:extLst>
              </a:tr>
              <a:tr h="266700">
                <a:tc>
                  <a:txBody>
                    <a:bodyPr/>
                    <a:lstStyle/>
                    <a:p>
                      <a:pPr algn="l" fontAlgn="t"/>
                      <a:r>
                        <a:rPr lang="en-US" sz="1000" u="none" strike="noStrike" dirty="0">
                          <a:solidFill>
                            <a:schemeClr val="tx1"/>
                          </a:solidFill>
                          <a:effectLst/>
                          <a:latin typeface="+mj-lt"/>
                        </a:rPr>
                        <a:t>Tableau Packaged Workbook</a:t>
                      </a:r>
                      <a:endParaRPr lang="en-US" sz="1000" b="1" i="0" u="none" strike="noStrike" dirty="0">
                        <a:solidFill>
                          <a:schemeClr val="tx1"/>
                        </a:solidFill>
                        <a:effectLst/>
                        <a:latin typeface="+mj-lt"/>
                      </a:endParaRPr>
                    </a:p>
                  </a:txBody>
                  <a:tcPr marL="7620" marR="7620" marT="7620" marB="0"/>
                </a:tc>
                <a:tc>
                  <a:txBody>
                    <a:bodyPr/>
                    <a:lstStyle/>
                    <a:p>
                      <a:pPr algn="l" fontAlgn="t"/>
                      <a:r>
                        <a:rPr lang="en-US" sz="1000" u="none" strike="noStrike" dirty="0">
                          <a:solidFill>
                            <a:schemeClr val="tx1"/>
                          </a:solidFill>
                          <a:effectLst/>
                          <a:latin typeface="+mj-lt"/>
                        </a:rPr>
                        <a:t>.twbx</a:t>
                      </a:r>
                      <a:endParaRPr lang="en-US" sz="1000" b="0" i="0" u="none" strike="noStrike" dirty="0">
                        <a:solidFill>
                          <a:schemeClr val="tx1"/>
                        </a:solidFill>
                        <a:effectLst/>
                        <a:latin typeface="+mj-lt"/>
                      </a:endParaRPr>
                    </a:p>
                  </a:txBody>
                  <a:tcPr marL="7620" marR="7620" marT="7620" marB="0"/>
                </a:tc>
                <a:tc>
                  <a:txBody>
                    <a:bodyPr/>
                    <a:lstStyle/>
                    <a:p>
                      <a:pPr algn="just" fontAlgn="t"/>
                      <a:r>
                        <a:rPr lang="en-IN" sz="1000" u="none" strike="noStrike" dirty="0">
                          <a:solidFill>
                            <a:schemeClr val="tx1"/>
                          </a:solidFill>
                          <a:effectLst/>
                          <a:latin typeface="+mj-lt"/>
                        </a:rPr>
                        <a:t>Tableau packaged workbooks have the .</a:t>
                      </a:r>
                      <a:r>
                        <a:rPr lang="en-IN" sz="1000" u="none" strike="noStrike" dirty="0" err="1">
                          <a:solidFill>
                            <a:schemeClr val="tx1"/>
                          </a:solidFill>
                          <a:effectLst/>
                          <a:latin typeface="+mj-lt"/>
                        </a:rPr>
                        <a:t>twbx</a:t>
                      </a:r>
                      <a:r>
                        <a:rPr lang="en-IN" sz="1000" u="none" strike="noStrike" dirty="0">
                          <a:solidFill>
                            <a:schemeClr val="tx1"/>
                          </a:solidFill>
                          <a:effectLst/>
                          <a:latin typeface="+mj-lt"/>
                        </a:rPr>
                        <a:t> file extension and are marked with the packaged workbook icon. Packaged workbooks contain a workbook along with any supporting local file data sources and background images. This format is the best way to package your work for sharing with others who don’t have access to the data.</a:t>
                      </a:r>
                      <a:endParaRPr lang="en-US" sz="1000" b="0"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2"/>
                  </a:ext>
                </a:extLst>
              </a:tr>
              <a:tr h="266700">
                <a:tc>
                  <a:txBody>
                    <a:bodyPr/>
                    <a:lstStyle/>
                    <a:p>
                      <a:pPr algn="l" fontAlgn="t"/>
                      <a:r>
                        <a:rPr lang="en-US" sz="1000" u="none" strike="noStrike">
                          <a:solidFill>
                            <a:schemeClr val="tx1"/>
                          </a:solidFill>
                          <a:effectLst/>
                          <a:latin typeface="+mj-lt"/>
                        </a:rPr>
                        <a:t>Tableau Data source</a:t>
                      </a:r>
                      <a:endParaRPr lang="en-US" sz="1000" b="1" i="0" u="none" strike="noStrike">
                        <a:solidFill>
                          <a:schemeClr val="tx1"/>
                        </a:solidFill>
                        <a:effectLst/>
                        <a:latin typeface="+mj-lt"/>
                      </a:endParaRPr>
                    </a:p>
                  </a:txBody>
                  <a:tcPr marL="7620" marR="7620" marT="7620" marB="0"/>
                </a:tc>
                <a:tc>
                  <a:txBody>
                    <a:bodyPr/>
                    <a:lstStyle/>
                    <a:p>
                      <a:pPr algn="l" fontAlgn="t"/>
                      <a:r>
                        <a:rPr lang="en-US" sz="1000" u="none" strike="noStrike" dirty="0">
                          <a:solidFill>
                            <a:schemeClr val="tx1"/>
                          </a:solidFill>
                          <a:effectLst/>
                          <a:latin typeface="+mj-lt"/>
                        </a:rPr>
                        <a:t>.</a:t>
                      </a:r>
                      <a:r>
                        <a:rPr lang="en-US" sz="1000" u="none" strike="noStrike" dirty="0" err="1">
                          <a:solidFill>
                            <a:schemeClr val="tx1"/>
                          </a:solidFill>
                          <a:effectLst/>
                          <a:latin typeface="+mj-lt"/>
                        </a:rPr>
                        <a:t>tds</a:t>
                      </a:r>
                      <a:endParaRPr lang="en-US" sz="1000" b="0" i="0" u="none" strike="noStrike" dirty="0">
                        <a:solidFill>
                          <a:schemeClr val="tx1"/>
                        </a:solidFill>
                        <a:effectLst/>
                        <a:latin typeface="+mj-lt"/>
                      </a:endParaRPr>
                    </a:p>
                  </a:txBody>
                  <a:tcPr marL="7620" marR="7620" marT="7620" marB="0"/>
                </a:tc>
                <a:tc>
                  <a:txBody>
                    <a:bodyPr/>
                    <a:lstStyle/>
                    <a:p>
                      <a:pPr algn="just" fontAlgn="t"/>
                      <a:r>
                        <a:rPr lang="en-US" sz="1000" u="none" strike="noStrike">
                          <a:solidFill>
                            <a:schemeClr val="tx1"/>
                          </a:solidFill>
                          <a:effectLst/>
                          <a:latin typeface="+mj-lt"/>
                        </a:rPr>
                        <a:t>The details of the connection used to create the tableau report are stored in this file. In the connection details it stores the source type(excel/relational/sap etc.) as well as the data types of the columns.</a:t>
                      </a:r>
                      <a:endParaRPr lang="en-US" sz="1000" b="0" i="0" u="none" strike="noStrike">
                        <a:solidFill>
                          <a:schemeClr val="tx1"/>
                        </a:solidFill>
                        <a:effectLst/>
                        <a:latin typeface="+mj-lt"/>
                      </a:endParaRPr>
                    </a:p>
                  </a:txBody>
                  <a:tcPr marL="7620" marR="7620" marT="7620" marB="0"/>
                </a:tc>
                <a:extLst>
                  <a:ext uri="{0D108BD9-81ED-4DB2-BD59-A6C34878D82A}">
                    <a16:rowId xmlns:a16="http://schemas.microsoft.com/office/drawing/2014/main" val="10003"/>
                  </a:ext>
                </a:extLst>
              </a:tr>
              <a:tr h="266700">
                <a:tc>
                  <a:txBody>
                    <a:bodyPr/>
                    <a:lstStyle/>
                    <a:p>
                      <a:pPr algn="l" fontAlgn="t"/>
                      <a:r>
                        <a:rPr lang="en-US" sz="1000" u="none" strike="noStrike">
                          <a:solidFill>
                            <a:schemeClr val="tx1"/>
                          </a:solidFill>
                          <a:effectLst/>
                          <a:latin typeface="+mj-lt"/>
                        </a:rPr>
                        <a:t>Tableau Packaged Data source</a:t>
                      </a:r>
                      <a:endParaRPr lang="en-US" sz="1000" b="1" i="0" u="none" strike="noStrike">
                        <a:solidFill>
                          <a:schemeClr val="tx1"/>
                        </a:solidFill>
                        <a:effectLst/>
                        <a:latin typeface="+mj-lt"/>
                      </a:endParaRPr>
                    </a:p>
                  </a:txBody>
                  <a:tcPr marL="7620" marR="7620" marT="7620" marB="0"/>
                </a:tc>
                <a:tc>
                  <a:txBody>
                    <a:bodyPr/>
                    <a:lstStyle/>
                    <a:p>
                      <a:pPr algn="l" fontAlgn="t"/>
                      <a:r>
                        <a:rPr lang="en-US" sz="1000" u="none" strike="noStrike" dirty="0">
                          <a:solidFill>
                            <a:schemeClr val="tx1"/>
                          </a:solidFill>
                          <a:effectLst/>
                          <a:latin typeface="+mj-lt"/>
                        </a:rPr>
                        <a:t>.</a:t>
                      </a:r>
                      <a:r>
                        <a:rPr lang="en-US" sz="1000" u="none" strike="noStrike" dirty="0" err="1">
                          <a:solidFill>
                            <a:schemeClr val="tx1"/>
                          </a:solidFill>
                          <a:effectLst/>
                          <a:latin typeface="+mj-lt"/>
                        </a:rPr>
                        <a:t>tdsx</a:t>
                      </a:r>
                      <a:endParaRPr lang="en-US" sz="1000" b="0" i="0" u="none" strike="noStrike" dirty="0">
                        <a:solidFill>
                          <a:schemeClr val="tx1"/>
                        </a:solidFill>
                        <a:effectLst/>
                        <a:latin typeface="+mj-lt"/>
                      </a:endParaRPr>
                    </a:p>
                  </a:txBody>
                  <a:tcPr marL="7620" marR="7620" marT="7620" marB="0"/>
                </a:tc>
                <a:tc>
                  <a:txBody>
                    <a:bodyPr/>
                    <a:lstStyle/>
                    <a:p>
                      <a:pPr algn="just" fontAlgn="t"/>
                      <a:r>
                        <a:rPr lang="en-US" sz="1000" u="none" strike="noStrike">
                          <a:solidFill>
                            <a:schemeClr val="tx1"/>
                          </a:solidFill>
                          <a:effectLst/>
                          <a:latin typeface="+mj-lt"/>
                        </a:rPr>
                        <a:t>This file is similar to the .tds file with the addition of data along with the connection details.</a:t>
                      </a:r>
                      <a:endParaRPr lang="en-US" sz="1000" b="0" i="0" u="none" strike="noStrike">
                        <a:solidFill>
                          <a:schemeClr val="tx1"/>
                        </a:solidFill>
                        <a:effectLst/>
                        <a:latin typeface="+mj-lt"/>
                      </a:endParaRPr>
                    </a:p>
                  </a:txBody>
                  <a:tcPr marL="7620" marR="7620" marT="7620" marB="0"/>
                </a:tc>
                <a:extLst>
                  <a:ext uri="{0D108BD9-81ED-4DB2-BD59-A6C34878D82A}">
                    <a16:rowId xmlns:a16="http://schemas.microsoft.com/office/drawing/2014/main" val="10004"/>
                  </a:ext>
                </a:extLst>
              </a:tr>
              <a:tr h="266700">
                <a:tc>
                  <a:txBody>
                    <a:bodyPr/>
                    <a:lstStyle/>
                    <a:p>
                      <a:pPr algn="l" fontAlgn="t"/>
                      <a:r>
                        <a:rPr lang="en-US" sz="1000" u="none" strike="noStrike">
                          <a:solidFill>
                            <a:schemeClr val="tx1"/>
                          </a:solidFill>
                          <a:effectLst/>
                          <a:latin typeface="+mj-lt"/>
                        </a:rPr>
                        <a:t>Tableau Data Extract</a:t>
                      </a:r>
                      <a:endParaRPr lang="en-US" sz="1000" b="1" i="0" u="none" strike="noStrike">
                        <a:solidFill>
                          <a:schemeClr val="tx1"/>
                        </a:solidFill>
                        <a:effectLst/>
                        <a:latin typeface="+mj-lt"/>
                      </a:endParaRPr>
                    </a:p>
                  </a:txBody>
                  <a:tcPr marL="7620" marR="7620" marT="7620" marB="0"/>
                </a:tc>
                <a:tc>
                  <a:txBody>
                    <a:bodyPr/>
                    <a:lstStyle/>
                    <a:p>
                      <a:pPr algn="l" fontAlgn="t"/>
                      <a:r>
                        <a:rPr lang="en-US" sz="1000" u="none" strike="noStrike" dirty="0">
                          <a:solidFill>
                            <a:schemeClr val="tx1"/>
                          </a:solidFill>
                          <a:effectLst/>
                          <a:latin typeface="+mj-lt"/>
                        </a:rPr>
                        <a:t>.</a:t>
                      </a:r>
                      <a:r>
                        <a:rPr lang="en-US" sz="1000" u="none" strike="noStrike" dirty="0" err="1">
                          <a:solidFill>
                            <a:schemeClr val="tx1"/>
                          </a:solidFill>
                          <a:effectLst/>
                          <a:latin typeface="+mj-lt"/>
                        </a:rPr>
                        <a:t>tde</a:t>
                      </a:r>
                      <a:r>
                        <a:rPr lang="en-US" sz="1000" u="none" strike="noStrike" dirty="0">
                          <a:solidFill>
                            <a:schemeClr val="tx1"/>
                          </a:solidFill>
                          <a:effectLst/>
                          <a:latin typeface="+mj-lt"/>
                        </a:rPr>
                        <a:t>/.hyper </a:t>
                      </a:r>
                      <a:r>
                        <a:rPr lang="en-US" sz="1000" u="none" strike="noStrike">
                          <a:solidFill>
                            <a:schemeClr val="tx1"/>
                          </a:solidFill>
                          <a:effectLst/>
                          <a:latin typeface="+mj-lt"/>
                        </a:rPr>
                        <a:t>(After</a:t>
                      </a:r>
                      <a:r>
                        <a:rPr lang="en-US" sz="1000" u="none" strike="noStrike" baseline="0">
                          <a:solidFill>
                            <a:schemeClr val="tx1"/>
                          </a:solidFill>
                          <a:effectLst/>
                          <a:latin typeface="+mj-lt"/>
                        </a:rPr>
                        <a:t> 10.5)</a:t>
                      </a:r>
                      <a:endParaRPr lang="en-US" sz="1000" b="0" i="0" u="none" strike="noStrike">
                        <a:solidFill>
                          <a:schemeClr val="tx1"/>
                        </a:solidFill>
                        <a:effectLst/>
                        <a:latin typeface="+mj-lt"/>
                      </a:endParaRPr>
                    </a:p>
                  </a:txBody>
                  <a:tcPr marL="7620" marR="7620" marT="7620" marB="0"/>
                </a:tc>
                <a:tc>
                  <a:txBody>
                    <a:bodyPr/>
                    <a:lstStyle/>
                    <a:p>
                      <a:pPr algn="just" fontAlgn="t"/>
                      <a:r>
                        <a:rPr lang="en-IN" sz="1000" u="none" strike="noStrike" dirty="0">
                          <a:solidFill>
                            <a:schemeClr val="tx1"/>
                          </a:solidFill>
                          <a:effectLst/>
                          <a:latin typeface="+mj-lt"/>
                        </a:rPr>
                        <a:t>Tableau data extract files have the .</a:t>
                      </a:r>
                      <a:r>
                        <a:rPr lang="en-IN" sz="1000" u="none" strike="noStrike" dirty="0" err="1">
                          <a:solidFill>
                            <a:schemeClr val="tx1"/>
                          </a:solidFill>
                          <a:effectLst/>
                          <a:latin typeface="+mj-lt"/>
                        </a:rPr>
                        <a:t>tde</a:t>
                      </a:r>
                      <a:r>
                        <a:rPr lang="en-IN" sz="1000" u="none" strike="noStrike" dirty="0">
                          <a:solidFill>
                            <a:schemeClr val="tx1"/>
                          </a:solidFill>
                          <a:effectLst/>
                          <a:latin typeface="+mj-lt"/>
                        </a:rPr>
                        <a:t> file extension and are marked with the extract icon. Extract files are a local copy of a subset or entire data source that you can use to share data, work offline, and improve database performance.</a:t>
                      </a:r>
                      <a:endParaRPr lang="en-US" sz="1000" b="0"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5"/>
                  </a:ext>
                </a:extLst>
              </a:tr>
              <a:tr h="190500">
                <a:tc>
                  <a:txBody>
                    <a:bodyPr/>
                    <a:lstStyle/>
                    <a:p>
                      <a:pPr algn="l" fontAlgn="t"/>
                      <a:r>
                        <a:rPr lang="en-US" sz="1000" u="none" strike="noStrike">
                          <a:solidFill>
                            <a:schemeClr val="tx1"/>
                          </a:solidFill>
                          <a:effectLst/>
                          <a:latin typeface="+mj-lt"/>
                        </a:rPr>
                        <a:t>Tableau Bookmark</a:t>
                      </a:r>
                      <a:endParaRPr lang="en-US" sz="1000" b="1" i="0" u="none" strike="noStrike">
                        <a:solidFill>
                          <a:schemeClr val="tx1"/>
                        </a:solidFill>
                        <a:effectLst/>
                        <a:latin typeface="+mj-lt"/>
                      </a:endParaRPr>
                    </a:p>
                  </a:txBody>
                  <a:tcPr marL="7620" marR="7620" marT="7620" marB="0"/>
                </a:tc>
                <a:tc>
                  <a:txBody>
                    <a:bodyPr/>
                    <a:lstStyle/>
                    <a:p>
                      <a:pPr algn="l" fontAlgn="t"/>
                      <a:r>
                        <a:rPr lang="en-US" sz="1000" u="none" strike="noStrike">
                          <a:solidFill>
                            <a:schemeClr val="tx1"/>
                          </a:solidFill>
                          <a:effectLst/>
                          <a:latin typeface="+mj-lt"/>
                        </a:rPr>
                        <a:t>.tbm</a:t>
                      </a:r>
                      <a:endParaRPr lang="en-US" sz="1000" b="0" i="0" u="none" strike="noStrike">
                        <a:solidFill>
                          <a:schemeClr val="tx1"/>
                        </a:solidFill>
                        <a:effectLst/>
                        <a:latin typeface="+mj-lt"/>
                      </a:endParaRPr>
                    </a:p>
                  </a:txBody>
                  <a:tcPr marL="7620" marR="7620" marT="7620" marB="0"/>
                </a:tc>
                <a:tc>
                  <a:txBody>
                    <a:bodyPr/>
                    <a:lstStyle/>
                    <a:p>
                      <a:pPr algn="just" fontAlgn="t"/>
                      <a:r>
                        <a:rPr lang="en-IN" sz="1000" b="0" i="0" u="none" strike="noStrike" dirty="0">
                          <a:solidFill>
                            <a:schemeClr val="tx1"/>
                          </a:solidFill>
                          <a:effectLst/>
                          <a:latin typeface="+mj-lt"/>
                        </a:rPr>
                        <a:t>Tableau bookmark files have the .</a:t>
                      </a:r>
                      <a:r>
                        <a:rPr lang="en-IN" sz="1000" b="0" i="0" u="none" strike="noStrike" dirty="0" err="1">
                          <a:solidFill>
                            <a:schemeClr val="tx1"/>
                          </a:solidFill>
                          <a:effectLst/>
                          <a:latin typeface="+mj-lt"/>
                        </a:rPr>
                        <a:t>tbm</a:t>
                      </a:r>
                      <a:r>
                        <a:rPr lang="en-IN" sz="1000" b="0" i="0" u="none" strike="noStrike" dirty="0">
                          <a:solidFill>
                            <a:schemeClr val="tx1"/>
                          </a:solidFill>
                          <a:effectLst/>
                          <a:latin typeface="+mj-lt"/>
                        </a:rPr>
                        <a:t> file extension and are marked with the bookmark icon. </a:t>
                      </a:r>
                    </a:p>
                    <a:p>
                      <a:pPr algn="just" fontAlgn="t"/>
                      <a:r>
                        <a:rPr lang="en-IN" sz="1000" b="0" i="0" u="none" strike="noStrike" dirty="0">
                          <a:solidFill>
                            <a:schemeClr val="tx1"/>
                          </a:solidFill>
                          <a:effectLst/>
                          <a:latin typeface="+mj-lt"/>
                        </a:rPr>
                        <a:t>Bookmarks contain a single worksheet and are an easy way to quickly share your work.</a:t>
                      </a:r>
                      <a:endParaRPr lang="en-US" sz="1000" b="0"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6"/>
                  </a:ext>
                </a:extLst>
              </a:tr>
              <a:tr h="190500">
                <a:tc>
                  <a:txBody>
                    <a:bodyPr/>
                    <a:lstStyle/>
                    <a:p>
                      <a:pPr algn="l" fontAlgn="t"/>
                      <a:r>
                        <a:rPr lang="en-US" sz="1000" u="none" strike="noStrike" dirty="0">
                          <a:solidFill>
                            <a:schemeClr val="tx1"/>
                          </a:solidFill>
                          <a:effectLst/>
                          <a:latin typeface="+mj-lt"/>
                        </a:rPr>
                        <a:t>Tableau Preferences</a:t>
                      </a:r>
                      <a:endParaRPr lang="en-US" sz="1000" b="1" i="0" u="none" strike="noStrike" dirty="0">
                        <a:solidFill>
                          <a:schemeClr val="tx1"/>
                        </a:solidFill>
                        <a:effectLst/>
                        <a:latin typeface="+mj-lt"/>
                      </a:endParaRPr>
                    </a:p>
                  </a:txBody>
                  <a:tcPr marL="7620" marR="7620" marT="7620" marB="0"/>
                </a:tc>
                <a:tc>
                  <a:txBody>
                    <a:bodyPr/>
                    <a:lstStyle/>
                    <a:p>
                      <a:pPr algn="l" fontAlgn="t"/>
                      <a:r>
                        <a:rPr lang="en-US" sz="1000" u="none" strike="noStrike">
                          <a:solidFill>
                            <a:schemeClr val="tx1"/>
                          </a:solidFill>
                          <a:effectLst/>
                          <a:latin typeface="+mj-lt"/>
                        </a:rPr>
                        <a:t>.tps</a:t>
                      </a:r>
                      <a:endParaRPr lang="en-US" sz="1000" b="0" i="0" u="none" strike="noStrike">
                        <a:solidFill>
                          <a:schemeClr val="tx1"/>
                        </a:solidFill>
                        <a:effectLst/>
                        <a:latin typeface="+mj-lt"/>
                      </a:endParaRPr>
                    </a:p>
                  </a:txBody>
                  <a:tcPr marL="7620" marR="7620" marT="7620" marB="0"/>
                </a:tc>
                <a:tc>
                  <a:txBody>
                    <a:bodyPr/>
                    <a:lstStyle/>
                    <a:p>
                      <a:pPr algn="just" fontAlgn="t"/>
                      <a:r>
                        <a:rPr lang="en-US" sz="1000" u="none" strike="noStrike" dirty="0">
                          <a:solidFill>
                            <a:schemeClr val="tx1"/>
                          </a:solidFill>
                          <a:effectLst/>
                          <a:latin typeface="+mj-lt"/>
                        </a:rPr>
                        <a:t>This file stores the color preference used across all the workbooks. It is mainly used for consistent look and feel across the users.</a:t>
                      </a:r>
                      <a:endParaRPr lang="en-US" sz="1000" b="0"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7"/>
                  </a:ext>
                </a:extLst>
              </a:tr>
              <a:tr h="190500">
                <a:tc>
                  <a:txBody>
                    <a:bodyPr/>
                    <a:lstStyle/>
                    <a:p>
                      <a:pPr algn="l" fontAlgn="t"/>
                      <a:r>
                        <a:rPr lang="en-US" sz="1000" b="0" i="0" u="none" strike="noStrike" dirty="0">
                          <a:solidFill>
                            <a:schemeClr val="tx1"/>
                          </a:solidFill>
                          <a:effectLst/>
                          <a:latin typeface="+mj-lt"/>
                        </a:rPr>
                        <a:t>Tableau Map Source</a:t>
                      </a:r>
                    </a:p>
                  </a:txBody>
                  <a:tcPr marL="7620" marR="7620" marT="7620" marB="0"/>
                </a:tc>
                <a:tc>
                  <a:txBody>
                    <a:bodyPr/>
                    <a:lstStyle/>
                    <a:p>
                      <a:pPr algn="l" fontAlgn="t"/>
                      <a:r>
                        <a:rPr lang="en-US" sz="1000" b="0" i="0" u="none" strike="noStrike" dirty="0">
                          <a:solidFill>
                            <a:schemeClr val="tx1"/>
                          </a:solidFill>
                          <a:effectLst/>
                          <a:latin typeface="+mj-lt"/>
                        </a:rPr>
                        <a:t>.</a:t>
                      </a:r>
                      <a:r>
                        <a:rPr lang="en-US" sz="1000" b="0" i="0" u="none" strike="noStrike" dirty="0" err="1">
                          <a:solidFill>
                            <a:schemeClr val="tx1"/>
                          </a:solidFill>
                          <a:effectLst/>
                          <a:latin typeface="+mj-lt"/>
                        </a:rPr>
                        <a:t>tms</a:t>
                      </a:r>
                      <a:endParaRPr lang="en-US" sz="1000" b="0" i="0" u="none" strike="noStrike" dirty="0">
                        <a:solidFill>
                          <a:schemeClr val="tx1"/>
                        </a:solidFill>
                        <a:effectLst/>
                        <a:latin typeface="+mj-lt"/>
                      </a:endParaRPr>
                    </a:p>
                  </a:txBody>
                  <a:tcPr marL="7620" marR="7620" marT="7620" marB="0"/>
                </a:tc>
                <a:tc>
                  <a:txBody>
                    <a:bodyPr/>
                    <a:lstStyle/>
                    <a:p>
                      <a:pPr algn="just" fontAlgn="t"/>
                      <a:r>
                        <a:rPr lang="en-IN" sz="1000" b="0" i="0" dirty="0">
                          <a:solidFill>
                            <a:srgbClr val="333333"/>
                          </a:solidFill>
                          <a:effectLst/>
                          <a:latin typeface="+mj-lt"/>
                        </a:rPr>
                        <a:t>If you want to save custom maps from </a:t>
                      </a:r>
                      <a:r>
                        <a:rPr lang="en-IN" sz="1000" b="0" i="0" dirty="0" err="1">
                          <a:solidFill>
                            <a:srgbClr val="333333"/>
                          </a:solidFill>
                          <a:effectLst/>
                          <a:latin typeface="+mj-lt"/>
                        </a:rPr>
                        <a:t>Mapbox</a:t>
                      </a:r>
                      <a:r>
                        <a:rPr lang="en-IN" sz="1000" b="0" i="0" dirty="0">
                          <a:solidFill>
                            <a:srgbClr val="333333"/>
                          </a:solidFill>
                          <a:effectLst/>
                          <a:latin typeface="+mj-lt"/>
                        </a:rPr>
                        <a:t> or save the maps from the WMS server for future use. Further, another reason when you might save a map as a .</a:t>
                      </a:r>
                      <a:r>
                        <a:rPr lang="en-IN" sz="1000" b="0" i="0" dirty="0" err="1">
                          <a:solidFill>
                            <a:srgbClr val="333333"/>
                          </a:solidFill>
                          <a:effectLst/>
                          <a:latin typeface="+mj-lt"/>
                        </a:rPr>
                        <a:t>tms</a:t>
                      </a:r>
                      <a:r>
                        <a:rPr lang="en-IN" sz="1000" b="0" i="0" dirty="0">
                          <a:solidFill>
                            <a:srgbClr val="333333"/>
                          </a:solidFill>
                          <a:effectLst/>
                          <a:latin typeface="+mj-lt"/>
                        </a:rPr>
                        <a:t> is if you wish to share your custom maps with colleagues and clients.</a:t>
                      </a:r>
                    </a:p>
                    <a:p>
                      <a:pPr algn="just" fontAlgn="t"/>
                      <a:r>
                        <a:rPr lang="en-US" sz="1000" b="0" i="0" u="none" strike="noStrike" dirty="0">
                          <a:solidFill>
                            <a:schemeClr val="tx1"/>
                          </a:solidFill>
                          <a:effectLst/>
                          <a:latin typeface="+mj-lt"/>
                          <a:hlinkClick r:id="rId3"/>
                        </a:rPr>
                        <a:t>http://ows.terrestris.de/osm/service</a:t>
                      </a:r>
                      <a:endParaRPr lang="en-US" sz="1000" b="0"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8"/>
                  </a:ext>
                </a:extLst>
              </a:tr>
            </a:tbl>
          </a:graphicData>
        </a:graphic>
      </p:graphicFrame>
      <p:sp>
        <p:nvSpPr>
          <p:cNvPr id="10" name="Rectangle 9"/>
          <p:cNvSpPr/>
          <p:nvPr/>
        </p:nvSpPr>
        <p:spPr>
          <a:xfrm>
            <a:off x="345057" y="748051"/>
            <a:ext cx="10351698" cy="307777"/>
          </a:xfrm>
          <a:prstGeom prst="rect">
            <a:avLst/>
          </a:prstGeom>
        </p:spPr>
        <p:txBody>
          <a:bodyPr wrap="square">
            <a:spAutoFit/>
          </a:bodyPr>
          <a:lstStyle/>
          <a:p>
            <a:pPr algn="just"/>
            <a:r>
              <a:rPr lang="en-US" sz="1400" b="1" dirty="0">
                <a:solidFill>
                  <a:srgbClr val="00B0F0"/>
                </a:solidFill>
                <a:ea typeface="Verdana" panose="020B0604030504040204" pitchFamily="34" charset="0"/>
                <a:cs typeface="Verdana" panose="020B0604030504040204" pitchFamily="34" charset="0"/>
              </a:rPr>
              <a:t>Tableau File Types</a:t>
            </a:r>
          </a:p>
        </p:txBody>
      </p:sp>
      <p:sp>
        <p:nvSpPr>
          <p:cNvPr id="12" name="Rectangle 11"/>
          <p:cNvSpPr/>
          <p:nvPr/>
        </p:nvSpPr>
        <p:spPr>
          <a:xfrm>
            <a:off x="345057" y="4241816"/>
            <a:ext cx="10351698" cy="307777"/>
          </a:xfrm>
          <a:prstGeom prst="rect">
            <a:avLst/>
          </a:prstGeom>
        </p:spPr>
        <p:txBody>
          <a:bodyPr wrap="square">
            <a:spAutoFit/>
          </a:bodyPr>
          <a:lstStyle/>
          <a:p>
            <a:pPr algn="just"/>
            <a:r>
              <a:rPr lang="en-US" sz="1400" b="1" dirty="0">
                <a:solidFill>
                  <a:srgbClr val="00B0F0"/>
                </a:solidFill>
                <a:ea typeface="Verdana" panose="020B0604030504040204" pitchFamily="34" charset="0"/>
                <a:cs typeface="Verdana" panose="020B0604030504040204" pitchFamily="34" charset="0"/>
              </a:rPr>
              <a:t>Tableau Data Types</a:t>
            </a:r>
            <a:endParaRPr lang="en-US" sz="1200" b="0" i="0" dirty="0">
              <a:solidFill>
                <a:srgbClr val="00B0F0"/>
              </a:solidFill>
              <a:effectLst/>
              <a:ea typeface="Verdana" panose="020B0604030504040204" pitchFamily="34" charset="0"/>
              <a:cs typeface="Verdana" panose="020B060403050404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632215054"/>
              </p:ext>
            </p:extLst>
          </p:nvPr>
        </p:nvGraphicFramePr>
        <p:xfrm>
          <a:off x="436034" y="4549593"/>
          <a:ext cx="10260721" cy="1950720"/>
        </p:xfrm>
        <a:graphic>
          <a:graphicData uri="http://schemas.openxmlformats.org/drawingml/2006/table">
            <a:tbl>
              <a:tblPr>
                <a:tableStyleId>{5C22544A-7EE6-4342-B048-85BDC9FD1C3A}</a:tableStyleId>
              </a:tblPr>
              <a:tblGrid>
                <a:gridCol w="1723638">
                  <a:extLst>
                    <a:ext uri="{9D8B030D-6E8A-4147-A177-3AD203B41FA5}">
                      <a16:colId xmlns:a16="http://schemas.microsoft.com/office/drawing/2014/main" val="20000"/>
                    </a:ext>
                  </a:extLst>
                </a:gridCol>
                <a:gridCol w="6813445">
                  <a:extLst>
                    <a:ext uri="{9D8B030D-6E8A-4147-A177-3AD203B41FA5}">
                      <a16:colId xmlns:a16="http://schemas.microsoft.com/office/drawing/2014/main" val="20001"/>
                    </a:ext>
                  </a:extLst>
                </a:gridCol>
                <a:gridCol w="1723638">
                  <a:extLst>
                    <a:ext uri="{9D8B030D-6E8A-4147-A177-3AD203B41FA5}">
                      <a16:colId xmlns:a16="http://schemas.microsoft.com/office/drawing/2014/main" val="20002"/>
                    </a:ext>
                  </a:extLst>
                </a:gridCol>
              </a:tblGrid>
              <a:tr h="266700">
                <a:tc>
                  <a:txBody>
                    <a:bodyPr/>
                    <a:lstStyle/>
                    <a:p>
                      <a:pPr algn="just" fontAlgn="t"/>
                      <a:r>
                        <a:rPr lang="en-US" sz="1000" b="0" u="none" strike="noStrike" dirty="0">
                          <a:solidFill>
                            <a:schemeClr val="tx1"/>
                          </a:solidFill>
                          <a:effectLst/>
                          <a:latin typeface="+mj-lt"/>
                        </a:rPr>
                        <a:t>Data Type</a:t>
                      </a:r>
                      <a:endParaRPr lang="en-US" sz="1000" b="0" i="0" u="none" strike="noStrike" dirty="0">
                        <a:solidFill>
                          <a:schemeClr val="tx1"/>
                        </a:solidFill>
                        <a:effectLst/>
                        <a:latin typeface="+mj-lt"/>
                      </a:endParaRPr>
                    </a:p>
                  </a:txBody>
                  <a:tcPr marL="7620" marR="7620" marT="7620" marB="0"/>
                </a:tc>
                <a:tc>
                  <a:txBody>
                    <a:bodyPr/>
                    <a:lstStyle/>
                    <a:p>
                      <a:pPr algn="just" fontAlgn="t"/>
                      <a:r>
                        <a:rPr lang="en-US" sz="1000" b="0" u="none" strike="noStrike">
                          <a:solidFill>
                            <a:schemeClr val="tx1"/>
                          </a:solidFill>
                          <a:effectLst/>
                          <a:latin typeface="+mj-lt"/>
                        </a:rPr>
                        <a:t>Description</a:t>
                      </a:r>
                      <a:endParaRPr lang="en-US" sz="1000" b="0" i="0" u="none" strike="noStrike">
                        <a:solidFill>
                          <a:schemeClr val="tx1"/>
                        </a:solidFill>
                        <a:effectLst/>
                        <a:latin typeface="+mj-lt"/>
                      </a:endParaRPr>
                    </a:p>
                  </a:txBody>
                  <a:tcPr marL="7620" marR="7620" marT="7620" marB="0"/>
                </a:tc>
                <a:tc>
                  <a:txBody>
                    <a:bodyPr/>
                    <a:lstStyle/>
                    <a:p>
                      <a:pPr algn="just" fontAlgn="t"/>
                      <a:r>
                        <a:rPr lang="en-US" sz="1000" b="0" u="none" strike="noStrike" dirty="0">
                          <a:solidFill>
                            <a:schemeClr val="tx1"/>
                          </a:solidFill>
                          <a:effectLst/>
                          <a:latin typeface="+mj-lt"/>
                        </a:rPr>
                        <a:t>Example</a:t>
                      </a:r>
                      <a:endParaRPr lang="en-US" sz="1000" b="0"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0"/>
                  </a:ext>
                </a:extLst>
              </a:tr>
              <a:tr h="182880">
                <a:tc rowSpan="2">
                  <a:txBody>
                    <a:bodyPr/>
                    <a:lstStyle/>
                    <a:p>
                      <a:pPr algn="just" fontAlgn="t"/>
                      <a:r>
                        <a:rPr lang="en-US" sz="1000" b="0" u="none" strike="noStrike" dirty="0">
                          <a:solidFill>
                            <a:schemeClr val="tx1"/>
                          </a:solidFill>
                          <a:effectLst/>
                          <a:latin typeface="+mj-lt"/>
                        </a:rPr>
                        <a:t>STRING</a:t>
                      </a:r>
                      <a:endParaRPr lang="en-US" sz="1000" b="0" i="0" u="none" strike="noStrike" dirty="0">
                        <a:solidFill>
                          <a:schemeClr val="tx1"/>
                        </a:solidFill>
                        <a:effectLst/>
                        <a:latin typeface="+mj-lt"/>
                      </a:endParaRPr>
                    </a:p>
                  </a:txBody>
                  <a:tcPr marL="7620" marR="7620" marT="7620" marB="0"/>
                </a:tc>
                <a:tc rowSpan="2">
                  <a:txBody>
                    <a:bodyPr/>
                    <a:lstStyle/>
                    <a:p>
                      <a:pPr algn="just" fontAlgn="t"/>
                      <a:r>
                        <a:rPr lang="en-US" sz="1000" b="0" u="none" strike="noStrike" dirty="0">
                          <a:solidFill>
                            <a:schemeClr val="tx1"/>
                          </a:solidFill>
                          <a:effectLst/>
                          <a:latin typeface="+mj-lt"/>
                        </a:rPr>
                        <a:t>Any sequence of zero or more characters. They are enclosed within single quotes. The quote itself can be included in a string by writing it twice.</a:t>
                      </a:r>
                      <a:endParaRPr lang="en-US" sz="1000" b="0" i="0" u="none" strike="noStrike" dirty="0">
                        <a:solidFill>
                          <a:schemeClr val="tx1"/>
                        </a:solidFill>
                        <a:effectLst/>
                        <a:latin typeface="+mj-lt"/>
                      </a:endParaRPr>
                    </a:p>
                  </a:txBody>
                  <a:tcPr marL="7620" marR="7620" marT="7620" marB="0"/>
                </a:tc>
                <a:tc>
                  <a:txBody>
                    <a:bodyPr/>
                    <a:lstStyle/>
                    <a:p>
                      <a:pPr algn="just" fontAlgn="t"/>
                      <a:r>
                        <a:rPr lang="en-US" sz="1000" b="0" u="none" strike="noStrike" dirty="0">
                          <a:solidFill>
                            <a:schemeClr val="tx1"/>
                          </a:solidFill>
                          <a:effectLst/>
                          <a:latin typeface="+mj-lt"/>
                        </a:rPr>
                        <a:t>'Hello' </a:t>
                      </a:r>
                      <a:endParaRPr lang="en-US" sz="1000" b="0"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1"/>
                  </a:ext>
                </a:extLst>
              </a:tr>
              <a:tr h="190500">
                <a:tc vMerge="1">
                  <a:txBody>
                    <a:bodyPr/>
                    <a:lstStyle/>
                    <a:p>
                      <a:endParaRPr lang="en-US"/>
                    </a:p>
                  </a:txBody>
                  <a:tcPr/>
                </a:tc>
                <a:tc vMerge="1">
                  <a:txBody>
                    <a:bodyPr/>
                    <a:lstStyle/>
                    <a:p>
                      <a:endParaRPr lang="en-US"/>
                    </a:p>
                  </a:txBody>
                  <a:tcPr/>
                </a:tc>
                <a:tc>
                  <a:txBody>
                    <a:bodyPr/>
                    <a:lstStyle/>
                    <a:p>
                      <a:pPr algn="just" fontAlgn="t"/>
                      <a:r>
                        <a:rPr lang="en-US" sz="1000" b="0" u="none" strike="noStrike">
                          <a:solidFill>
                            <a:schemeClr val="tx1"/>
                          </a:solidFill>
                          <a:effectLst/>
                          <a:latin typeface="+mj-lt"/>
                        </a:rPr>
                        <a:t>'Quoted' 'quote'</a:t>
                      </a:r>
                      <a:endParaRPr lang="en-US" sz="1000" b="0" i="0" u="none" strike="noStrike">
                        <a:solidFill>
                          <a:schemeClr val="tx1"/>
                        </a:solidFill>
                        <a:effectLst/>
                        <a:latin typeface="+mj-lt"/>
                      </a:endParaRPr>
                    </a:p>
                  </a:txBody>
                  <a:tcPr marL="7620" marR="7620" marT="7620" marB="0"/>
                </a:tc>
                <a:extLst>
                  <a:ext uri="{0D108BD9-81ED-4DB2-BD59-A6C34878D82A}">
                    <a16:rowId xmlns:a16="http://schemas.microsoft.com/office/drawing/2014/main" val="10002"/>
                  </a:ext>
                </a:extLst>
              </a:tr>
              <a:tr h="182880">
                <a:tc rowSpan="2">
                  <a:txBody>
                    <a:bodyPr/>
                    <a:lstStyle/>
                    <a:p>
                      <a:pPr algn="just" fontAlgn="t"/>
                      <a:r>
                        <a:rPr lang="en-US" sz="1000" b="0" u="none" strike="noStrike" dirty="0">
                          <a:solidFill>
                            <a:schemeClr val="tx1"/>
                          </a:solidFill>
                          <a:effectLst/>
                          <a:latin typeface="+mj-lt"/>
                        </a:rPr>
                        <a:t>NUMBER</a:t>
                      </a:r>
                      <a:endParaRPr lang="en-US" sz="1000" b="0" i="0" u="none" strike="noStrike" dirty="0">
                        <a:solidFill>
                          <a:schemeClr val="tx1"/>
                        </a:solidFill>
                        <a:effectLst/>
                        <a:latin typeface="+mj-lt"/>
                      </a:endParaRPr>
                    </a:p>
                  </a:txBody>
                  <a:tcPr marL="7620" marR="7620" marT="7620" marB="0"/>
                </a:tc>
                <a:tc rowSpan="2">
                  <a:txBody>
                    <a:bodyPr/>
                    <a:lstStyle/>
                    <a:p>
                      <a:pPr algn="just" fontAlgn="t"/>
                      <a:r>
                        <a:rPr lang="en-US" sz="1000" b="0" u="none" strike="noStrike" dirty="0">
                          <a:solidFill>
                            <a:schemeClr val="tx1"/>
                          </a:solidFill>
                          <a:effectLst/>
                          <a:latin typeface="+mj-lt"/>
                        </a:rPr>
                        <a:t>These are either integers or floating points. It is advised to round the floating point numbers while using them in calculations.</a:t>
                      </a:r>
                      <a:endParaRPr lang="en-US" sz="1000" b="0" i="0" u="none" strike="noStrike" dirty="0">
                        <a:solidFill>
                          <a:schemeClr val="tx1"/>
                        </a:solidFill>
                        <a:effectLst/>
                        <a:latin typeface="+mj-lt"/>
                      </a:endParaRPr>
                    </a:p>
                  </a:txBody>
                  <a:tcPr marL="7620" marR="7620" marT="7620" marB="0"/>
                </a:tc>
                <a:tc>
                  <a:txBody>
                    <a:bodyPr/>
                    <a:lstStyle/>
                    <a:p>
                      <a:pPr algn="just" fontAlgn="t"/>
                      <a:r>
                        <a:rPr lang="en-US" sz="1000" b="0" u="none" strike="noStrike">
                          <a:solidFill>
                            <a:schemeClr val="tx1"/>
                          </a:solidFill>
                          <a:effectLst/>
                          <a:latin typeface="+mj-lt"/>
                        </a:rPr>
                        <a:t>3 </a:t>
                      </a:r>
                      <a:endParaRPr lang="en-US" sz="1000" b="0" i="0" u="none" strike="noStrike">
                        <a:solidFill>
                          <a:schemeClr val="tx1"/>
                        </a:solidFill>
                        <a:effectLst/>
                        <a:latin typeface="+mj-lt"/>
                      </a:endParaRPr>
                    </a:p>
                  </a:txBody>
                  <a:tcPr marL="7620" marR="7620" marT="7620" marB="0"/>
                </a:tc>
                <a:extLst>
                  <a:ext uri="{0D108BD9-81ED-4DB2-BD59-A6C34878D82A}">
                    <a16:rowId xmlns:a16="http://schemas.microsoft.com/office/drawing/2014/main" val="10003"/>
                  </a:ext>
                </a:extLst>
              </a:tr>
              <a:tr h="190500">
                <a:tc vMerge="1">
                  <a:txBody>
                    <a:bodyPr/>
                    <a:lstStyle/>
                    <a:p>
                      <a:endParaRPr lang="en-US"/>
                    </a:p>
                  </a:txBody>
                  <a:tcPr/>
                </a:tc>
                <a:tc vMerge="1">
                  <a:txBody>
                    <a:bodyPr/>
                    <a:lstStyle/>
                    <a:p>
                      <a:endParaRPr lang="en-US"/>
                    </a:p>
                  </a:txBody>
                  <a:tcPr/>
                </a:tc>
                <a:tc>
                  <a:txBody>
                    <a:bodyPr/>
                    <a:lstStyle/>
                    <a:p>
                      <a:pPr algn="just" fontAlgn="t"/>
                      <a:r>
                        <a:rPr lang="en-US" sz="1000" b="0" u="none" strike="noStrike">
                          <a:solidFill>
                            <a:schemeClr val="tx1"/>
                          </a:solidFill>
                          <a:effectLst/>
                          <a:latin typeface="+mj-lt"/>
                        </a:rPr>
                        <a:t>142.58</a:t>
                      </a:r>
                      <a:endParaRPr lang="en-US" sz="1000" b="0" i="0" u="none" strike="noStrike">
                        <a:solidFill>
                          <a:schemeClr val="tx1"/>
                        </a:solidFill>
                        <a:effectLst/>
                        <a:latin typeface="+mj-lt"/>
                      </a:endParaRPr>
                    </a:p>
                  </a:txBody>
                  <a:tcPr marL="7620" marR="7620" marT="7620" marB="0"/>
                </a:tc>
                <a:extLst>
                  <a:ext uri="{0D108BD9-81ED-4DB2-BD59-A6C34878D82A}">
                    <a16:rowId xmlns:a16="http://schemas.microsoft.com/office/drawing/2014/main" val="10004"/>
                  </a:ext>
                </a:extLst>
              </a:tr>
              <a:tr h="182880">
                <a:tc rowSpan="2">
                  <a:txBody>
                    <a:bodyPr/>
                    <a:lstStyle/>
                    <a:p>
                      <a:pPr algn="just" fontAlgn="t"/>
                      <a:r>
                        <a:rPr lang="en-US" sz="1000" b="0" u="none" strike="noStrike">
                          <a:solidFill>
                            <a:schemeClr val="tx1"/>
                          </a:solidFill>
                          <a:effectLst/>
                          <a:latin typeface="+mj-lt"/>
                        </a:rPr>
                        <a:t>BOOLEAN</a:t>
                      </a:r>
                      <a:endParaRPr lang="en-US" sz="1000" b="0" i="0" u="none" strike="noStrike">
                        <a:solidFill>
                          <a:schemeClr val="tx1"/>
                        </a:solidFill>
                        <a:effectLst/>
                        <a:latin typeface="+mj-lt"/>
                      </a:endParaRPr>
                    </a:p>
                  </a:txBody>
                  <a:tcPr marL="7620" marR="7620" marT="7620" marB="0"/>
                </a:tc>
                <a:tc rowSpan="2">
                  <a:txBody>
                    <a:bodyPr/>
                    <a:lstStyle/>
                    <a:p>
                      <a:pPr algn="just" fontAlgn="t"/>
                      <a:r>
                        <a:rPr lang="en-US" sz="1000" b="0" u="none" strike="noStrike" dirty="0">
                          <a:solidFill>
                            <a:schemeClr val="tx1"/>
                          </a:solidFill>
                          <a:effectLst/>
                          <a:latin typeface="+mj-lt"/>
                        </a:rPr>
                        <a:t>They are logical values.</a:t>
                      </a:r>
                      <a:endParaRPr lang="en-US" sz="1000" b="0" i="0" u="none" strike="noStrike" dirty="0">
                        <a:solidFill>
                          <a:schemeClr val="tx1"/>
                        </a:solidFill>
                        <a:effectLst/>
                        <a:latin typeface="+mj-lt"/>
                      </a:endParaRPr>
                    </a:p>
                  </a:txBody>
                  <a:tcPr marL="7620" marR="7620" marT="7620" marB="0"/>
                </a:tc>
                <a:tc>
                  <a:txBody>
                    <a:bodyPr/>
                    <a:lstStyle/>
                    <a:p>
                      <a:pPr algn="just" fontAlgn="t"/>
                      <a:r>
                        <a:rPr lang="en-US" sz="1000" b="0" u="none" strike="noStrike">
                          <a:solidFill>
                            <a:schemeClr val="tx1"/>
                          </a:solidFill>
                          <a:effectLst/>
                          <a:latin typeface="+mj-lt"/>
                        </a:rPr>
                        <a:t>TRUE </a:t>
                      </a:r>
                      <a:endParaRPr lang="en-US" sz="1000" b="0" i="0" u="none" strike="noStrike">
                        <a:solidFill>
                          <a:schemeClr val="tx1"/>
                        </a:solidFill>
                        <a:effectLst/>
                        <a:latin typeface="+mj-lt"/>
                      </a:endParaRPr>
                    </a:p>
                  </a:txBody>
                  <a:tcPr marL="7620" marR="7620" marT="7620" marB="0"/>
                </a:tc>
                <a:extLst>
                  <a:ext uri="{0D108BD9-81ED-4DB2-BD59-A6C34878D82A}">
                    <a16:rowId xmlns:a16="http://schemas.microsoft.com/office/drawing/2014/main" val="10005"/>
                  </a:ext>
                </a:extLst>
              </a:tr>
              <a:tr h="190500">
                <a:tc vMerge="1">
                  <a:txBody>
                    <a:bodyPr/>
                    <a:lstStyle/>
                    <a:p>
                      <a:endParaRPr lang="en-US"/>
                    </a:p>
                  </a:txBody>
                  <a:tcPr/>
                </a:tc>
                <a:tc vMerge="1">
                  <a:txBody>
                    <a:bodyPr/>
                    <a:lstStyle/>
                    <a:p>
                      <a:endParaRPr lang="en-US"/>
                    </a:p>
                  </a:txBody>
                  <a:tcPr/>
                </a:tc>
                <a:tc>
                  <a:txBody>
                    <a:bodyPr/>
                    <a:lstStyle/>
                    <a:p>
                      <a:pPr algn="just" fontAlgn="t"/>
                      <a:r>
                        <a:rPr lang="en-US" sz="1000" b="0" u="none" strike="noStrike">
                          <a:solidFill>
                            <a:schemeClr val="tx1"/>
                          </a:solidFill>
                          <a:effectLst/>
                          <a:latin typeface="+mj-lt"/>
                        </a:rPr>
                        <a:t>FALSE</a:t>
                      </a:r>
                      <a:endParaRPr lang="en-US" sz="1000" b="0" i="0" u="none" strike="noStrike">
                        <a:solidFill>
                          <a:schemeClr val="tx1"/>
                        </a:solidFill>
                        <a:effectLst/>
                        <a:latin typeface="+mj-lt"/>
                      </a:endParaRPr>
                    </a:p>
                  </a:txBody>
                  <a:tcPr marL="7620" marR="7620" marT="7620" marB="0"/>
                </a:tc>
                <a:extLst>
                  <a:ext uri="{0D108BD9-81ED-4DB2-BD59-A6C34878D82A}">
                    <a16:rowId xmlns:a16="http://schemas.microsoft.com/office/drawing/2014/main" val="10006"/>
                  </a:ext>
                </a:extLst>
              </a:tr>
              <a:tr h="182880">
                <a:tc rowSpan="2">
                  <a:txBody>
                    <a:bodyPr/>
                    <a:lstStyle/>
                    <a:p>
                      <a:pPr algn="just" fontAlgn="t"/>
                      <a:r>
                        <a:rPr lang="en-US" sz="1000" b="0" u="none" strike="noStrike" dirty="0">
                          <a:solidFill>
                            <a:schemeClr val="tx1"/>
                          </a:solidFill>
                          <a:effectLst/>
                          <a:latin typeface="+mj-lt"/>
                        </a:rPr>
                        <a:t>DATE &amp; DATETIME</a:t>
                      </a:r>
                      <a:endParaRPr lang="en-US" sz="1000" b="0" i="0" u="none" strike="noStrike" dirty="0">
                        <a:solidFill>
                          <a:schemeClr val="tx1"/>
                        </a:solidFill>
                        <a:effectLst/>
                        <a:latin typeface="+mj-lt"/>
                      </a:endParaRPr>
                    </a:p>
                  </a:txBody>
                  <a:tcPr marL="7620" marR="7620" marT="7620" marB="0"/>
                </a:tc>
                <a:tc rowSpan="2">
                  <a:txBody>
                    <a:bodyPr/>
                    <a:lstStyle/>
                    <a:p>
                      <a:pPr algn="just" fontAlgn="t"/>
                      <a:r>
                        <a:rPr lang="en-US" sz="1000" b="0" u="none" strike="noStrike" dirty="0">
                          <a:solidFill>
                            <a:schemeClr val="tx1"/>
                          </a:solidFill>
                          <a:effectLst/>
                          <a:latin typeface="+mj-lt"/>
                        </a:rPr>
                        <a:t>Tableau recognizes dates in almost all formats. But in case we need to force tableau to recognize a string as date then we put a # sign before the data.</a:t>
                      </a:r>
                      <a:endParaRPr lang="en-US" sz="1000" b="0" i="0" u="none" strike="noStrike" dirty="0">
                        <a:solidFill>
                          <a:schemeClr val="tx1"/>
                        </a:solidFill>
                        <a:effectLst/>
                        <a:latin typeface="+mj-lt"/>
                      </a:endParaRPr>
                    </a:p>
                  </a:txBody>
                  <a:tcPr marL="7620" marR="7620" marT="7620" marB="0"/>
                </a:tc>
                <a:tc>
                  <a:txBody>
                    <a:bodyPr/>
                    <a:lstStyle/>
                    <a:p>
                      <a:pPr algn="just" fontAlgn="t"/>
                      <a:r>
                        <a:rPr lang="en-US" sz="1000" b="0" u="none" strike="noStrike">
                          <a:solidFill>
                            <a:schemeClr val="tx1"/>
                          </a:solidFill>
                          <a:effectLst/>
                          <a:latin typeface="+mj-lt"/>
                        </a:rPr>
                        <a:t>"02/01/2015"</a:t>
                      </a:r>
                      <a:endParaRPr lang="en-US" sz="1000" b="0" i="0" u="none" strike="noStrike">
                        <a:solidFill>
                          <a:schemeClr val="tx1"/>
                        </a:solidFill>
                        <a:effectLst/>
                        <a:latin typeface="+mj-lt"/>
                      </a:endParaRPr>
                    </a:p>
                  </a:txBody>
                  <a:tcPr marL="7620" marR="7620" marT="7620" marB="0"/>
                </a:tc>
                <a:extLst>
                  <a:ext uri="{0D108BD9-81ED-4DB2-BD59-A6C34878D82A}">
                    <a16:rowId xmlns:a16="http://schemas.microsoft.com/office/drawing/2014/main" val="10007"/>
                  </a:ext>
                </a:extLst>
              </a:tr>
              <a:tr h="190500">
                <a:tc vMerge="1">
                  <a:txBody>
                    <a:bodyPr/>
                    <a:lstStyle/>
                    <a:p>
                      <a:endParaRPr lang="en-US"/>
                    </a:p>
                  </a:txBody>
                  <a:tcPr/>
                </a:tc>
                <a:tc vMerge="1">
                  <a:txBody>
                    <a:bodyPr/>
                    <a:lstStyle/>
                    <a:p>
                      <a:endParaRPr lang="en-US"/>
                    </a:p>
                  </a:txBody>
                  <a:tcPr/>
                </a:tc>
                <a:tc>
                  <a:txBody>
                    <a:bodyPr/>
                    <a:lstStyle/>
                    <a:p>
                      <a:pPr algn="just" fontAlgn="t"/>
                      <a:r>
                        <a:rPr lang="en-US" sz="1000" b="0" u="none" strike="noStrike" dirty="0">
                          <a:solidFill>
                            <a:schemeClr val="tx1"/>
                          </a:solidFill>
                          <a:effectLst/>
                          <a:latin typeface="+mj-lt"/>
                        </a:rPr>
                        <a:t>"#3 March 1982"</a:t>
                      </a:r>
                      <a:endParaRPr lang="en-US" sz="1000" b="0"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8"/>
                  </a:ext>
                </a:extLst>
              </a:tr>
              <a:tr h="190500">
                <a:tc>
                  <a:txBody>
                    <a:bodyPr/>
                    <a:lstStyle/>
                    <a:p>
                      <a:pPr algn="just" fontAlgn="t"/>
                      <a:r>
                        <a:rPr lang="en-US" sz="1000" b="0" i="0" u="none" strike="noStrike" dirty="0">
                          <a:solidFill>
                            <a:schemeClr val="tx1"/>
                          </a:solidFill>
                          <a:effectLst/>
                          <a:latin typeface="+mj-lt"/>
                        </a:rPr>
                        <a:t>GEOGRAPHIC</a:t>
                      </a:r>
                    </a:p>
                  </a:txBody>
                  <a:tcPr marL="7620" marR="7620" marT="7620" marB="0"/>
                </a:tc>
                <a:tc>
                  <a:txBody>
                    <a:bodyPr/>
                    <a:lstStyle/>
                    <a:p>
                      <a:pPr algn="just" fontAlgn="t"/>
                      <a:r>
                        <a:rPr lang="en-US" sz="1000" b="0" i="0" u="none" strike="noStrike" dirty="0">
                          <a:solidFill>
                            <a:schemeClr val="tx1"/>
                          </a:solidFill>
                          <a:effectLst/>
                          <a:latin typeface="+mj-lt"/>
                        </a:rPr>
                        <a:t>Tableau recognizes data columns like</a:t>
                      </a:r>
                      <a:r>
                        <a:rPr lang="en-US" sz="1000" b="0" i="0" u="none" strike="noStrike" baseline="0" dirty="0">
                          <a:solidFill>
                            <a:schemeClr val="tx1"/>
                          </a:solidFill>
                          <a:effectLst/>
                          <a:latin typeface="+mj-lt"/>
                        </a:rPr>
                        <a:t> Country, State, City and tag is as Geographic dimension by default</a:t>
                      </a:r>
                      <a:endParaRPr lang="en-US" sz="1000" b="0" i="0" u="none" strike="noStrike" dirty="0">
                        <a:solidFill>
                          <a:schemeClr val="tx1"/>
                        </a:solidFill>
                        <a:effectLst/>
                        <a:latin typeface="+mj-lt"/>
                      </a:endParaRPr>
                    </a:p>
                  </a:txBody>
                  <a:tcPr marL="7620" marR="7620" marT="7620" marB="0"/>
                </a:tc>
                <a:tc>
                  <a:txBody>
                    <a:bodyPr/>
                    <a:lstStyle/>
                    <a:p>
                      <a:pPr algn="just" fontAlgn="t"/>
                      <a:r>
                        <a:rPr lang="en-US" sz="1000" b="0" i="0" u="none" strike="noStrike" dirty="0">
                          <a:solidFill>
                            <a:schemeClr val="tx1"/>
                          </a:solidFill>
                          <a:effectLst/>
                          <a:latin typeface="+mj-lt"/>
                        </a:rPr>
                        <a:t>India,</a:t>
                      </a:r>
                      <a:r>
                        <a:rPr lang="en-US" sz="1000" b="0" i="0" u="none" strike="noStrike" baseline="0" dirty="0">
                          <a:solidFill>
                            <a:schemeClr val="tx1"/>
                          </a:solidFill>
                          <a:effectLst/>
                          <a:latin typeface="+mj-lt"/>
                        </a:rPr>
                        <a:t> Maharashtra, Mumbai</a:t>
                      </a:r>
                      <a:endParaRPr lang="en-US" sz="1000" b="0" i="0" u="none" strike="noStrike" dirty="0">
                        <a:solidFill>
                          <a:schemeClr val="tx1"/>
                        </a:solidFill>
                        <a:effectLst/>
                        <a:latin typeface="+mj-lt"/>
                      </a:endParaRPr>
                    </a:p>
                  </a:txBody>
                  <a:tcPr marL="7620" marR="7620" marT="762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57335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7043723" cy="584775"/>
          </a:xfrm>
          <a:prstGeom prst="rect">
            <a:avLst/>
          </a:prstGeom>
          <a:noFill/>
        </p:spPr>
        <p:txBody>
          <a:bodyPr wrap="none" rtlCol="0">
            <a:spAutoFit/>
          </a:bodyPr>
          <a:lstStyle/>
          <a:p>
            <a:r>
              <a:rPr lang="en-IN" sz="3200" b="1" dirty="0">
                <a:solidFill>
                  <a:prstClr val="black"/>
                </a:solidFill>
              </a:rPr>
              <a:t>Business Problem 1 – My First Bar Chart </a:t>
            </a:r>
          </a:p>
        </p:txBody>
      </p:sp>
    </p:spTree>
    <p:extLst>
      <p:ext uri="{BB962C8B-B14F-4D97-AF65-F5344CB8AC3E}">
        <p14:creationId xmlns:p14="http://schemas.microsoft.com/office/powerpoint/2010/main" val="1703065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tail stor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1856" y="568117"/>
            <a:ext cx="285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9227" y="842113"/>
            <a:ext cx="8512629" cy="4524315"/>
          </a:xfrm>
          <a:prstGeom prst="rect">
            <a:avLst/>
          </a:prstGeom>
        </p:spPr>
        <p:txBody>
          <a:bodyPr wrap="square">
            <a:spAutoFit/>
          </a:bodyPr>
          <a:lstStyle/>
          <a:p>
            <a:pPr algn="just"/>
            <a:r>
              <a:rPr lang="en-US" b="1" dirty="0"/>
              <a:t>Business Problem: </a:t>
            </a:r>
          </a:p>
          <a:p>
            <a:r>
              <a:rPr lang="en-US" b="1" dirty="0"/>
              <a:t> </a:t>
            </a:r>
          </a:p>
          <a:p>
            <a:r>
              <a:rPr lang="en-US" dirty="0"/>
              <a:t>It's End of financial year and its time for annual bonuses...</a:t>
            </a:r>
          </a:p>
          <a:p>
            <a:endParaRPr lang="en-US" dirty="0"/>
          </a:p>
          <a:p>
            <a:r>
              <a:rPr lang="en-US" dirty="0"/>
              <a:t>The Store operates in three regions and only the top performing employee in each region qualifies for a bonus. Find out which three employees are eligible to get bonuses for this year? </a:t>
            </a:r>
          </a:p>
          <a:p>
            <a:endParaRPr lang="en-US" dirty="0"/>
          </a:p>
          <a:p>
            <a:r>
              <a:rPr lang="en-US" dirty="0"/>
              <a:t>Employees are measured on total sales ($) </a:t>
            </a:r>
          </a:p>
          <a:p>
            <a:endParaRPr lang="en-US" dirty="0"/>
          </a:p>
          <a:p>
            <a:r>
              <a:rPr lang="en-US" dirty="0"/>
              <a:t>Also You need to Analyze about those employees who were not able to perform well in all the three regions.</a:t>
            </a:r>
          </a:p>
          <a:p>
            <a:endParaRPr lang="en-US" dirty="0"/>
          </a:p>
          <a:p>
            <a:r>
              <a:rPr lang="en-US" dirty="0"/>
              <a:t>The Manager does not have Tableau so what all ways you can share your report to tell about your Analysis</a:t>
            </a:r>
          </a:p>
          <a:p>
            <a:endParaRPr lang="en-US" dirty="0"/>
          </a:p>
        </p:txBody>
      </p:sp>
      <p:sp>
        <p:nvSpPr>
          <p:cNvPr id="5" name="TextBox 4"/>
          <p:cNvSpPr txBox="1"/>
          <p:nvPr/>
        </p:nvSpPr>
        <p:spPr>
          <a:xfrm>
            <a:off x="9113356" y="2268436"/>
            <a:ext cx="2884207" cy="4154984"/>
          </a:xfrm>
          <a:prstGeom prst="rect">
            <a:avLst/>
          </a:prstGeom>
          <a:noFill/>
        </p:spPr>
        <p:txBody>
          <a:bodyPr wrap="square" rtlCol="0">
            <a:spAutoFit/>
          </a:bodyPr>
          <a:lstStyle/>
          <a:p>
            <a:pPr algn="just"/>
            <a:r>
              <a:rPr lang="en-IN" sz="1100" i="1" dirty="0"/>
              <a:t>What we will learn today</a:t>
            </a:r>
          </a:p>
          <a:p>
            <a:pPr marL="285750" indent="-285750" algn="just">
              <a:buFont typeface="Arial" panose="020B0604020202020204" pitchFamily="34" charset="0"/>
              <a:buChar char="•"/>
            </a:pPr>
            <a:r>
              <a:rPr lang="en-IN" sz="1100" i="1" dirty="0"/>
              <a:t>What is our goal?</a:t>
            </a:r>
          </a:p>
          <a:p>
            <a:pPr marL="285750" indent="-285750" algn="just">
              <a:buFont typeface="Arial" panose="020B0604020202020204" pitchFamily="34" charset="0"/>
              <a:buChar char="•"/>
            </a:pPr>
            <a:r>
              <a:rPr lang="en-IN" sz="1100" i="1" dirty="0"/>
              <a:t>What we offer?</a:t>
            </a:r>
          </a:p>
          <a:p>
            <a:pPr marL="285750" indent="-285750" algn="just">
              <a:buFont typeface="Arial" panose="020B0604020202020204" pitchFamily="34" charset="0"/>
              <a:buChar char="•"/>
            </a:pPr>
            <a:r>
              <a:rPr lang="en-IN" sz="1100" i="1" dirty="0"/>
              <a:t>Future of Tableau and Salary bracket</a:t>
            </a:r>
          </a:p>
          <a:p>
            <a:pPr marL="285750" indent="-285750" algn="just">
              <a:buFont typeface="Arial" panose="020B0604020202020204" pitchFamily="34" charset="0"/>
              <a:buChar char="•"/>
            </a:pPr>
            <a:r>
              <a:rPr lang="en-IN" sz="1100" i="1" dirty="0"/>
              <a:t>What is Business Intelligence and Data Visualization?</a:t>
            </a:r>
          </a:p>
          <a:p>
            <a:pPr marL="285750" indent="-285750" algn="just">
              <a:buFont typeface="Arial" panose="020B0604020202020204" pitchFamily="34" charset="0"/>
              <a:buChar char="•"/>
            </a:pPr>
            <a:r>
              <a:rPr lang="en-IN" sz="1100" i="1" dirty="0"/>
              <a:t>What is Tableau and its competitors?</a:t>
            </a:r>
          </a:p>
          <a:p>
            <a:pPr marL="285750" indent="-285750" algn="just">
              <a:buFont typeface="Arial" panose="020B0604020202020204" pitchFamily="34" charset="0"/>
              <a:buChar char="•"/>
            </a:pPr>
            <a:r>
              <a:rPr lang="en-IN" sz="1100" i="1" dirty="0"/>
              <a:t>Why Tableau and its features?</a:t>
            </a:r>
          </a:p>
          <a:p>
            <a:pPr marL="285750" indent="-285750" algn="just">
              <a:buFont typeface="Arial" panose="020B0604020202020204" pitchFamily="34" charset="0"/>
              <a:buChar char="•"/>
            </a:pPr>
            <a:r>
              <a:rPr lang="en-IN" sz="1100" i="1" dirty="0"/>
              <a:t>Where we require Tableau? </a:t>
            </a:r>
          </a:p>
          <a:p>
            <a:pPr marL="285750" indent="-285750" algn="just">
              <a:buFont typeface="Arial" panose="020B0604020202020204" pitchFamily="34" charset="0"/>
              <a:buChar char="•"/>
            </a:pPr>
            <a:r>
              <a:rPr lang="en-IN" sz="1100" i="1" dirty="0"/>
              <a:t>Products Tableau offers</a:t>
            </a:r>
          </a:p>
          <a:p>
            <a:pPr marL="285750" indent="-285750" algn="just">
              <a:buFont typeface="Arial" panose="020B0604020202020204" pitchFamily="34" charset="0"/>
              <a:buChar char="•"/>
            </a:pPr>
            <a:r>
              <a:rPr lang="en-IN" sz="1100" i="1" dirty="0"/>
              <a:t>Tableau Architecture</a:t>
            </a:r>
          </a:p>
          <a:p>
            <a:pPr marL="285750" indent="-285750" algn="just">
              <a:buFont typeface="Arial" panose="020B0604020202020204" pitchFamily="34" charset="0"/>
              <a:buChar char="•"/>
            </a:pPr>
            <a:r>
              <a:rPr lang="en-IN" sz="1100" i="1" dirty="0"/>
              <a:t>Tableau Scalability</a:t>
            </a:r>
          </a:p>
          <a:p>
            <a:pPr marL="285750" indent="-285750" algn="just">
              <a:buFont typeface="Arial" panose="020B0604020202020204" pitchFamily="34" charset="0"/>
              <a:buChar char="•"/>
            </a:pPr>
            <a:r>
              <a:rPr lang="en-IN" sz="1100" i="1" dirty="0"/>
              <a:t>Different File types in Tableau</a:t>
            </a:r>
          </a:p>
          <a:p>
            <a:pPr marL="285750" indent="-285750" algn="just">
              <a:buFont typeface="Arial" panose="020B0604020202020204" pitchFamily="34" charset="0"/>
              <a:buChar char="•"/>
            </a:pPr>
            <a:r>
              <a:rPr lang="en-IN" sz="1100" i="1" dirty="0"/>
              <a:t>Different data types in Tableau</a:t>
            </a:r>
          </a:p>
          <a:p>
            <a:pPr marL="285750" indent="-285750" algn="just">
              <a:buFont typeface="Arial" panose="020B0604020202020204" pitchFamily="34" charset="0"/>
              <a:buChar char="•"/>
            </a:pPr>
            <a:r>
              <a:rPr lang="en-IN" sz="1100" i="1" dirty="0"/>
              <a:t>What is an extract and live connections?</a:t>
            </a:r>
          </a:p>
          <a:p>
            <a:pPr marL="285750" indent="-285750" algn="just">
              <a:buFont typeface="Arial" panose="020B0604020202020204" pitchFamily="34" charset="0"/>
              <a:buChar char="•"/>
            </a:pPr>
            <a:r>
              <a:rPr lang="en-IN" sz="1100" i="1" dirty="0"/>
              <a:t>Database filters in Tableau </a:t>
            </a:r>
          </a:p>
          <a:p>
            <a:pPr marL="285750" indent="-285750" algn="just">
              <a:buFont typeface="Arial" panose="020B0604020202020204" pitchFamily="34" charset="0"/>
              <a:buChar char="•"/>
            </a:pPr>
            <a:r>
              <a:rPr lang="en-IN" sz="1100" i="1" dirty="0"/>
              <a:t>Spending time with Tableau </a:t>
            </a:r>
          </a:p>
          <a:p>
            <a:pPr marL="285750" indent="-285750" algn="just">
              <a:buFont typeface="Arial" panose="020B0604020202020204" pitchFamily="34" charset="0"/>
              <a:buChar char="•"/>
            </a:pPr>
            <a:r>
              <a:rPr lang="en-IN" sz="1100" i="1" dirty="0"/>
              <a:t>How to create a bar chart</a:t>
            </a:r>
          </a:p>
          <a:p>
            <a:pPr marL="285750" indent="-285750" algn="just">
              <a:buFont typeface="Arial" panose="020B0604020202020204" pitchFamily="34" charset="0"/>
              <a:buChar char="•"/>
            </a:pPr>
            <a:r>
              <a:rPr lang="en-IN" sz="1100" i="1" dirty="0"/>
              <a:t>Formatting in Tableau</a:t>
            </a:r>
          </a:p>
          <a:p>
            <a:pPr marL="285750" indent="-285750" algn="just">
              <a:buFont typeface="Arial" panose="020B0604020202020204" pitchFamily="34" charset="0"/>
              <a:buChar char="•"/>
            </a:pPr>
            <a:r>
              <a:rPr lang="en-IN" sz="1100" i="1" dirty="0"/>
              <a:t>Exporting the image of visualization and pdf from Tableau</a:t>
            </a:r>
          </a:p>
          <a:p>
            <a:pPr algn="just"/>
            <a:endParaRPr lang="en-IN" sz="1100" i="1" dirty="0"/>
          </a:p>
          <a:p>
            <a:pPr marL="285750" indent="-285750" algn="just">
              <a:buFont typeface="Arial" panose="020B0604020202020204" pitchFamily="34" charset="0"/>
              <a:buChar char="•"/>
            </a:pPr>
            <a:endParaRPr lang="en-IN" sz="1100" i="1" dirty="0"/>
          </a:p>
          <a:p>
            <a:pPr marL="285750" indent="-285750" algn="just">
              <a:buFont typeface="Arial" panose="020B0604020202020204" pitchFamily="34" charset="0"/>
              <a:buChar char="•"/>
            </a:pPr>
            <a:endParaRPr lang="en-IN" sz="1100" i="1" dirty="0"/>
          </a:p>
        </p:txBody>
      </p:sp>
    </p:spTree>
    <p:extLst>
      <p:ext uri="{BB962C8B-B14F-4D97-AF65-F5344CB8AC3E}">
        <p14:creationId xmlns:p14="http://schemas.microsoft.com/office/powerpoint/2010/main" val="3770216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5057" y="748051"/>
            <a:ext cx="10351698" cy="307777"/>
          </a:xfrm>
          <a:prstGeom prst="rect">
            <a:avLst/>
          </a:prstGeom>
        </p:spPr>
        <p:txBody>
          <a:bodyPr wrap="square">
            <a:spAutoFit/>
          </a:bodyPr>
          <a:lstStyle/>
          <a:p>
            <a:pPr algn="just"/>
            <a:r>
              <a:rPr lang="en-US" sz="1400" b="1" dirty="0">
                <a:solidFill>
                  <a:srgbClr val="00B0F0"/>
                </a:solidFill>
                <a:ea typeface="Verdana" panose="020B0604030504040204" pitchFamily="34" charset="0"/>
                <a:cs typeface="Verdana" panose="020B0604030504040204" pitchFamily="34" charset="0"/>
              </a:rPr>
              <a:t>Tableau Tool Overview</a:t>
            </a:r>
          </a:p>
        </p:txBody>
      </p:sp>
      <p:pic>
        <p:nvPicPr>
          <p:cNvPr id="4" name="Picture 3"/>
          <p:cNvPicPr>
            <a:picLocks noChangeAspect="1"/>
          </p:cNvPicPr>
          <p:nvPr/>
        </p:nvPicPr>
        <p:blipFill>
          <a:blip r:embed="rId3"/>
          <a:stretch>
            <a:fillRect/>
          </a:stretch>
        </p:blipFill>
        <p:spPr>
          <a:xfrm>
            <a:off x="444710" y="1265476"/>
            <a:ext cx="10433199" cy="5281973"/>
          </a:xfrm>
          <a:prstGeom prst="rect">
            <a:avLst/>
          </a:prstGeom>
        </p:spPr>
      </p:pic>
    </p:spTree>
    <p:extLst>
      <p:ext uri="{BB962C8B-B14F-4D97-AF65-F5344CB8AC3E}">
        <p14:creationId xmlns:p14="http://schemas.microsoft.com/office/powerpoint/2010/main" val="1985143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latin typeface="Arial" pitchFamily="34" charset="0"/>
                <a:cs typeface="Arial" pitchFamily="34" charset="0"/>
              </a:rPr>
              <a:t>Tableau Desktop Certification</a:t>
            </a:r>
          </a:p>
        </p:txBody>
      </p:sp>
      <p:pic>
        <p:nvPicPr>
          <p:cNvPr id="4" name="Content Placeholder 3" descr="Certificate.JPG"/>
          <p:cNvPicPr>
            <a:picLocks noGrp="1" noChangeAspect="1"/>
          </p:cNvPicPr>
          <p:nvPr>
            <p:ph idx="1"/>
          </p:nvPr>
        </p:nvPicPr>
        <p:blipFill>
          <a:blip r:embed="rId2"/>
          <a:stretch>
            <a:fillRect/>
          </a:stretch>
        </p:blipFill>
        <p:spPr>
          <a:xfrm>
            <a:off x="1306286" y="1294410"/>
            <a:ext cx="10272155" cy="4999512"/>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2462918" cy="584775"/>
          </a:xfrm>
          <a:prstGeom prst="rect">
            <a:avLst/>
          </a:prstGeom>
          <a:noFill/>
        </p:spPr>
        <p:txBody>
          <a:bodyPr wrap="none" rtlCol="0">
            <a:spAutoFit/>
          </a:bodyPr>
          <a:lstStyle/>
          <a:p>
            <a:r>
              <a:rPr lang="en-IN" sz="3200" b="1" dirty="0">
                <a:solidFill>
                  <a:prstClr val="black"/>
                </a:solidFill>
              </a:rPr>
              <a:t>Reality Check</a:t>
            </a:r>
          </a:p>
        </p:txBody>
      </p:sp>
    </p:spTree>
    <p:extLst>
      <p:ext uri="{BB962C8B-B14F-4D97-AF65-F5344CB8AC3E}">
        <p14:creationId xmlns:p14="http://schemas.microsoft.com/office/powerpoint/2010/main" val="1589743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85987" y="1276350"/>
            <a:ext cx="7820025" cy="4305300"/>
          </a:xfrm>
          <a:prstGeom prst="rect">
            <a:avLst/>
          </a:prstGeom>
        </p:spPr>
      </p:pic>
    </p:spTree>
    <p:extLst>
      <p:ext uri="{BB962C8B-B14F-4D97-AF65-F5344CB8AC3E}">
        <p14:creationId xmlns:p14="http://schemas.microsoft.com/office/powerpoint/2010/main" val="300273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76462" y="1257300"/>
            <a:ext cx="7839075" cy="4343400"/>
          </a:xfrm>
          <a:prstGeom prst="rect">
            <a:avLst/>
          </a:prstGeom>
        </p:spPr>
      </p:pic>
    </p:spTree>
    <p:extLst>
      <p:ext uri="{BB962C8B-B14F-4D97-AF65-F5344CB8AC3E}">
        <p14:creationId xmlns:p14="http://schemas.microsoft.com/office/powerpoint/2010/main" val="3645898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76462" y="1333500"/>
            <a:ext cx="7839075" cy="4191000"/>
          </a:xfrm>
          <a:prstGeom prst="rect">
            <a:avLst/>
          </a:prstGeom>
        </p:spPr>
      </p:pic>
    </p:spTree>
    <p:extLst>
      <p:ext uri="{BB962C8B-B14F-4D97-AF65-F5344CB8AC3E}">
        <p14:creationId xmlns:p14="http://schemas.microsoft.com/office/powerpoint/2010/main" val="68447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6354" y="381001"/>
            <a:ext cx="4470455" cy="1200329"/>
          </a:xfrm>
          <a:prstGeom prst="rect">
            <a:avLst/>
          </a:prstGeom>
          <a:noFill/>
        </p:spPr>
        <p:txBody>
          <a:bodyPr wrap="none" rtlCol="0">
            <a:spAutoFit/>
          </a:bodyPr>
          <a:lstStyle/>
          <a:p>
            <a:r>
              <a:rPr lang="en-IN" sz="7200" b="1" dirty="0"/>
              <a:t>Why  Me ? </a:t>
            </a:r>
          </a:p>
        </p:txBody>
      </p:sp>
      <p:sp>
        <p:nvSpPr>
          <p:cNvPr id="10" name="Rectangle 9"/>
          <p:cNvSpPr/>
          <p:nvPr/>
        </p:nvSpPr>
        <p:spPr>
          <a:xfrm>
            <a:off x="579097" y="2155095"/>
            <a:ext cx="10970646" cy="3170099"/>
          </a:xfrm>
          <a:prstGeom prst="rect">
            <a:avLst/>
          </a:prstGeom>
        </p:spPr>
        <p:txBody>
          <a:bodyPr wrap="square">
            <a:spAutoFit/>
          </a:bodyPr>
          <a:lstStyle/>
          <a:p>
            <a:pPr marL="285750" indent="-285750">
              <a:buFont typeface="Arial" panose="020B0604020202020204" pitchFamily="34" charset="0"/>
              <a:buChar char="•"/>
            </a:pPr>
            <a:r>
              <a:rPr lang="en-IN" sz="2000" dirty="0"/>
              <a:t>Comprehensive and accurate training</a:t>
            </a:r>
          </a:p>
          <a:p>
            <a:pPr marL="285750" indent="-285750">
              <a:buFont typeface="Arial" panose="020B0604020202020204" pitchFamily="34" charset="0"/>
              <a:buChar char="•"/>
            </a:pPr>
            <a:r>
              <a:rPr lang="en-IN" sz="2000" dirty="0"/>
              <a:t>10+ Years of Experience</a:t>
            </a:r>
          </a:p>
          <a:p>
            <a:pPr marL="285750" indent="-285750">
              <a:buFont typeface="Arial" panose="020B0604020202020204" pitchFamily="34" charset="0"/>
              <a:buChar char="•"/>
            </a:pPr>
            <a:r>
              <a:rPr lang="en-IN" sz="2000" dirty="0"/>
              <a:t>Trained faculty from industry</a:t>
            </a:r>
          </a:p>
          <a:p>
            <a:pPr marL="285750" indent="-285750">
              <a:buFont typeface="Arial" panose="020B0604020202020204" pitchFamily="34" charset="0"/>
              <a:buChar char="•"/>
            </a:pPr>
            <a:r>
              <a:rPr lang="en-IN" sz="2000" dirty="0"/>
              <a:t>Mentoring support and Career Guidance </a:t>
            </a:r>
          </a:p>
          <a:p>
            <a:pPr marL="285750" indent="-285750">
              <a:buFont typeface="Arial" panose="020B0604020202020204" pitchFamily="34" charset="0"/>
              <a:buChar char="•"/>
            </a:pPr>
            <a:r>
              <a:rPr lang="en-IN" sz="2000" dirty="0"/>
              <a:t>Industry Learning</a:t>
            </a:r>
          </a:p>
          <a:p>
            <a:pPr marL="285750" indent="-285750">
              <a:buFont typeface="Arial" panose="020B0604020202020204" pitchFamily="34" charset="0"/>
              <a:buChar char="•"/>
            </a:pPr>
            <a:r>
              <a:rPr lang="en-IN" sz="2000" b="1" dirty="0">
                <a:solidFill>
                  <a:srgbClr val="FF0000"/>
                </a:solidFill>
              </a:rPr>
              <a:t>Focus would be on 100% practical side of knowledge, and subjects</a:t>
            </a:r>
          </a:p>
          <a:p>
            <a:pPr marL="285750" indent="-285750">
              <a:buFont typeface="Arial" panose="020B0604020202020204" pitchFamily="34" charset="0"/>
              <a:buChar char="•"/>
            </a:pPr>
            <a:r>
              <a:rPr lang="en-IN" sz="2000" b="1" dirty="0">
                <a:solidFill>
                  <a:srgbClr val="FF0000"/>
                </a:solidFill>
              </a:rPr>
              <a:t>6 to 10 Industry Hands on Mini Projects </a:t>
            </a:r>
          </a:p>
          <a:p>
            <a:pPr marL="285750" indent="-285750">
              <a:buFont typeface="Arial" panose="020B0604020202020204" pitchFamily="34" charset="0"/>
              <a:buChar char="•"/>
            </a:pPr>
            <a:r>
              <a:rPr lang="en-IN" sz="2000" b="1" dirty="0">
                <a:solidFill>
                  <a:srgbClr val="FF0000"/>
                </a:solidFill>
              </a:rPr>
              <a:t>If class missed, go and look at the video</a:t>
            </a:r>
          </a:p>
          <a:p>
            <a:pPr marL="285750" indent="-285750">
              <a:buFont typeface="Arial" panose="020B0604020202020204" pitchFamily="34" charset="0"/>
              <a:buChar char="•"/>
            </a:pPr>
            <a:r>
              <a:rPr lang="en-IN" sz="2000" b="1" dirty="0">
                <a:solidFill>
                  <a:srgbClr val="FF0000"/>
                </a:solidFill>
              </a:rPr>
              <a:t>Certification and Interview Prep</a:t>
            </a:r>
          </a:p>
          <a:p>
            <a:pPr marL="285750" indent="-285750">
              <a:buFont typeface="Arial" panose="020B0604020202020204" pitchFamily="34" charset="0"/>
              <a:buChar char="•"/>
            </a:pPr>
            <a:r>
              <a:rPr lang="en-IN" sz="2000" b="1" dirty="0">
                <a:solidFill>
                  <a:srgbClr val="FF0000"/>
                </a:solidFill>
              </a:rPr>
              <a:t> Mock Tests which will help you get confidence to clear the GLOBAL Certification</a:t>
            </a:r>
          </a:p>
        </p:txBody>
      </p:sp>
    </p:spTree>
    <p:extLst>
      <p:ext uri="{BB962C8B-B14F-4D97-AF65-F5344CB8AC3E}">
        <p14:creationId xmlns:p14="http://schemas.microsoft.com/office/powerpoint/2010/main" val="2334226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57412" y="1347787"/>
            <a:ext cx="7877175" cy="4162425"/>
          </a:xfrm>
          <a:prstGeom prst="rect">
            <a:avLst/>
          </a:prstGeom>
        </p:spPr>
      </p:pic>
    </p:spTree>
    <p:extLst>
      <p:ext uri="{BB962C8B-B14F-4D97-AF65-F5344CB8AC3E}">
        <p14:creationId xmlns:p14="http://schemas.microsoft.com/office/powerpoint/2010/main" val="2924277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57412" y="819150"/>
            <a:ext cx="7877175" cy="5219700"/>
          </a:xfrm>
          <a:prstGeom prst="rect">
            <a:avLst/>
          </a:prstGeom>
        </p:spPr>
      </p:pic>
    </p:spTree>
    <p:extLst>
      <p:ext uri="{BB962C8B-B14F-4D97-AF65-F5344CB8AC3E}">
        <p14:creationId xmlns:p14="http://schemas.microsoft.com/office/powerpoint/2010/main" val="112003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7233903" cy="584775"/>
          </a:xfrm>
          <a:prstGeom prst="rect">
            <a:avLst/>
          </a:prstGeom>
          <a:noFill/>
        </p:spPr>
        <p:txBody>
          <a:bodyPr wrap="none" rtlCol="0">
            <a:spAutoFit/>
          </a:bodyPr>
          <a:lstStyle/>
          <a:p>
            <a:r>
              <a:rPr lang="en-IN" sz="3200" b="1" dirty="0">
                <a:solidFill>
                  <a:prstClr val="black"/>
                </a:solidFill>
              </a:rPr>
              <a:t>What and Why Data Visualization and BI?</a:t>
            </a:r>
          </a:p>
        </p:txBody>
      </p:sp>
    </p:spTree>
    <p:extLst>
      <p:ext uri="{BB962C8B-B14F-4D97-AF65-F5344CB8AC3E}">
        <p14:creationId xmlns:p14="http://schemas.microsoft.com/office/powerpoint/2010/main" val="248034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9177" y="428873"/>
            <a:ext cx="10351698" cy="2062103"/>
          </a:xfrm>
          <a:prstGeom prst="rect">
            <a:avLst/>
          </a:prstGeom>
        </p:spPr>
        <p:txBody>
          <a:bodyPr wrap="square">
            <a:spAutoFit/>
          </a:bodyPr>
          <a:lstStyle/>
          <a:p>
            <a:pPr algn="just"/>
            <a:endParaRPr lang="en-US" sz="2000" b="1" dirty="0">
              <a:solidFill>
                <a:srgbClr val="00B0F0"/>
              </a:solidFill>
              <a:ea typeface="Verdana" panose="020B0604030504040204" pitchFamily="34" charset="0"/>
              <a:cs typeface="Verdana" panose="020B0604030504040204" pitchFamily="34" charset="0"/>
            </a:endParaRPr>
          </a:p>
          <a:p>
            <a:pPr algn="just"/>
            <a:r>
              <a:rPr lang="en-US" sz="2000" b="1" dirty="0">
                <a:solidFill>
                  <a:srgbClr val="00B0F0"/>
                </a:solidFill>
                <a:ea typeface="Verdana" panose="020B0604030504040204" pitchFamily="34" charset="0"/>
                <a:cs typeface="Verdana" panose="020B0604030504040204" pitchFamily="34" charset="0"/>
              </a:rPr>
              <a:t>What and Why Data Visualization/Business Intelligence? </a:t>
            </a:r>
          </a:p>
          <a:p>
            <a:pPr algn="just"/>
            <a:endParaRPr lang="en-US" sz="2000" b="1" dirty="0">
              <a:solidFill>
                <a:srgbClr val="00B0F0"/>
              </a:solidFill>
              <a:ea typeface="Verdana" panose="020B0604030504040204" pitchFamily="34" charset="0"/>
              <a:cs typeface="Verdana" panose="020B0604030504040204" pitchFamily="34" charset="0"/>
            </a:endParaRPr>
          </a:p>
          <a:p>
            <a:pPr algn="just"/>
            <a:r>
              <a:rPr lang="en-US" sz="2000" b="1" dirty="0">
                <a:solidFill>
                  <a:srgbClr val="00B0F0"/>
                </a:solidFill>
                <a:ea typeface="Verdana" panose="020B0604030504040204" pitchFamily="34" charset="0"/>
                <a:cs typeface="Verdana" panose="020B0604030504040204" pitchFamily="34" charset="0"/>
              </a:rPr>
              <a:t>Why Data Visualization? (Exercise)</a:t>
            </a:r>
          </a:p>
          <a:p>
            <a:pPr marL="171450" indent="-171450" algn="just">
              <a:buFont typeface="Arial" panose="020B0604020202020204" pitchFamily="34" charset="0"/>
              <a:buChar char="•"/>
            </a:pPr>
            <a:r>
              <a:rPr lang="en-US" sz="1200" dirty="0">
                <a:ea typeface="Verdana" panose="020B0604030504040204" pitchFamily="34" charset="0"/>
                <a:cs typeface="Verdana" panose="020B0604030504040204" pitchFamily="34" charset="0"/>
              </a:rPr>
              <a:t>How many customers are there in each region? </a:t>
            </a:r>
          </a:p>
          <a:p>
            <a:pPr marL="171450" indent="-171450" algn="just">
              <a:buFont typeface="Arial" panose="020B0604020202020204" pitchFamily="34" charset="0"/>
              <a:buChar char="•"/>
            </a:pPr>
            <a:r>
              <a:rPr lang="en-US" sz="1200" dirty="0">
                <a:ea typeface="Verdana" panose="020B0604030504040204" pitchFamily="34" charset="0"/>
                <a:cs typeface="Verdana" panose="020B0604030504040204" pitchFamily="34" charset="0"/>
              </a:rPr>
              <a:t>What is the %age profit by Customer Segment? </a:t>
            </a:r>
          </a:p>
          <a:p>
            <a:pPr marL="171450" indent="-171450" algn="just">
              <a:buFont typeface="Arial" panose="020B0604020202020204" pitchFamily="34" charset="0"/>
              <a:buChar char="•"/>
            </a:pPr>
            <a:r>
              <a:rPr lang="en-US" sz="1200" dirty="0">
                <a:ea typeface="Verdana" panose="020B0604030504040204" pitchFamily="34" charset="0"/>
                <a:cs typeface="Verdana" panose="020B0604030504040204" pitchFamily="34" charset="0"/>
              </a:rPr>
              <a:t>What is the %age of customer by ship mode? </a:t>
            </a:r>
          </a:p>
          <a:p>
            <a:pPr marL="171450" indent="-171450" algn="just">
              <a:buFont typeface="Arial" panose="020B0604020202020204" pitchFamily="34" charset="0"/>
              <a:buChar char="•"/>
            </a:pPr>
            <a:r>
              <a:rPr lang="en-US" sz="1200" dirty="0">
                <a:ea typeface="Verdana" panose="020B0604030504040204" pitchFamily="34" charset="0"/>
                <a:cs typeface="Verdana" panose="020B0604030504040204" pitchFamily="34" charset="0"/>
              </a:rPr>
              <a:t>Which state has highest Sales across states? </a:t>
            </a:r>
          </a:p>
        </p:txBody>
      </p:sp>
    </p:spTree>
    <p:extLst>
      <p:ext uri="{BB962C8B-B14F-4D97-AF65-F5344CB8AC3E}">
        <p14:creationId xmlns:p14="http://schemas.microsoft.com/office/powerpoint/2010/main" val="57517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1622" y="4948621"/>
            <a:ext cx="4548749" cy="1446550"/>
          </a:xfrm>
          <a:prstGeom prst="rect">
            <a:avLst/>
          </a:prstGeom>
        </p:spPr>
        <p:txBody>
          <a:bodyPr wrap="square">
            <a:spAutoFit/>
          </a:bodyPr>
          <a:lstStyle/>
          <a:p>
            <a:pPr algn="just"/>
            <a:endParaRPr lang="en-US" sz="2000" b="1" dirty="0">
              <a:solidFill>
                <a:srgbClr val="00B0F0"/>
              </a:solidFill>
              <a:ea typeface="Verdana" panose="020B0604030504040204" pitchFamily="34" charset="0"/>
              <a:cs typeface="Verdana" panose="020B0604030504040204" pitchFamily="34" charset="0"/>
            </a:endParaRPr>
          </a:p>
          <a:p>
            <a:pPr algn="just"/>
            <a:r>
              <a:rPr lang="en-US" sz="2000" b="1" dirty="0">
                <a:solidFill>
                  <a:srgbClr val="00B0F0"/>
                </a:solidFill>
                <a:ea typeface="Verdana" panose="020B0604030504040204" pitchFamily="34" charset="0"/>
                <a:cs typeface="Verdana" panose="020B0604030504040204" pitchFamily="34" charset="0"/>
              </a:rPr>
              <a:t>Why Data Visualization? (Exercise)</a:t>
            </a:r>
          </a:p>
          <a:p>
            <a:pPr marL="171450" indent="-171450" algn="just">
              <a:buFont typeface="Arial" panose="020B0604020202020204" pitchFamily="34" charset="0"/>
              <a:buChar char="•"/>
            </a:pPr>
            <a:r>
              <a:rPr lang="en-US" sz="1200" dirty="0">
                <a:ea typeface="Verdana" panose="020B0604030504040204" pitchFamily="34" charset="0"/>
                <a:cs typeface="Verdana" panose="020B0604030504040204" pitchFamily="34" charset="0"/>
              </a:rPr>
              <a:t>How many customers are there in each region? </a:t>
            </a:r>
          </a:p>
          <a:p>
            <a:pPr marL="171450" indent="-171450" algn="just">
              <a:buFont typeface="Arial" panose="020B0604020202020204" pitchFamily="34" charset="0"/>
              <a:buChar char="•"/>
            </a:pPr>
            <a:r>
              <a:rPr lang="en-US" sz="1200" dirty="0">
                <a:ea typeface="Verdana" panose="020B0604030504040204" pitchFamily="34" charset="0"/>
                <a:cs typeface="Verdana" panose="020B0604030504040204" pitchFamily="34" charset="0"/>
              </a:rPr>
              <a:t>What is the %age profit by Customer Segment? </a:t>
            </a:r>
          </a:p>
          <a:p>
            <a:pPr marL="171450" indent="-171450" algn="just">
              <a:buFont typeface="Arial" panose="020B0604020202020204" pitchFamily="34" charset="0"/>
              <a:buChar char="•"/>
            </a:pPr>
            <a:r>
              <a:rPr lang="en-US" sz="1200" dirty="0">
                <a:ea typeface="Verdana" panose="020B0604030504040204" pitchFamily="34" charset="0"/>
                <a:cs typeface="Verdana" panose="020B0604030504040204" pitchFamily="34" charset="0"/>
              </a:rPr>
              <a:t>What is the %age of customer by ship mode? </a:t>
            </a:r>
          </a:p>
          <a:p>
            <a:pPr marL="171450" indent="-171450" algn="just">
              <a:buFont typeface="Arial" panose="020B0604020202020204" pitchFamily="34" charset="0"/>
              <a:buChar char="•"/>
            </a:pPr>
            <a:r>
              <a:rPr lang="en-US" sz="1200" dirty="0">
                <a:ea typeface="Verdana" panose="020B0604030504040204" pitchFamily="34" charset="0"/>
                <a:cs typeface="Verdana" panose="020B0604030504040204" pitchFamily="34" charset="0"/>
              </a:rPr>
              <a:t>Which state has highest Sales across states? </a:t>
            </a:r>
          </a:p>
        </p:txBody>
      </p:sp>
      <p:pic>
        <p:nvPicPr>
          <p:cNvPr id="3" name="Picture 2"/>
          <p:cNvPicPr>
            <a:picLocks noChangeAspect="1"/>
          </p:cNvPicPr>
          <p:nvPr/>
        </p:nvPicPr>
        <p:blipFill>
          <a:blip r:embed="rId3"/>
          <a:stretch>
            <a:fillRect/>
          </a:stretch>
        </p:blipFill>
        <p:spPr>
          <a:xfrm>
            <a:off x="280087" y="622213"/>
            <a:ext cx="7021491" cy="5597354"/>
          </a:xfrm>
          <a:prstGeom prst="rect">
            <a:avLst/>
          </a:prstGeom>
        </p:spPr>
      </p:pic>
    </p:spTree>
    <p:extLst>
      <p:ext uri="{BB962C8B-B14F-4D97-AF65-F5344CB8AC3E}">
        <p14:creationId xmlns:p14="http://schemas.microsoft.com/office/powerpoint/2010/main" val="15240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2600" y="4897442"/>
            <a:ext cx="2651473" cy="1823398"/>
          </a:xfrm>
          <a:prstGeom prst="rect">
            <a:avLst/>
          </a:prstGeom>
        </p:spPr>
      </p:pic>
      <p:sp>
        <p:nvSpPr>
          <p:cNvPr id="3" name="Rectangle 2"/>
          <p:cNvSpPr/>
          <p:nvPr/>
        </p:nvSpPr>
        <p:spPr>
          <a:xfrm>
            <a:off x="3108960" y="2459736"/>
            <a:ext cx="8695944" cy="45719"/>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a:off x="3017520" y="1897820"/>
            <a:ext cx="7694735" cy="584775"/>
          </a:xfrm>
          <a:prstGeom prst="rect">
            <a:avLst/>
          </a:prstGeom>
          <a:noFill/>
        </p:spPr>
        <p:txBody>
          <a:bodyPr wrap="none" rtlCol="0">
            <a:spAutoFit/>
          </a:bodyPr>
          <a:lstStyle/>
          <a:p>
            <a:r>
              <a:rPr lang="en-IN" sz="3200" b="1" dirty="0">
                <a:solidFill>
                  <a:prstClr val="black"/>
                </a:solidFill>
              </a:rPr>
              <a:t>Which industry requires Data Visualization? </a:t>
            </a:r>
          </a:p>
        </p:txBody>
      </p:sp>
    </p:spTree>
    <p:extLst>
      <p:ext uri="{BB962C8B-B14F-4D97-AF65-F5344CB8AC3E}">
        <p14:creationId xmlns:p14="http://schemas.microsoft.com/office/powerpoint/2010/main" val="42376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different indust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70" y="431072"/>
            <a:ext cx="7365502" cy="28259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different industr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5143" y="3561805"/>
            <a:ext cx="6381115" cy="2904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73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otal jobs in world for Table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0" y="2182504"/>
            <a:ext cx="3374571" cy="923330"/>
          </a:xfrm>
          <a:prstGeom prst="rect">
            <a:avLst/>
          </a:prstGeom>
        </p:spPr>
        <p:txBody>
          <a:bodyPr wrap="square">
            <a:spAutoFit/>
          </a:bodyPr>
          <a:lstStyle/>
          <a:p>
            <a:pPr algn="just"/>
            <a:r>
              <a:rPr lang="en-IN" b="1" i="1" dirty="0">
                <a:solidFill>
                  <a:schemeClr val="accent1"/>
                </a:solidFill>
              </a:rPr>
              <a:t>Allrecipes, the world’s largest digital food brand, uncovers marketing trends with Tableau</a:t>
            </a:r>
          </a:p>
        </p:txBody>
      </p:sp>
      <p:sp>
        <p:nvSpPr>
          <p:cNvPr id="3" name="Rectangle 2"/>
          <p:cNvSpPr/>
          <p:nvPr/>
        </p:nvSpPr>
        <p:spPr>
          <a:xfrm>
            <a:off x="8142515" y="1810435"/>
            <a:ext cx="3548743" cy="923330"/>
          </a:xfrm>
          <a:prstGeom prst="rect">
            <a:avLst/>
          </a:prstGeom>
        </p:spPr>
        <p:txBody>
          <a:bodyPr wrap="square">
            <a:spAutoFit/>
          </a:bodyPr>
          <a:lstStyle/>
          <a:p>
            <a:pPr algn="just"/>
            <a:r>
              <a:rPr lang="en-IN" b="1" i="1" dirty="0">
                <a:solidFill>
                  <a:schemeClr val="accent2"/>
                </a:solidFill>
              </a:rPr>
              <a:t>Swedish Medical shares quality metrics to improve care &amp; save millions</a:t>
            </a:r>
          </a:p>
        </p:txBody>
      </p:sp>
      <p:sp>
        <p:nvSpPr>
          <p:cNvPr id="4" name="Rectangle 3"/>
          <p:cNvSpPr/>
          <p:nvPr/>
        </p:nvSpPr>
        <p:spPr>
          <a:xfrm>
            <a:off x="304800" y="4632539"/>
            <a:ext cx="3374571" cy="1200329"/>
          </a:xfrm>
          <a:prstGeom prst="rect">
            <a:avLst/>
          </a:prstGeom>
        </p:spPr>
        <p:txBody>
          <a:bodyPr wrap="square">
            <a:spAutoFit/>
          </a:bodyPr>
          <a:lstStyle/>
          <a:p>
            <a:pPr algn="just"/>
            <a:r>
              <a:rPr lang="en-IN" b="1" i="1" dirty="0">
                <a:solidFill>
                  <a:schemeClr val="accent4"/>
                </a:solidFill>
              </a:rPr>
              <a:t>Wells Fargo wrangles data from over 70 million customers to redesign customer banking portal</a:t>
            </a:r>
          </a:p>
        </p:txBody>
      </p:sp>
      <p:sp>
        <p:nvSpPr>
          <p:cNvPr id="5" name="Rectangle 4"/>
          <p:cNvSpPr/>
          <p:nvPr/>
        </p:nvSpPr>
        <p:spPr>
          <a:xfrm>
            <a:off x="8142515" y="5491354"/>
            <a:ext cx="3695462" cy="646331"/>
          </a:xfrm>
          <a:prstGeom prst="rect">
            <a:avLst/>
          </a:prstGeom>
        </p:spPr>
        <p:txBody>
          <a:bodyPr wrap="square">
            <a:spAutoFit/>
          </a:bodyPr>
          <a:lstStyle/>
          <a:p>
            <a:pPr algn="just"/>
            <a:r>
              <a:rPr lang="en-IN" b="1" i="1" dirty="0">
                <a:solidFill>
                  <a:schemeClr val="accent5"/>
                </a:solidFill>
              </a:rPr>
              <a:t>Rakuten: "Viewing bigger and more actionable data than ever"</a:t>
            </a:r>
          </a:p>
        </p:txBody>
      </p:sp>
      <p:sp>
        <p:nvSpPr>
          <p:cNvPr id="6" name="Rectangle 5"/>
          <p:cNvSpPr/>
          <p:nvPr/>
        </p:nvSpPr>
        <p:spPr>
          <a:xfrm>
            <a:off x="8142516" y="2924379"/>
            <a:ext cx="3695461" cy="923330"/>
          </a:xfrm>
          <a:prstGeom prst="rect">
            <a:avLst/>
          </a:prstGeom>
        </p:spPr>
        <p:txBody>
          <a:bodyPr wrap="square">
            <a:spAutoFit/>
          </a:bodyPr>
          <a:lstStyle/>
          <a:p>
            <a:pPr algn="just"/>
            <a:r>
              <a:rPr lang="en-IN" b="1" i="1" dirty="0">
                <a:solidFill>
                  <a:schemeClr val="accent6"/>
                </a:solidFill>
              </a:rPr>
              <a:t>Engineers at payment processing company, Dwolla scale data infrastructure with Tableau</a:t>
            </a:r>
          </a:p>
        </p:txBody>
      </p:sp>
      <p:sp>
        <p:nvSpPr>
          <p:cNvPr id="8" name="Rectangle 7"/>
          <p:cNvSpPr/>
          <p:nvPr/>
        </p:nvSpPr>
        <p:spPr>
          <a:xfrm>
            <a:off x="8142515" y="4032375"/>
            <a:ext cx="3695462" cy="1200329"/>
          </a:xfrm>
          <a:prstGeom prst="rect">
            <a:avLst/>
          </a:prstGeom>
        </p:spPr>
        <p:txBody>
          <a:bodyPr wrap="square">
            <a:spAutoFit/>
          </a:bodyPr>
          <a:lstStyle/>
          <a:p>
            <a:pPr algn="just"/>
            <a:r>
              <a:rPr lang="en-IN" b="1" i="1" dirty="0">
                <a:solidFill>
                  <a:schemeClr val="accent1"/>
                </a:solidFill>
              </a:rPr>
              <a:t>Global network specialist, Ciena grows consulting business with analytics-as-a-service, powered by Tableau Online</a:t>
            </a:r>
          </a:p>
        </p:txBody>
      </p:sp>
      <p:sp>
        <p:nvSpPr>
          <p:cNvPr id="9" name="Rectangle 8"/>
          <p:cNvSpPr/>
          <p:nvPr/>
        </p:nvSpPr>
        <p:spPr>
          <a:xfrm>
            <a:off x="304800" y="3341638"/>
            <a:ext cx="3374571" cy="923330"/>
          </a:xfrm>
          <a:prstGeom prst="rect">
            <a:avLst/>
          </a:prstGeom>
        </p:spPr>
        <p:txBody>
          <a:bodyPr wrap="square">
            <a:spAutoFit/>
          </a:bodyPr>
          <a:lstStyle/>
          <a:p>
            <a:pPr algn="just"/>
            <a:r>
              <a:rPr lang="en-IN" b="1" dirty="0">
                <a:solidFill>
                  <a:schemeClr val="accent2"/>
                </a:solidFill>
              </a:rPr>
              <a:t>Tableau for small business: "Tableau makes the business I run and the life I lead possible.”</a:t>
            </a:r>
          </a:p>
        </p:txBody>
      </p:sp>
      <p:sp>
        <p:nvSpPr>
          <p:cNvPr id="10" name="Rectangle 9"/>
          <p:cNvSpPr/>
          <p:nvPr/>
        </p:nvSpPr>
        <p:spPr>
          <a:xfrm>
            <a:off x="4248580" y="2242001"/>
            <a:ext cx="3393193" cy="646331"/>
          </a:xfrm>
          <a:prstGeom prst="rect">
            <a:avLst/>
          </a:prstGeom>
        </p:spPr>
        <p:txBody>
          <a:bodyPr wrap="square">
            <a:spAutoFit/>
          </a:bodyPr>
          <a:lstStyle/>
          <a:p>
            <a:pPr algn="just"/>
            <a:r>
              <a:rPr lang="en-IN" b="1" i="1" dirty="0">
                <a:solidFill>
                  <a:schemeClr val="accent4"/>
                </a:solidFill>
              </a:rPr>
              <a:t>PepsiCo cuts analysis time by up to 90% with Tableau</a:t>
            </a:r>
          </a:p>
        </p:txBody>
      </p:sp>
      <p:sp>
        <p:nvSpPr>
          <p:cNvPr id="11" name="Rectangle 10"/>
          <p:cNvSpPr/>
          <p:nvPr/>
        </p:nvSpPr>
        <p:spPr>
          <a:xfrm>
            <a:off x="4248580" y="4060256"/>
            <a:ext cx="3393193" cy="1200329"/>
          </a:xfrm>
          <a:prstGeom prst="rect">
            <a:avLst/>
          </a:prstGeom>
        </p:spPr>
        <p:txBody>
          <a:bodyPr wrap="square">
            <a:spAutoFit/>
          </a:bodyPr>
          <a:lstStyle/>
          <a:p>
            <a:pPr algn="just"/>
            <a:r>
              <a:rPr lang="en-IN" b="1" i="1" dirty="0">
                <a:solidFill>
                  <a:schemeClr val="accent2"/>
                </a:solidFill>
              </a:rPr>
              <a:t>Workforce consulting, </a:t>
            </a:r>
            <a:r>
              <a:rPr lang="en-IN" b="1" i="1" dirty="0" err="1">
                <a:solidFill>
                  <a:schemeClr val="accent2"/>
                </a:solidFill>
              </a:rPr>
              <a:t>KellyOCG</a:t>
            </a:r>
            <a:r>
              <a:rPr lang="en-IN" b="1" i="1" dirty="0">
                <a:solidFill>
                  <a:schemeClr val="accent2"/>
                </a:solidFill>
              </a:rPr>
              <a:t> increases productivity by 25% &amp; elevates talent to the next level with Tableau</a:t>
            </a:r>
          </a:p>
        </p:txBody>
      </p:sp>
      <p:sp>
        <p:nvSpPr>
          <p:cNvPr id="13" name="Rectangle 12"/>
          <p:cNvSpPr/>
          <p:nvPr/>
        </p:nvSpPr>
        <p:spPr>
          <a:xfrm>
            <a:off x="4248580" y="3109045"/>
            <a:ext cx="3393193" cy="923330"/>
          </a:xfrm>
          <a:prstGeom prst="rect">
            <a:avLst/>
          </a:prstGeom>
        </p:spPr>
        <p:txBody>
          <a:bodyPr wrap="square">
            <a:spAutoFit/>
          </a:bodyPr>
          <a:lstStyle/>
          <a:p>
            <a:pPr algn="just"/>
            <a:r>
              <a:rPr lang="en-IN" b="1" i="1" dirty="0">
                <a:solidFill>
                  <a:schemeClr val="accent1"/>
                </a:solidFill>
              </a:rPr>
              <a:t>AmeriPride CIO discovers most profitable customers with Tableau</a:t>
            </a:r>
          </a:p>
        </p:txBody>
      </p:sp>
      <p:sp>
        <p:nvSpPr>
          <p:cNvPr id="15" name="Rectangle 14"/>
          <p:cNvSpPr/>
          <p:nvPr/>
        </p:nvSpPr>
        <p:spPr>
          <a:xfrm>
            <a:off x="4180114" y="5491353"/>
            <a:ext cx="3461659" cy="646331"/>
          </a:xfrm>
          <a:prstGeom prst="rect">
            <a:avLst/>
          </a:prstGeom>
        </p:spPr>
        <p:txBody>
          <a:bodyPr wrap="square">
            <a:spAutoFit/>
          </a:bodyPr>
          <a:lstStyle/>
          <a:p>
            <a:r>
              <a:rPr lang="en-IN" b="1" i="1" dirty="0"/>
              <a:t>GoDaddy scales data governance on 13TB of data/day with Tableau</a:t>
            </a:r>
          </a:p>
        </p:txBody>
      </p:sp>
      <p:sp>
        <p:nvSpPr>
          <p:cNvPr id="16" name="Rectangle 15"/>
          <p:cNvSpPr/>
          <p:nvPr/>
        </p:nvSpPr>
        <p:spPr>
          <a:xfrm>
            <a:off x="261256" y="5877973"/>
            <a:ext cx="3461657" cy="923330"/>
          </a:xfrm>
          <a:prstGeom prst="rect">
            <a:avLst/>
          </a:prstGeom>
        </p:spPr>
        <p:txBody>
          <a:bodyPr wrap="square">
            <a:spAutoFit/>
          </a:bodyPr>
          <a:lstStyle/>
          <a:p>
            <a:r>
              <a:rPr lang="en-IN" b="1" i="1" dirty="0"/>
              <a:t>LinkedIn empowers thousands of salespeople with Tableau, reducing customer churn</a:t>
            </a:r>
          </a:p>
        </p:txBody>
      </p:sp>
    </p:spTree>
    <p:extLst>
      <p:ext uri="{BB962C8B-B14F-4D97-AF65-F5344CB8AC3E}">
        <p14:creationId xmlns:p14="http://schemas.microsoft.com/office/powerpoint/2010/main" val="167084229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1_Deloitte_US_Brand</Template>
  <TotalTime>3406</TotalTime>
  <Words>1854</Words>
  <Application>Microsoft Office PowerPoint</Application>
  <PresentationFormat>Widescreen</PresentationFormat>
  <Paragraphs>261</Paragraphs>
  <Slides>31</Slides>
  <Notes>27</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31</vt:i4>
      </vt:variant>
    </vt:vector>
  </HeadingPairs>
  <TitlesOfParts>
    <vt:vector size="37" baseType="lpstr">
      <vt:lpstr>Arial</vt:lpstr>
      <vt:lpstr>Calibri</vt:lpstr>
      <vt:lpstr>Calibri Light</vt:lpstr>
      <vt:lpstr>1_Office Theme</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 Desktop Certification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Tiwari, Rahul</dc:creator>
  <cp:lastModifiedBy>baldev bhatt</cp:lastModifiedBy>
  <cp:revision>150</cp:revision>
  <dcterms:created xsi:type="dcterms:W3CDTF">2016-08-31T16:48:56Z</dcterms:created>
  <dcterms:modified xsi:type="dcterms:W3CDTF">2022-03-19T03:35:40Z</dcterms:modified>
</cp:coreProperties>
</file>